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69" r:id="rId5"/>
    <p:sldId id="259" r:id="rId6"/>
    <p:sldId id="275" r:id="rId7"/>
    <p:sldId id="260" r:id="rId8"/>
    <p:sldId id="273" r:id="rId9"/>
    <p:sldId id="261" r:id="rId10"/>
    <p:sldId id="268" r:id="rId11"/>
    <p:sldId id="263" r:id="rId12"/>
    <p:sldId id="264" r:id="rId13"/>
    <p:sldId id="267" r:id="rId14"/>
    <p:sldId id="265" r:id="rId15"/>
    <p:sldId id="271" r:id="rId16"/>
    <p:sldId id="266" r:id="rId17"/>
    <p:sldId id="272" r:id="rId18"/>
    <p:sldId id="274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60"/>
  </p:normalViewPr>
  <p:slideViewPr>
    <p:cSldViewPr>
      <p:cViewPr varScale="1">
        <p:scale>
          <a:sx n="48" d="100"/>
          <a:sy n="48" d="100"/>
        </p:scale>
        <p:origin x="-61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ndre%20silva\Meus%20documentos\SESC_2011\AG_SESC_Pinh_2011\Pasta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layout>
        <c:manualLayout>
          <c:xMode val="edge"/>
          <c:yMode val="edge"/>
          <c:x val="0.55417705599300082"/>
          <c:y val="0.1032254568607000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3.5694772528434032E-2"/>
          <c:y val="4.1009917651432734E-2"/>
          <c:w val="0.91279839037222199"/>
          <c:h val="0.91701975171921257"/>
        </c:manualLayout>
      </c:layout>
      <c:pie3DChart>
        <c:varyColors val="1"/>
        <c:ser>
          <c:idx val="0"/>
          <c:order val="0"/>
          <c:explosion val="13"/>
          <c:dPt>
            <c:idx val="0"/>
            <c:spPr>
              <a:solidFill>
                <a:srgbClr val="431937"/>
              </a:solidFill>
              <a:ln w="38100">
                <a:solidFill>
                  <a:srgbClr val="7030A0"/>
                </a:solidFill>
              </a:ln>
            </c:spPr>
          </c:dPt>
          <c:dPt>
            <c:idx val="1"/>
            <c:spPr>
              <a:solidFill>
                <a:srgbClr val="044819"/>
              </a:solidFill>
              <a:ln w="28575">
                <a:solidFill>
                  <a:schemeClr val="accent1">
                    <a:lumMod val="40000"/>
                    <a:lumOff val="60000"/>
                  </a:schemeClr>
                </a:solidFill>
              </a:ln>
            </c:spPr>
          </c:dPt>
          <c:dPt>
            <c:idx val="2"/>
            <c:explosion val="19"/>
            <c:spPr>
              <a:solidFill>
                <a:srgbClr val="FC7108"/>
              </a:solidFill>
              <a:ln w="38100">
                <a:solidFill>
                  <a:srgbClr val="FFFF00"/>
                </a:solidFill>
              </a:ln>
            </c:spPr>
          </c:dPt>
          <c:dLbls>
            <c:dLbl>
              <c:idx val="0"/>
              <c:layout>
                <c:manualLayout>
                  <c:x val="-0.17538395307021179"/>
                  <c:y val="-0.27158894436370407"/>
                </c:manualLayout>
              </c:layout>
              <c:tx>
                <c:rich>
                  <a:bodyPr/>
                  <a:lstStyle/>
                  <a:p>
                    <a:pPr>
                      <a:defRPr sz="1600" b="1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Century Gothic" pitchFamily="34" charset="0"/>
                      </a:defRPr>
                    </a:pPr>
                    <a:r>
                      <a:rPr lang="en-US" sz="2400" b="1" dirty="0" err="1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Century Gothic" pitchFamily="34" charset="0"/>
                      </a:rPr>
                      <a:t>energia escura 
73%</a:t>
                    </a:r>
                    <a:endParaRPr lang="en-US" sz="2400" b="1" dirty="0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latin typeface="Century Gothic" pitchFamily="34" charset="0"/>
                    </a:endParaRPr>
                  </a:p>
                </c:rich>
              </c:tx>
              <c:spPr/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 sz="1600" b="1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Century Gothic" pitchFamily="34" charset="0"/>
                      </a:defRPr>
                    </a:pPr>
                    <a:r>
                      <a:rPr lang="en-US" sz="2400" b="1" dirty="0" err="1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Century Gothic" pitchFamily="34" charset="0"/>
                      </a:rPr>
                      <a:t>matéria</a:t>
                    </a:r>
                    <a:r>
                      <a:rPr lang="en-US" sz="2400" b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Century Gothic" pitchFamily="34" charset="0"/>
                      </a:rPr>
                      <a:t> </a:t>
                    </a:r>
                    <a:r>
                      <a:rPr lang="en-US" sz="2400" b="1" dirty="0" err="1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Century Gothic" pitchFamily="34" charset="0"/>
                      </a:rPr>
                      <a:t>escura</a:t>
                    </a:r>
                    <a:r>
                      <a:rPr lang="en-US" sz="2400" b="1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Century Gothic" pitchFamily="34" charset="0"/>
                      </a:rPr>
                      <a:t> 
23%</a:t>
                    </a:r>
                  </a:p>
                </c:rich>
              </c:tx>
              <c:spPr/>
              <c:showCatName val="1"/>
              <c:showPercent val="1"/>
            </c:dLbl>
            <c:dLbl>
              <c:idx val="2"/>
              <c:layout>
                <c:manualLayout>
                  <c:x val="3.7032042869641589E-2"/>
                  <c:y val="1.1113970958997309E-2"/>
                </c:manualLayout>
              </c:layout>
              <c:tx>
                <c:rich>
                  <a:bodyPr/>
                  <a:lstStyle/>
                  <a:p>
                    <a:pPr>
                      <a:defRPr sz="1600" b="1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Century Gothic" pitchFamily="34" charset="0"/>
                      </a:defRPr>
                    </a:pPr>
                    <a:r>
                      <a:rPr lang="en-US" sz="2400" b="1" dirty="0" err="1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Century Gothic" pitchFamily="34" charset="0"/>
                      </a:rPr>
                      <a:t>átomos 
4%</a:t>
                    </a:r>
                    <a:endParaRPr lang="en-US" sz="2400" b="1" dirty="0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latin typeface="Century Gothic" pitchFamily="34" charset="0"/>
                    </a:endParaRPr>
                  </a:p>
                </c:rich>
              </c:tx>
              <c:spPr/>
              <c:showCatName val="1"/>
              <c:showPercent val="1"/>
            </c:dLbl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  <a:latin typeface="Century Gothic" pitchFamily="34" charset="0"/>
                  </a:defRPr>
                </a:pPr>
                <a:endParaRPr lang="pt-BR"/>
              </a:p>
            </c:txPr>
            <c:showCatName val="1"/>
            <c:showPercent val="1"/>
            <c:showLeaderLines val="1"/>
          </c:dLbls>
          <c:cat>
            <c:strRef>
              <c:f>Plan1!$D$9:$F$9</c:f>
              <c:strCache>
                <c:ptCount val="3"/>
                <c:pt idx="0">
                  <c:v>energia escura </c:v>
                </c:pt>
                <c:pt idx="1">
                  <c:v>matéria escura </c:v>
                </c:pt>
                <c:pt idx="2">
                  <c:v>átomos </c:v>
                </c:pt>
              </c:strCache>
            </c:strRef>
          </c:cat>
          <c:val>
            <c:numRef>
              <c:f>Plan1!$D$10:$F$10</c:f>
              <c:numCache>
                <c:formatCode>0%</c:formatCode>
                <c:ptCount val="3"/>
                <c:pt idx="0">
                  <c:v>0.73000000000000065</c:v>
                </c:pt>
                <c:pt idx="1">
                  <c:v>0.23</c:v>
                </c:pt>
                <c:pt idx="2">
                  <c:v>4.0000000000000112E-2</c:v>
                </c:pt>
              </c:numCache>
            </c:numRef>
          </c:val>
        </c:ser>
        <c:dLbls>
          <c:showCatName val="1"/>
          <c:showPercent val="1"/>
        </c:dLbls>
      </c:pie3DChart>
      <c:spPr>
        <a:solidFill>
          <a:schemeClr val="tx1"/>
        </a:solidFill>
      </c:spPr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1B44CA-9020-4C6E-A99B-C31A12AE1CB0}" type="datetimeFigureOut">
              <a:rPr lang="pt-BR" smtClean="0"/>
              <a:pPr/>
              <a:t>10/01/2015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32693-96D7-445E-BFC8-07668570843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1E7785-C675-4EB0-985F-BE3857935EB6}" type="slidenum">
              <a:rPr lang="pt-BR" smtClean="0"/>
              <a:pPr/>
              <a:t>8</a:t>
            </a:fld>
            <a:endParaRPr lang="pt-BR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066"/>
            <a:ext cx="5486400" cy="4117474"/>
          </a:xfrm>
          <a:noFill/>
          <a:ln/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C4D7-C3AD-4726-86B9-A8ABF232B3E1}" type="datetimeFigureOut">
              <a:rPr lang="pt-BR" smtClean="0"/>
              <a:pPr/>
              <a:t>10/01/2015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13BA-0E7C-4C3F-A081-819062D46FC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C4D7-C3AD-4726-86B9-A8ABF232B3E1}" type="datetimeFigureOut">
              <a:rPr lang="pt-BR" smtClean="0"/>
              <a:pPr/>
              <a:t>10/01/2015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13BA-0E7C-4C3F-A081-819062D46FC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C4D7-C3AD-4726-86B9-A8ABF232B3E1}" type="datetimeFigureOut">
              <a:rPr lang="pt-BR" smtClean="0"/>
              <a:pPr/>
              <a:t>10/01/2015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13BA-0E7C-4C3F-A081-819062D46FC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C4D7-C3AD-4726-86B9-A8ABF232B3E1}" type="datetimeFigureOut">
              <a:rPr lang="pt-BR" smtClean="0"/>
              <a:pPr/>
              <a:t>10/01/2015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13BA-0E7C-4C3F-A081-819062D46FC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C4D7-C3AD-4726-86B9-A8ABF232B3E1}" type="datetimeFigureOut">
              <a:rPr lang="pt-BR" smtClean="0"/>
              <a:pPr/>
              <a:t>10/01/2015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13BA-0E7C-4C3F-A081-819062D46FC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C4D7-C3AD-4726-86B9-A8ABF232B3E1}" type="datetimeFigureOut">
              <a:rPr lang="pt-BR" smtClean="0"/>
              <a:pPr/>
              <a:t>10/01/2015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13BA-0E7C-4C3F-A081-819062D46FC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C4D7-C3AD-4726-86B9-A8ABF232B3E1}" type="datetimeFigureOut">
              <a:rPr lang="pt-BR" smtClean="0"/>
              <a:pPr/>
              <a:t>10/01/2015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13BA-0E7C-4C3F-A081-819062D46FC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C4D7-C3AD-4726-86B9-A8ABF232B3E1}" type="datetimeFigureOut">
              <a:rPr lang="pt-BR" smtClean="0"/>
              <a:pPr/>
              <a:t>10/01/2015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13BA-0E7C-4C3F-A081-819062D46FC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C4D7-C3AD-4726-86B9-A8ABF232B3E1}" type="datetimeFigureOut">
              <a:rPr lang="pt-BR" smtClean="0"/>
              <a:pPr/>
              <a:t>10/01/2015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13BA-0E7C-4C3F-A081-819062D46FC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C4D7-C3AD-4726-86B9-A8ABF232B3E1}" type="datetimeFigureOut">
              <a:rPr lang="pt-BR" smtClean="0"/>
              <a:pPr/>
              <a:t>10/01/2015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13BA-0E7C-4C3F-A081-819062D46FC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AC4D7-C3AD-4726-86B9-A8ABF232B3E1}" type="datetimeFigureOut">
              <a:rPr lang="pt-BR" smtClean="0"/>
              <a:pPr/>
              <a:t>10/01/2015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E13BA-0E7C-4C3F-A081-819062D46FC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AC4D7-C3AD-4726-86B9-A8ABF232B3E1}" type="datetimeFigureOut">
              <a:rPr lang="pt-BR" smtClean="0"/>
              <a:pPr/>
              <a:t>10/01/2015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E13BA-0E7C-4C3F-A081-819062D46FC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Universo%20Conhecido.mp4" TargetMode="Externa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85786" y="2500306"/>
            <a:ext cx="7772400" cy="2041529"/>
          </a:xfrm>
        </p:spPr>
        <p:txBody>
          <a:bodyPr/>
          <a:lstStyle/>
          <a:p>
            <a:r>
              <a:rPr lang="pt-BR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BIG BANG E A EXPANSÃO DO UNIVERSO</a:t>
            </a:r>
            <a:endParaRPr lang="pt-BR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DS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O movimento das galáxias aponta a expansão do Universo: quanto mais longe uma galáxia está da nossa Via Láctea, mais rapidamente ela se afasta.</a:t>
            </a:r>
          </a:p>
          <a:p>
            <a:pPr>
              <a:buNone/>
            </a:pPr>
            <a:endParaRPr lang="pt-BR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O Universo irá expandir-se infinitamente (Big </a:t>
            </a:r>
            <a:r>
              <a:rPr lang="pt-BR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Chill</a:t>
            </a:r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) ou entrará num movimento cíclico no qual irá expandir e colapsar novamente (Big </a:t>
            </a:r>
            <a:r>
              <a:rPr lang="pt-BR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Crunch</a:t>
            </a:r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). </a:t>
            </a:r>
          </a:p>
          <a:p>
            <a:pPr>
              <a:buNone/>
            </a:pPr>
            <a:r>
              <a:rPr lang="pt-BR" sz="14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http://hubblesite.org/hubble_discoveries/dark_energy/de-fate_of_the_universe.</a:t>
            </a:r>
            <a:r>
              <a:rPr lang="pt-BR" sz="1400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php</a:t>
            </a:r>
            <a:endParaRPr lang="pt-BR" sz="14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endParaRPr lang="pt-BR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A matéria escura e energia escura compõe grande parte do Universo e tem papel atuante nesse modelo. </a:t>
            </a:r>
          </a:p>
          <a:p>
            <a:pPr>
              <a:buNone/>
            </a:pPr>
            <a:endParaRPr lang="pt-BR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A matéria escura podemos detectar através da força gravitacional que ela exerce no Universo.</a:t>
            </a:r>
          </a:p>
          <a:p>
            <a:pPr>
              <a:buNone/>
            </a:pPr>
            <a:endParaRPr lang="pt-BR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Grav_Len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214942" cy="6858000"/>
          </a:xfrm>
        </p:spPr>
      </p:pic>
      <p:pic>
        <p:nvPicPr>
          <p:cNvPr id="1026" name="Picture 2" descr="E:\Observatório\Priscila\SA\Big Bang e a expansão do universo\Gra_Len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0"/>
            <a:ext cx="3929058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/>
          </a:bodyPr>
          <a:lstStyle/>
          <a:p>
            <a:r>
              <a:rPr lang="pt-BR" sz="27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 Lente gravitacional</a:t>
            </a:r>
            <a:endParaRPr lang="pt-BR" sz="2700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endParaRPr lang="pt-BR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A energia escura é principalmente detectada no movimento das galáxias. Ela age contra a gravidade fazendo com que essa expansão seja acelerada.</a:t>
            </a:r>
          </a:p>
          <a:p>
            <a:pPr>
              <a:buNone/>
            </a:pPr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	</a:t>
            </a:r>
          </a:p>
          <a:p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Ainda não é possível detectar diretamente a matéria escura ou a energia escura.</a:t>
            </a:r>
            <a:endParaRPr lang="pt-BR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endParaRPr lang="pt-BR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Há diversas hipóteses sobre o momento </a:t>
            </a:r>
            <a:r>
              <a:rPr lang="pt-BR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antes </a:t>
            </a:r>
            <a:r>
              <a:rPr lang="pt-BR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do Big </a:t>
            </a:r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Bang.</a:t>
            </a:r>
          </a:p>
          <a:p>
            <a:pPr>
              <a:buNone/>
            </a:pPr>
            <a:endParaRPr lang="pt-BR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Sabemos que espaço e tempo foram criados juntos e a expansão acontece em todos os pontos do Universo, não estamos em seu centro.</a:t>
            </a:r>
            <a:endParaRPr lang="pt-BR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 txBox="1">
            <a:spLocks/>
          </p:cNvSpPr>
          <p:nvPr/>
        </p:nvSpPr>
        <p:spPr bwMode="auto">
          <a:xfrm>
            <a:off x="928662" y="171448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>
              <a:defRPr/>
            </a:pPr>
            <a:r>
              <a:rPr lang="pt-BR" sz="4400" kern="0" dirty="0">
                <a:solidFill>
                  <a:schemeClr val="accent3">
                    <a:lumMod val="40000"/>
                    <a:lumOff val="60000"/>
                  </a:schemeClr>
                </a:solidFill>
                <a:latin typeface="Century Gothic" pitchFamily="34" charset="0"/>
                <a:ea typeface="+mj-ea"/>
                <a:cs typeface="+mj-cs"/>
              </a:rPr>
              <a:t>Uma viagem...</a:t>
            </a:r>
          </a:p>
        </p:txBody>
      </p:sp>
      <p:pic>
        <p:nvPicPr>
          <p:cNvPr id="7" name="Picture 4">
            <a:hlinkClick r:id="rId2" action="ppaction://hlinkfile"/>
          </p:cNvPr>
          <p:cNvPicPr>
            <a:picLocks noChangeArrowheads="1"/>
          </p:cNvPicPr>
          <p:nvPr/>
        </p:nvPicPr>
        <p:blipFill>
          <a:blip r:embed="rId3" cstate="print">
            <a:lum bright="3000" contrast="13000"/>
          </a:blip>
          <a:stretch>
            <a:fillRect/>
          </a:stretch>
        </p:blipFill>
        <p:spPr bwMode="auto">
          <a:xfrm>
            <a:off x="3786182" y="3000372"/>
            <a:ext cx="1800000" cy="180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7158" y="1214422"/>
            <a:ext cx="8643998" cy="4286280"/>
          </a:xfrm>
        </p:spPr>
        <p:txBody>
          <a:bodyPr>
            <a:normAutofit/>
          </a:bodyPr>
          <a:lstStyle/>
          <a:p>
            <a:pPr marL="0" indent="0" algn="l"/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Priscila da Silva Mendes</a:t>
            </a:r>
            <a:b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</a:br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Email: priscila.silva.mendes@usp.br</a:t>
            </a:r>
            <a:b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</a:br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CDA</a:t>
            </a:r>
            <a:b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</a:br>
            <a:endParaRPr lang="pt-BR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1785926"/>
            <a:ext cx="8229600" cy="3286148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O que é o BIG BANG?</a:t>
            </a:r>
            <a:b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</a:br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E a expansão do Universo?</a:t>
            </a:r>
            <a:endParaRPr lang="pt-BR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Uma explosão?</a:t>
            </a:r>
          </a:p>
          <a:p>
            <a:pPr>
              <a:buNone/>
            </a:pPr>
            <a:endParaRPr lang="pt-BR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Não é uma explosão como conhecemos.</a:t>
            </a:r>
          </a:p>
          <a:p>
            <a:pPr>
              <a:buNone/>
            </a:pPr>
            <a:endParaRPr lang="pt-BR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Na verdade o Big Bang é tratado como sendo o momento em que ocorreu a expansão.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Big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lnSpcReduction="10000"/>
          </a:bodyPr>
          <a:lstStyle/>
          <a:p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Dentro desse modelo de surgimento de nosso Universo, há duas possibilidades para seu futuro:</a:t>
            </a:r>
          </a:p>
          <a:p>
            <a:pPr marL="514350" indent="-514350">
              <a:buAutoNum type="arabicParenR"/>
            </a:pPr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O Universo irá expandir para sempre;</a:t>
            </a:r>
          </a:p>
          <a:p>
            <a:pPr marL="514350" indent="-514350">
              <a:buAutoNum type="arabicParenR"/>
            </a:pPr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A expansão irá retroceder e voltará ao ponto inicial de surgimento do Universo, um caminho cíclico.</a:t>
            </a:r>
          </a:p>
          <a:p>
            <a:pPr marL="514350" indent="-514350"/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Essas hipóteses podem ser melhor apuradas se descobrirmos com qual taxa o Universo está se expandindo, ao que damos o nome de constante de Hubble. Hoje é o maior desafio no campo da cosmologia!</a:t>
            </a:r>
          </a:p>
          <a:p>
            <a:pPr marL="514350" indent="-514350">
              <a:buNone/>
            </a:pPr>
            <a:endParaRPr lang="pt-BR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Observatório\Priscila\SA\Big Bang e a expansão do universo\scientists_lemaitr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200244" cy="2857500"/>
          </a:xfrm>
          <a:prstGeom prst="rect">
            <a:avLst/>
          </a:prstGeom>
          <a:noFill/>
        </p:spPr>
      </p:pic>
      <p:pic>
        <p:nvPicPr>
          <p:cNvPr id="1027" name="Picture 3" descr="E:\Observatório\Priscila\SA\Big Bang e a expansão do universo\A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0"/>
            <a:ext cx="2714644" cy="2928934"/>
          </a:xfrm>
          <a:prstGeom prst="rect">
            <a:avLst/>
          </a:prstGeom>
          <a:noFill/>
        </p:spPr>
      </p:pic>
      <p:pic>
        <p:nvPicPr>
          <p:cNvPr id="1028" name="Picture 4" descr="E:\Observatório\Priscila\SA\Big Bang e a expansão do universo\E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29190" y="0"/>
            <a:ext cx="2214578" cy="2928934"/>
          </a:xfrm>
          <a:prstGeom prst="rect">
            <a:avLst/>
          </a:prstGeom>
          <a:noFill/>
        </p:spPr>
      </p:pic>
      <p:pic>
        <p:nvPicPr>
          <p:cNvPr id="1029" name="Picture 5" descr="E:\Observatório\Priscila\SA\Big Bang e a expansão do universo\GergeGamow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768" y="0"/>
            <a:ext cx="2000232" cy="2928934"/>
          </a:xfrm>
          <a:prstGeom prst="rect">
            <a:avLst/>
          </a:prstGeom>
          <a:noFill/>
        </p:spPr>
      </p:pic>
      <p:pic>
        <p:nvPicPr>
          <p:cNvPr id="1030" name="Picture 6" descr="E:\Observatório\Priscila\SA\Big Bang e a expansão do universo\RalphAlpher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4143380"/>
            <a:ext cx="2428860" cy="2714620"/>
          </a:xfrm>
          <a:prstGeom prst="rect">
            <a:avLst/>
          </a:prstGeom>
          <a:noFill/>
        </p:spPr>
      </p:pic>
      <p:pic>
        <p:nvPicPr>
          <p:cNvPr id="1031" name="Picture 7" descr="E:\Observatório\Priscila\SA\Big Bang e a expansão do universo\FredHoyle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28860" y="4143380"/>
            <a:ext cx="2357454" cy="2714620"/>
          </a:xfrm>
          <a:prstGeom prst="rect">
            <a:avLst/>
          </a:prstGeom>
          <a:noFill/>
        </p:spPr>
      </p:pic>
      <p:pic>
        <p:nvPicPr>
          <p:cNvPr id="1032" name="Picture 8" descr="E:\Observatório\Priscila\SA\Big Bang e a expansão do universo\ArnoPenzias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86314" y="4143380"/>
            <a:ext cx="2143140" cy="2714620"/>
          </a:xfrm>
          <a:prstGeom prst="rect">
            <a:avLst/>
          </a:prstGeom>
          <a:noFill/>
        </p:spPr>
      </p:pic>
      <p:pic>
        <p:nvPicPr>
          <p:cNvPr id="1033" name="Picture 9" descr="E:\Observatório\Priscila\SA\Big Bang e a expansão do universo\RoBertWilson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929422" y="4143380"/>
            <a:ext cx="2214578" cy="2714620"/>
          </a:xfrm>
          <a:prstGeom prst="rect">
            <a:avLst/>
          </a:prstGeom>
          <a:noFill/>
        </p:spPr>
      </p:pic>
      <p:sp>
        <p:nvSpPr>
          <p:cNvPr id="12" name="CaixaDeTexto 11"/>
          <p:cNvSpPr txBox="1"/>
          <p:nvPr/>
        </p:nvSpPr>
        <p:spPr>
          <a:xfrm>
            <a:off x="0" y="2857496"/>
            <a:ext cx="15001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Pe</a:t>
            </a:r>
            <a:r>
              <a:rPr lang="pt-BR" sz="11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. George </a:t>
            </a:r>
            <a:r>
              <a:rPr lang="pt-BR" sz="11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Lemaître</a:t>
            </a:r>
            <a:endParaRPr lang="pt-BR" sz="11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2857488" y="2928934"/>
            <a:ext cx="13572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Albert Einstein</a:t>
            </a:r>
            <a:endParaRPr lang="pt-BR" sz="11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214282" y="3857628"/>
            <a:ext cx="13572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Ralph </a:t>
            </a:r>
            <a:r>
              <a:rPr lang="pt-BR" sz="11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Alpher</a:t>
            </a:r>
            <a:endParaRPr lang="pt-BR" sz="11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928926" y="3857628"/>
            <a:ext cx="13572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Fred </a:t>
            </a:r>
            <a:r>
              <a:rPr lang="pt-BR" sz="11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Hoyle</a:t>
            </a:r>
            <a:endParaRPr lang="pt-BR" sz="11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5214942" y="2928934"/>
            <a:ext cx="13572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Edwin Hubble</a:t>
            </a:r>
            <a:endParaRPr lang="pt-BR" sz="11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7572396" y="2928934"/>
            <a:ext cx="13572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George </a:t>
            </a:r>
            <a:r>
              <a:rPr lang="pt-BR" sz="1100" b="1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Gamow</a:t>
            </a:r>
            <a:endParaRPr lang="pt-BR" sz="11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5214942" y="3857628"/>
            <a:ext cx="13572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Arno Penzias</a:t>
            </a:r>
            <a:endParaRPr lang="pt-BR" sz="11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7500958" y="3857628"/>
            <a:ext cx="13572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Robert Wilson</a:t>
            </a:r>
            <a:endParaRPr lang="pt-BR" sz="11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Um pouco da história</a:t>
            </a:r>
            <a:endParaRPr lang="pt-BR" sz="3200" b="1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643602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1916 – Albert Einstein propõe a Teoria da Relatividade Geral e introduz a constante cosmológica.</a:t>
            </a:r>
          </a:p>
          <a:p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1922 – </a:t>
            </a:r>
            <a:r>
              <a:rPr lang="pt-BR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Pd</a:t>
            </a:r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. George </a:t>
            </a:r>
            <a:r>
              <a:rPr lang="pt-BR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Lemaître</a:t>
            </a:r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propõe a ideia da expansão do Universo que era, no inicio, um átomo primordial.</a:t>
            </a:r>
          </a:p>
          <a:p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1929 – Edwin Hubble mede a distância de algumas galáxias e descobre que estão se afastando de nós com velocidades proporcionais às suas distâncias.</a:t>
            </a:r>
          </a:p>
          <a:p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1947/48 – George </a:t>
            </a:r>
            <a:r>
              <a:rPr lang="pt-BR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Gamow</a:t>
            </a:r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e </a:t>
            </a:r>
            <a:r>
              <a:rPr lang="pt-BR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Raph</a:t>
            </a:r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</a:t>
            </a:r>
            <a:r>
              <a:rPr lang="pt-BR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Alpher</a:t>
            </a:r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propõe a </a:t>
            </a:r>
            <a:r>
              <a:rPr lang="pt-BR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ideia</a:t>
            </a:r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de fusão nuclear para formação dos primeiros átomos. </a:t>
            </a:r>
          </a:p>
          <a:p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1950 - Fred </a:t>
            </a:r>
            <a:r>
              <a:rPr lang="pt-BR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Hoyle</a:t>
            </a:r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sugere o nome Big </a:t>
            </a:r>
            <a:r>
              <a:rPr lang="pt-BR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Bang</a:t>
            </a:r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. </a:t>
            </a:r>
          </a:p>
          <a:p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1964 - Arno Penzias e Robert Wilson descobrem, acidentalmente, a radiação cósmica de fundo.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</a:rPr>
              <a:t>Unidade</a:t>
            </a:r>
            <a:r>
              <a:rPr lang="en-GB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</a:rPr>
              <a:t> </a:t>
            </a:r>
            <a:r>
              <a:rPr lang="en-GB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</a:rPr>
              <a:t>mais</a:t>
            </a:r>
            <a:r>
              <a:rPr lang="en-GB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</a:rPr>
              <a:t> popular:</a:t>
            </a:r>
            <a:br>
              <a:rPr lang="en-GB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</a:rPr>
            </a:br>
            <a:r>
              <a:rPr lang="en-GB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</a:rPr>
              <a:t>o </a:t>
            </a:r>
            <a:r>
              <a:rPr lang="en-GB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</a:rPr>
              <a:t>ano-luz</a:t>
            </a:r>
            <a:endParaRPr lang="en-GB" dirty="0" smtClean="0">
              <a:solidFill>
                <a:schemeClr val="accent3">
                  <a:lumMod val="60000"/>
                  <a:lumOff val="40000"/>
                </a:schemeClr>
              </a:solidFill>
              <a:latin typeface="Century Gothic" pitchFamily="34" charset="0"/>
            </a:endParaRP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590675" y="2714625"/>
            <a:ext cx="766763" cy="2105025"/>
            <a:chOff x="1002" y="1710"/>
            <a:chExt cx="483" cy="1326"/>
          </a:xfrm>
        </p:grpSpPr>
        <p:sp>
          <p:nvSpPr>
            <p:cNvPr id="38936" name="AutoShape 4"/>
            <p:cNvSpPr>
              <a:spLocks noChangeArrowheads="1"/>
            </p:cNvSpPr>
            <p:nvPr/>
          </p:nvSpPr>
          <p:spPr bwMode="auto">
            <a:xfrm flipH="1">
              <a:off x="1033" y="2321"/>
              <a:ext cx="448" cy="715"/>
            </a:xfrm>
            <a:prstGeom prst="can">
              <a:avLst>
                <a:gd name="adj" fmla="val 39900"/>
              </a:avLst>
            </a:prstGeom>
            <a:solidFill>
              <a:srgbClr val="FFFFFF"/>
            </a:solidFill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BR">
                <a:solidFill>
                  <a:schemeClr val="accent3">
                    <a:lumMod val="65000"/>
                  </a:schemeClr>
                </a:solidFill>
                <a:latin typeface="Century Gothic" pitchFamily="34" charset="0"/>
              </a:endParaRPr>
            </a:p>
          </p:txBody>
        </p:sp>
        <p:sp>
          <p:nvSpPr>
            <p:cNvPr id="7190" name="Freeform 5"/>
            <p:cNvSpPr>
              <a:spLocks noChangeArrowheads="1"/>
            </p:cNvSpPr>
            <p:nvPr/>
          </p:nvSpPr>
          <p:spPr bwMode="auto">
            <a:xfrm flipH="1">
              <a:off x="1002" y="1710"/>
              <a:ext cx="483" cy="739"/>
            </a:xfrm>
            <a:custGeom>
              <a:avLst/>
              <a:gdLst>
                <a:gd name="T0" fmla="*/ 208 w 744"/>
                <a:gd name="T1" fmla="*/ 1136 h 1200"/>
                <a:gd name="T2" fmla="*/ 16 w 744"/>
                <a:gd name="T3" fmla="*/ 752 h 1200"/>
                <a:gd name="T4" fmla="*/ 304 w 744"/>
                <a:gd name="T5" fmla="*/ 464 h 1200"/>
                <a:gd name="T6" fmla="*/ 448 w 744"/>
                <a:gd name="T7" fmla="*/ 32 h 1200"/>
                <a:gd name="T8" fmla="*/ 736 w 744"/>
                <a:gd name="T9" fmla="*/ 656 h 1200"/>
                <a:gd name="T10" fmla="*/ 496 w 744"/>
                <a:gd name="T11" fmla="*/ 1088 h 1200"/>
                <a:gd name="T12" fmla="*/ 448 w 744"/>
                <a:gd name="T13" fmla="*/ 1184 h 1200"/>
                <a:gd name="T14" fmla="*/ 208 w 744"/>
                <a:gd name="T15" fmla="*/ 1184 h 12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44"/>
                <a:gd name="T25" fmla="*/ 0 h 1200"/>
                <a:gd name="T26" fmla="*/ 744 w 744"/>
                <a:gd name="T27" fmla="*/ 1200 h 12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44" h="1200">
                  <a:moveTo>
                    <a:pt x="208" y="1136"/>
                  </a:moveTo>
                  <a:cubicBezTo>
                    <a:pt x="104" y="1000"/>
                    <a:pt x="0" y="864"/>
                    <a:pt x="16" y="752"/>
                  </a:cubicBezTo>
                  <a:cubicBezTo>
                    <a:pt x="32" y="640"/>
                    <a:pt x="232" y="584"/>
                    <a:pt x="304" y="464"/>
                  </a:cubicBezTo>
                  <a:cubicBezTo>
                    <a:pt x="376" y="344"/>
                    <a:pt x="376" y="0"/>
                    <a:pt x="448" y="32"/>
                  </a:cubicBezTo>
                  <a:cubicBezTo>
                    <a:pt x="520" y="64"/>
                    <a:pt x="728" y="480"/>
                    <a:pt x="736" y="656"/>
                  </a:cubicBezTo>
                  <a:cubicBezTo>
                    <a:pt x="744" y="832"/>
                    <a:pt x="544" y="1000"/>
                    <a:pt x="496" y="1088"/>
                  </a:cubicBezTo>
                  <a:cubicBezTo>
                    <a:pt x="448" y="1176"/>
                    <a:pt x="496" y="1168"/>
                    <a:pt x="448" y="1184"/>
                  </a:cubicBezTo>
                  <a:cubicBezTo>
                    <a:pt x="400" y="1200"/>
                    <a:pt x="304" y="1192"/>
                    <a:pt x="208" y="1184"/>
                  </a:cubicBezTo>
                </a:path>
              </a:pathLst>
            </a:custGeom>
            <a:gradFill flip="none" rotWithShape="1">
              <a:gsLst>
                <a:gs pos="100000">
                  <a:srgbClr val="FF3300">
                    <a:alpha val="83000"/>
                  </a:srgbClr>
                </a:gs>
                <a:gs pos="33000">
                  <a:srgbClr val="FFFF00"/>
                </a:gs>
                <a:gs pos="33000">
                  <a:srgbClr val="FFFF00"/>
                </a:gs>
                <a:gs pos="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126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pt-BR">
                <a:solidFill>
                  <a:schemeClr val="accent3">
                    <a:lumMod val="65000"/>
                  </a:schemeClr>
                </a:solidFill>
                <a:latin typeface="Century Gothic" pitchFamily="34" charset="0"/>
              </a:endParaRPr>
            </a:p>
          </p:txBody>
        </p:sp>
      </p:grpSp>
      <p:sp>
        <p:nvSpPr>
          <p:cNvPr id="38916" name="Line 6"/>
          <p:cNvSpPr>
            <a:spLocks noChangeShapeType="1"/>
          </p:cNvSpPr>
          <p:nvPr/>
        </p:nvSpPr>
        <p:spPr bwMode="auto">
          <a:xfrm flipH="1">
            <a:off x="2644775" y="3460750"/>
            <a:ext cx="5087938" cy="1588"/>
          </a:xfrm>
          <a:prstGeom prst="line">
            <a:avLst/>
          </a:prstGeom>
          <a:noFill/>
          <a:ln w="38160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endParaRPr lang="pt-BR">
              <a:solidFill>
                <a:schemeClr val="accent3">
                  <a:lumMod val="6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8917" name="AutoShape 7"/>
          <p:cNvSpPr>
            <a:spLocks noChangeArrowheads="1"/>
          </p:cNvSpPr>
          <p:nvPr/>
        </p:nvSpPr>
        <p:spPr bwMode="auto">
          <a:xfrm>
            <a:off x="534988" y="1882775"/>
            <a:ext cx="3017837" cy="3071813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10799 w 21600"/>
              <a:gd name="T19" fmla="*/ 5189 h 21600"/>
              <a:gd name="T20" fmla="*/ 21599 w 21600"/>
              <a:gd name="T21" fmla="*/ 1702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19979" y="5109"/>
                </a:moveTo>
                <a:cubicBezTo>
                  <a:pt x="21038" y="6818"/>
                  <a:pt x="21600" y="8789"/>
                  <a:pt x="21600" y="10800"/>
                </a:cubicBezTo>
                <a:cubicBezTo>
                  <a:pt x="21600" y="13079"/>
                  <a:pt x="20878" y="15300"/>
                  <a:pt x="19539" y="17144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19979" y="5109"/>
                </a:moveTo>
                <a:cubicBezTo>
                  <a:pt x="21038" y="6818"/>
                  <a:pt x="21600" y="8789"/>
                  <a:pt x="21600" y="10800"/>
                </a:cubicBezTo>
                <a:cubicBezTo>
                  <a:pt x="21600" y="13079"/>
                  <a:pt x="20878" y="15300"/>
                  <a:pt x="19539" y="17144"/>
                </a:cubicBezTo>
              </a:path>
            </a:pathLst>
          </a:custGeom>
          <a:noFill/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chemeClr val="accent3">
                  <a:lumMod val="6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8918" name="AutoShape 8"/>
          <p:cNvSpPr>
            <a:spLocks noChangeArrowheads="1"/>
          </p:cNvSpPr>
          <p:nvPr/>
        </p:nvSpPr>
        <p:spPr bwMode="auto">
          <a:xfrm>
            <a:off x="762000" y="2203450"/>
            <a:ext cx="2311400" cy="2360613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10799 w 21600"/>
              <a:gd name="T19" fmla="*/ 5189 h 21600"/>
              <a:gd name="T20" fmla="*/ 21599 w 21600"/>
              <a:gd name="T21" fmla="*/ 1702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19979" y="5109"/>
                </a:moveTo>
                <a:cubicBezTo>
                  <a:pt x="21038" y="6818"/>
                  <a:pt x="21600" y="8789"/>
                  <a:pt x="21600" y="10800"/>
                </a:cubicBezTo>
                <a:cubicBezTo>
                  <a:pt x="21600" y="13079"/>
                  <a:pt x="20878" y="15300"/>
                  <a:pt x="19539" y="17144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19979" y="5109"/>
                </a:moveTo>
                <a:cubicBezTo>
                  <a:pt x="21038" y="6818"/>
                  <a:pt x="21600" y="8789"/>
                  <a:pt x="21600" y="10800"/>
                </a:cubicBezTo>
                <a:cubicBezTo>
                  <a:pt x="21600" y="13079"/>
                  <a:pt x="20878" y="15300"/>
                  <a:pt x="19539" y="17144"/>
                </a:cubicBezTo>
              </a:path>
            </a:pathLst>
          </a:custGeom>
          <a:noFill/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chemeClr val="accent3">
                  <a:lumMod val="6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8919" name="AutoShape 9"/>
          <p:cNvSpPr>
            <a:spLocks noChangeArrowheads="1"/>
          </p:cNvSpPr>
          <p:nvPr/>
        </p:nvSpPr>
        <p:spPr bwMode="auto">
          <a:xfrm>
            <a:off x="931863" y="2557463"/>
            <a:ext cx="1682750" cy="172085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10799 w 21600"/>
              <a:gd name="T19" fmla="*/ 5189 h 21600"/>
              <a:gd name="T20" fmla="*/ 21599 w 21600"/>
              <a:gd name="T21" fmla="*/ 1702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19979" y="5109"/>
                </a:moveTo>
                <a:cubicBezTo>
                  <a:pt x="21038" y="6818"/>
                  <a:pt x="21600" y="8789"/>
                  <a:pt x="21600" y="10800"/>
                </a:cubicBezTo>
                <a:cubicBezTo>
                  <a:pt x="21600" y="13079"/>
                  <a:pt x="20878" y="15300"/>
                  <a:pt x="19539" y="17144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19979" y="5109"/>
                </a:moveTo>
                <a:cubicBezTo>
                  <a:pt x="21038" y="6818"/>
                  <a:pt x="21600" y="8789"/>
                  <a:pt x="21600" y="10800"/>
                </a:cubicBezTo>
                <a:cubicBezTo>
                  <a:pt x="21600" y="13079"/>
                  <a:pt x="20878" y="15300"/>
                  <a:pt x="19539" y="17144"/>
                </a:cubicBezTo>
              </a:path>
            </a:pathLst>
          </a:custGeom>
          <a:noFill/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chemeClr val="accent3">
                  <a:lumMod val="6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8920" name="AutoShape 10"/>
          <p:cNvSpPr>
            <a:spLocks noChangeArrowheads="1"/>
          </p:cNvSpPr>
          <p:nvPr/>
        </p:nvSpPr>
        <p:spPr bwMode="auto">
          <a:xfrm>
            <a:off x="114300" y="1414463"/>
            <a:ext cx="3857625" cy="39370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10799 w 21600"/>
              <a:gd name="T19" fmla="*/ 5189 h 21600"/>
              <a:gd name="T20" fmla="*/ 21599 w 21600"/>
              <a:gd name="T21" fmla="*/ 1702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19979" y="5109"/>
                </a:moveTo>
                <a:cubicBezTo>
                  <a:pt x="21038" y="6818"/>
                  <a:pt x="21600" y="8789"/>
                  <a:pt x="21600" y="10800"/>
                </a:cubicBezTo>
                <a:cubicBezTo>
                  <a:pt x="21600" y="13079"/>
                  <a:pt x="20878" y="15300"/>
                  <a:pt x="19539" y="17144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19979" y="5109"/>
                </a:moveTo>
                <a:cubicBezTo>
                  <a:pt x="21038" y="6818"/>
                  <a:pt x="21600" y="8789"/>
                  <a:pt x="21600" y="10800"/>
                </a:cubicBezTo>
                <a:cubicBezTo>
                  <a:pt x="21600" y="13079"/>
                  <a:pt x="20878" y="15300"/>
                  <a:pt x="19539" y="17144"/>
                </a:cubicBezTo>
              </a:path>
            </a:pathLst>
          </a:custGeom>
          <a:noFill/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chemeClr val="accent3">
                  <a:lumMod val="6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8921" name="AutoShape 11"/>
          <p:cNvSpPr>
            <a:spLocks noChangeArrowheads="1"/>
          </p:cNvSpPr>
          <p:nvPr/>
        </p:nvSpPr>
        <p:spPr bwMode="auto">
          <a:xfrm>
            <a:off x="-796925" y="692150"/>
            <a:ext cx="5314950" cy="5427663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10799 w 21600"/>
              <a:gd name="T19" fmla="*/ 5189 h 21600"/>
              <a:gd name="T20" fmla="*/ 21599 w 21600"/>
              <a:gd name="T21" fmla="*/ 1702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19979" y="5109"/>
                </a:moveTo>
                <a:cubicBezTo>
                  <a:pt x="21038" y="6818"/>
                  <a:pt x="21600" y="8789"/>
                  <a:pt x="21600" y="10800"/>
                </a:cubicBezTo>
                <a:cubicBezTo>
                  <a:pt x="21600" y="13079"/>
                  <a:pt x="20878" y="15300"/>
                  <a:pt x="19539" y="17144"/>
                </a:cubicBezTo>
                <a:lnTo>
                  <a:pt x="10800" y="10800"/>
                </a:lnTo>
                <a:close/>
              </a:path>
              <a:path w="21600" h="21600" fill="none">
                <a:moveTo>
                  <a:pt x="19979" y="5109"/>
                </a:moveTo>
                <a:cubicBezTo>
                  <a:pt x="21038" y="6818"/>
                  <a:pt x="21600" y="8789"/>
                  <a:pt x="21600" y="10800"/>
                </a:cubicBezTo>
                <a:cubicBezTo>
                  <a:pt x="21600" y="13079"/>
                  <a:pt x="20878" y="15300"/>
                  <a:pt x="19539" y="17144"/>
                </a:cubicBezTo>
              </a:path>
            </a:pathLst>
          </a:custGeom>
          <a:noFill/>
          <a:ln w="254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chemeClr val="accent3">
                  <a:lumMod val="6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7178" name="Oval 12"/>
          <p:cNvSpPr>
            <a:spLocks noChangeArrowheads="1"/>
          </p:cNvSpPr>
          <p:nvPr/>
        </p:nvSpPr>
        <p:spPr bwMode="auto">
          <a:xfrm flipH="1">
            <a:off x="4395788" y="3309938"/>
            <a:ext cx="301625" cy="301625"/>
          </a:xfrm>
          <a:prstGeom prst="ellipse">
            <a:avLst/>
          </a:prstGeom>
          <a:gradFill>
            <a:gsLst>
              <a:gs pos="100000">
                <a:srgbClr val="FF3300">
                  <a:alpha val="83000"/>
                </a:srgbClr>
              </a:gs>
              <a:gs pos="33000">
                <a:srgbClr val="FFFF00"/>
              </a:gs>
              <a:gs pos="33000">
                <a:srgbClr val="FFFF00"/>
              </a:gs>
              <a:gs pos="0">
                <a:schemeClr val="bg1"/>
              </a:gs>
            </a:gsLst>
            <a:path path="shape">
              <a:fillToRect l="50000" t="50000" r="50000" b="50000"/>
            </a:path>
          </a:gra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BR">
              <a:solidFill>
                <a:schemeClr val="accent3">
                  <a:lumMod val="6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7179" name="Text Box 13"/>
          <p:cNvSpPr txBox="1">
            <a:spLocks noChangeArrowheads="1"/>
          </p:cNvSpPr>
          <p:nvPr/>
        </p:nvSpPr>
        <p:spPr bwMode="auto">
          <a:xfrm flipH="1">
            <a:off x="4605338" y="3519488"/>
            <a:ext cx="750887" cy="341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defTabSz="449263"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dirty="0" err="1">
                <a:solidFill>
                  <a:schemeClr val="accent3">
                    <a:lumMod val="65000"/>
                  </a:schemeClr>
                </a:solidFill>
                <a:latin typeface="Century Gothic" pitchFamily="34" charset="0"/>
                <a:cs typeface="MS Shell Dlg" charset="0"/>
              </a:rPr>
              <a:t>Fóton</a:t>
            </a:r>
            <a:endParaRPr lang="en-GB" dirty="0">
              <a:solidFill>
                <a:schemeClr val="accent3">
                  <a:lumMod val="65000"/>
                </a:schemeClr>
              </a:solidFill>
              <a:latin typeface="Century Gothic" pitchFamily="34" charset="0"/>
              <a:cs typeface="MS Shell Dlg" charset="0"/>
            </a:endParaRPr>
          </a:p>
        </p:txBody>
      </p:sp>
      <p:sp>
        <p:nvSpPr>
          <p:cNvPr id="38926" name="Text Box 14"/>
          <p:cNvSpPr txBox="1">
            <a:spLocks noChangeArrowheads="1"/>
          </p:cNvSpPr>
          <p:nvPr/>
        </p:nvSpPr>
        <p:spPr bwMode="auto">
          <a:xfrm flipH="1">
            <a:off x="2286000" y="2263775"/>
            <a:ext cx="1016923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defTabSz="449263"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MS Shell Dlg" charset="0"/>
              </a:rPr>
              <a:t>Ondas</a:t>
            </a:r>
            <a:endParaRPr lang="en-GB" sz="1400" dirty="0">
              <a:solidFill>
                <a:schemeClr val="accent3">
                  <a:lumMod val="60000"/>
                  <a:lumOff val="40000"/>
                </a:schemeClr>
              </a:solidFill>
              <a:latin typeface="Century Gothic" pitchFamily="34" charset="0"/>
              <a:cs typeface="MS Shell Dlg" charset="0"/>
            </a:endParaRPr>
          </a:p>
          <a:p>
            <a:pPr defTabSz="449263">
              <a:buClr>
                <a:srgbClr val="FFFFFF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MS Shell Dlg" charset="0"/>
              </a:rPr>
              <a:t>luminosas</a:t>
            </a:r>
            <a:endParaRPr lang="en-GB" sz="1400" dirty="0">
              <a:solidFill>
                <a:schemeClr val="accent3">
                  <a:lumMod val="60000"/>
                  <a:lumOff val="40000"/>
                </a:schemeClr>
              </a:solidFill>
              <a:latin typeface="Century Gothic" pitchFamily="34" charset="0"/>
              <a:cs typeface="MS Shell Dlg" charset="0"/>
            </a:endParaRPr>
          </a:p>
        </p:txBody>
      </p:sp>
      <p:sp>
        <p:nvSpPr>
          <p:cNvPr id="38927" name="AutoShape 15"/>
          <p:cNvSpPr>
            <a:spLocks noChangeArrowheads="1"/>
          </p:cNvSpPr>
          <p:nvPr/>
        </p:nvSpPr>
        <p:spPr bwMode="auto">
          <a:xfrm flipH="1">
            <a:off x="5510213" y="3303588"/>
            <a:ext cx="603250" cy="301625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BBE0E3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BR">
              <a:solidFill>
                <a:schemeClr val="accent3">
                  <a:lumMod val="6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 flipH="1">
            <a:off x="5617213" y="3295650"/>
            <a:ext cx="297175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defTabSz="449263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>
                <a:solidFill>
                  <a:schemeClr val="accent3">
                    <a:lumMod val="65000"/>
                  </a:schemeClr>
                </a:solidFill>
                <a:latin typeface="Century Gothic" pitchFamily="34" charset="0"/>
                <a:cs typeface="MS Shell Dlg" charset="0"/>
              </a:rPr>
              <a:t>c</a:t>
            </a:r>
          </a:p>
        </p:txBody>
      </p:sp>
      <p:sp>
        <p:nvSpPr>
          <p:cNvPr id="2" name="Text Box 17"/>
          <p:cNvSpPr txBox="1">
            <a:spLocks noChangeArrowheads="1"/>
          </p:cNvSpPr>
          <p:nvPr/>
        </p:nvSpPr>
        <p:spPr bwMode="auto">
          <a:xfrm flipH="1">
            <a:off x="5353000" y="2792413"/>
            <a:ext cx="1015319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defTabSz="449263">
              <a:buClr>
                <a:srgbClr val="00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MS Shell Dlg" charset="0"/>
              </a:rPr>
              <a:t>300.000</a:t>
            </a:r>
          </a:p>
          <a:p>
            <a:pPr defTabSz="449263">
              <a:buClr>
                <a:srgbClr val="00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MS Shell Dlg" charset="0"/>
              </a:rPr>
              <a:t>km/s</a:t>
            </a:r>
          </a:p>
        </p:txBody>
      </p:sp>
      <p:sp>
        <p:nvSpPr>
          <p:cNvPr id="38930" name="Line 18"/>
          <p:cNvSpPr>
            <a:spLocks noChangeShapeType="1"/>
          </p:cNvSpPr>
          <p:nvPr/>
        </p:nvSpPr>
        <p:spPr bwMode="auto">
          <a:xfrm>
            <a:off x="2043113" y="5272088"/>
            <a:ext cx="5729287" cy="1587"/>
          </a:xfrm>
          <a:prstGeom prst="line">
            <a:avLst/>
          </a:prstGeom>
          <a:noFill/>
          <a:ln w="57240">
            <a:solidFill>
              <a:srgbClr val="FF33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pt-BR">
              <a:solidFill>
                <a:schemeClr val="accent3">
                  <a:lumMod val="6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7185" name="Text Box 19"/>
          <p:cNvSpPr txBox="1">
            <a:spLocks noChangeArrowheads="1"/>
          </p:cNvSpPr>
          <p:nvPr/>
        </p:nvSpPr>
        <p:spPr bwMode="auto">
          <a:xfrm flipH="1">
            <a:off x="3091079" y="4868863"/>
            <a:ext cx="3503181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defTabSz="449263"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MS Shell Dlg" charset="0"/>
              </a:rPr>
              <a:t>Percurso</a:t>
            </a:r>
            <a:r>
              <a:rPr lang="en-GB" sz="1800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MS Shell Dlg" charset="0"/>
              </a:rPr>
              <a:t> </a:t>
            </a:r>
            <a:r>
              <a:rPr lang="en-GB" sz="18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MS Shell Dlg" charset="0"/>
              </a:rPr>
              <a:t>da</a:t>
            </a:r>
            <a:r>
              <a:rPr lang="en-GB" sz="1800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MS Shell Dlg" charset="0"/>
              </a:rPr>
              <a:t> </a:t>
            </a:r>
            <a:r>
              <a:rPr lang="en-GB" sz="18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MS Shell Dlg" charset="0"/>
              </a:rPr>
              <a:t>luz</a:t>
            </a:r>
            <a:r>
              <a:rPr lang="en-GB" sz="1800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MS Shell Dlg" charset="0"/>
              </a:rPr>
              <a:t> </a:t>
            </a:r>
            <a:r>
              <a:rPr lang="en-GB" sz="18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MS Shell Dlg" charset="0"/>
              </a:rPr>
              <a:t>durante</a:t>
            </a:r>
            <a:r>
              <a:rPr lang="en-GB" sz="1800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MS Shell Dlg" charset="0"/>
              </a:rPr>
              <a:t> 1 </a:t>
            </a:r>
            <a:r>
              <a:rPr lang="en-GB" sz="18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MS Shell Dlg" charset="0"/>
              </a:rPr>
              <a:t>ano</a:t>
            </a:r>
            <a:endParaRPr lang="en-GB" sz="1800" dirty="0">
              <a:solidFill>
                <a:schemeClr val="accent3">
                  <a:lumMod val="60000"/>
                  <a:lumOff val="40000"/>
                </a:schemeClr>
              </a:solidFill>
              <a:latin typeface="Century Gothic" pitchFamily="34" charset="0"/>
              <a:cs typeface="MS Shell Dlg" charset="0"/>
            </a:endParaRPr>
          </a:p>
        </p:txBody>
      </p:sp>
      <p:sp>
        <p:nvSpPr>
          <p:cNvPr id="3" name="Text Box 20"/>
          <p:cNvSpPr txBox="1">
            <a:spLocks noChangeArrowheads="1"/>
          </p:cNvSpPr>
          <p:nvPr/>
        </p:nvSpPr>
        <p:spPr bwMode="auto">
          <a:xfrm flipH="1">
            <a:off x="3984436" y="5219700"/>
            <a:ext cx="1781555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defTabSz="449263">
              <a:buClr>
                <a:srgbClr val="FF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MS Shell Dlg" charset="0"/>
              </a:rPr>
              <a:t>1 </a:t>
            </a:r>
            <a:r>
              <a:rPr lang="en-GB" sz="28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MS Shell Dlg" charset="0"/>
              </a:rPr>
              <a:t>ano-luz</a:t>
            </a:r>
            <a:endParaRPr lang="en-GB" sz="2800" dirty="0">
              <a:solidFill>
                <a:schemeClr val="accent3">
                  <a:lumMod val="60000"/>
                  <a:lumOff val="40000"/>
                </a:schemeClr>
              </a:solidFill>
              <a:latin typeface="Century Gothic" pitchFamily="34" charset="0"/>
              <a:cs typeface="MS Shell Dlg" charset="0"/>
            </a:endParaRPr>
          </a:p>
        </p:txBody>
      </p:sp>
      <p:sp>
        <p:nvSpPr>
          <p:cNvPr id="7187" name="Text Box 21"/>
          <p:cNvSpPr txBox="1">
            <a:spLocks noChangeArrowheads="1"/>
          </p:cNvSpPr>
          <p:nvPr/>
        </p:nvSpPr>
        <p:spPr bwMode="auto">
          <a:xfrm>
            <a:off x="3771900" y="5851525"/>
            <a:ext cx="2344738" cy="401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defTabSz="449263"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2000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MS Shell Dlg" charset="0"/>
              </a:rPr>
              <a:t>9,5 </a:t>
            </a:r>
            <a:r>
              <a:rPr lang="en-GB" sz="20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MS Shell Dlg" charset="0"/>
              </a:rPr>
              <a:t>trilhões</a:t>
            </a:r>
            <a:r>
              <a:rPr lang="en-GB" sz="2000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MS Shell Dlg" charset="0"/>
              </a:rPr>
              <a:t> de km</a:t>
            </a:r>
          </a:p>
        </p:txBody>
      </p:sp>
      <p:sp>
        <p:nvSpPr>
          <p:cNvPr id="7188" name="Text Box 22"/>
          <p:cNvSpPr txBox="1">
            <a:spLocks noChangeArrowheads="1"/>
          </p:cNvSpPr>
          <p:nvPr/>
        </p:nvSpPr>
        <p:spPr bwMode="auto">
          <a:xfrm>
            <a:off x="4208463" y="6384925"/>
            <a:ext cx="1398587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defTabSz="449263">
              <a:buClr>
                <a:srgbClr val="00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2000" dirty="0">
                <a:solidFill>
                  <a:schemeClr val="accent3">
                    <a:lumMod val="60000"/>
                    <a:lumOff val="40000"/>
                  </a:schemeClr>
                </a:solidFill>
                <a:latin typeface="Century Gothic" pitchFamily="34" charset="0"/>
                <a:cs typeface="MS Shell Dlg" charset="0"/>
              </a:rPr>
              <a:t>63.240 UA</a:t>
            </a:r>
          </a:p>
        </p:txBody>
      </p:sp>
      <p:sp>
        <p:nvSpPr>
          <p:cNvPr id="23" name="Text Box 141"/>
          <p:cNvSpPr txBox="1">
            <a:spLocks noChangeArrowheads="1"/>
          </p:cNvSpPr>
          <p:nvPr/>
        </p:nvSpPr>
        <p:spPr bwMode="auto">
          <a:xfrm>
            <a:off x="0" y="6211888"/>
            <a:ext cx="19288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pt-BR" sz="1200" dirty="0">
                <a:solidFill>
                  <a:schemeClr val="accent3">
                    <a:lumMod val="65000"/>
                  </a:schemeClr>
                </a:solidFill>
                <a:latin typeface="Century Gothic" pitchFamily="34" charset="0"/>
              </a:rPr>
              <a:t>Crédito da imagem:</a:t>
            </a:r>
          </a:p>
          <a:p>
            <a:pPr algn="l">
              <a:defRPr/>
            </a:pPr>
            <a:r>
              <a:rPr lang="pt-BR" sz="1200" dirty="0">
                <a:solidFill>
                  <a:schemeClr val="accent3">
                    <a:lumMod val="65000"/>
                  </a:schemeClr>
                </a:solidFill>
                <a:latin typeface="Century Gothic" pitchFamily="34" charset="0"/>
              </a:rPr>
              <a:t>Prof. Roberto </a:t>
            </a:r>
            <a:r>
              <a:rPr lang="pt-BR" sz="1200" dirty="0" err="1">
                <a:solidFill>
                  <a:schemeClr val="accent3">
                    <a:lumMod val="65000"/>
                  </a:schemeClr>
                </a:solidFill>
                <a:latin typeface="Century Gothic" pitchFamily="34" charset="0"/>
              </a:rPr>
              <a:t>Boczko</a:t>
            </a:r>
            <a:r>
              <a:rPr lang="pt-BR" sz="1200" dirty="0">
                <a:solidFill>
                  <a:schemeClr val="accent3">
                    <a:lumMod val="65000"/>
                  </a:schemeClr>
                </a:solidFill>
                <a:latin typeface="Century Gothic" pitchFamily="34" charset="0"/>
              </a:rPr>
              <a:t>, </a:t>
            </a:r>
          </a:p>
          <a:p>
            <a:pPr algn="l">
              <a:defRPr/>
            </a:pPr>
            <a:r>
              <a:rPr lang="pt-BR" sz="1200" dirty="0">
                <a:solidFill>
                  <a:schemeClr val="accent3">
                    <a:lumMod val="65000"/>
                  </a:schemeClr>
                </a:solidFill>
                <a:latin typeface="Century Gothic" pitchFamily="34" charset="0"/>
              </a:rPr>
              <a:t>com adaptações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26121"/>
          </a:xfrm>
        </p:spPr>
        <p:txBody>
          <a:bodyPr/>
          <a:lstStyle/>
          <a:p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Esse modelo leva em consideração o afastamento das galáxias (</a:t>
            </a:r>
            <a:r>
              <a:rPr lang="pt-BR" dirty="0" err="1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redshift</a:t>
            </a:r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). </a:t>
            </a:r>
          </a:p>
          <a:p>
            <a:pPr>
              <a:buNone/>
            </a:pPr>
            <a:endParaRPr lang="pt-BR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Em um dado momento, elas estiveram mais próximas .</a:t>
            </a:r>
          </a:p>
          <a:p>
            <a:pPr>
              <a:buNone/>
            </a:pPr>
            <a:endParaRPr lang="pt-BR" dirty="0" smtClean="0">
              <a:solidFill>
                <a:schemeClr val="accent3">
                  <a:lumMod val="40000"/>
                  <a:lumOff val="60000"/>
                </a:schemeClr>
              </a:solidFill>
            </a:endParaRPr>
          </a:p>
          <a:p>
            <a:r>
              <a:rPr lang="pt-BR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Espaço e tempo foram criados juntos com a radiação e matéria.</a:t>
            </a:r>
            <a:endParaRPr lang="pt-BR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487</Words>
  <Application>Microsoft Office PowerPoint</Application>
  <PresentationFormat>Apresentação na tela (4:3)</PresentationFormat>
  <Paragraphs>69</Paragraphs>
  <Slides>18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Tema do Office</vt:lpstr>
      <vt:lpstr>BIG BANG E A EXPANSÃO DO UNIVERSO</vt:lpstr>
      <vt:lpstr>O que é o BIG BANG? E a expansão do Universo?</vt:lpstr>
      <vt:lpstr>Slide 3</vt:lpstr>
      <vt:lpstr>Slide 4</vt:lpstr>
      <vt:lpstr>Slide 5</vt:lpstr>
      <vt:lpstr>Slide 6</vt:lpstr>
      <vt:lpstr>Um pouco da história</vt:lpstr>
      <vt:lpstr>Unidade mais popular: o ano-luz</vt:lpstr>
      <vt:lpstr>Slide 9</vt:lpstr>
      <vt:lpstr>Slide 10</vt:lpstr>
      <vt:lpstr>Slide 11</vt:lpstr>
      <vt:lpstr>Slide 12</vt:lpstr>
      <vt:lpstr>  Lente gravitacional</vt:lpstr>
      <vt:lpstr>Slide 14</vt:lpstr>
      <vt:lpstr>Slide 15</vt:lpstr>
      <vt:lpstr>Slide 16</vt:lpstr>
      <vt:lpstr>Slide 17</vt:lpstr>
      <vt:lpstr>Priscila da Silva Mendes Email: priscila.silva.mendes@usp.br CDA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BANG E A EXPANSÃO DO UNIVERSO</dc:title>
  <dc:creator>User</dc:creator>
  <cp:lastModifiedBy>Observatório</cp:lastModifiedBy>
  <cp:revision>38</cp:revision>
  <dcterms:created xsi:type="dcterms:W3CDTF">2015-01-06T16:31:20Z</dcterms:created>
  <dcterms:modified xsi:type="dcterms:W3CDTF">2015-01-10T23:49:28Z</dcterms:modified>
</cp:coreProperties>
</file>