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91" r:id="rId2"/>
    <p:sldId id="257" r:id="rId3"/>
    <p:sldId id="260" r:id="rId4"/>
    <p:sldId id="256" r:id="rId5"/>
    <p:sldId id="261" r:id="rId6"/>
    <p:sldId id="258" r:id="rId7"/>
    <p:sldId id="262" r:id="rId8"/>
    <p:sldId id="282" r:id="rId9"/>
    <p:sldId id="264" r:id="rId10"/>
    <p:sldId id="265" r:id="rId11"/>
    <p:sldId id="263" r:id="rId12"/>
    <p:sldId id="268" r:id="rId13"/>
    <p:sldId id="266" r:id="rId14"/>
    <p:sldId id="276" r:id="rId15"/>
    <p:sldId id="269" r:id="rId16"/>
    <p:sldId id="270" r:id="rId17"/>
    <p:sldId id="273" r:id="rId18"/>
    <p:sldId id="271" r:id="rId19"/>
    <p:sldId id="274" r:id="rId20"/>
    <p:sldId id="275" r:id="rId21"/>
    <p:sldId id="277" r:id="rId22"/>
    <p:sldId id="278" r:id="rId23"/>
    <p:sldId id="272" r:id="rId24"/>
    <p:sldId id="289" r:id="rId25"/>
    <p:sldId id="279" r:id="rId26"/>
    <p:sldId id="280" r:id="rId27"/>
    <p:sldId id="281" r:id="rId28"/>
    <p:sldId id="283" r:id="rId29"/>
    <p:sldId id="287" r:id="rId30"/>
    <p:sldId id="288" r:id="rId31"/>
    <p:sldId id="290" r:id="rId32"/>
    <p:sldId id="284" r:id="rId33"/>
    <p:sldId id="285" r:id="rId34"/>
    <p:sldId id="286" r:id="rId35"/>
    <p:sldId id="292" r:id="rId3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4340"/>
    <a:srgbClr val="EEB5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 autoAdjust="0"/>
    <p:restoredTop sz="94660"/>
  </p:normalViewPr>
  <p:slideViewPr>
    <p:cSldViewPr>
      <p:cViewPr varScale="1">
        <p:scale>
          <a:sx n="46" d="100"/>
          <a:sy n="46" d="100"/>
        </p:scale>
        <p:origin x="-72" y="-12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D61C8-4A42-4198-8B70-C9385987DD04}" type="datetimeFigureOut">
              <a:rPr lang="pt-BR" smtClean="0"/>
              <a:pPr/>
              <a:t>20/06/2015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39FC2-8CA9-4298-82DB-50D8BBCB94C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080081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http://jovemnerd.com.br/wp-content/uploads/ads_r2d2_relogio.jpg</a:t>
            </a:r>
          </a:p>
          <a:p>
            <a:r>
              <a:rPr lang="pt-BR" dirty="0" smtClean="0"/>
              <a:t>http://pasucoapasuco.com/wp-content/uploads/2014/04/marge-buscando.jpg</a:t>
            </a:r>
          </a:p>
          <a:p>
            <a:r>
              <a:rPr lang="pt-BR" dirty="0" smtClean="0"/>
              <a:t>https://gloucesterclam.files.wordpress.com/2014/07/cat-ipad.jpg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9FC2-8CA9-4298-82DB-50D8BBCB94CE}" type="slidenum">
              <a:rPr lang="pt-BR" smtClean="0"/>
              <a:pPr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641809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https://redfellow.files.wordpress.com/2012/06/hawkins.jpg</a:t>
            </a:r>
          </a:p>
          <a:p>
            <a:r>
              <a:rPr lang="pt-BR" dirty="0" smtClean="0"/>
              <a:t>http://www.robertschoch.net/SHdiA601.jpg</a:t>
            </a:r>
          </a:p>
          <a:p>
            <a:r>
              <a:rPr lang="pt-BR" dirty="0" smtClean="0"/>
              <a:t>http://www.ancientskies.info/wp-content/uploads/2013/07/ancient_skies_about_history_16_hawkins_portrait1.jpg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9FC2-8CA9-4298-82DB-50D8BBCB94CE}" type="slidenum">
              <a:rPr lang="pt-BR" smtClean="0"/>
              <a:pPr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41413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https://redfellow.files.wordpress.com/2012/06/hawkins.jpg</a:t>
            </a:r>
          </a:p>
          <a:p>
            <a:r>
              <a:rPr lang="pt-BR" dirty="0" smtClean="0"/>
              <a:t>http://www.robertschoch.net/SHdiA601.jpg</a:t>
            </a:r>
          </a:p>
          <a:p>
            <a:r>
              <a:rPr lang="pt-BR" dirty="0" smtClean="0"/>
              <a:t>http://www.ancientskies.info/wp-content/uploads/2013/07/ancient_skies_about_history_16_hawkins_portrait1.jpg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9FC2-8CA9-4298-82DB-50D8BBCB94CE}" type="slidenum">
              <a:rPr lang="pt-BR" smtClean="0"/>
              <a:pPr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41413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http://www.tivas.org.uk/stonehenge/stone_ast.html</a:t>
            </a:r>
          </a:p>
          <a:p>
            <a:r>
              <a:rPr lang="pt-BR" dirty="0" smtClean="0"/>
              <a:t>http://www.megalithic.co.uk/a558/a312/gallery/Stonehenge/Dscf0692bc.jpg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9FC2-8CA9-4298-82DB-50D8BBCB94CE}" type="slidenum">
              <a:rPr lang="pt-BR" smtClean="0"/>
              <a:pPr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41413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http://www.jovemerrado.com.br/wp-content/uploads/2014/05/Stonehenge-Reino-Unido.jpg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9FC2-8CA9-4298-82DB-50D8BBCB94CE}" type="slidenum">
              <a:rPr lang="pt-BR" smtClean="0"/>
              <a:pPr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41413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http://s0.geograph.org.uk/geophotos/01/23/65/1236575_0dd6fd31.jpg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9FC2-8CA9-4298-82DB-50D8BBCB94CE}" type="slidenum">
              <a:rPr lang="pt-BR" smtClean="0"/>
              <a:pPr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414138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http://www.scielo.cl/fbpe/img/chungara/v45n4/art01-f1.jpg</a:t>
            </a:r>
          </a:p>
          <a:p>
            <a:r>
              <a:rPr lang="pt-BR" dirty="0" smtClean="0"/>
              <a:t>http://www.vortexmundi.com.br/um-misterio-brasileiro/</a:t>
            </a:r>
          </a:p>
          <a:p>
            <a:r>
              <a:rPr lang="pt-BR" dirty="0" smtClean="0"/>
              <a:t>http://www.axismundieditora.com/vortex/wp-content/uploads/2014/04/3A-Arque%C3%B3loga-Mariana-Cabral.jpg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9FC2-8CA9-4298-82DB-50D8BBCB94CE}" type="slidenum">
              <a:rPr lang="pt-BR" smtClean="0"/>
              <a:pPr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414138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http://issoeofim.blogspot.com.br/2011/12/localizado-no-interior-do-amapa.html</a:t>
            </a:r>
          </a:p>
          <a:p>
            <a:r>
              <a:rPr lang="pt-BR" dirty="0" smtClean="0"/>
              <a:t>http://g1.globo.com/Noticias/Ciencia/foto/0,,6654957,00.jpg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9FC2-8CA9-4298-82DB-50D8BBCB94CE}" type="slidenum">
              <a:rPr lang="pt-BR" smtClean="0"/>
              <a:pPr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414138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http://forum.antinovaordemmundial.com/Topico-cal%C3%A7oene-amap%C3%A1-o-stonehenge-amer%C3%ADndio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9FC2-8CA9-4298-82DB-50D8BBCB94CE}" type="slidenum">
              <a:rPr lang="pt-BR" smtClean="0"/>
              <a:pPr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414138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http://www.niler.com/supernova.html</a:t>
            </a:r>
          </a:p>
          <a:p>
            <a:r>
              <a:rPr lang="pt-BR" dirty="0" smtClean="0"/>
              <a:t>http://41.media.tumblr.com/5f8ebfc2921b3c466315914319444843/tumblr_mo4aj2Nap71r01w8mo8_r1_1280.jpg</a:t>
            </a:r>
          </a:p>
          <a:p>
            <a:r>
              <a:rPr lang="pt-BR" dirty="0" smtClean="0"/>
              <a:t>http://solarscience.msfc.nasa.gov/suntime/images/sdagger2_s.jpg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9FC2-8CA9-4298-82DB-50D8BBCB94CE}" type="slidenum">
              <a:rPr lang="pt-BR" smtClean="0"/>
              <a:pPr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2267674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http://www.niler.com/supernova.html</a:t>
            </a:r>
          </a:p>
          <a:p>
            <a:r>
              <a:rPr lang="pt-BR" dirty="0" smtClean="0"/>
              <a:t>http://41.media.tumblr.com/5f8ebfc2921b3c466315914319444843/tumblr_mo4aj2Nap71r01w8mo8_r1_1280.jpg</a:t>
            </a:r>
          </a:p>
          <a:p>
            <a:r>
              <a:rPr lang="pt-BR" dirty="0" smtClean="0"/>
              <a:t>http://solarscience.msfc.nasa.gov/suntime/images/sdagger2_s.jpg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9FC2-8CA9-4298-82DB-50D8BBCB94CE}" type="slidenum">
              <a:rPr lang="pt-BR" smtClean="0"/>
              <a:pPr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226767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https://upload.wikimedia.org/wikipedia/commons/0/00/Crab_Nebula.jpg</a:t>
            </a:r>
          </a:p>
          <a:p>
            <a:r>
              <a:rPr lang="pt-BR" dirty="0" smtClean="0"/>
              <a:t>http://www.maringafm.com.br/conteudo/news/cometa7.jpg</a:t>
            </a:r>
          </a:p>
          <a:p>
            <a:r>
              <a:rPr lang="pt-BR" dirty="0" smtClean="0"/>
              <a:t>http://www.skyandtelescope.com/wp-content/uploads/2014-04-17_534f1db352fe1_LunarEclipse4-15-2014.JPG</a:t>
            </a:r>
          </a:p>
          <a:p>
            <a:r>
              <a:rPr lang="pt-BR" dirty="0" smtClean="0"/>
              <a:t>http://mail.colonial.net/~hkaiter/Aaa_web_images2012/solar-eclipse.jpg</a:t>
            </a:r>
          </a:p>
          <a:p>
            <a:r>
              <a:rPr lang="pt-BR" dirty="0" smtClean="0"/>
              <a:t>http://www.colegioweb.com.br/wp-content/uploads/2014/03/solsticio-de-inverno.jpg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9FC2-8CA9-4298-82DB-50D8BBCB94CE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897995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http://members.westnet.com.au/gary-david-thompson/page11-25.html</a:t>
            </a:r>
          </a:p>
          <a:p>
            <a:r>
              <a:rPr lang="pt-BR" dirty="0" smtClean="0"/>
              <a:t>http://www.nasa.gov/images/content/69321main_comets_silk-lg.jpg</a:t>
            </a:r>
          </a:p>
          <a:p>
            <a:r>
              <a:rPr lang="pt-BR" dirty="0" smtClean="0"/>
              <a:t>http://www.atnf.csiro.au/people/Ray.Norris/SydneyRockArt/sites/Basin/sm_P4110023.JPG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9FC2-8CA9-4298-82DB-50D8BBCB94CE}" type="slidenum">
              <a:rPr lang="pt-BR" smtClean="0"/>
              <a:pPr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414138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http://members.westnet.com.au/gary-david-thompson/page11-25.html</a:t>
            </a:r>
          </a:p>
          <a:p>
            <a:r>
              <a:rPr lang="pt-BR" dirty="0" smtClean="0"/>
              <a:t>http://www.nasa.gov/images/content/69321main_comets_silk-lg.jpg</a:t>
            </a:r>
          </a:p>
          <a:p>
            <a:r>
              <a:rPr lang="pt-BR" dirty="0" smtClean="0"/>
              <a:t>http://www.atnf.csiro.au/people/Ray.Norris/SydneyRockArt/sites/Basin/sm_P4110023.JPG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9FC2-8CA9-4298-82DB-50D8BBCB94CE}" type="slidenum">
              <a:rPr lang="pt-BR" smtClean="0"/>
              <a:pPr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414138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http://www.abovetopsecret.com/forum/thread562998/pg1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9FC2-8CA9-4298-82DB-50D8BBCB94CE}" type="slidenum">
              <a:rPr lang="pt-BR" smtClean="0"/>
              <a:pPr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414138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https://en.wikipedia.org/wiki/Maeshowe</a:t>
            </a:r>
          </a:p>
          <a:p>
            <a:r>
              <a:rPr lang="pt-BR" dirty="0" smtClean="0"/>
              <a:t>http://www.ancient-wisdom.co.uk/Images/countries/Scottish%20pics/maes%20howe%20plan2.jpg</a:t>
            </a:r>
          </a:p>
          <a:p>
            <a:r>
              <a:rPr lang="pt-BR" dirty="0" smtClean="0"/>
              <a:t>https://en.wikipedia.org/?title=Newgrange#/media/File:Newgrange,_Ireland.jpg</a:t>
            </a:r>
          </a:p>
          <a:p>
            <a:r>
              <a:rPr lang="pt-BR" dirty="0" smtClean="0"/>
              <a:t>http://cdn.dogomedia.com/system/ckeditor_assets/pictures/52b4b2f21860e02187000a77/content_newgrange.png</a:t>
            </a:r>
          </a:p>
          <a:p>
            <a:r>
              <a:rPr lang="pt-BR" dirty="0" smtClean="0"/>
              <a:t>http://irishheritageproducts.weebly.com/uploads/3/1/9/5/31956567/1930918_orig.jpg</a:t>
            </a:r>
          </a:p>
          <a:p>
            <a:r>
              <a:rPr lang="pt-BR" dirty="0" smtClean="0"/>
              <a:t>http://apod.nasa.gov/apod/image/0812/NEWGRANGE_ITIMES.jpgv</a:t>
            </a:r>
          </a:p>
          <a:p>
            <a:r>
              <a:rPr lang="pt-BR" dirty="0" smtClean="0"/>
              <a:t>http://news.bbcimg.co.uk/media/images/50474000/jpg/_50474274_maeshowe_historicscotland.jpg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9FC2-8CA9-4298-82DB-50D8BBCB94CE}" type="slidenum">
              <a:rPr lang="pt-BR" smtClean="0"/>
              <a:pPr/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414138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https://en.wikipedia.org/wiki/Maeshowe</a:t>
            </a:r>
          </a:p>
          <a:p>
            <a:r>
              <a:rPr lang="pt-BR" dirty="0" smtClean="0"/>
              <a:t>http://www.ancient-wisdom.co.uk/Images/countries/Scottish%20pics/maes%20howe%20plan2.jpg</a:t>
            </a:r>
          </a:p>
          <a:p>
            <a:r>
              <a:rPr lang="pt-BR" dirty="0" smtClean="0"/>
              <a:t>https://en.wikipedia.org/?title=Newgrange#/media/File:Newgrange,_Ireland.jpg</a:t>
            </a:r>
          </a:p>
          <a:p>
            <a:r>
              <a:rPr lang="pt-BR" dirty="0" smtClean="0"/>
              <a:t>http://cdn.dogomedia.com/system/ckeditor_assets/pictures/52b4b2f21860e02187000a77/content_newgrange.png</a:t>
            </a:r>
          </a:p>
          <a:p>
            <a:r>
              <a:rPr lang="pt-BR" dirty="0" smtClean="0"/>
              <a:t>http://irishheritageproducts.weebly.com/uploads/3/1/9/5/31956567/1930918_orig.jpg</a:t>
            </a:r>
          </a:p>
          <a:p>
            <a:r>
              <a:rPr lang="pt-BR" dirty="0" smtClean="0"/>
              <a:t>http://apod.nasa.gov/apod/image/0812/NEWGRANGE_ITIMES.jpgv</a:t>
            </a:r>
          </a:p>
          <a:p>
            <a:r>
              <a:rPr lang="pt-BR" dirty="0" smtClean="0"/>
              <a:t>http://news.bbcimg.co.uk/media/images/50474000/jpg/_50474274_maeshowe_historicscotland.jpg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9FC2-8CA9-4298-82DB-50D8BBCB94CE}" type="slidenum">
              <a:rPr lang="pt-BR" smtClean="0"/>
              <a:pPr/>
              <a:t>27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414138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http://hubpages.com/hub/Ancient-Mayan-Astronomy</a:t>
            </a:r>
          </a:p>
          <a:p>
            <a:r>
              <a:rPr lang="pt-BR" dirty="0" smtClean="0"/>
              <a:t>http://images.slideplayer.com/12/3562289/slides/slide_8.jpg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9FC2-8CA9-4298-82DB-50D8BBCB94CE}" type="slidenum">
              <a:rPr lang="pt-BR" smtClean="0"/>
              <a:pPr/>
              <a:t>28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414138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http://hubpages.com/hub/Ancient-Mayan-Astronomy</a:t>
            </a:r>
          </a:p>
          <a:p>
            <a:r>
              <a:rPr lang="pt-BR" dirty="0" smtClean="0"/>
              <a:t>http://images.slideplayer.com/12/3562289/slides/slide_8.jpg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9FC2-8CA9-4298-82DB-50D8BBCB94CE}" type="slidenum">
              <a:rPr lang="pt-BR" smtClean="0"/>
              <a:pPr/>
              <a:t>29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414138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http://www.immabrasil.com.br/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9FC2-8CA9-4298-82DB-50D8BBCB94CE}" type="slidenum">
              <a:rPr lang="pt-BR" smtClean="0"/>
              <a:pPr/>
              <a:t>30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414138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http://www.immabrasil.com.br/</a:t>
            </a:r>
          </a:p>
          <a:p>
            <a:r>
              <a:rPr lang="pt-BR" dirty="0" smtClean="0"/>
              <a:t>http://www.comciencia.br/resenhas/arqueologia/img/germana2.jpg</a:t>
            </a:r>
          </a:p>
          <a:p>
            <a:r>
              <a:rPr lang="pt-BR" dirty="0" smtClean="0"/>
              <a:t>http://kelerlucas.com.br/images/sc/ilha_do_coral/6.jpg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9FC2-8CA9-4298-82DB-50D8BBCB94CE}" type="slidenum">
              <a:rPr lang="pt-BR" smtClean="0"/>
              <a:pPr/>
              <a:t>31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414138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https://pt.wikipedia.org/wiki/M%C3%A1quina_de_Antic%C3%ADtera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9FC2-8CA9-4298-82DB-50D8BBCB94CE}" type="slidenum">
              <a:rPr lang="pt-BR" smtClean="0"/>
              <a:pPr/>
              <a:t>32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41413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http://earthsky.org/?p=3300</a:t>
            </a:r>
          </a:p>
          <a:p>
            <a:r>
              <a:rPr lang="pt-BR" dirty="0" smtClean="0"/>
              <a:t>http://clubeastroalce.blogspot.com.br/2011_06_01_archive.html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9FC2-8CA9-4298-82DB-50D8BBCB94CE}" type="slidenum">
              <a:rPr lang="pt-BR" smtClean="0"/>
              <a:pPr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414138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https://s-media-cache-ak0.pinimg.com/736x/3c/30/cf/3c30cfd1307493ceb6d2c47d6c715dcb.jpg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9FC2-8CA9-4298-82DB-50D8BBCB94CE}" type="slidenum">
              <a:rPr lang="pt-BR" smtClean="0"/>
              <a:pPr/>
              <a:t>33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414138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http://cdn3.kidsdiscover.com/wp-content/uploads/2012/02/Steps.png</a:t>
            </a:r>
          </a:p>
          <a:p>
            <a:r>
              <a:rPr lang="pt-BR" dirty="0" smtClean="0"/>
              <a:t>http://www.darkgovernment.com/news/wp-content/uploads/2008/11/stonehenge-construction.gif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9FC2-8CA9-4298-82DB-50D8BBCB94CE}" type="slidenum">
              <a:rPr lang="pt-BR" smtClean="0"/>
              <a:pPr/>
              <a:t>34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414138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9FC2-8CA9-4298-82DB-50D8BBCB94CE}" type="slidenum">
              <a:rPr lang="pt-BR" smtClean="0"/>
              <a:pPr/>
              <a:t>35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41413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http://www.astro.virginia.edu/class/oconnell/astr1210/im/hours-of-daylight-v-date.jpg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9FC2-8CA9-4298-82DB-50D8BBCB94CE}" type="slidenum">
              <a:rPr lang="pt-BR" smtClean="0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41413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http://www.astro.virginia.edu/class/oconnell/astr1210/im/hours-of-daylight-v-date.jpg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9FC2-8CA9-4298-82DB-50D8BBCB94CE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41413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http://www.astro.virginia.edu/class/oconnell/astr1210/im/hours-of-daylight-v-date.jpg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9FC2-8CA9-4298-82DB-50D8BBCB94CE}" type="slidenum">
              <a:rPr lang="pt-BR" smtClean="0"/>
              <a:pPr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41413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9FC2-8CA9-4298-82DB-50D8BBCB94CE}" type="slidenum">
              <a:rPr lang="pt-BR" smtClean="0"/>
              <a:pPr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41413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http://www.cdcc.usp.br/maomassa/trabalhosemparceria_medidadaterra.html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9FC2-8CA9-4298-82DB-50D8BBCB94CE}" type="slidenum">
              <a:rPr lang="pt-BR" smtClean="0"/>
              <a:pPr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41413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9FC2-8CA9-4298-82DB-50D8BBCB94CE}" type="slidenum">
              <a:rPr lang="pt-BR" smtClean="0"/>
              <a:pPr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41413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FBAA2-23F2-4A12-AE01-D12E1A45581E}" type="datetimeFigureOut">
              <a:rPr lang="pt-BR" smtClean="0"/>
              <a:pPr/>
              <a:t>20/06/2015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41D8-B714-4A8B-94C9-01AC56E236C5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51963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FBAA2-23F2-4A12-AE01-D12E1A45581E}" type="datetimeFigureOut">
              <a:rPr lang="pt-BR" smtClean="0"/>
              <a:pPr/>
              <a:t>20/06/2015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41D8-B714-4A8B-94C9-01AC56E236C5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560919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FBAA2-23F2-4A12-AE01-D12E1A45581E}" type="datetimeFigureOut">
              <a:rPr lang="pt-BR" smtClean="0"/>
              <a:pPr/>
              <a:t>20/06/2015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41D8-B714-4A8B-94C9-01AC56E236C5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140474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FBAA2-23F2-4A12-AE01-D12E1A45581E}" type="datetimeFigureOut">
              <a:rPr lang="pt-BR" smtClean="0"/>
              <a:pPr/>
              <a:t>20/06/2015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41D8-B714-4A8B-94C9-01AC56E236C5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029223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FBAA2-23F2-4A12-AE01-D12E1A45581E}" type="datetimeFigureOut">
              <a:rPr lang="pt-BR" smtClean="0"/>
              <a:pPr/>
              <a:t>20/06/2015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41D8-B714-4A8B-94C9-01AC56E236C5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33805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FBAA2-23F2-4A12-AE01-D12E1A45581E}" type="datetimeFigureOut">
              <a:rPr lang="pt-BR" smtClean="0"/>
              <a:pPr/>
              <a:t>20/06/2015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41D8-B714-4A8B-94C9-01AC56E236C5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49539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FBAA2-23F2-4A12-AE01-D12E1A45581E}" type="datetimeFigureOut">
              <a:rPr lang="pt-BR" smtClean="0"/>
              <a:pPr/>
              <a:t>20/06/2015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41D8-B714-4A8B-94C9-01AC56E236C5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72521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FBAA2-23F2-4A12-AE01-D12E1A45581E}" type="datetimeFigureOut">
              <a:rPr lang="pt-BR" smtClean="0"/>
              <a:pPr/>
              <a:t>20/06/2015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41D8-B714-4A8B-94C9-01AC56E236C5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805811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FBAA2-23F2-4A12-AE01-D12E1A45581E}" type="datetimeFigureOut">
              <a:rPr lang="pt-BR" smtClean="0"/>
              <a:pPr/>
              <a:t>20/06/2015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41D8-B714-4A8B-94C9-01AC56E236C5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671426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FBAA2-23F2-4A12-AE01-D12E1A45581E}" type="datetimeFigureOut">
              <a:rPr lang="pt-BR" smtClean="0"/>
              <a:pPr/>
              <a:t>20/06/2015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41D8-B714-4A8B-94C9-01AC56E236C5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52274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FBAA2-23F2-4A12-AE01-D12E1A45581E}" type="datetimeFigureOut">
              <a:rPr lang="pt-BR" smtClean="0"/>
              <a:pPr/>
              <a:t>20/06/2015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41D8-B714-4A8B-94C9-01AC56E236C5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97550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harpenSoften amount="11000"/>
                    </a14:imgEffect>
                    <a14:imgEffect>
                      <a14:colorTemperature colorTemp="11200"/>
                    </a14:imgEffect>
                    <a14:imgEffect>
                      <a14:saturation sat="25000"/>
                    </a14:imgEffect>
                    <a14:imgEffect>
                      <a14:brightnessContrast bright="-37000" contrast="15000"/>
                    </a14:imgEffect>
                  </a14:imgLayer>
                </a14:imgProps>
              </a:ext>
            </a:extLst>
          </a:blip>
          <a:srcRect/>
          <a:stretch>
            <a:fillRect l="-11000" r="-11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FBAA2-23F2-4A12-AE01-D12E1A45581E}" type="datetimeFigureOut">
              <a:rPr lang="pt-BR" smtClean="0"/>
              <a:pPr/>
              <a:t>20/06/2015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041D8-B714-4A8B-94C9-01AC56E236C5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24362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microsoft.com/office/2007/relationships/hdphoto" Target="../media/hdphoto6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microsoft.com/office/2007/relationships/hdphoto" Target="../media/hdphoto8.wdp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image" Target="../media/image7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microsoft.com/office/2007/relationships/hdphoto" Target="../media/hdphoto9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mMdwTIiwDLw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23528" y="1484784"/>
            <a:ext cx="8892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Arqueoastronomia</a:t>
            </a:r>
            <a:endParaRPr lang="pt-BR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42371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Bruna </a:t>
            </a:r>
            <a:r>
              <a:rPr lang="pt-BR" sz="2400" dirty="0" smtClean="0"/>
              <a:t>Donadel</a:t>
            </a:r>
            <a:r>
              <a:rPr lang="pt-BR" sz="2400" dirty="0" smtClean="0"/>
              <a:t> </a:t>
            </a:r>
            <a:r>
              <a:rPr lang="pt-BR" sz="2400" dirty="0" smtClean="0"/>
              <a:t>Weise</a:t>
            </a:r>
            <a:r>
              <a:rPr lang="pt-BR" sz="2400" dirty="0" smtClean="0"/>
              <a:t>			     bruna.weise@usp.br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320957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260648"/>
            <a:ext cx="83529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dirty="0" smtClean="0">
                <a:latin typeface="Copperplate Gothic Bold" panose="020E0705020206020404" pitchFamily="34" charset="0"/>
              </a:rPr>
              <a:t>Menor  sombra  no  equinócio</a:t>
            </a:r>
            <a:endParaRPr lang="pt-BR" sz="3400" dirty="0">
              <a:latin typeface="Copperplate Gothic Bold" panose="020E0705020206020404" pitchFamily="34" charset="0"/>
            </a:endParaRPr>
          </a:p>
        </p:txBody>
      </p:sp>
      <p:sp>
        <p:nvSpPr>
          <p:cNvPr id="6" name="Fluxograma: Agrupar 5"/>
          <p:cNvSpPr/>
          <p:nvPr/>
        </p:nvSpPr>
        <p:spPr>
          <a:xfrm>
            <a:off x="4067944" y="3897052"/>
            <a:ext cx="360040" cy="1404156"/>
          </a:xfrm>
          <a:prstGeom prst="flowChartCollate">
            <a:avLst/>
          </a:prstGeom>
          <a:solidFill>
            <a:srgbClr val="92D050"/>
          </a:solidFill>
          <a:ln w="349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Rosto feliz 2"/>
          <p:cNvSpPr/>
          <p:nvPr/>
        </p:nvSpPr>
        <p:spPr>
          <a:xfrm>
            <a:off x="3851920" y="3212976"/>
            <a:ext cx="792088" cy="792088"/>
          </a:xfrm>
          <a:prstGeom prst="smileyFace">
            <a:avLst/>
          </a:prstGeom>
          <a:solidFill>
            <a:srgbClr val="00B050"/>
          </a:solidFill>
          <a:ln w="349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9" name="Conector reto 8"/>
          <p:cNvCxnSpPr/>
          <p:nvPr/>
        </p:nvCxnSpPr>
        <p:spPr>
          <a:xfrm>
            <a:off x="395536" y="5301208"/>
            <a:ext cx="6336704" cy="0"/>
          </a:xfrm>
          <a:prstGeom prst="line">
            <a:avLst/>
          </a:prstGeom>
          <a:ln w="44450" cmpd="sng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V="1">
            <a:off x="1619672" y="1969412"/>
            <a:ext cx="3816424" cy="3331796"/>
          </a:xfrm>
          <a:prstGeom prst="line">
            <a:avLst/>
          </a:prstGeom>
          <a:ln w="44450" cmpd="sng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3779912" y="3429000"/>
            <a:ext cx="0" cy="1872208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ol 6"/>
          <p:cNvSpPr/>
          <p:nvPr/>
        </p:nvSpPr>
        <p:spPr>
          <a:xfrm>
            <a:off x="5004048" y="1268760"/>
            <a:ext cx="1224136" cy="1224136"/>
          </a:xfrm>
          <a:prstGeom prst="su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Forma livre 20"/>
          <p:cNvSpPr/>
          <p:nvPr/>
        </p:nvSpPr>
        <p:spPr>
          <a:xfrm>
            <a:off x="3261815" y="3889612"/>
            <a:ext cx="532263" cy="150673"/>
          </a:xfrm>
          <a:custGeom>
            <a:avLst/>
            <a:gdLst>
              <a:gd name="connsiteX0" fmla="*/ 0 w 532263"/>
              <a:gd name="connsiteY0" fmla="*/ 0 h 150673"/>
              <a:gd name="connsiteX1" fmla="*/ 272955 w 532263"/>
              <a:gd name="connsiteY1" fmla="*/ 150125 h 150673"/>
              <a:gd name="connsiteX2" fmla="*/ 532263 w 532263"/>
              <a:gd name="connsiteY2" fmla="*/ 40943 h 15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2263" h="150673">
                <a:moveTo>
                  <a:pt x="0" y="0"/>
                </a:moveTo>
                <a:cubicBezTo>
                  <a:pt x="92122" y="71650"/>
                  <a:pt x="184245" y="143301"/>
                  <a:pt x="272955" y="150125"/>
                </a:cubicBezTo>
                <a:cubicBezTo>
                  <a:pt x="361666" y="156949"/>
                  <a:pt x="446964" y="98946"/>
                  <a:pt x="532263" y="40943"/>
                </a:cubicBezTo>
              </a:path>
            </a:pathLst>
          </a:cu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755576" y="2204864"/>
            <a:ext cx="3038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B0F0"/>
                </a:solidFill>
              </a:rPr>
              <a:t>Ângulo=Latitude</a:t>
            </a:r>
            <a:endParaRPr lang="pt-BR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145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228" t="12885" r="19785" b="38441"/>
          <a:stretch/>
        </p:blipFill>
        <p:spPr bwMode="auto">
          <a:xfrm>
            <a:off x="217135" y="1340768"/>
            <a:ext cx="8891369" cy="4680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ta dobrada para cima 2"/>
          <p:cNvSpPr/>
          <p:nvPr/>
        </p:nvSpPr>
        <p:spPr>
          <a:xfrm rot="5400000">
            <a:off x="827584" y="5589240"/>
            <a:ext cx="396044" cy="972108"/>
          </a:xfrm>
          <a:prstGeom prst="bent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Seta em curva para a direita 7"/>
          <p:cNvSpPr/>
          <p:nvPr/>
        </p:nvSpPr>
        <p:spPr>
          <a:xfrm flipV="1">
            <a:off x="107504" y="548680"/>
            <a:ext cx="686924" cy="2016224"/>
          </a:xfrm>
          <a:prstGeom prst="curvedRightArrow">
            <a:avLst>
              <a:gd name="adj1" fmla="val 25000"/>
              <a:gd name="adj2" fmla="val 93077"/>
              <a:gd name="adj3" fmla="val 3268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547664" y="5949280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França - Aniche</a:t>
            </a:r>
            <a:endParaRPr lang="pt-BR" sz="28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5576" y="548680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São Carlos</a:t>
            </a:r>
            <a:endParaRPr lang="pt-BR" sz="28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662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1702" y="260648"/>
            <a:ext cx="83529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dirty="0" smtClean="0">
                <a:latin typeface="Copperplate Gothic Bold" panose="020E0705020206020404" pitchFamily="34" charset="0"/>
              </a:rPr>
              <a:t>Stonehenge  e  a arqueoastronomia</a:t>
            </a:r>
            <a:endParaRPr lang="pt-BR" sz="3400" dirty="0">
              <a:latin typeface="Copperplate Gothic Bold" panose="020E07050202060204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87962" y="1629961"/>
            <a:ext cx="55446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u="sng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1740 – William </a:t>
            </a:r>
            <a:r>
              <a:rPr lang="pt-BR" sz="2200" b="1" u="sng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Stukeley</a:t>
            </a:r>
            <a:endParaRPr lang="pt-BR" sz="2200" b="1" u="sng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856" y="2132856"/>
            <a:ext cx="2794000" cy="4381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ixaDeTexto 8"/>
          <p:cNvSpPr txBox="1"/>
          <p:nvPr/>
        </p:nvSpPr>
        <p:spPr>
          <a:xfrm>
            <a:off x="3275856" y="2348880"/>
            <a:ext cx="55446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Estaria alinhada ao polo Norte magnético;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Estimou datação (erroneamente);</a:t>
            </a:r>
            <a:endParaRPr lang="pt-BR" sz="22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156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1702" y="260648"/>
            <a:ext cx="83529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dirty="0" smtClean="0">
                <a:latin typeface="Copperplate Gothic Bold" panose="020E0705020206020404" pitchFamily="34" charset="0"/>
              </a:rPr>
              <a:t>Stonehenge  e  a arqueoastronomia</a:t>
            </a:r>
            <a:endParaRPr lang="pt-BR" sz="3400" dirty="0">
              <a:latin typeface="Copperplate Gothic Bold" panose="020E07050202060204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87962" y="1629961"/>
            <a:ext cx="55446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u="sng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1965 – Gerald </a:t>
            </a:r>
            <a:r>
              <a:rPr lang="pt-BR" sz="2200" b="1" u="sng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Hawkins</a:t>
            </a:r>
            <a:endParaRPr lang="pt-BR" sz="2200" b="1" u="sng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87962" y="5554631"/>
            <a:ext cx="740837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Livro que decodificava a Stonehenge;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Termo arqueoastronomia;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79"/>
          <a:stretch/>
        </p:blipFill>
        <p:spPr>
          <a:xfrm>
            <a:off x="187962" y="2060848"/>
            <a:ext cx="3277207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6956" y="3024867"/>
            <a:ext cx="2245524" cy="364449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11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1660711"/>
            <a:ext cx="4829879" cy="4216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7589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60648"/>
            <a:ext cx="9144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100" dirty="0" smtClean="0">
                <a:latin typeface="Copperplate Gothic Bold" panose="020E0705020206020404" pitchFamily="34" charset="0"/>
              </a:rPr>
              <a:t>Arqueoastronomia  x  Etnoastronomia</a:t>
            </a:r>
            <a:endParaRPr lang="pt-BR" sz="3100" dirty="0">
              <a:latin typeface="Copperplate Gothic Bold" panose="020E07050202060204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87962" y="1629961"/>
            <a:ext cx="863251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400" b="1" u="sng" dirty="0" smtClean="0">
              <a:solidFill>
                <a:srgbClr val="EEB500"/>
              </a:solidFill>
            </a:endParaRPr>
          </a:p>
          <a:p>
            <a:pPr algn="ctr"/>
            <a:r>
              <a:rPr lang="pt-BR" sz="2200" b="1" u="sng" dirty="0" smtClean="0">
                <a:solidFill>
                  <a:srgbClr val="EEB500"/>
                </a:solidFill>
              </a:rPr>
              <a:t>Arqueoastronomia</a:t>
            </a:r>
            <a:r>
              <a:rPr lang="pt-BR" sz="2200" b="1" u="sng" dirty="0">
                <a:solidFill>
                  <a:srgbClr val="EEB500"/>
                </a:solidFill>
              </a:rPr>
              <a:t> </a:t>
            </a:r>
          </a:p>
          <a:p>
            <a:pPr algn="ctr"/>
            <a:r>
              <a:rPr lang="pt-BR" sz="2200" dirty="0" smtClean="0">
                <a:solidFill>
                  <a:srgbClr val="EEB500"/>
                </a:solidFill>
              </a:rPr>
              <a:t>Utilidade dos achados para o uso </a:t>
            </a:r>
            <a:r>
              <a:rPr lang="pt-BR" sz="2200" dirty="0" smtClean="0">
                <a:solidFill>
                  <a:srgbClr val="EEB500"/>
                </a:solidFill>
              </a:rPr>
              <a:t>astronômico;</a:t>
            </a:r>
            <a:endParaRPr lang="pt-BR" sz="2200" dirty="0" smtClean="0">
              <a:solidFill>
                <a:srgbClr val="EEB5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 b="1" u="sng" dirty="0">
              <a:solidFill>
                <a:schemeClr val="accent2"/>
              </a:solidFill>
            </a:endParaRPr>
          </a:p>
          <a:p>
            <a:pPr algn="ctr"/>
            <a:endParaRPr lang="pt-BR" sz="2200" b="1" u="sng" dirty="0" smtClean="0">
              <a:solidFill>
                <a:schemeClr val="accent2"/>
              </a:solidFill>
            </a:endParaRPr>
          </a:p>
          <a:p>
            <a:pPr algn="ctr"/>
            <a:endParaRPr lang="pt-BR" sz="2200" b="1" u="sng" dirty="0">
              <a:solidFill>
                <a:schemeClr val="accent2"/>
              </a:solidFill>
            </a:endParaRPr>
          </a:p>
          <a:p>
            <a:pPr algn="ctr"/>
            <a:r>
              <a:rPr lang="pt-BR" sz="2200" b="1" u="sng" dirty="0" smtClean="0">
                <a:solidFill>
                  <a:srgbClr val="CE4340"/>
                </a:solidFill>
              </a:rPr>
              <a:t>Etnoastronomia</a:t>
            </a:r>
            <a:endParaRPr lang="pt-BR" sz="2200" b="1" u="sng" dirty="0">
              <a:solidFill>
                <a:srgbClr val="CE4340"/>
              </a:solidFill>
            </a:endParaRPr>
          </a:p>
          <a:p>
            <a:pPr algn="ctr"/>
            <a:r>
              <a:rPr lang="pt-BR" sz="2200" dirty="0" smtClean="0">
                <a:solidFill>
                  <a:srgbClr val="CE4340"/>
                </a:solidFill>
              </a:rPr>
              <a:t> Influência da astronomia na cultura de um povo;</a:t>
            </a:r>
            <a:endParaRPr lang="pt-BR" sz="2200" b="1" u="sng" dirty="0">
              <a:solidFill>
                <a:srgbClr val="CE4340"/>
              </a:solidFill>
            </a:endParaRPr>
          </a:p>
        </p:txBody>
      </p:sp>
      <p:sp>
        <p:nvSpPr>
          <p:cNvPr id="3" name="Multiplicar 2"/>
          <p:cNvSpPr/>
          <p:nvPr/>
        </p:nvSpPr>
        <p:spPr>
          <a:xfrm>
            <a:off x="3995936" y="2996952"/>
            <a:ext cx="1080120" cy="1080120"/>
          </a:xfrm>
          <a:prstGeom prst="mathMultiply">
            <a:avLst>
              <a:gd name="adj1" fmla="val 1878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17165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6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1702" y="260648"/>
            <a:ext cx="83529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dirty="0" smtClean="0">
                <a:latin typeface="Copperplate Gothic Bold" panose="020E0705020206020404" pitchFamily="34" charset="0"/>
              </a:rPr>
              <a:t>Stonehenge</a:t>
            </a:r>
            <a:endParaRPr lang="pt-BR" sz="3400" dirty="0">
              <a:latin typeface="Copperplate Gothic Bold" panose="020E07050202060204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556" y="1008378"/>
            <a:ext cx="7560840" cy="5665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908720"/>
            <a:ext cx="6912768" cy="576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078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1702" y="260648"/>
            <a:ext cx="83529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dirty="0" smtClean="0">
                <a:latin typeface="Copperplate Gothic Bold" panose="020E0705020206020404" pitchFamily="34" charset="0"/>
              </a:rPr>
              <a:t>Stonehenge</a:t>
            </a:r>
            <a:endParaRPr lang="pt-BR" sz="3400" dirty="0">
              <a:latin typeface="Copperplate Gothic Bold" panose="020E07050202060204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57932" y="981889"/>
            <a:ext cx="65022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u="sng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Alguns dados:</a:t>
            </a:r>
          </a:p>
          <a:p>
            <a:endParaRPr lang="pt-BR" sz="2200" b="1" u="sng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Data de 4000 a.C – 1500 a.C;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86 metros de diâmetro;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Avenida de entrada com 2780 metros;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Alguns blocos tem 7 metros de altura;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Esses tem cerca de 45 toneladas;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Alguns blocos viajaram 200km;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65022" y="808194"/>
            <a:ext cx="5213094" cy="5213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2520" y="2094134"/>
            <a:ext cx="5582342" cy="3639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7989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532 -0.06522 L 3.61111E-6 -0.06499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1094 0.07562 L -0.81094 0.96091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68 -3.34875E-6 L -0.79149 0.00301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90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149 0.003 L -0.79739 0.75069 " pathEditMode="relative" rAng="0" ptsTypes="AA">
                                      <p:cBhvr>
                                        <p:cTn id="40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373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4556" y="260647"/>
            <a:ext cx="83529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dirty="0" smtClean="0">
                <a:latin typeface="Copperplate Gothic Bold" panose="020E0705020206020404" pitchFamily="34" charset="0"/>
              </a:rPr>
              <a:t>Callanish</a:t>
            </a:r>
            <a:r>
              <a:rPr lang="pt-BR" sz="3400" dirty="0" smtClean="0">
                <a:latin typeface="Copperplate Gothic Bold" panose="020E0705020206020404" pitchFamily="34" charset="0"/>
              </a:rPr>
              <a:t>  Stone</a:t>
            </a:r>
            <a:endParaRPr lang="pt-BR" sz="3400" dirty="0">
              <a:latin typeface="Copperplate Gothic Bold" panose="020E07050202060204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57932" y="981889"/>
            <a:ext cx="65022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u="sng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Escócia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3 mil a.C;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Calendário lunar;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Cerca de 4 metros de altura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15 metros de diâmetro;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676"/>
          <a:stretch/>
        </p:blipFill>
        <p:spPr>
          <a:xfrm>
            <a:off x="170170" y="962635"/>
            <a:ext cx="7151550" cy="5618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170" y="855276"/>
            <a:ext cx="8568952" cy="5889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9605" b="86442" l="13724" r="880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3" t="4527" r="2624" b="3775"/>
          <a:stretch/>
        </p:blipFill>
        <p:spPr>
          <a:xfrm>
            <a:off x="827584" y="4454764"/>
            <a:ext cx="3049909" cy="2289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Seta para baixo 9"/>
          <p:cNvSpPr/>
          <p:nvPr/>
        </p:nvSpPr>
        <p:spPr>
          <a:xfrm>
            <a:off x="2195736" y="3573016"/>
            <a:ext cx="504056" cy="1052209"/>
          </a:xfrm>
          <a:prstGeom prst="downArrow">
            <a:avLst/>
          </a:prstGeom>
          <a:gradFill>
            <a:gsLst>
              <a:gs pos="0">
                <a:srgbClr val="FF0000"/>
              </a:gs>
              <a:gs pos="63000">
                <a:srgbClr val="CA0000"/>
              </a:gs>
              <a:gs pos="41000">
                <a:srgbClr val="C00000"/>
              </a:gs>
              <a:gs pos="100000">
                <a:srgbClr val="FF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12352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161925"/>
            <a:ext cx="9144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dirty="0" smtClean="0">
                <a:latin typeface="Copperplate Gothic Bold" panose="020E0705020206020404" pitchFamily="34" charset="0"/>
              </a:rPr>
              <a:t>“Stonehenge   Brasileira”  </a:t>
            </a:r>
            <a:r>
              <a:rPr lang="pt-BR" sz="3000" b="1" u="sng" dirty="0" smtClean="0">
                <a:latin typeface="Copperplate Gothic Light" panose="020E0507020206020404" pitchFamily="34" charset="0"/>
              </a:rPr>
              <a:t>Observatório  astronômico  de  Calçoene</a:t>
            </a:r>
          </a:p>
          <a:p>
            <a:pPr algn="ctr"/>
            <a:r>
              <a:rPr lang="pt-BR" sz="2800" dirty="0" smtClean="0">
                <a:latin typeface="Copperplate Gothic Light" panose="020E0507020206020404" pitchFamily="34" charset="0"/>
              </a:rPr>
              <a:t>(Parque  arqueológico  do  solstício)</a:t>
            </a:r>
            <a:endParaRPr lang="pt-BR" sz="2800" dirty="0">
              <a:latin typeface="Copperplate Gothic Light" panose="020E05070202060204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07504" y="1778040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Betty </a:t>
            </a:r>
            <a:r>
              <a:rPr lang="pt-BR" sz="2400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Meggers</a:t>
            </a:r>
            <a:r>
              <a:rPr lang="pt-BR" sz="2400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2400" u="sng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e  Clifford Evans – 1950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Americanos;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Primeiros estudos;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21" r="21821" b="18831"/>
          <a:stretch/>
        </p:blipFill>
        <p:spPr>
          <a:xfrm>
            <a:off x="179512" y="3808506"/>
            <a:ext cx="3116915" cy="2932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aixaDeTexto 11"/>
          <p:cNvSpPr txBox="1"/>
          <p:nvPr/>
        </p:nvSpPr>
        <p:spPr>
          <a:xfrm>
            <a:off x="4139952" y="1696740"/>
            <a:ext cx="4444155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Mariana </a:t>
            </a:r>
            <a:r>
              <a:rPr lang="pt-BR" sz="2300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Petry</a:t>
            </a:r>
            <a:r>
              <a:rPr lang="pt-BR" sz="2300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Cabral e João Saldanha</a:t>
            </a:r>
            <a:r>
              <a:rPr lang="pt-BR" sz="2300" u="sng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– 2005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3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Brasileiros;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3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Relação com solstício;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3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Em estudo (com diversos outros sítios);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30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250"/>
          <a:stretch/>
        </p:blipFill>
        <p:spPr>
          <a:xfrm>
            <a:off x="3275856" y="4221088"/>
            <a:ext cx="3219789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780" r="20636"/>
          <a:stretch/>
        </p:blipFill>
        <p:spPr>
          <a:xfrm>
            <a:off x="6476740" y="4005064"/>
            <a:ext cx="248774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469" y="4008476"/>
            <a:ext cx="1905000" cy="25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8585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161925"/>
            <a:ext cx="9144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dirty="0" smtClean="0">
                <a:latin typeface="Copperplate Gothic Bold" panose="020E0705020206020404" pitchFamily="34" charset="0"/>
              </a:rPr>
              <a:t>“Stonehenge   Brasileira”  </a:t>
            </a:r>
            <a:r>
              <a:rPr lang="pt-BR" sz="3000" b="1" u="sng" dirty="0" smtClean="0">
                <a:latin typeface="Copperplate Gothic Light" panose="020E0507020206020404" pitchFamily="34" charset="0"/>
              </a:rPr>
              <a:t>Observatório  astronômico  de  Calçoene</a:t>
            </a:r>
          </a:p>
          <a:p>
            <a:pPr algn="ctr"/>
            <a:r>
              <a:rPr lang="pt-BR" sz="2800" dirty="0" smtClean="0">
                <a:latin typeface="Copperplate Gothic Light" panose="020E0507020206020404" pitchFamily="34" charset="0"/>
              </a:rPr>
              <a:t>(Parque  arqueológico  do  solstício)</a:t>
            </a:r>
            <a:endParaRPr lang="pt-BR" sz="2800" dirty="0">
              <a:latin typeface="Copperplate Gothic Light" panose="020E05070202060204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07504" y="1628800"/>
            <a:ext cx="903649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u="sng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Amapá – Calçoene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Cerca de 127 rochas;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30 metros de diâmetro;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Até 4 metros de altura;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1000 d.C;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Índios caribenhos? Amazônicos? Fugindo da conquista espanhola?</a:t>
            </a:r>
            <a:endParaRPr lang="pt-BR" sz="2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1844824"/>
            <a:ext cx="2672532" cy="4003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802082"/>
            <a:ext cx="2414791" cy="2046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949" t="23250" r="31019" b="10577"/>
          <a:stretch/>
        </p:blipFill>
        <p:spPr bwMode="auto">
          <a:xfrm>
            <a:off x="3341299" y="3384212"/>
            <a:ext cx="2461402" cy="24644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8112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2606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latin typeface="Copperplate Gothic Bold" panose="020E0705020206020404" pitchFamily="34" charset="0"/>
              </a:rPr>
              <a:t>Qual a importância?</a:t>
            </a:r>
            <a:endParaRPr lang="pt-BR" sz="4000" dirty="0">
              <a:latin typeface="Copperplate Gothic Bold" panose="020E07050202060204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9512" y="1268760"/>
            <a:ext cx="8496944" cy="3690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Marcar a passagem de tempo;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Cultivo de plantas;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Condições climáticas;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Rituais e crenças;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...</a:t>
            </a:r>
            <a:endParaRPr lang="pt-BR" sz="3200" dirty="0">
              <a:solidFill>
                <a:schemeClr val="tx1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104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161925"/>
            <a:ext cx="9144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dirty="0" smtClean="0">
                <a:latin typeface="Copperplate Gothic Bold" panose="020E0705020206020404" pitchFamily="34" charset="0"/>
              </a:rPr>
              <a:t>“Stonehenge   Brasileira”  </a:t>
            </a:r>
            <a:r>
              <a:rPr lang="pt-BR" sz="3000" b="1" u="sng" dirty="0" smtClean="0">
                <a:latin typeface="Copperplate Gothic Light" panose="020E0507020206020404" pitchFamily="34" charset="0"/>
              </a:rPr>
              <a:t>Observatório  astronômico  de  Calçoene</a:t>
            </a:r>
          </a:p>
          <a:p>
            <a:pPr algn="ctr"/>
            <a:r>
              <a:rPr lang="pt-BR" sz="2800" dirty="0" smtClean="0">
                <a:latin typeface="Copperplate Gothic Light" panose="020E0507020206020404" pitchFamily="34" charset="0"/>
              </a:rPr>
              <a:t>(Parque  arqueológico  do  solstício)</a:t>
            </a:r>
            <a:endParaRPr lang="pt-BR" sz="2800" dirty="0">
              <a:latin typeface="Copperplate Gothic Light" panose="020E05070202060204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718386"/>
            <a:ext cx="6480720" cy="4860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269" y="1772816"/>
            <a:ext cx="8190195" cy="4754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068960"/>
            <a:ext cx="5512191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895" t="23250" r="28317" b="24067"/>
          <a:stretch/>
        </p:blipFill>
        <p:spPr bwMode="auto">
          <a:xfrm>
            <a:off x="3416556" y="1648361"/>
            <a:ext cx="5697415" cy="3853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1870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Fajada butte </a:t>
            </a:r>
            <a:br>
              <a:rPr lang="pt-BR" dirty="0" smtClean="0"/>
            </a:br>
            <a:r>
              <a:rPr lang="pt-BR" sz="3600" u="sng" dirty="0" smtClean="0"/>
              <a:t>Chaco cultere nat. Park </a:t>
            </a:r>
            <a:br>
              <a:rPr lang="pt-BR" sz="3600" u="sng" dirty="0" smtClean="0"/>
            </a:br>
            <a:r>
              <a:rPr lang="pt-BR" sz="3100" dirty="0" smtClean="0"/>
              <a:t>Novo </a:t>
            </a:r>
            <a:r>
              <a:rPr lang="pt-BR" sz="3100" dirty="0" smtClean="0"/>
              <a:t>México </a:t>
            </a:r>
            <a:r>
              <a:rPr lang="pt-BR" sz="3100" dirty="0" smtClean="0"/>
              <a:t>– Eua – 1000 d.C</a:t>
            </a:r>
            <a:endParaRPr lang="pt-BR" sz="31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62" t="8358" r="51025" b="9255"/>
          <a:stretch/>
        </p:blipFill>
        <p:spPr>
          <a:xfrm>
            <a:off x="179512" y="2060848"/>
            <a:ext cx="2967392" cy="4147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2268903"/>
            <a:ext cx="4687168" cy="3730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968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Fajada butte </a:t>
            </a:r>
            <a:br>
              <a:rPr lang="pt-BR" dirty="0" smtClean="0"/>
            </a:br>
            <a:r>
              <a:rPr lang="pt-BR" sz="3600" u="sng" dirty="0" smtClean="0"/>
              <a:t>Chaco cultere nat. Park </a:t>
            </a:r>
            <a:br>
              <a:rPr lang="pt-BR" sz="3600" u="sng" dirty="0" smtClean="0"/>
            </a:br>
            <a:r>
              <a:rPr lang="pt-BR" sz="3100" dirty="0" smtClean="0"/>
              <a:t>Novo </a:t>
            </a:r>
            <a:r>
              <a:rPr lang="pt-BR" sz="3100" dirty="0" smtClean="0"/>
              <a:t>México </a:t>
            </a:r>
            <a:r>
              <a:rPr lang="pt-BR" sz="3100" dirty="0" smtClean="0"/>
              <a:t>– Eua – 1000 d.C</a:t>
            </a:r>
            <a:endParaRPr lang="pt-BR" sz="31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5085184"/>
            <a:ext cx="4608512" cy="1609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44823"/>
            <a:ext cx="4464496" cy="3273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822368"/>
            <a:ext cx="3296065" cy="478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82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1702" y="260648"/>
            <a:ext cx="83529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dirty="0" smtClean="0">
                <a:latin typeface="Copperplate Gothic Bold" panose="020E0705020206020404" pitchFamily="34" charset="0"/>
              </a:rPr>
              <a:t>Pinturas  antigas</a:t>
            </a:r>
            <a:endParaRPr lang="pt-BR" sz="3400" dirty="0">
              <a:latin typeface="Copperplate Gothic Bold" panose="020E07050202060204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54039" y="836712"/>
            <a:ext cx="3769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u="sng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China – Constelações e cometas (200 a.C)</a:t>
            </a:r>
            <a:endParaRPr lang="pt-BR" sz="2400" u="sng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1593740"/>
            <a:ext cx="3888432" cy="3901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3571495"/>
            <a:ext cx="3096344" cy="3123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aixaDeTexto 7"/>
          <p:cNvSpPr txBox="1"/>
          <p:nvPr/>
        </p:nvSpPr>
        <p:spPr>
          <a:xfrm>
            <a:off x="5626647" y="980728"/>
            <a:ext cx="376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u="sng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Austrália – 10000 a.C</a:t>
            </a:r>
            <a:endParaRPr lang="pt-BR" sz="2400" u="sng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1524663"/>
            <a:ext cx="2592288" cy="5144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0451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1702" y="260648"/>
            <a:ext cx="83529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dirty="0" smtClean="0">
                <a:latin typeface="Copperplate Gothic Bold" panose="020E0705020206020404" pitchFamily="34" charset="0"/>
              </a:rPr>
              <a:t>Pinturas  antigas</a:t>
            </a:r>
            <a:endParaRPr lang="pt-BR" sz="3400" dirty="0">
              <a:latin typeface="Copperplate Gothic Bold" panose="020E07050202060204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54039" y="836712"/>
            <a:ext cx="3769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u="sng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Brasil</a:t>
            </a:r>
          </a:p>
          <a:p>
            <a:pPr algn="ctr"/>
            <a:r>
              <a:rPr lang="pt-BR" sz="2400" u="sng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Bahia e Paraná</a:t>
            </a:r>
          </a:p>
          <a:p>
            <a:pPr algn="ctr"/>
            <a:endParaRPr lang="pt-BR" sz="2400" u="sng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029145"/>
            <a:ext cx="2721033" cy="2177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1943842"/>
            <a:ext cx="2720340" cy="2183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880" y="4365104"/>
            <a:ext cx="2721033" cy="2177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5921" y="4374625"/>
            <a:ext cx="2721685" cy="2178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7606" y="1943842"/>
            <a:ext cx="2721685" cy="2178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7606" y="4365104"/>
            <a:ext cx="2721685" cy="2178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2909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1702" y="260648"/>
            <a:ext cx="83529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dirty="0" smtClean="0">
                <a:latin typeface="Copperplate Gothic Bold" panose="020E0705020206020404" pitchFamily="34" charset="0"/>
              </a:rPr>
              <a:t>Calendário  de  fases  da  Lua</a:t>
            </a:r>
            <a:endParaRPr lang="pt-BR" sz="3400" dirty="0">
              <a:latin typeface="Copperplate Gothic Bold" panose="020E07050202060204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54039" y="879103"/>
            <a:ext cx="8810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u="sng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Povos europeus 32000 a.C (Aurignacian)</a:t>
            </a:r>
            <a:endParaRPr lang="pt-BR" sz="2400" u="sng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4677" y="1514475"/>
            <a:ext cx="5954216" cy="5158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8245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1702" y="260648"/>
            <a:ext cx="83529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dirty="0" smtClean="0">
                <a:latin typeface="Copperplate Gothic Bold" panose="020E0705020206020404" pitchFamily="34" charset="0"/>
              </a:rPr>
              <a:t>Maeshowe  e  Newgrange </a:t>
            </a:r>
            <a:endParaRPr lang="pt-BR" sz="3400" dirty="0">
              <a:latin typeface="Copperplate Gothic Bold" panose="020E07050202060204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54039" y="879103"/>
            <a:ext cx="8810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Escócia 2800 a.C / Irlanda 3200 a.C    </a:t>
            </a:r>
            <a:endParaRPr lang="pt-BR" sz="2400" u="sng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84" r="5089" b="27991"/>
          <a:stretch/>
        </p:blipFill>
        <p:spPr>
          <a:xfrm>
            <a:off x="375633" y="1412776"/>
            <a:ext cx="4183630" cy="2626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149080"/>
            <a:ext cx="3553544" cy="2611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4374947"/>
            <a:ext cx="3685145" cy="2385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97" t="10393" r="8296" b="10134"/>
          <a:stretch/>
        </p:blipFill>
        <p:spPr>
          <a:xfrm>
            <a:off x="4795190" y="1431658"/>
            <a:ext cx="4171514" cy="2615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918" y="2634174"/>
            <a:ext cx="4403403" cy="2933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8374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1702" y="260648"/>
            <a:ext cx="83529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dirty="0" smtClean="0">
                <a:latin typeface="Copperplate Gothic Bold" panose="020E0705020206020404" pitchFamily="34" charset="0"/>
              </a:rPr>
              <a:t>Maeshowe  e  Newgrange </a:t>
            </a:r>
            <a:endParaRPr lang="pt-BR" sz="3400" dirty="0">
              <a:latin typeface="Copperplate Gothic Bold" panose="020E07050202060204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54039" y="879103"/>
            <a:ext cx="8810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Escócia 2800 a.C / Irlanda 3200 a.C – Solstício de inverno    </a:t>
            </a:r>
            <a:endParaRPr lang="pt-BR" sz="2400" u="sng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916832"/>
            <a:ext cx="3308573" cy="4128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1772816"/>
            <a:ext cx="4772238" cy="3432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6360" y="3284984"/>
            <a:ext cx="4945529" cy="3403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6093" y="4364724"/>
            <a:ext cx="4953000" cy="232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9314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4039" y="263550"/>
            <a:ext cx="83529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dirty="0" smtClean="0">
                <a:latin typeface="Copperplate Gothic Bold" panose="020E0705020206020404" pitchFamily="34" charset="0"/>
              </a:rPr>
              <a:t>Chichén  Itzá – El caracol </a:t>
            </a:r>
            <a:endParaRPr lang="pt-BR" sz="3400" dirty="0">
              <a:latin typeface="Copperplate Gothic Bold" panose="020E07050202060204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54039" y="879103"/>
            <a:ext cx="8810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Maias – Iucatã – México - 455 a.C</a:t>
            </a:r>
          </a:p>
          <a:p>
            <a:r>
              <a:rPr lang="pt-BR" sz="2400" u="sng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Solstícios, equinócios, ciclos de Vênus</a:t>
            </a:r>
            <a:endParaRPr lang="pt-BR" sz="2400" u="sng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888268"/>
            <a:ext cx="7180211" cy="4716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82" y="5066512"/>
            <a:ext cx="9074618" cy="1746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2791" y="2348880"/>
            <a:ext cx="4872944" cy="2593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1844824"/>
            <a:ext cx="7048500" cy="4689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78" t="12429"/>
          <a:stretch/>
        </p:blipFill>
        <p:spPr>
          <a:xfrm>
            <a:off x="4106343" y="2911977"/>
            <a:ext cx="5074169" cy="3901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9306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4039" y="263550"/>
            <a:ext cx="83529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dirty="0" smtClean="0">
                <a:latin typeface="Copperplate Gothic Bold" panose="020E0705020206020404" pitchFamily="34" charset="0"/>
              </a:rPr>
              <a:t>Florianópolis</a:t>
            </a:r>
            <a:endParaRPr lang="pt-BR" sz="3400" dirty="0">
              <a:latin typeface="Copperplate Gothic Bold" panose="020E07050202060204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54039" y="879103"/>
            <a:ext cx="8810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Pedra do Frade – Costão da Barra da Lagoa</a:t>
            </a:r>
          </a:p>
          <a:p>
            <a:r>
              <a:rPr lang="pt-BR" sz="2400" u="sng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Solstício de Verão</a:t>
            </a:r>
            <a:endParaRPr lang="pt-BR" sz="2400" u="sng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801" y="2996952"/>
            <a:ext cx="4047702" cy="237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4036" y="2420888"/>
            <a:ext cx="4156364" cy="3192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4544" y="2505075"/>
            <a:ext cx="4545856" cy="3405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04" y="2175577"/>
            <a:ext cx="9144000" cy="40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8028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2606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latin typeface="Copperplate Gothic Bold" panose="020E0705020206020404" pitchFamily="34" charset="0"/>
              </a:rPr>
              <a:t>Atualmente</a:t>
            </a:r>
            <a:endParaRPr lang="pt-BR" sz="4000" dirty="0">
              <a:latin typeface="Copperplate Gothic Bold" panose="020E07050202060204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9512" y="1268760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Relógios;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Calendários;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Internet;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...</a:t>
            </a:r>
            <a:endParaRPr lang="pt-BR" sz="3200" dirty="0">
              <a:solidFill>
                <a:schemeClr val="tx1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509120"/>
            <a:ext cx="3067402" cy="1742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4158" y="988845"/>
            <a:ext cx="3862298" cy="2563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2924944"/>
            <a:ext cx="3094377" cy="2320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323" r="49434"/>
          <a:stretch/>
        </p:blipFill>
        <p:spPr>
          <a:xfrm>
            <a:off x="5292080" y="4110634"/>
            <a:ext cx="3599681" cy="2539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234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4039" y="263550"/>
            <a:ext cx="83529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dirty="0" smtClean="0">
                <a:latin typeface="Copperplate Gothic Bold" panose="020E0705020206020404" pitchFamily="34" charset="0"/>
              </a:rPr>
              <a:t>Florianópolis</a:t>
            </a:r>
            <a:endParaRPr lang="pt-BR" sz="3400" dirty="0">
              <a:latin typeface="Copperplate Gothic Bold" panose="020E07050202060204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54039" y="879103"/>
            <a:ext cx="8810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Morro da Galheta</a:t>
            </a:r>
          </a:p>
          <a:p>
            <a:r>
              <a:rPr lang="pt-BR" sz="2400" u="sng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Equinócios</a:t>
            </a:r>
            <a:endParaRPr lang="pt-BR" sz="2400" u="sng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204864"/>
            <a:ext cx="5080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6496" y="2283296"/>
            <a:ext cx="5080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0767" y="1294601"/>
            <a:ext cx="6804837" cy="5103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8680" y="1470963"/>
            <a:ext cx="6341165" cy="475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7851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4039" y="263550"/>
            <a:ext cx="83529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dirty="0" smtClean="0">
                <a:latin typeface="Copperplate Gothic Bold" panose="020E0705020206020404" pitchFamily="34" charset="0"/>
              </a:rPr>
              <a:t>Florianópolis</a:t>
            </a:r>
            <a:endParaRPr lang="pt-BR" sz="3400" dirty="0">
              <a:latin typeface="Copperplate Gothic Bold" panose="020E07050202060204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54039" y="879103"/>
            <a:ext cx="8810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Sambaqueiros</a:t>
            </a:r>
            <a:r>
              <a:rPr lang="pt-BR" sz="2400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2400" u="sng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– 3 mil a.C</a:t>
            </a:r>
          </a:p>
          <a:p>
            <a:r>
              <a:rPr lang="pt-BR" sz="2400" u="sng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Itararés – 1000 d.C</a:t>
            </a:r>
            <a:endParaRPr lang="pt-BR" sz="2400" u="sng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988840"/>
            <a:ext cx="265176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365001"/>
            <a:ext cx="1905000" cy="2847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4708" y="3212976"/>
            <a:ext cx="4762500" cy="328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1377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4039" y="263550"/>
            <a:ext cx="83529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dirty="0" smtClean="0">
                <a:latin typeface="Copperplate Gothic Bold" panose="020E0705020206020404" pitchFamily="34" charset="0"/>
              </a:rPr>
              <a:t>Mecanismo anticítera</a:t>
            </a:r>
            <a:endParaRPr lang="pt-BR" sz="3400" dirty="0">
              <a:latin typeface="Copperplate Gothic Bold" panose="020E07050202060204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54039" y="879103"/>
            <a:ext cx="8810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Gregos – 87 a.C</a:t>
            </a:r>
          </a:p>
          <a:p>
            <a:r>
              <a:rPr lang="pt-BR" sz="2400" u="sng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Arquimedes? </a:t>
            </a:r>
            <a:endParaRPr lang="pt-BR" sz="2400" u="sng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1916832"/>
            <a:ext cx="4985952" cy="4454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ixaDeTexto 8"/>
          <p:cNvSpPr txBox="1"/>
          <p:nvPr/>
        </p:nvSpPr>
        <p:spPr>
          <a:xfrm>
            <a:off x="1115616" y="6370949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opperplate Gothic Bold" panose="020E0705020206020404" pitchFamily="34" charset="0"/>
                <a:hlinkClick r:id="rId4"/>
              </a:rPr>
              <a:t>https://</a:t>
            </a:r>
            <a:r>
              <a:rPr lang="pt-BR" dirty="0" smtClean="0">
                <a:latin typeface="Copperplate Gothic Bold" panose="020E0705020206020404" pitchFamily="34" charset="0"/>
                <a:hlinkClick r:id="rId4"/>
              </a:rPr>
              <a:t>www.youtube.com/watch?v=mMdwTIiwDLw</a:t>
            </a:r>
            <a:r>
              <a:rPr lang="pt-BR" dirty="0" smtClean="0">
                <a:latin typeface="Copperplate Gothic Bold" panose="020E0705020206020404" pitchFamily="34" charset="0"/>
              </a:rPr>
              <a:t> </a:t>
            </a:r>
            <a:endParaRPr lang="pt-BR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08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4039" y="263550"/>
            <a:ext cx="83529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dirty="0" smtClean="0">
                <a:latin typeface="Copperplate Gothic Bold" panose="020E0705020206020404" pitchFamily="34" charset="0"/>
              </a:rPr>
              <a:t>Como  Construir  isso  tudo?</a:t>
            </a:r>
            <a:endParaRPr lang="pt-BR" sz="3400" dirty="0">
              <a:latin typeface="Copperplate Gothic Bold" panose="020E07050202060204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268760"/>
            <a:ext cx="6763072" cy="5213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3058" y="1091746"/>
            <a:ext cx="7317492" cy="5390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039" y="1097498"/>
            <a:ext cx="3647509" cy="557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097498"/>
            <a:ext cx="3620570" cy="5533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0346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4039" y="263550"/>
            <a:ext cx="83529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dirty="0" smtClean="0">
                <a:latin typeface="Copperplate Gothic Bold" panose="020E0705020206020404" pitchFamily="34" charset="0"/>
              </a:rPr>
              <a:t>Como  Construir  isso  tudo?</a:t>
            </a:r>
            <a:endParaRPr lang="pt-BR" sz="3400" dirty="0">
              <a:latin typeface="Copperplate Gothic Bold" panose="020E07050202060204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437" y="1196752"/>
            <a:ext cx="7765631" cy="362155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7987" y="879103"/>
            <a:ext cx="3518529" cy="583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227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4039" y="263550"/>
            <a:ext cx="835292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dirty="0" smtClean="0">
                <a:latin typeface="Copperplate Gothic Bold" panose="020E0705020206020404" pitchFamily="34" charset="0"/>
              </a:rPr>
              <a:t>Preservação!</a:t>
            </a:r>
          </a:p>
          <a:p>
            <a:endParaRPr lang="pt-BR" sz="3400" dirty="0">
              <a:latin typeface="Copperplate Gothic Bold" panose="020E0705020206020404" pitchFamily="34" charset="0"/>
            </a:endParaRPr>
          </a:p>
          <a:p>
            <a:endParaRPr lang="pt-BR" sz="3400" dirty="0" smtClean="0">
              <a:latin typeface="Copperplate Gothic Bold" panose="020E0705020206020404" pitchFamily="34" charset="0"/>
            </a:endParaRPr>
          </a:p>
          <a:p>
            <a:endParaRPr lang="pt-BR" sz="3400" dirty="0">
              <a:latin typeface="Copperplate Gothic Bold" panose="020E0705020206020404" pitchFamily="34" charset="0"/>
            </a:endParaRPr>
          </a:p>
          <a:p>
            <a:endParaRPr lang="pt-BR" sz="3400" dirty="0" smtClean="0">
              <a:latin typeface="Copperplate Gothic Bold" panose="020E0705020206020404" pitchFamily="34" charset="0"/>
            </a:endParaRPr>
          </a:p>
          <a:p>
            <a:endParaRPr lang="pt-BR" sz="3400" dirty="0">
              <a:latin typeface="Copperplate Gothic Bold" panose="020E07050202060204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83568" y="2745500"/>
            <a:ext cx="7380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Copperplate Gothic Bold" panose="020E0705020206020404" pitchFamily="34" charset="0"/>
              </a:rPr>
              <a:t>Estudar o passado é uma forma de nos conhecer ainda mais</a:t>
            </a:r>
            <a:endParaRPr lang="pt-BR" sz="2800" dirty="0">
              <a:latin typeface="Copperplate Gothic Bold" panose="020E07050202060204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5733256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latin typeface="Copperplate Gothic Bold" panose="020E0705020206020404" pitchFamily="34" charset="0"/>
              </a:rPr>
              <a:t>Obrigada!</a:t>
            </a:r>
            <a:endParaRPr lang="pt-BR" sz="4000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290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188640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latin typeface="Copperplate Gothic Bold" panose="020E0705020206020404" pitchFamily="34" charset="0"/>
              </a:rPr>
              <a:t>Fenômenos astronômicos</a:t>
            </a:r>
          </a:p>
          <a:p>
            <a:endParaRPr lang="pt-BR" sz="4000" dirty="0">
              <a:latin typeface="Copperplate Gothic Bold" panose="020E07050202060204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9512" y="1512079"/>
            <a:ext cx="8136904" cy="3690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Eclipses;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Solstícios;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Equinócios;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Cometas;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Supernovas;</a:t>
            </a:r>
            <a:endParaRPr lang="pt-BR" sz="3200" dirty="0">
              <a:solidFill>
                <a:schemeClr val="tx1">
                  <a:lumMod val="60000"/>
                  <a:lumOff val="40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18" t="18109" r="11896" b="11642"/>
          <a:stretch/>
        </p:blipFill>
        <p:spPr>
          <a:xfrm>
            <a:off x="3203848" y="1268760"/>
            <a:ext cx="3803966" cy="2990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43" t="16913" r="17329" b="16363"/>
          <a:stretch/>
        </p:blipFill>
        <p:spPr>
          <a:xfrm>
            <a:off x="5508104" y="3717032"/>
            <a:ext cx="3113945" cy="2516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7933" y="1052736"/>
            <a:ext cx="4080531" cy="3598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160" r="29999"/>
          <a:stretch/>
        </p:blipFill>
        <p:spPr>
          <a:xfrm>
            <a:off x="3779912" y="3357456"/>
            <a:ext cx="3960440" cy="3178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2850" y="1772816"/>
            <a:ext cx="4269550" cy="4269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821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2852936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latin typeface="Copperplate Gothic Bold" panose="020E0705020206020404" pitchFamily="34" charset="0"/>
              </a:rPr>
              <a:t>E antigamente?</a:t>
            </a:r>
            <a:endParaRPr lang="pt-BR" sz="4000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180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260648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latin typeface="Copperplate Gothic Bold" panose="020E0705020206020404" pitchFamily="34" charset="0"/>
              </a:rPr>
              <a:t>O Sol não nasce sempre no Leste...</a:t>
            </a:r>
            <a:endParaRPr lang="pt-BR" sz="3600" dirty="0">
              <a:latin typeface="Copperplate Gothic Bold" panose="020E07050202060204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453" r="13685" b="22437"/>
          <a:stretch/>
        </p:blipFill>
        <p:spPr>
          <a:xfrm>
            <a:off x="899592" y="1988196"/>
            <a:ext cx="7153665" cy="3884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1844824"/>
            <a:ext cx="4469285" cy="428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442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260648"/>
            <a:ext cx="83529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dirty="0" smtClean="0">
                <a:latin typeface="Copperplate Gothic Bold" panose="020E0705020206020404" pitchFamily="34" charset="0"/>
              </a:rPr>
              <a:t>Não é sempre que não há sombra ao meio-dia</a:t>
            </a:r>
            <a:endParaRPr lang="pt-BR" sz="3400" dirty="0">
              <a:latin typeface="Copperplate Gothic Bold" panose="020E07050202060204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399421"/>
            <a:ext cx="7164288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8172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260648"/>
            <a:ext cx="83529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dirty="0" smtClean="0">
                <a:latin typeface="Copperplate Gothic Bold" panose="020E0705020206020404" pitchFamily="34" charset="0"/>
              </a:rPr>
              <a:t>Solstício  dia  21 junho  de  2015</a:t>
            </a:r>
            <a:endParaRPr lang="pt-BR" sz="3400" dirty="0">
              <a:latin typeface="Copperplate Gothic Bold" panose="020E0705020206020404" pitchFamily="34" charset="0"/>
            </a:endParaRPr>
          </a:p>
        </p:txBody>
      </p:sp>
      <p:pic>
        <p:nvPicPr>
          <p:cNvPr id="3" name="Picture 5" descr="IMgloboinflavel300.jpg"/>
          <p:cNvPicPr>
            <a:picLocks noChangeAspect="1"/>
          </p:cNvPicPr>
          <p:nvPr/>
        </p:nvPicPr>
        <p:blipFill>
          <a:blip r:embed="rId3" cstate="print"/>
          <a:srcRect b="12169"/>
          <a:stretch>
            <a:fillRect/>
          </a:stretch>
        </p:blipFill>
        <p:spPr>
          <a:xfrm>
            <a:off x="0" y="1916832"/>
            <a:ext cx="3407363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downlo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060848"/>
            <a:ext cx="9118118" cy="3258207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 flipH="1">
            <a:off x="1691680" y="1988840"/>
            <a:ext cx="12002" cy="316835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 flipH="1">
            <a:off x="971600" y="2132856"/>
            <a:ext cx="1296144" cy="280831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1619672" y="1412776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FF0000"/>
                </a:solidFill>
              </a:rPr>
              <a:t>23º</a:t>
            </a:r>
            <a:endParaRPr lang="pt-B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633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260648"/>
            <a:ext cx="83529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dirty="0" smtClean="0">
                <a:latin typeface="Copperplate Gothic Bold" panose="020E0705020206020404" pitchFamily="34" charset="0"/>
              </a:rPr>
              <a:t>Não  é  sempre  que não  há sombra  ao  meio-dia</a:t>
            </a:r>
            <a:endParaRPr lang="pt-BR" sz="3400" dirty="0">
              <a:latin typeface="Copperplate Gothic Bold" panose="020E07050202060204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494" t="50155" r="12355" b="-1"/>
          <a:stretch/>
        </p:blipFill>
        <p:spPr>
          <a:xfrm>
            <a:off x="827584" y="2132856"/>
            <a:ext cx="7477874" cy="4042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Conector reto 3"/>
          <p:cNvCxnSpPr/>
          <p:nvPr/>
        </p:nvCxnSpPr>
        <p:spPr>
          <a:xfrm>
            <a:off x="2627784" y="3717032"/>
            <a:ext cx="0" cy="509177"/>
          </a:xfrm>
          <a:prstGeom prst="line">
            <a:avLst/>
          </a:prstGeom>
          <a:ln w="635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2627784" y="4437112"/>
            <a:ext cx="144016" cy="360040"/>
          </a:xfrm>
          <a:prstGeom prst="line">
            <a:avLst/>
          </a:prstGeom>
          <a:ln w="635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0501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Personalizada 3">
      <a:dk1>
        <a:srgbClr val="F58B30"/>
      </a:dk1>
      <a:lt1>
        <a:srgbClr val="F8B58C"/>
      </a:lt1>
      <a:dk2>
        <a:srgbClr val="8DB3E2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Copperplate Gothic Bold"/>
        <a:ea typeface=""/>
        <a:cs typeface=""/>
      </a:majorFont>
      <a:minorFont>
        <a:latin typeface="Arial Rounded MT Bold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dirty="0">
            <a:latin typeface="Copperplate Gothic Bold" panose="020E07050202060204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2069</TotalTime>
  <Words>735</Words>
  <Application>Microsoft Office PowerPoint</Application>
  <PresentationFormat>Apresentação na tela (4:3)</PresentationFormat>
  <Paragraphs>231</Paragraphs>
  <Slides>35</Slides>
  <Notes>32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Fajada butte  Chaco cultere nat. Park  Novo México – Eua – 1000 d.C</vt:lpstr>
      <vt:lpstr>Fajada butte  Chaco cultere nat. Park  Novo México – Eua – 1000 d.C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PC</dc:creator>
  <cp:lastModifiedBy>Observatório</cp:lastModifiedBy>
  <cp:revision>68</cp:revision>
  <dcterms:created xsi:type="dcterms:W3CDTF">2015-06-18T13:35:39Z</dcterms:created>
  <dcterms:modified xsi:type="dcterms:W3CDTF">2015-06-21T00:57:43Z</dcterms:modified>
</cp:coreProperties>
</file>