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1341100" cy="16057563"/>
  <p:notesSz cx="6858000" cy="9144000"/>
  <p:defaultTextStyle>
    <a:defPPr>
      <a:defRPr lang="pt-BR"/>
    </a:defPPr>
    <a:lvl1pPr marL="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78267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56535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34803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130706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3913382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4696060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478737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261414" algn="l" defTabSz="156535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1" d="100"/>
          <a:sy n="71" d="100"/>
        </p:scale>
        <p:origin x="-1320" y="2988"/>
      </p:cViewPr>
      <p:guideLst>
        <p:guide orient="horz" pos="5057"/>
        <p:guide pos="35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50583" y="4988254"/>
            <a:ext cx="9639935" cy="344196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01165" y="9099286"/>
            <a:ext cx="7938770" cy="4103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82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65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48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30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696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478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261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222297" y="643050"/>
            <a:ext cx="2551748" cy="1370096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67055" y="643050"/>
            <a:ext cx="7466224" cy="1370096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869" y="10318473"/>
            <a:ext cx="9639935" cy="3189210"/>
          </a:xfrm>
        </p:spPr>
        <p:txBody>
          <a:bodyPr anchor="t"/>
          <a:lstStyle>
            <a:lvl1pPr algn="l">
              <a:defRPr sz="68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95869" y="6805883"/>
            <a:ext cx="9639935" cy="3512591"/>
          </a:xfrm>
        </p:spPr>
        <p:txBody>
          <a:bodyPr anchor="b"/>
          <a:lstStyle>
            <a:lvl1pPr marL="0" indent="0">
              <a:buNone/>
              <a:defRPr sz="3400">
                <a:solidFill>
                  <a:schemeClr val="tx1">
                    <a:tint val="75000"/>
                  </a:schemeClr>
                </a:solidFill>
              </a:defRPr>
            </a:lvl1pPr>
            <a:lvl2pPr marL="782677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6535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34803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30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1338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69606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478737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261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67055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5059" y="3746766"/>
            <a:ext cx="5008986" cy="10597249"/>
          </a:xfrm>
        </p:spPr>
        <p:txBody>
          <a:bodyPr/>
          <a:lstStyle>
            <a:lvl1pPr>
              <a:defRPr sz="4800"/>
            </a:lvl1pPr>
            <a:lvl2pPr>
              <a:defRPr sz="4000"/>
            </a:lvl2pPr>
            <a:lvl3pPr>
              <a:defRPr sz="34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7" y="3594366"/>
            <a:ext cx="5010955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67057" y="5092328"/>
            <a:ext cx="5010955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761125" y="3594366"/>
            <a:ext cx="5012923" cy="1497961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82677" indent="0">
              <a:buNone/>
              <a:defRPr sz="3400" b="1"/>
            </a:lvl2pPr>
            <a:lvl3pPr marL="1565354" indent="0">
              <a:buNone/>
              <a:defRPr sz="3100" b="1"/>
            </a:lvl3pPr>
            <a:lvl4pPr marL="2348030" indent="0">
              <a:buNone/>
              <a:defRPr sz="2600" b="1"/>
            </a:lvl4pPr>
            <a:lvl5pPr marL="3130706" indent="0">
              <a:buNone/>
              <a:defRPr sz="2600" b="1"/>
            </a:lvl5pPr>
            <a:lvl6pPr marL="3913382" indent="0">
              <a:buNone/>
              <a:defRPr sz="2600" b="1"/>
            </a:lvl6pPr>
            <a:lvl7pPr marL="4696060" indent="0">
              <a:buNone/>
              <a:defRPr sz="2600" b="1"/>
            </a:lvl7pPr>
            <a:lvl8pPr marL="5478737" indent="0">
              <a:buNone/>
              <a:defRPr sz="2600" b="1"/>
            </a:lvl8pPr>
            <a:lvl9pPr marL="6261414" indent="0">
              <a:buNone/>
              <a:defRPr sz="2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761125" y="5092328"/>
            <a:ext cx="5012923" cy="925168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7057" y="639328"/>
            <a:ext cx="3731144" cy="2720865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34055" y="639330"/>
            <a:ext cx="6339991" cy="13704686"/>
          </a:xfrm>
        </p:spPr>
        <p:txBody>
          <a:bodyPr/>
          <a:lstStyle>
            <a:lvl1pPr>
              <a:defRPr sz="5500"/>
            </a:lvl1pPr>
            <a:lvl2pPr>
              <a:defRPr sz="4800"/>
            </a:lvl2pPr>
            <a:lvl3pPr>
              <a:defRPr sz="4000"/>
            </a:lvl3pPr>
            <a:lvl4pPr>
              <a:defRPr sz="3400"/>
            </a:lvl4pPr>
            <a:lvl5pPr>
              <a:defRPr sz="3400"/>
            </a:lvl5pPr>
            <a:lvl6pPr>
              <a:defRPr sz="3400"/>
            </a:lvl6pPr>
            <a:lvl7pPr>
              <a:defRPr sz="3400"/>
            </a:lvl7pPr>
            <a:lvl8pPr>
              <a:defRPr sz="3400"/>
            </a:lvl8pPr>
            <a:lvl9pPr>
              <a:defRPr sz="3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7057" y="3360195"/>
            <a:ext cx="3731144" cy="10983820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22935" y="11240294"/>
            <a:ext cx="6804660" cy="1326982"/>
          </a:xfrm>
        </p:spPr>
        <p:txBody>
          <a:bodyPr anchor="b"/>
          <a:lstStyle>
            <a:lvl1pPr algn="l">
              <a:defRPr sz="34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22935" y="1434773"/>
            <a:ext cx="6804660" cy="9634538"/>
          </a:xfrm>
        </p:spPr>
        <p:txBody>
          <a:bodyPr/>
          <a:lstStyle>
            <a:lvl1pPr marL="0" indent="0">
              <a:buNone/>
              <a:defRPr sz="5500"/>
            </a:lvl1pPr>
            <a:lvl2pPr marL="782677" indent="0">
              <a:buNone/>
              <a:defRPr sz="4800"/>
            </a:lvl2pPr>
            <a:lvl3pPr marL="1565354" indent="0">
              <a:buNone/>
              <a:defRPr sz="4000"/>
            </a:lvl3pPr>
            <a:lvl4pPr marL="2348030" indent="0">
              <a:buNone/>
              <a:defRPr sz="3400"/>
            </a:lvl4pPr>
            <a:lvl5pPr marL="3130706" indent="0">
              <a:buNone/>
              <a:defRPr sz="3400"/>
            </a:lvl5pPr>
            <a:lvl6pPr marL="3913382" indent="0">
              <a:buNone/>
              <a:defRPr sz="3400"/>
            </a:lvl6pPr>
            <a:lvl7pPr marL="4696060" indent="0">
              <a:buNone/>
              <a:defRPr sz="3400"/>
            </a:lvl7pPr>
            <a:lvl8pPr marL="5478737" indent="0">
              <a:buNone/>
              <a:defRPr sz="3400"/>
            </a:lvl8pPr>
            <a:lvl9pPr marL="6261414" indent="0">
              <a:buNone/>
              <a:defRPr sz="3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222935" y="12567276"/>
            <a:ext cx="6804660" cy="1884531"/>
          </a:xfrm>
        </p:spPr>
        <p:txBody>
          <a:bodyPr/>
          <a:lstStyle>
            <a:lvl1pPr marL="0" indent="0">
              <a:buNone/>
              <a:defRPr sz="2400"/>
            </a:lvl1pPr>
            <a:lvl2pPr marL="782677" indent="0">
              <a:buNone/>
              <a:defRPr sz="2100"/>
            </a:lvl2pPr>
            <a:lvl3pPr marL="1565354" indent="0">
              <a:buNone/>
              <a:defRPr sz="1600"/>
            </a:lvl3pPr>
            <a:lvl4pPr marL="2348030" indent="0">
              <a:buNone/>
              <a:defRPr sz="1600"/>
            </a:lvl4pPr>
            <a:lvl5pPr marL="3130706" indent="0">
              <a:buNone/>
              <a:defRPr sz="1600"/>
            </a:lvl5pPr>
            <a:lvl6pPr marL="3913382" indent="0">
              <a:buNone/>
              <a:defRPr sz="1600"/>
            </a:lvl6pPr>
            <a:lvl7pPr marL="4696060" indent="0">
              <a:buNone/>
              <a:defRPr sz="1600"/>
            </a:lvl7pPr>
            <a:lvl8pPr marL="5478737" indent="0">
              <a:buNone/>
              <a:defRPr sz="1600"/>
            </a:lvl8pPr>
            <a:lvl9pPr marL="6261414" indent="0">
              <a:buNone/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67055" y="643047"/>
            <a:ext cx="10206990" cy="2676261"/>
          </a:xfrm>
          <a:prstGeom prst="rect">
            <a:avLst/>
          </a:prstGeom>
        </p:spPr>
        <p:txBody>
          <a:bodyPr vert="horz" lIns="156535" tIns="78268" rIns="156535" bIns="78268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67055" y="3746766"/>
            <a:ext cx="10206990" cy="10597249"/>
          </a:xfrm>
          <a:prstGeom prst="rect">
            <a:avLst/>
          </a:prstGeom>
        </p:spPr>
        <p:txBody>
          <a:bodyPr vert="horz" lIns="156535" tIns="78268" rIns="156535" bIns="7826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567055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B3004-375D-432E-B53D-F866DD015A32}" type="datetimeFigureOut">
              <a:rPr lang="pt-BR" smtClean="0"/>
              <a:pPr/>
              <a:t>05/11/2015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874876" y="14882984"/>
            <a:ext cx="3591348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127788" y="14882984"/>
            <a:ext cx="2646257" cy="854917"/>
          </a:xfrm>
          <a:prstGeom prst="rect">
            <a:avLst/>
          </a:prstGeom>
        </p:spPr>
        <p:txBody>
          <a:bodyPr vert="horz" lIns="156535" tIns="78268" rIns="156535" bIns="78268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1259D-585E-44DF-BAAB-2CCA03437BA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65354" rtl="0" eaLnBrk="1" latinLnBrk="0" hangingPunct="1">
        <a:spcBef>
          <a:spcPct val="0"/>
        </a:spcBef>
        <a:buNone/>
        <a:defRPr sz="7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87008" indent="-587008" algn="l" defTabSz="1565354" rtl="0" eaLnBrk="1" latinLnBrk="0" hangingPunct="1">
        <a:spcBef>
          <a:spcPct val="20000"/>
        </a:spcBef>
        <a:buFont typeface="Arial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1849" indent="-489172" algn="l" defTabSz="1565354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95669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2739367" indent="-391338" algn="l" defTabSz="1565354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522044" indent="-391338" algn="l" defTabSz="1565354" rtl="0" eaLnBrk="1" latinLnBrk="0" hangingPunct="1">
        <a:spcBef>
          <a:spcPct val="20000"/>
        </a:spcBef>
        <a:buFont typeface="Arial" pitchFamily="34" charset="0"/>
        <a:buChar char="»"/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0472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087399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5870075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652752" indent="-391338" algn="l" defTabSz="1565354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8267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6535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4803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30706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13382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96060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478737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261414" algn="l" defTabSz="156535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hyperlink" Target="http://www.nasa.gov/multimedia/imagegallery/image_feature_2095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02" name="Imagem 1"/>
          <p:cNvPicPr>
            <a:picLocks noChangeArrowheads="1"/>
          </p:cNvPicPr>
          <p:nvPr/>
        </p:nvPicPr>
        <p:blipFill>
          <a:blip r:embed="rId2" cstate="print"/>
          <a:srcRect l="453" t="2912" r="680" b="6407"/>
          <a:stretch>
            <a:fillRect/>
          </a:stretch>
        </p:blipFill>
        <p:spPr bwMode="auto">
          <a:xfrm>
            <a:off x="-2464" y="-9924"/>
            <a:ext cx="11348807" cy="4299495"/>
          </a:xfrm>
          <a:prstGeom prst="rect">
            <a:avLst/>
          </a:prstGeom>
          <a:noFill/>
        </p:spPr>
      </p:pic>
      <p:pic>
        <p:nvPicPr>
          <p:cNvPr id="12290" name="Imagem 5" descr="logo_CDC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6633" y="14725525"/>
            <a:ext cx="1798089" cy="1026439"/>
          </a:xfrm>
          <a:prstGeom prst="rect">
            <a:avLst/>
          </a:prstGeom>
          <a:noFill/>
        </p:spPr>
      </p:pic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1247584" y="3051572"/>
            <a:ext cx="8873362" cy="12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Sábado, 7 de novembro de 2015, às 21:00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Auditório do Observatório Dietrich </a:t>
            </a:r>
            <a:r>
              <a:rPr lang="pt-BR" sz="2400" b="1" dirty="0" err="1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Schiel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4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Entrada franca</a:t>
            </a:r>
            <a:endParaRPr lang="pt-BR" sz="24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884115" y="4500389"/>
            <a:ext cx="9899003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Tema da Palestra:</a:t>
            </a:r>
          </a:p>
          <a:p>
            <a:pPr defTabSz="1118109"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28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pPr algn="ctr"/>
            <a:r>
              <a:rPr lang="pt-BR" sz="56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Águas de Marte </a:t>
            </a:r>
            <a: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/>
            </a:r>
            <a:br>
              <a:rPr lang="pt-BR" sz="60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</a:br>
            <a:endParaRPr lang="pt-BR" sz="3200" b="1" dirty="0" smtClean="0">
              <a:solidFill>
                <a:srgbClr val="000000"/>
              </a:solidFill>
              <a:latin typeface="Century Gothic" pitchFamily="34" charset="0"/>
              <a:ea typeface="Calibri" pitchFamily="34" charset="0"/>
              <a:cs typeface="Aharoni" pitchFamily="2" charset="-79"/>
            </a:endParaRPr>
          </a:p>
          <a:p>
            <a:r>
              <a:rPr lang="pt-BR" sz="28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Palestrante:  </a:t>
            </a:r>
            <a:r>
              <a:rPr lang="pt-BR" sz="2800" dirty="0" err="1" smtClean="0">
                <a:latin typeface="Century Gothic" pitchFamily="34" charset="0"/>
              </a:rPr>
              <a:t>Karin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800" dirty="0" err="1" smtClean="0">
                <a:latin typeface="Century Gothic" pitchFamily="34" charset="0"/>
              </a:rPr>
              <a:t>Talisin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800" dirty="0" err="1" smtClean="0">
                <a:latin typeface="Century Gothic" pitchFamily="34" charset="0"/>
              </a:rPr>
              <a:t>Targas</a:t>
            </a:r>
            <a:r>
              <a:rPr lang="pt-BR" sz="2800" dirty="0" smtClean="0">
                <a:latin typeface="Century Gothic" pitchFamily="34" charset="0"/>
              </a:rPr>
              <a:t> 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(karintargas</a:t>
            </a:r>
            <a:r>
              <a:rPr lang="pt-BR" sz="2000" dirty="0" smtClean="0">
                <a:latin typeface="Century Gothic" pitchFamily="34" charset="0"/>
              </a:rPr>
              <a:t>@yahoo.com</a:t>
            </a:r>
            <a:r>
              <a:rPr lang="pt-BR" sz="2000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)</a:t>
            </a:r>
            <a:endParaRPr lang="pt-BR" sz="2000" dirty="0" smtClean="0">
              <a:latin typeface="Century Gothic" pitchFamily="34" charset="0"/>
              <a:cs typeface="Arial" pitchFamily="34" charset="0"/>
            </a:endParaRPr>
          </a:p>
        </p:txBody>
      </p:sp>
      <p:sp>
        <p:nvSpPr>
          <p:cNvPr id="12303" name="Text Box 15"/>
          <p:cNvSpPr txBox="1">
            <a:spLocks noChangeArrowheads="1"/>
          </p:cNvSpPr>
          <p:nvPr/>
        </p:nvSpPr>
        <p:spPr bwMode="auto">
          <a:xfrm>
            <a:off x="0" y="1013486"/>
            <a:ext cx="11341100" cy="1505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  <a:spAutoFit/>
          </a:bodyPr>
          <a:lstStyle/>
          <a:p>
            <a:pPr algn="ctr" defTabSz="1118109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8800" b="1" dirty="0" smtClean="0">
                <a:solidFill>
                  <a:srgbClr val="FDE9D9"/>
                </a:solidFill>
                <a:latin typeface="Century Gothic" pitchFamily="34" charset="0"/>
                <a:ea typeface="Calibri" pitchFamily="34" charset="0"/>
                <a:cs typeface="Aharoni" pitchFamily="2" charset="-79"/>
              </a:rPr>
              <a:t>Sessão Astronomia</a:t>
            </a:r>
            <a:endParaRPr lang="pt-BR" sz="8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40215" y="14653517"/>
            <a:ext cx="4010255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Maiores informa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ões: (16) 3373-9191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306" name="Rectangle 18"/>
          <p:cNvSpPr>
            <a:spLocks noChangeArrowheads="1"/>
          </p:cNvSpPr>
          <p:nvPr/>
        </p:nvSpPr>
        <p:spPr bwMode="auto">
          <a:xfrm>
            <a:off x="1" y="-8236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12308" name="Rectangle 20"/>
          <p:cNvSpPr>
            <a:spLocks noChangeArrowheads="1"/>
          </p:cNvSpPr>
          <p:nvPr/>
        </p:nvSpPr>
        <p:spPr bwMode="auto">
          <a:xfrm>
            <a:off x="1" y="278507"/>
            <a:ext cx="225868" cy="589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11810" tIns="55906" rIns="111810" bIns="55906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5598542" y="14653517"/>
            <a:ext cx="1275856" cy="59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11810" tIns="55906" rIns="111810" bIns="55906" numCol="1" anchor="t" anchorCtr="0" compatLnSpc="1">
            <a:prstTxWarp prst="textNoShape">
              <a:avLst/>
            </a:prstTxWarp>
          </a:bodyPr>
          <a:lstStyle/>
          <a:p>
            <a:pPr defTabSz="1118109" fontAlgn="base">
              <a:spcBef>
                <a:spcPct val="0"/>
              </a:spcBef>
              <a:spcAft>
                <a:spcPct val="0"/>
              </a:spcAft>
            </a:pP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Realiza</a:t>
            </a:r>
            <a:r>
              <a:rPr lang="pt-BR" sz="1500" b="1" dirty="0" smtClean="0">
                <a:solidFill>
                  <a:srgbClr val="000000"/>
                </a:solidFill>
                <a:latin typeface="Calibri"/>
                <a:ea typeface="Calibri" pitchFamily="34" charset="0"/>
                <a:cs typeface="Times New Roman" pitchFamily="18" charset="0"/>
              </a:rPr>
              <a:t>ç</a:t>
            </a:r>
            <a:r>
              <a:rPr lang="pt-BR" sz="1500" b="1" dirty="0" smtClean="0">
                <a:solidFill>
                  <a:srgbClr val="000000"/>
                </a:solidFill>
                <a:latin typeface="Century Gothic" pitchFamily="34" charset="0"/>
                <a:ea typeface="Calibri" pitchFamily="34" charset="0"/>
                <a:cs typeface="Times New Roman" pitchFamily="18" charset="0"/>
              </a:rPr>
              <a:t>ão:</a:t>
            </a:r>
            <a:endParaRPr lang="pt-BR" sz="1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tângulo 19"/>
          <p:cNvSpPr/>
          <p:nvPr/>
        </p:nvSpPr>
        <p:spPr>
          <a:xfrm>
            <a:off x="905196" y="12637293"/>
            <a:ext cx="4882476" cy="1405565"/>
          </a:xfrm>
          <a:prstGeom prst="rect">
            <a:avLst/>
          </a:prstGeom>
        </p:spPr>
        <p:txBody>
          <a:bodyPr wrap="square" lIns="111810" tIns="55906" rIns="111810" bIns="55906">
            <a:spAutoFit/>
          </a:bodyPr>
          <a:lstStyle/>
          <a:p>
            <a:r>
              <a:rPr lang="pt-BR" sz="1400" dirty="0" smtClean="0">
                <a:latin typeface="Century Gothic" pitchFamily="34" charset="0"/>
              </a:rPr>
              <a:t>Cratera de Newton em </a:t>
            </a:r>
            <a:r>
              <a:rPr lang="pt-BR" sz="1400" dirty="0" smtClean="0">
                <a:latin typeface="Century Gothic" pitchFamily="34" charset="0"/>
              </a:rPr>
              <a:t>Marte, um dos locais de ocorrência das chamadas linhas recorrentes de encosta. </a:t>
            </a:r>
            <a:r>
              <a:rPr lang="pt-BR" sz="1400" dirty="0" smtClean="0">
                <a:latin typeface="Century Gothic" pitchFamily="34" charset="0"/>
              </a:rPr>
              <a:t>Fonte da </a:t>
            </a:r>
            <a:r>
              <a:rPr lang="pt-BR" sz="1400" dirty="0" smtClean="0">
                <a:latin typeface="Century Gothic" pitchFamily="34" charset="0"/>
              </a:rPr>
              <a:t>imagem</a:t>
            </a:r>
            <a:r>
              <a:rPr lang="pt-BR" sz="1400" dirty="0" smtClean="0">
                <a:latin typeface="Century Gothic" pitchFamily="34" charset="0"/>
              </a:rPr>
              <a:t>:</a:t>
            </a:r>
            <a:endParaRPr lang="pt-BR" sz="1400" dirty="0" smtClean="0">
              <a:latin typeface="Century Gothic" pitchFamily="34" charset="0"/>
            </a:endParaRPr>
          </a:p>
          <a:p>
            <a:r>
              <a:rPr lang="pt-BR" sz="1400" dirty="0" smtClean="0">
                <a:latin typeface="Century Gothic" pitchFamily="34" charset="0"/>
                <a:hlinkClick r:id="rId4"/>
              </a:rPr>
              <a:t>http://</a:t>
            </a:r>
            <a:r>
              <a:rPr lang="pt-BR" sz="1400" dirty="0" smtClean="0">
                <a:latin typeface="Century Gothic" pitchFamily="34" charset="0"/>
                <a:hlinkClick r:id="rId4"/>
              </a:rPr>
              <a:t>www.nasa.gov/multimedia/imagegallery/image_feature_2095.html</a:t>
            </a:r>
            <a:endParaRPr lang="pt-BR" sz="1400" dirty="0" smtClean="0">
              <a:latin typeface="Century Gothic" pitchFamily="34" charset="0"/>
            </a:endParaRPr>
          </a:p>
          <a:p>
            <a:endParaRPr lang="pt-BR" sz="1400" dirty="0">
              <a:latin typeface="Century Gothic" pitchFamily="34" charset="0"/>
            </a:endParaRPr>
          </a:p>
        </p:txBody>
      </p:sp>
      <p:pic>
        <p:nvPicPr>
          <p:cNvPr id="2" name="Picture 2" descr="C:\Users\ANDRE\Documents\MULTIMÍDIA\Imagens\logos\cda-logo-fundo-branco.jpg"/>
          <p:cNvPicPr>
            <a:picLocks noChangeAspect="1" noChangeArrowheads="1"/>
          </p:cNvPicPr>
          <p:nvPr/>
        </p:nvPicPr>
        <p:blipFill>
          <a:blip r:embed="rId5" cstate="print"/>
          <a:srcRect b="6015"/>
          <a:stretch>
            <a:fillRect/>
          </a:stretch>
        </p:blipFill>
        <p:spPr bwMode="auto">
          <a:xfrm>
            <a:off x="9413063" y="14437493"/>
            <a:ext cx="1515651" cy="1410511"/>
          </a:xfrm>
          <a:prstGeom prst="rect">
            <a:avLst/>
          </a:prstGeom>
          <a:noFill/>
        </p:spPr>
      </p:pic>
      <p:cxnSp>
        <p:nvCxnSpPr>
          <p:cNvPr id="22" name="Conector reto 21"/>
          <p:cNvCxnSpPr/>
          <p:nvPr/>
        </p:nvCxnSpPr>
        <p:spPr>
          <a:xfrm>
            <a:off x="990030" y="14581509"/>
            <a:ext cx="9793088" cy="0"/>
          </a:xfrm>
          <a:prstGeom prst="line">
            <a:avLst/>
          </a:prstGeom>
          <a:ln w="47625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6" name="AutoShape 2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28" name="AutoShape 4" descr="mailbox://C:/Users/Jorge/AppData/Roaming/Thunderbird/Profiles/r658lv6z.default/Mail/cdcc.usp.br/Inbox?number=331368&amp;part=1.2.2&amp;filename=138748369094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958582" y="7452717"/>
            <a:ext cx="4824536" cy="703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100" b="1" dirty="0" smtClean="0">
                <a:latin typeface="Century Gothic" pitchFamily="34" charset="0"/>
              </a:rPr>
              <a:t>SINOPSE</a:t>
            </a:r>
          </a:p>
          <a:p>
            <a:pPr algn="just"/>
            <a:endParaRPr lang="pt-BR" sz="1000" dirty="0" smtClean="0">
              <a:latin typeface="Century Gothic" pitchFamily="34" charset="0"/>
            </a:endParaRPr>
          </a:p>
          <a:p>
            <a:pPr algn="just"/>
            <a:r>
              <a:rPr lang="pt-BR" sz="2000" i="1" dirty="0" smtClean="0">
                <a:latin typeface="Century Gothic" pitchFamily="34" charset="0"/>
              </a:rPr>
              <a:t>“São </a:t>
            </a:r>
            <a:r>
              <a:rPr lang="pt-BR" sz="2000" i="1" dirty="0" smtClean="0">
                <a:latin typeface="Century Gothic" pitchFamily="34" charset="0"/>
              </a:rPr>
              <a:t>as águas de março fechando o </a:t>
            </a:r>
            <a:r>
              <a:rPr lang="pt-BR" sz="2000" i="1" dirty="0" smtClean="0">
                <a:latin typeface="Century Gothic" pitchFamily="34" charset="0"/>
              </a:rPr>
              <a:t>verão</a:t>
            </a:r>
          </a:p>
          <a:p>
            <a:pPr algn="just"/>
            <a:r>
              <a:rPr lang="pt-BR" sz="2000" i="1" dirty="0" smtClean="0">
                <a:latin typeface="Century Gothic" pitchFamily="34" charset="0"/>
              </a:rPr>
              <a:t>É </a:t>
            </a:r>
            <a:r>
              <a:rPr lang="pt-BR" sz="2000" i="1" dirty="0" smtClean="0">
                <a:latin typeface="Century Gothic" pitchFamily="34" charset="0"/>
              </a:rPr>
              <a:t>a promessa de vida no </a:t>
            </a:r>
            <a:r>
              <a:rPr lang="pt-BR" sz="2000" i="1" dirty="0" smtClean="0">
                <a:latin typeface="Century Gothic" pitchFamily="34" charset="0"/>
              </a:rPr>
              <a:t>teu coração”.</a:t>
            </a:r>
          </a:p>
          <a:p>
            <a:pPr algn="just"/>
            <a:r>
              <a:rPr lang="pt-BR" sz="2000" dirty="0" smtClean="0">
                <a:latin typeface="Century Gothic" pitchFamily="34" charset="0"/>
              </a:rPr>
              <a:t/>
            </a:r>
            <a:br>
              <a:rPr lang="pt-BR" sz="2000" dirty="0" smtClean="0">
                <a:latin typeface="Century Gothic" pitchFamily="34" charset="0"/>
              </a:rPr>
            </a:br>
            <a:r>
              <a:rPr lang="pt-BR" sz="2000" dirty="0" smtClean="0">
                <a:latin typeface="Century Gothic" pitchFamily="34" charset="0"/>
              </a:rPr>
              <a:t>     A musica de Tom Jobim poderia muito bem aplicada em Marte, afinal foi encontrada água liquida e justamente no verão marciano. Como a água foi detectada e de que forma ela se manifesta? O que isso significa na exploração de Marte por seres humanos?</a:t>
            </a:r>
          </a:p>
          <a:p>
            <a:pPr algn="just"/>
            <a:r>
              <a:rPr lang="pt-BR" sz="2000" dirty="0" smtClean="0">
                <a:latin typeface="Century Gothic" pitchFamily="34" charset="0"/>
              </a:rPr>
              <a:t/>
            </a:r>
            <a:br>
              <a:rPr lang="pt-BR" sz="2000" dirty="0" smtClean="0">
                <a:latin typeface="Century Gothic" pitchFamily="34" charset="0"/>
              </a:rPr>
            </a:br>
            <a:r>
              <a:rPr lang="pt-BR" sz="2000" dirty="0" smtClean="0">
                <a:latin typeface="Century Gothic" pitchFamily="34" charset="0"/>
              </a:rPr>
              <a:t>     </a:t>
            </a:r>
            <a:r>
              <a:rPr lang="pt-BR" sz="2000" dirty="0" smtClean="0">
                <a:latin typeface="Century Gothic" pitchFamily="34" charset="0"/>
              </a:rPr>
              <a:t>Na </a:t>
            </a:r>
            <a:r>
              <a:rPr lang="pt-BR" sz="2000" dirty="0" smtClean="0">
                <a:latin typeface="Century Gothic" pitchFamily="34" charset="0"/>
              </a:rPr>
              <a:t>Sessão Astronomia desta semana, a palestrante falará sobre essas questões, </a:t>
            </a:r>
            <a:r>
              <a:rPr lang="pt-BR" sz="2000" dirty="0" smtClean="0">
                <a:latin typeface="Century Gothic" pitchFamily="34" charset="0"/>
              </a:rPr>
              <a:t>abordando as missões, suas diferenças, e </a:t>
            </a:r>
            <a:r>
              <a:rPr lang="pt-BR" sz="2000" dirty="0" smtClean="0">
                <a:latin typeface="Century Gothic" pitchFamily="34" charset="0"/>
              </a:rPr>
              <a:t>sobre o</a:t>
            </a:r>
            <a:r>
              <a:rPr lang="pt-BR" sz="2000" dirty="0" smtClean="0">
                <a:latin typeface="Century Gothic" pitchFamily="34" charset="0"/>
              </a:rPr>
              <a:t> </a:t>
            </a:r>
            <a:r>
              <a:rPr lang="pt-BR" sz="2000" dirty="0" smtClean="0">
                <a:latin typeface="Century Gothic" pitchFamily="34" charset="0"/>
              </a:rPr>
              <a:t>que a NASA </a:t>
            </a:r>
            <a:r>
              <a:rPr lang="pt-BR" sz="2000" dirty="0" smtClean="0">
                <a:latin typeface="Century Gothic" pitchFamily="34" charset="0"/>
              </a:rPr>
              <a:t>divulgou sobre </a:t>
            </a:r>
            <a:r>
              <a:rPr lang="pt-BR" sz="2000" dirty="0" smtClean="0">
                <a:latin typeface="Century Gothic" pitchFamily="34" charset="0"/>
              </a:rPr>
              <a:t>água liquida em Marte e seus planos para colonização do planeta.</a:t>
            </a:r>
            <a:endParaRPr lang="pt-BR" sz="2000" dirty="0">
              <a:latin typeface="Century Gothic" pitchFamily="34" charset="0"/>
            </a:endParaRPr>
          </a:p>
        </p:txBody>
      </p:sp>
      <p:pic>
        <p:nvPicPr>
          <p:cNvPr id="19" name="Imagem 18" descr="600154main_PIA14479_full.jpg"/>
          <p:cNvPicPr>
            <a:picLocks noChangeAspect="1"/>
          </p:cNvPicPr>
          <p:nvPr/>
        </p:nvPicPr>
        <p:blipFill>
          <a:blip r:embed="rId6" cstate="print"/>
          <a:srcRect b="8828"/>
          <a:stretch>
            <a:fillRect/>
          </a:stretch>
        </p:blipFill>
        <p:spPr>
          <a:xfrm>
            <a:off x="990030" y="7563531"/>
            <a:ext cx="4824536" cy="50197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2490</TotalTime>
  <Words>79</Words>
  <Application>Microsoft Office PowerPoint</Application>
  <PresentationFormat>Personalizar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</dc:creator>
  <cp:lastModifiedBy>ANDRE</cp:lastModifiedBy>
  <cp:revision>289</cp:revision>
  <dcterms:created xsi:type="dcterms:W3CDTF">2012-01-24T12:22:50Z</dcterms:created>
  <dcterms:modified xsi:type="dcterms:W3CDTF">2015-11-05T11:53:45Z</dcterms:modified>
</cp:coreProperties>
</file>