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56" r:id="rId4"/>
    <p:sldId id="258" r:id="rId5"/>
    <p:sldId id="261" r:id="rId6"/>
    <p:sldId id="282" r:id="rId7"/>
    <p:sldId id="259" r:id="rId8"/>
    <p:sldId id="262" r:id="rId9"/>
    <p:sldId id="260" r:id="rId10"/>
    <p:sldId id="283" r:id="rId11"/>
    <p:sldId id="263" r:id="rId12"/>
    <p:sldId id="265" r:id="rId13"/>
    <p:sldId id="268" r:id="rId14"/>
    <p:sldId id="270" r:id="rId15"/>
    <p:sldId id="271" r:id="rId16"/>
    <p:sldId id="284" r:id="rId17"/>
    <p:sldId id="285" r:id="rId18"/>
    <p:sldId id="274" r:id="rId19"/>
    <p:sldId id="280" r:id="rId20"/>
    <p:sldId id="275" r:id="rId21"/>
    <p:sldId id="277" r:id="rId22"/>
    <p:sldId id="278" r:id="rId23"/>
    <p:sldId id="281" r:id="rId24"/>
    <p:sldId id="264" r:id="rId25"/>
    <p:sldId id="287" r:id="rId26"/>
    <p:sldId id="286" r:id="rId27"/>
    <p:sldId id="257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61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DD911-7657-4C3E-9977-C2E6C7995E94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9123C-5A1B-438E-95B2-B52F0679076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5295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http://phine.chez.com/mythologie/helios.jpg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9123C-5A1B-438E-95B2-B52F0679076D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175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http://hypescience.com/wp-content/uploads/2012/01/via-e1326718207141.jpg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9123C-5A1B-438E-95B2-B52F0679076D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7322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2950" cy="34147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 imagem: André Luiz da Silva/CDA/CDCC/USP,</a:t>
            </a:r>
            <a:r>
              <a:rPr lang="pt-BR" baseline="0" dirty="0" smtClean="0"/>
              <a:t> baseada em figura de </a:t>
            </a:r>
            <a:r>
              <a:rPr lang="pt-BR" baseline="0" dirty="0" err="1" smtClean="0"/>
              <a:t>Friaça</a:t>
            </a:r>
            <a:r>
              <a:rPr lang="pt-BR" baseline="0" dirty="0" smtClean="0"/>
              <a:t> </a:t>
            </a:r>
            <a:r>
              <a:rPr lang="pt-BR" baseline="0" dirty="0" err="1" smtClean="0"/>
              <a:t>et</a:t>
            </a:r>
            <a:r>
              <a:rPr lang="pt-BR" baseline="0" dirty="0" smtClean="0"/>
              <a:t> al. (2006)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F77C39-8821-4C52-A8AB-EE764B823E8C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2950" cy="34147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Crédito da imagem: André Luiz da Silva/CDA/CDCC/USP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http://www.mensagenscomamor.com/images/interna/new/frases_de_sol.jpg</a:t>
            </a:r>
          </a:p>
          <a:p>
            <a:endParaRPr lang="pt-BR" dirty="0" smtClean="0"/>
          </a:p>
          <a:p>
            <a:r>
              <a:rPr lang="pt-BR" dirty="0" smtClean="0"/>
              <a:t>http://entretenimento.r7.com/blogs/jorge-bentes/files/2013/09/pordosol.jpg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9123C-5A1B-438E-95B2-B52F0679076D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99061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7162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0956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4958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FBB4C-DBBE-4304-A3D8-02A36D7961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8562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49B7A-90D0-49A7-BB96-B859798134C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77631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747A9-E1A2-4922-9E57-266842BA748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19975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FE209-3C66-4F8F-8F85-4CD38338E48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290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FA71E-2123-4D9A-A392-4A1FD87B8E0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01736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A17D8-B15F-44BC-ACB0-95EBED9581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86270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46D03-4F2A-4523-A3AD-AF6BD41F395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7168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F9C5B-9568-40D7-A1FD-5FDFF753C48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11719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10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8014-4D82-48DF-860D-7AA60EFF405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07503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7391-5CA3-4E4E-8EAE-6638C001779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25382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42AB1-A9F6-403A-8212-46CD2E85201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01715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FBB4C-DBBE-4304-A3D8-02A36D7961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06697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49B7A-90D0-49A7-BB96-B859798134C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45238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747A9-E1A2-4922-9E57-266842BA748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40507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FE209-3C66-4F8F-8F85-4CD38338E48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71737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FA71E-2123-4D9A-A392-4A1FD87B8E0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04827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A17D8-B15F-44BC-ACB0-95EBED9581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88805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46D03-4F2A-4523-A3AD-AF6BD41F395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50186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53566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F9C5B-9568-40D7-A1FD-5FDFF753C48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34093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8014-4D82-48DF-860D-7AA60EFF405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80627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7391-5CA3-4E4E-8EAE-6638C001779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86617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42AB1-A9F6-403A-8212-46CD2E85201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40014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6781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937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7879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4721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5033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9948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BBD62-B993-4C3F-AD8F-B7DCAFCF8E30}" type="datetimeFigureOut">
              <a:rPr lang="pt-BR" smtClean="0"/>
              <a:pPr/>
              <a:t>13/09/2014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86BAB-63E4-41A4-B3E9-415FAB53C5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5542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8020B2-68C4-4133-9C91-20B756B47832}" type="slidenum">
              <a:rPr lang="pt-B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2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8020B2-68C4-4133-9C91-20B756B47832}" type="slidenum">
              <a:rPr lang="pt-B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6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avi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07904" y="5564832"/>
            <a:ext cx="6400800" cy="1752600"/>
          </a:xfrm>
        </p:spPr>
        <p:txBody>
          <a:bodyPr/>
          <a:lstStyle/>
          <a:p>
            <a:r>
              <a:rPr lang="pt-BR" dirty="0" smtClean="0"/>
              <a:t>Jennifer Machado Soares</a:t>
            </a:r>
          </a:p>
          <a:p>
            <a:r>
              <a:rPr lang="pt-BR" dirty="0" smtClean="0"/>
              <a:t>Jennifer.soares@usp.br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85184"/>
            <a:ext cx="1638300" cy="163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5"/>
          <p:cNvSpPr/>
          <p:nvPr/>
        </p:nvSpPr>
        <p:spPr>
          <a:xfrm>
            <a:off x="1290562" y="2967335"/>
            <a:ext cx="65628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pt-BR" sz="66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Nosso Astro Rei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8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390464"/>
            <a:ext cx="4077072" cy="40770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0"/>
            <a:ext cx="2339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14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ítulo 1"/>
          <p:cNvSpPr>
            <a:spLocks noGrp="1"/>
          </p:cNvSpPr>
          <p:nvPr>
            <p:ph type="title"/>
          </p:nvPr>
        </p:nvSpPr>
        <p:spPr>
          <a:xfrm>
            <a:off x="857250" y="-18257"/>
            <a:ext cx="7772400" cy="1143001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Obscurecimento do limbo</a:t>
            </a:r>
          </a:p>
        </p:txBody>
      </p:sp>
      <p:grpSp>
        <p:nvGrpSpPr>
          <p:cNvPr id="2" name="Grupo 20"/>
          <p:cNvGrpSpPr/>
          <p:nvPr/>
        </p:nvGrpSpPr>
        <p:grpSpPr>
          <a:xfrm>
            <a:off x="6084168" y="3789040"/>
            <a:ext cx="2556000" cy="2556000"/>
            <a:chOff x="971600" y="3645024"/>
            <a:chExt cx="2556000" cy="2556000"/>
          </a:xfrm>
        </p:grpSpPr>
        <p:sp>
          <p:nvSpPr>
            <p:cNvPr id="18" name="Rosca 17"/>
            <p:cNvSpPr/>
            <p:nvPr/>
          </p:nvSpPr>
          <p:spPr bwMode="auto">
            <a:xfrm>
              <a:off x="1187624" y="3861048"/>
              <a:ext cx="2160240" cy="2160240"/>
            </a:xfrm>
            <a:prstGeom prst="donut">
              <a:avLst>
                <a:gd name="adj" fmla="val 49610"/>
              </a:avLst>
            </a:prstGeom>
            <a:gradFill flip="none" rotWithShape="1">
              <a:gsLst>
                <a:gs pos="60000">
                  <a:srgbClr val="FFC000">
                    <a:alpha val="98000"/>
                  </a:srgbClr>
                </a:gs>
                <a:gs pos="71000">
                  <a:srgbClr val="6C0000">
                    <a:alpha val="4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19" name="Retângulo 18"/>
            <p:cNvSpPr/>
            <p:nvPr/>
          </p:nvSpPr>
          <p:spPr bwMode="auto">
            <a:xfrm>
              <a:off x="971600" y="3645024"/>
              <a:ext cx="2556000" cy="2556000"/>
            </a:xfrm>
            <a:prstGeom prst="rect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20" name="Elipse 19"/>
            <p:cNvSpPr>
              <a:spLocks noChangeAspect="1"/>
            </p:cNvSpPr>
            <p:nvPr/>
          </p:nvSpPr>
          <p:spPr bwMode="auto">
            <a:xfrm>
              <a:off x="1331640" y="4004848"/>
              <a:ext cx="1944216" cy="1944432"/>
            </a:xfrm>
            <a:prstGeom prst="ellipse">
              <a:avLst/>
            </a:prstGeom>
            <a:gradFill>
              <a:gsLst>
                <a:gs pos="100000">
                  <a:srgbClr val="FFC000">
                    <a:alpha val="0"/>
                  </a:srgbClr>
                </a:gs>
                <a:gs pos="13000">
                  <a:srgbClr val="FDEEC7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</p:grpSp>
      <p:sp>
        <p:nvSpPr>
          <p:cNvPr id="22" name="Retângulo 21"/>
          <p:cNvSpPr/>
          <p:nvPr/>
        </p:nvSpPr>
        <p:spPr bwMode="auto">
          <a:xfrm>
            <a:off x="7020272" y="1628800"/>
            <a:ext cx="144016" cy="1368152"/>
          </a:xfrm>
          <a:prstGeom prst="rect">
            <a:avLst/>
          </a:prstGeom>
          <a:gradFill>
            <a:gsLst>
              <a:gs pos="42000">
                <a:srgbClr val="F67526">
                  <a:alpha val="54000"/>
                </a:srgbClr>
              </a:gs>
              <a:gs pos="74000">
                <a:srgbClr val="993300">
                  <a:alpha val="59000"/>
                </a:srgbClr>
              </a:gs>
            </a:gsLst>
            <a:path path="shape">
              <a:fillToRect l="50000" t="50000" r="50000" b="50000"/>
            </a:path>
          </a:gradFill>
          <a:ln w="254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smtClean="0">
              <a:solidFill>
                <a:srgbClr val="FF0066"/>
              </a:solidFill>
            </a:endParaRPr>
          </a:p>
        </p:txBody>
      </p:sp>
      <p:grpSp>
        <p:nvGrpSpPr>
          <p:cNvPr id="3" name="Grupo 102"/>
          <p:cNvGrpSpPr/>
          <p:nvPr/>
        </p:nvGrpSpPr>
        <p:grpSpPr>
          <a:xfrm>
            <a:off x="791864" y="980728"/>
            <a:ext cx="2556000" cy="2556000"/>
            <a:chOff x="791864" y="980728"/>
            <a:chExt cx="2556000" cy="2556000"/>
          </a:xfrm>
        </p:grpSpPr>
        <p:sp>
          <p:nvSpPr>
            <p:cNvPr id="6" name="Rosca 5"/>
            <p:cNvSpPr/>
            <p:nvPr/>
          </p:nvSpPr>
          <p:spPr bwMode="auto">
            <a:xfrm>
              <a:off x="971600" y="1196752"/>
              <a:ext cx="2160240" cy="2160240"/>
            </a:xfrm>
            <a:prstGeom prst="donut">
              <a:avLst>
                <a:gd name="adj" fmla="val 24406"/>
              </a:avLst>
            </a:prstGeom>
            <a:gradFill flip="none" rotWithShape="1">
              <a:gsLst>
                <a:gs pos="42000">
                  <a:srgbClr val="FFC000"/>
                </a:gs>
                <a:gs pos="74000">
                  <a:srgbClr val="6C0000">
                    <a:alpha val="2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5" name="Retângulo 4"/>
            <p:cNvSpPr/>
            <p:nvPr/>
          </p:nvSpPr>
          <p:spPr bwMode="auto">
            <a:xfrm>
              <a:off x="791864" y="980728"/>
              <a:ext cx="2556000" cy="2556000"/>
            </a:xfrm>
            <a:prstGeom prst="rect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7" name="Elipse 6"/>
            <p:cNvSpPr>
              <a:spLocks noChangeAspect="1"/>
            </p:cNvSpPr>
            <p:nvPr/>
          </p:nvSpPr>
          <p:spPr bwMode="auto">
            <a:xfrm>
              <a:off x="1403792" y="1628800"/>
              <a:ext cx="1296000" cy="1296144"/>
            </a:xfrm>
            <a:prstGeom prst="ellipse">
              <a:avLst/>
            </a:prstGeom>
            <a:solidFill>
              <a:srgbClr val="FBD679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</p:grpSp>
      <p:sp>
        <p:nvSpPr>
          <p:cNvPr id="43" name="Chave esquerda 42"/>
          <p:cNvSpPr>
            <a:spLocks/>
          </p:cNvSpPr>
          <p:nvPr/>
        </p:nvSpPr>
        <p:spPr bwMode="auto">
          <a:xfrm rot="16200000">
            <a:off x="1079613" y="2168860"/>
            <a:ext cx="216024" cy="432048"/>
          </a:xfrm>
          <a:prstGeom prst="leftBrace">
            <a:avLst>
              <a:gd name="adj1" fmla="val 34517"/>
              <a:gd name="adj2" fmla="val 49974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44" name="Texto explicativo retangular 43"/>
          <p:cNvSpPr/>
          <p:nvPr/>
        </p:nvSpPr>
        <p:spPr bwMode="auto">
          <a:xfrm rot="5400000">
            <a:off x="1151620" y="4761148"/>
            <a:ext cx="1152128" cy="1944216"/>
          </a:xfrm>
          <a:prstGeom prst="wedgeRectCallout">
            <a:avLst>
              <a:gd name="adj1" fmla="val -280846"/>
              <a:gd name="adj2" fmla="val 27473"/>
            </a:avLst>
          </a:prstGeom>
          <a:solidFill>
            <a:srgbClr val="FFC000">
              <a:alpha val="38000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smtClean="0">
              <a:solidFill>
                <a:srgbClr val="FF0066"/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827584" y="5221649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FFFFFF"/>
                </a:solidFill>
                <a:latin typeface="Century Gothic" pitchFamily="34" charset="0"/>
              </a:rPr>
              <a:t>Fotosfera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FFFFFF"/>
                </a:solidFill>
                <a:latin typeface="Century Gothic" pitchFamily="34" charset="0"/>
              </a:rPr>
              <a:t>(espessura exagerada)</a:t>
            </a:r>
            <a:endParaRPr lang="pt-BR" sz="20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46" name="Texto explicativo retangular 45"/>
          <p:cNvSpPr/>
          <p:nvPr/>
        </p:nvSpPr>
        <p:spPr bwMode="auto">
          <a:xfrm rot="5400000">
            <a:off x="4031940" y="4617132"/>
            <a:ext cx="504056" cy="2880320"/>
          </a:xfrm>
          <a:prstGeom prst="wedgeRectCallout">
            <a:avLst>
              <a:gd name="adj1" fmla="val -541319"/>
              <a:gd name="adj2" fmla="val 84859"/>
            </a:avLst>
          </a:prstGeom>
          <a:solidFill>
            <a:srgbClr val="FFC000">
              <a:alpha val="38000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smtClean="0">
              <a:solidFill>
                <a:srgbClr val="FF0066"/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2843808" y="583720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FFFFFF"/>
                </a:solidFill>
                <a:latin typeface="Century Gothic" pitchFamily="34" charset="0"/>
              </a:rPr>
              <a:t>Camada mais fria </a:t>
            </a:r>
            <a:endParaRPr lang="pt-BR" sz="20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48" name="Texto explicativo retangular 47"/>
          <p:cNvSpPr/>
          <p:nvPr/>
        </p:nvSpPr>
        <p:spPr bwMode="auto">
          <a:xfrm rot="5400000">
            <a:off x="4391980" y="4329100"/>
            <a:ext cx="1152128" cy="1512168"/>
          </a:xfrm>
          <a:prstGeom prst="wedgeRectCallout">
            <a:avLst>
              <a:gd name="adj1" fmla="val -185830"/>
              <a:gd name="adj2" fmla="val 192405"/>
            </a:avLst>
          </a:prstGeom>
          <a:solidFill>
            <a:srgbClr val="FFC000">
              <a:alpha val="38000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smtClean="0">
              <a:solidFill>
                <a:srgbClr val="FF0066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139952" y="4581128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FFFFFF"/>
                </a:solidFill>
                <a:latin typeface="Century Gothic" pitchFamily="34" charset="0"/>
              </a:rPr>
              <a:t>Camada mais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FFFFFF"/>
                </a:solidFill>
                <a:latin typeface="Century Gothic" pitchFamily="34" charset="0"/>
              </a:rPr>
              <a:t>quente </a:t>
            </a:r>
            <a:endParaRPr lang="pt-BR" sz="20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cxnSp>
        <p:nvCxnSpPr>
          <p:cNvPr id="10" name="Conector reto 9"/>
          <p:cNvCxnSpPr>
            <a:stCxn id="7" idx="6"/>
            <a:endCxn id="69" idx="2"/>
          </p:cNvCxnSpPr>
          <p:nvPr/>
        </p:nvCxnSpPr>
        <p:spPr bwMode="auto">
          <a:xfrm flipV="1">
            <a:off x="2699792" y="2242615"/>
            <a:ext cx="5130537" cy="3425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12" name="Conector reto 11"/>
          <p:cNvCxnSpPr>
            <a:stCxn id="7" idx="0"/>
            <a:endCxn id="69" idx="2"/>
          </p:cNvCxnSpPr>
          <p:nvPr/>
        </p:nvCxnSpPr>
        <p:spPr bwMode="auto">
          <a:xfrm>
            <a:off x="2051792" y="1628800"/>
            <a:ext cx="5778537" cy="61381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15" name="Conector reto 14"/>
          <p:cNvCxnSpPr>
            <a:stCxn id="7" idx="4"/>
            <a:endCxn id="69" idx="2"/>
          </p:cNvCxnSpPr>
          <p:nvPr/>
        </p:nvCxnSpPr>
        <p:spPr bwMode="auto">
          <a:xfrm flipV="1">
            <a:off x="2051792" y="2242615"/>
            <a:ext cx="5778537" cy="68232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Conector reto 22"/>
          <p:cNvCxnSpPr>
            <a:stCxn id="8" idx="0"/>
            <a:endCxn id="69" idx="2"/>
          </p:cNvCxnSpPr>
          <p:nvPr/>
        </p:nvCxnSpPr>
        <p:spPr bwMode="auto">
          <a:xfrm>
            <a:off x="1796409" y="1247536"/>
            <a:ext cx="6033920" cy="99507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Conector reto 24"/>
          <p:cNvCxnSpPr>
            <a:stCxn id="8" idx="2"/>
            <a:endCxn id="69" idx="2"/>
          </p:cNvCxnSpPr>
          <p:nvPr/>
        </p:nvCxnSpPr>
        <p:spPr bwMode="auto">
          <a:xfrm flipV="1">
            <a:off x="1773191" y="2242615"/>
            <a:ext cx="6057138" cy="106954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8" name="Arco 7"/>
          <p:cNvSpPr/>
          <p:nvPr/>
        </p:nvSpPr>
        <p:spPr bwMode="auto">
          <a:xfrm>
            <a:off x="107504" y="1196752"/>
            <a:ext cx="2592288" cy="2160240"/>
          </a:xfrm>
          <a:prstGeom prst="arc">
            <a:avLst>
              <a:gd name="adj1" fmla="val 17453115"/>
              <a:gd name="adj2" fmla="val 4221371"/>
            </a:avLst>
          </a:pr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smtClean="0">
              <a:solidFill>
                <a:srgbClr val="FF0066"/>
              </a:solidFill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5724128" y="90872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FFFFFF"/>
                </a:solidFill>
                <a:latin typeface="Century Gothic" pitchFamily="34" charset="0"/>
              </a:rPr>
              <a:t>Filtro para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FFFFFF"/>
                </a:solidFill>
                <a:latin typeface="Century Gothic" pitchFamily="34" charset="0"/>
              </a:rPr>
              <a:t>Proteger os olhos</a:t>
            </a:r>
            <a:endParaRPr lang="pt-BR" sz="16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grpSp>
        <p:nvGrpSpPr>
          <p:cNvPr id="9" name="Grupo 99"/>
          <p:cNvGrpSpPr/>
          <p:nvPr/>
        </p:nvGrpSpPr>
        <p:grpSpPr>
          <a:xfrm>
            <a:off x="7812360" y="1484784"/>
            <a:ext cx="1501270" cy="1485881"/>
            <a:chOff x="7812360" y="1328366"/>
            <a:chExt cx="2005326" cy="1930331"/>
          </a:xfrm>
        </p:grpSpPr>
        <p:cxnSp>
          <p:nvCxnSpPr>
            <p:cNvPr id="74" name="Conector reto 73"/>
            <p:cNvCxnSpPr/>
            <p:nvPr/>
          </p:nvCxnSpPr>
          <p:spPr bwMode="auto">
            <a:xfrm flipH="1" flipV="1">
              <a:off x="7812360" y="1772816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0" name="Conector reto 79"/>
            <p:cNvCxnSpPr/>
            <p:nvPr/>
          </p:nvCxnSpPr>
          <p:spPr bwMode="auto">
            <a:xfrm flipH="1" flipV="1">
              <a:off x="7964760" y="1844824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1" name="Conector reto 80"/>
            <p:cNvCxnSpPr/>
            <p:nvPr/>
          </p:nvCxnSpPr>
          <p:spPr bwMode="auto">
            <a:xfrm flipH="1" flipV="1">
              <a:off x="8100392" y="1916832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2" name="Conector reto 81"/>
            <p:cNvCxnSpPr/>
            <p:nvPr/>
          </p:nvCxnSpPr>
          <p:spPr bwMode="auto">
            <a:xfrm flipH="1" flipV="1">
              <a:off x="8244408" y="1988840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3" name="Conector reto 82"/>
            <p:cNvCxnSpPr/>
            <p:nvPr/>
          </p:nvCxnSpPr>
          <p:spPr bwMode="auto">
            <a:xfrm flipH="1" flipV="1">
              <a:off x="8388424" y="2060848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84" name="Conector reto 83"/>
            <p:cNvCxnSpPr/>
            <p:nvPr/>
          </p:nvCxnSpPr>
          <p:spPr bwMode="auto">
            <a:xfrm flipH="1" flipV="1">
              <a:off x="8532440" y="2132856"/>
              <a:ext cx="144016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11" name="Grupo 70"/>
            <p:cNvGrpSpPr/>
            <p:nvPr/>
          </p:nvGrpSpPr>
          <p:grpSpPr>
            <a:xfrm>
              <a:off x="7823258" y="1328366"/>
              <a:ext cx="1994428" cy="1930331"/>
              <a:chOff x="7823258" y="1328366"/>
              <a:chExt cx="1994428" cy="1930331"/>
            </a:xfrm>
          </p:grpSpPr>
          <p:sp>
            <p:nvSpPr>
              <p:cNvPr id="68" name="Arco 67"/>
              <p:cNvSpPr/>
              <p:nvPr/>
            </p:nvSpPr>
            <p:spPr bwMode="auto">
              <a:xfrm rot="19535260" flipH="1">
                <a:off x="7823258" y="1328366"/>
                <a:ext cx="1994428" cy="1930331"/>
              </a:xfrm>
              <a:prstGeom prst="arc">
                <a:avLst>
                  <a:gd name="adj1" fmla="val 18036354"/>
                  <a:gd name="adj2" fmla="val 21236016"/>
                </a:avLst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smtClean="0">
                  <a:solidFill>
                    <a:srgbClr val="FF0066"/>
                  </a:solidFill>
                </a:endParaRPr>
              </a:p>
            </p:txBody>
          </p:sp>
          <p:sp>
            <p:nvSpPr>
              <p:cNvPr id="70" name="Elipse 69"/>
              <p:cNvSpPr/>
              <p:nvPr/>
            </p:nvSpPr>
            <p:spPr bwMode="auto">
              <a:xfrm>
                <a:off x="7836362" y="1988840"/>
                <a:ext cx="192022" cy="648072"/>
              </a:xfrm>
              <a:prstGeom prst="ellipse">
                <a:avLst/>
              </a:prstGeom>
              <a:solidFill>
                <a:srgbClr val="993300">
                  <a:alpha val="77000"/>
                </a:srgb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smtClean="0">
                  <a:solidFill>
                    <a:srgbClr val="FF0066"/>
                  </a:solidFill>
                </a:endParaRPr>
              </a:p>
            </p:txBody>
          </p:sp>
          <p:sp>
            <p:nvSpPr>
              <p:cNvPr id="69" name="Elipse 68"/>
              <p:cNvSpPr/>
              <p:nvPr/>
            </p:nvSpPr>
            <p:spPr bwMode="auto">
              <a:xfrm>
                <a:off x="7836362" y="2132856"/>
                <a:ext cx="115214" cy="36004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smtClean="0">
                  <a:solidFill>
                    <a:srgbClr val="FF0066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177344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/>
      <p:bldP spid="46" grpId="0" animBg="1"/>
      <p:bldP spid="47" grpId="0"/>
      <p:bldP spid="48" grpId="0" animBg="1"/>
      <p:bldP spid="49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476672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bg1">
                    <a:lumMod val="95000"/>
                  </a:schemeClr>
                </a:solidFill>
              </a:rPr>
              <a:t>Cromosfera</a:t>
            </a:r>
            <a:endParaRPr lang="pt-BR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9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ndre silva\Meus documentos\CONCURSO_CDCC\apresentações\Imagens\Sol\coroa_solar.JPG"/>
          <p:cNvPicPr>
            <a:picLocks noChangeAspect="1" noChangeArrowheads="1"/>
          </p:cNvPicPr>
          <p:nvPr/>
        </p:nvPicPr>
        <p:blipFill>
          <a:blip r:embed="rId2" cstate="print"/>
          <a:srcRect l="5291" r="5669"/>
          <a:stretch>
            <a:fillRect/>
          </a:stretch>
        </p:blipFill>
        <p:spPr bwMode="auto">
          <a:xfrm>
            <a:off x="3747" y="-27384"/>
            <a:ext cx="91594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043608" y="488866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bg1">
                    <a:lumMod val="95000"/>
                  </a:schemeClr>
                </a:solidFill>
              </a:rPr>
              <a:t>Coroa</a:t>
            </a:r>
            <a:endParaRPr lang="pt-BR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39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mmerfest-northern-lights-1024x614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" y="0"/>
            <a:ext cx="9140196" cy="68853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6304458"/>
            <a:ext cx="5842992" cy="580926"/>
          </a:xfrm>
        </p:spPr>
        <p:txBody>
          <a:bodyPr>
            <a:noAutofit/>
          </a:bodyPr>
          <a:lstStyle/>
          <a:p>
            <a:r>
              <a:rPr lang="pt-BR" sz="2800" dirty="0" err="1"/>
              <a:t>Hammerfest</a:t>
            </a:r>
            <a:r>
              <a:rPr lang="pt-BR" sz="2800" dirty="0"/>
              <a:t>, Noruega</a:t>
            </a:r>
          </a:p>
        </p:txBody>
      </p:sp>
    </p:spTree>
    <p:extLst>
      <p:ext uri="{BB962C8B-B14F-4D97-AF65-F5344CB8AC3E}">
        <p14:creationId xmlns="" xmlns:p14="http://schemas.microsoft.com/office/powerpoint/2010/main" val="3312008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PSLNrBZb0Sc/TsPjrj1h6uI/AAAAAAAAAE8/orhtgXNQEzU/s1600/hall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71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909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908720"/>
            <a:ext cx="4724400" cy="4381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499992" y="1582341"/>
            <a:ext cx="4536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Do núcleo a superfície: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a luz demora 10 milhões de anos 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Taxa de fusão: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600 milhões de toneladas</a:t>
            </a:r>
          </a:p>
          <a:p>
            <a:endParaRPr lang="pt-BR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Viagem: 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de avião(644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km/h) demoraria 20 anos</a:t>
            </a:r>
          </a:p>
          <a:p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Gravidade: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 Terra – 70 kg</a:t>
            </a:r>
          </a:p>
          <a:p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    Lua – 11 kg</a:t>
            </a: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     Sol – 1680 kg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</a:endParaRPr>
          </a:p>
          <a:p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manhos_estelares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6512" y="-20538"/>
            <a:ext cx="9180512" cy="68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74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11" y="2276872"/>
            <a:ext cx="8820979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2711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580112" y="1412776"/>
            <a:ext cx="1604927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239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pt-BR" sz="239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584253" y="945957"/>
            <a:ext cx="425945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Afinal, quem é o Sol</a:t>
            </a:r>
            <a:endParaRPr lang="pt-B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C:\Users\JENNY\AppData\Local\Microsoft\Windows\Temporary Internet Files\Content.IE5\RTEWB6CB\MC90041246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0420" y="3140968"/>
            <a:ext cx="3061580" cy="30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12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8906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54"/>
          <p:cNvGrpSpPr/>
          <p:nvPr/>
        </p:nvGrpSpPr>
        <p:grpSpPr>
          <a:xfrm>
            <a:off x="-396552" y="2371193"/>
            <a:ext cx="2795284" cy="1966442"/>
            <a:chOff x="-292945" y="2188409"/>
            <a:chExt cx="2795284" cy="1966442"/>
          </a:xfrm>
        </p:grpSpPr>
        <p:grpSp>
          <p:nvGrpSpPr>
            <p:cNvPr id="3" name="Grupo 74"/>
            <p:cNvGrpSpPr/>
            <p:nvPr/>
          </p:nvGrpSpPr>
          <p:grpSpPr>
            <a:xfrm rot="1057404">
              <a:off x="-292945" y="2188409"/>
              <a:ext cx="2795284" cy="1966442"/>
              <a:chOff x="2549233" y="2565087"/>
              <a:chExt cx="2906308" cy="2044547"/>
            </a:xfrm>
          </p:grpSpPr>
          <p:grpSp>
            <p:nvGrpSpPr>
              <p:cNvPr id="4" name="Grupo 1"/>
              <p:cNvGrpSpPr/>
              <p:nvPr/>
            </p:nvGrpSpPr>
            <p:grpSpPr>
              <a:xfrm rot="5654619">
                <a:off x="2980113" y="2134207"/>
                <a:ext cx="2044547" cy="2906308"/>
                <a:chOff x="5438509" y="3142834"/>
                <a:chExt cx="2693140" cy="3691461"/>
              </a:xfrm>
            </p:grpSpPr>
            <p:sp>
              <p:nvSpPr>
                <p:cNvPr id="125" name="Elipse 2"/>
                <p:cNvSpPr/>
                <p:nvPr/>
              </p:nvSpPr>
              <p:spPr bwMode="auto">
                <a:xfrm rot="2624855">
                  <a:off x="5438509" y="3142834"/>
                  <a:ext cx="2693140" cy="3691461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tx1">
                        <a:alpha val="51000"/>
                      </a:schemeClr>
                    </a:gs>
                    <a:gs pos="88000">
                      <a:srgbClr val="7030A0">
                        <a:alpha val="12000"/>
                      </a:srgbClr>
                    </a:gs>
                    <a:gs pos="30000">
                      <a:srgbClr val="FF0000">
                        <a:alpha val="71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28" name="Elipse 3"/>
                <p:cNvSpPr/>
                <p:nvPr/>
              </p:nvSpPr>
              <p:spPr bwMode="auto">
                <a:xfrm rot="2349922">
                  <a:off x="6372200" y="4365104"/>
                  <a:ext cx="1008112" cy="1152128"/>
                </a:xfrm>
                <a:prstGeom prst="ellipse">
                  <a:avLst/>
                </a:prstGeom>
                <a:gradFill>
                  <a:gsLst>
                    <a:gs pos="100000">
                      <a:srgbClr val="C00000">
                        <a:alpha val="40000"/>
                      </a:srgbClr>
                    </a:gs>
                    <a:gs pos="100000">
                      <a:srgbClr val="C00000">
                        <a:alpha val="24000"/>
                      </a:srgbClr>
                    </a:gs>
                    <a:gs pos="77000">
                      <a:schemeClr val="accent6">
                        <a:lumMod val="40000"/>
                        <a:lumOff val="60000"/>
                        <a:alpha val="75000"/>
                      </a:schemeClr>
                    </a:gs>
                    <a:gs pos="26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29" name="Lua 4"/>
                <p:cNvSpPr/>
                <p:nvPr/>
              </p:nvSpPr>
              <p:spPr bwMode="auto">
                <a:xfrm rot="17082802">
                  <a:off x="6082866" y="5061353"/>
                  <a:ext cx="451998" cy="803466"/>
                </a:xfrm>
                <a:prstGeom prst="moon">
                  <a:avLst>
                    <a:gd name="adj" fmla="val 38470"/>
                  </a:avLst>
                </a:prstGeom>
                <a:solidFill>
                  <a:srgbClr val="FF0000">
                    <a:alpha val="31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317500" dist="38100" dir="16200000" sx="105000" sy="105000" rotWithShape="0">
                    <a:srgbClr val="C00000">
                      <a:alpha val="62000"/>
                    </a:srgb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30" name="Lua 5"/>
                <p:cNvSpPr/>
                <p:nvPr/>
              </p:nvSpPr>
              <p:spPr bwMode="auto">
                <a:xfrm rot="9502948">
                  <a:off x="6857371" y="4429169"/>
                  <a:ext cx="461955" cy="815628"/>
                </a:xfrm>
                <a:prstGeom prst="moon">
                  <a:avLst>
                    <a:gd name="adj" fmla="val 17418"/>
                  </a:avLst>
                </a:prstGeom>
                <a:solidFill>
                  <a:srgbClr val="FFFF00">
                    <a:alpha val="52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31" name="Lua 6"/>
                <p:cNvSpPr/>
                <p:nvPr/>
              </p:nvSpPr>
              <p:spPr bwMode="auto">
                <a:xfrm rot="12805835">
                  <a:off x="6690219" y="4587851"/>
                  <a:ext cx="671589" cy="1135848"/>
                </a:xfrm>
                <a:prstGeom prst="moon">
                  <a:avLst>
                    <a:gd name="adj" fmla="val 11144"/>
                  </a:avLst>
                </a:prstGeom>
                <a:gradFill flip="none" rotWithShape="1">
                  <a:gsLst>
                    <a:gs pos="66000">
                      <a:srgbClr val="FF0000">
                        <a:alpha val="39000"/>
                      </a:srgbClr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32" name="Lua 7"/>
                <p:cNvSpPr/>
                <p:nvPr/>
              </p:nvSpPr>
              <p:spPr bwMode="auto">
                <a:xfrm rot="5400000">
                  <a:off x="6642660" y="4112556"/>
                  <a:ext cx="590708" cy="1043445"/>
                </a:xfrm>
                <a:prstGeom prst="moon">
                  <a:avLst>
                    <a:gd name="adj" fmla="val 15912"/>
                  </a:avLst>
                </a:prstGeom>
                <a:solidFill>
                  <a:srgbClr val="FF0000">
                    <a:alpha val="52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33" name="Lua 8"/>
                <p:cNvSpPr/>
                <p:nvPr/>
              </p:nvSpPr>
              <p:spPr bwMode="auto">
                <a:xfrm rot="17307021">
                  <a:off x="6406197" y="4966182"/>
                  <a:ext cx="422407" cy="628605"/>
                </a:xfrm>
                <a:prstGeom prst="moon">
                  <a:avLst>
                    <a:gd name="adj" fmla="val 24258"/>
                  </a:avLst>
                </a:prstGeom>
                <a:gradFill flip="none" rotWithShape="1">
                  <a:gsLst>
                    <a:gs pos="66000">
                      <a:srgbClr val="FF0000">
                        <a:alpha val="56000"/>
                      </a:srgbClr>
                    </a:gs>
                    <a:gs pos="26000">
                      <a:srgbClr val="FFC00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34" name="Lua 10"/>
                <p:cNvSpPr/>
                <p:nvPr/>
              </p:nvSpPr>
              <p:spPr bwMode="auto">
                <a:xfrm rot="1435920">
                  <a:off x="6588224" y="4509122"/>
                  <a:ext cx="360039" cy="648072"/>
                </a:xfrm>
                <a:prstGeom prst="moon">
                  <a:avLst>
                    <a:gd name="adj" fmla="val 15912"/>
                  </a:avLst>
                </a:prstGeom>
                <a:solidFill>
                  <a:srgbClr val="FFFF00">
                    <a:alpha val="52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35" name="Lua 12"/>
                <p:cNvSpPr/>
                <p:nvPr/>
              </p:nvSpPr>
              <p:spPr bwMode="auto">
                <a:xfrm rot="6855707">
                  <a:off x="6401120" y="4047666"/>
                  <a:ext cx="830433" cy="887217"/>
                </a:xfrm>
                <a:prstGeom prst="moon">
                  <a:avLst>
                    <a:gd name="adj" fmla="val 14645"/>
                  </a:avLst>
                </a:prstGeom>
                <a:solidFill>
                  <a:srgbClr val="FF0000">
                    <a:alpha val="31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37" name="Lua 14"/>
                <p:cNvSpPr/>
                <p:nvPr/>
              </p:nvSpPr>
              <p:spPr bwMode="auto">
                <a:xfrm rot="431926">
                  <a:off x="6633098" y="4733219"/>
                  <a:ext cx="150352" cy="341390"/>
                </a:xfrm>
                <a:prstGeom prst="moon">
                  <a:avLst>
                    <a:gd name="adj" fmla="val 2599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38" name="Lua 15"/>
                <p:cNvSpPr/>
                <p:nvPr/>
              </p:nvSpPr>
              <p:spPr bwMode="auto">
                <a:xfrm rot="9622414">
                  <a:off x="6874925" y="4619917"/>
                  <a:ext cx="313123" cy="474998"/>
                </a:xfrm>
                <a:prstGeom prst="moon">
                  <a:avLst>
                    <a:gd name="adj" fmla="val 10121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39" name="Lua 17"/>
                <p:cNvSpPr/>
                <p:nvPr/>
              </p:nvSpPr>
              <p:spPr bwMode="auto">
                <a:xfrm rot="10800000">
                  <a:off x="7018941" y="4619917"/>
                  <a:ext cx="313123" cy="474998"/>
                </a:xfrm>
                <a:prstGeom prst="moon">
                  <a:avLst>
                    <a:gd name="adj" fmla="val 10121"/>
                  </a:avLst>
                </a:prstGeom>
                <a:solidFill>
                  <a:schemeClr val="accent6">
                    <a:lumMod val="40000"/>
                    <a:lumOff val="60000"/>
                    <a:alpha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</p:grpSp>
          <p:grpSp>
            <p:nvGrpSpPr>
              <p:cNvPr id="5" name="Grupo 73"/>
              <p:cNvGrpSpPr/>
              <p:nvPr/>
            </p:nvGrpSpPr>
            <p:grpSpPr>
              <a:xfrm>
                <a:off x="3131840" y="2768683"/>
                <a:ext cx="1561252" cy="1524413"/>
                <a:chOff x="3226772" y="2768683"/>
                <a:chExt cx="1561252" cy="1524413"/>
              </a:xfrm>
            </p:grpSpPr>
            <p:sp>
              <p:nvSpPr>
                <p:cNvPr id="92" name="Lua 91"/>
                <p:cNvSpPr/>
                <p:nvPr/>
              </p:nvSpPr>
              <p:spPr bwMode="auto">
                <a:xfrm rot="3021653">
                  <a:off x="3560859" y="3054756"/>
                  <a:ext cx="653804" cy="673547"/>
                </a:xfrm>
                <a:prstGeom prst="moon">
                  <a:avLst>
                    <a:gd name="adj" fmla="val 14645"/>
                  </a:avLst>
                </a:prstGeom>
                <a:solidFill>
                  <a:srgbClr val="FF0000">
                    <a:alpha val="31000"/>
                  </a:srgb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93" name="Lua 58"/>
                <p:cNvSpPr/>
                <p:nvPr/>
              </p:nvSpPr>
              <p:spPr bwMode="auto">
                <a:xfrm rot="12996211" flipH="1">
                  <a:off x="3226772" y="2768683"/>
                  <a:ext cx="1106280" cy="925847"/>
                </a:xfrm>
                <a:prstGeom prst="moon">
                  <a:avLst>
                    <a:gd name="adj" fmla="val 13831"/>
                  </a:avLst>
                </a:prstGeom>
                <a:gradFill flip="none" rotWithShape="1">
                  <a:gsLst>
                    <a:gs pos="66000">
                      <a:schemeClr val="bg1">
                        <a:alpha val="8000"/>
                      </a:schemeClr>
                    </a:gs>
                    <a:gs pos="26000">
                      <a:srgbClr val="7030A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34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 smtClean="0">
                    <a:solidFill>
                      <a:srgbClr val="FF0066"/>
                    </a:solidFill>
                  </a:endParaRPr>
                </a:p>
              </p:txBody>
            </p:sp>
            <p:grpSp>
              <p:nvGrpSpPr>
                <p:cNvPr id="6" name="Grupo 63"/>
                <p:cNvGrpSpPr/>
                <p:nvPr/>
              </p:nvGrpSpPr>
              <p:grpSpPr>
                <a:xfrm>
                  <a:off x="3509284" y="2780928"/>
                  <a:ext cx="630668" cy="650249"/>
                  <a:chOff x="6029564" y="1916832"/>
                  <a:chExt cx="630668" cy="650249"/>
                </a:xfrm>
              </p:grpSpPr>
              <p:sp>
                <p:nvSpPr>
                  <p:cNvPr id="106" name="Elipse 61"/>
                  <p:cNvSpPr>
                    <a:spLocks noChangeAspect="1"/>
                  </p:cNvSpPr>
                  <p:nvPr/>
                </p:nvSpPr>
                <p:spPr bwMode="auto">
                  <a:xfrm>
                    <a:off x="6029564" y="1916832"/>
                    <a:ext cx="630668" cy="650249"/>
                  </a:xfrm>
                  <a:prstGeom prst="ellipse">
                    <a:avLst/>
                  </a:prstGeom>
                  <a:gradFill flip="none" rotWithShape="1">
                    <a:gsLst>
                      <a:gs pos="91000">
                        <a:srgbClr val="7030A0">
                          <a:alpha val="20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  <a:gs pos="49000">
                        <a:srgbClr val="7030A0">
                          <a:alpha val="6100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342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 dirty="0" smtClean="0">
                      <a:solidFill>
                        <a:srgbClr val="FF0066"/>
                      </a:solidFill>
                    </a:endParaRPr>
                  </a:p>
                </p:txBody>
              </p:sp>
              <p:sp>
                <p:nvSpPr>
                  <p:cNvPr id="107" name="Elipse 62"/>
                  <p:cNvSpPr>
                    <a:spLocks noChangeAspect="1"/>
                  </p:cNvSpPr>
                  <p:nvPr/>
                </p:nvSpPr>
                <p:spPr bwMode="auto">
                  <a:xfrm>
                    <a:off x="6248409" y="2257211"/>
                    <a:ext cx="256706" cy="255511"/>
                  </a:xfrm>
                  <a:prstGeom prst="ellipse">
                    <a:avLst/>
                  </a:prstGeom>
                  <a:gradFill>
                    <a:gsLst>
                      <a:gs pos="91000">
                        <a:schemeClr val="accent6">
                          <a:lumMod val="60000"/>
                          <a:lumOff val="40000"/>
                          <a:alpha val="36000"/>
                        </a:schemeClr>
                      </a:gs>
                      <a:gs pos="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342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 dirty="0" smtClean="0">
                      <a:solidFill>
                        <a:srgbClr val="FF0066"/>
                      </a:solidFill>
                    </a:endParaRPr>
                  </a:p>
                </p:txBody>
              </p:sp>
            </p:grpSp>
            <p:grpSp>
              <p:nvGrpSpPr>
                <p:cNvPr id="7" name="Grupo 67"/>
                <p:cNvGrpSpPr/>
                <p:nvPr/>
              </p:nvGrpSpPr>
              <p:grpSpPr>
                <a:xfrm>
                  <a:off x="4301372" y="3789040"/>
                  <a:ext cx="486652" cy="504056"/>
                  <a:chOff x="6029564" y="1916832"/>
                  <a:chExt cx="630668" cy="650249"/>
                </a:xfrm>
              </p:grpSpPr>
              <p:sp>
                <p:nvSpPr>
                  <p:cNvPr id="101" name="Elipse 100"/>
                  <p:cNvSpPr>
                    <a:spLocks noChangeAspect="1"/>
                  </p:cNvSpPr>
                  <p:nvPr/>
                </p:nvSpPr>
                <p:spPr bwMode="auto">
                  <a:xfrm>
                    <a:off x="6029564" y="1916832"/>
                    <a:ext cx="630668" cy="650249"/>
                  </a:xfrm>
                  <a:prstGeom prst="ellipse">
                    <a:avLst/>
                  </a:prstGeom>
                  <a:gradFill flip="none" rotWithShape="1">
                    <a:gsLst>
                      <a:gs pos="91000">
                        <a:srgbClr val="7030A0">
                          <a:alpha val="20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  <a:gs pos="49000">
                        <a:srgbClr val="7030A0">
                          <a:alpha val="6100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342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 dirty="0" smtClean="0">
                      <a:solidFill>
                        <a:srgbClr val="FF0066"/>
                      </a:solidFill>
                    </a:endParaRPr>
                  </a:p>
                </p:txBody>
              </p:sp>
              <p:sp>
                <p:nvSpPr>
                  <p:cNvPr id="105" name="Elipse 104"/>
                  <p:cNvSpPr>
                    <a:spLocks noChangeAspect="1"/>
                  </p:cNvSpPr>
                  <p:nvPr/>
                </p:nvSpPr>
                <p:spPr bwMode="auto">
                  <a:xfrm>
                    <a:off x="6245588" y="2132856"/>
                    <a:ext cx="256706" cy="255511"/>
                  </a:xfrm>
                  <a:prstGeom prst="ellipse">
                    <a:avLst/>
                  </a:prstGeom>
                  <a:gradFill>
                    <a:gsLst>
                      <a:gs pos="91000">
                        <a:schemeClr val="accent6">
                          <a:lumMod val="60000"/>
                          <a:lumOff val="40000"/>
                          <a:alpha val="36000"/>
                        </a:schemeClr>
                      </a:gs>
                      <a:gs pos="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342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 dirty="0" smtClean="0">
                      <a:solidFill>
                        <a:srgbClr val="FF0066"/>
                      </a:solidFill>
                    </a:endParaRPr>
                  </a:p>
                </p:txBody>
              </p:sp>
            </p:grpSp>
            <p:grpSp>
              <p:nvGrpSpPr>
                <p:cNvPr id="8" name="Grupo 70"/>
                <p:cNvGrpSpPr/>
                <p:nvPr/>
              </p:nvGrpSpPr>
              <p:grpSpPr>
                <a:xfrm>
                  <a:off x="4427984" y="3573016"/>
                  <a:ext cx="360040" cy="360040"/>
                  <a:chOff x="6029564" y="1916832"/>
                  <a:chExt cx="630668" cy="650249"/>
                </a:xfrm>
              </p:grpSpPr>
              <p:sp>
                <p:nvSpPr>
                  <p:cNvPr id="99" name="Elipse 98"/>
                  <p:cNvSpPr>
                    <a:spLocks noChangeAspect="1"/>
                  </p:cNvSpPr>
                  <p:nvPr/>
                </p:nvSpPr>
                <p:spPr bwMode="auto">
                  <a:xfrm>
                    <a:off x="6029564" y="1916832"/>
                    <a:ext cx="630668" cy="650249"/>
                  </a:xfrm>
                  <a:prstGeom prst="ellipse">
                    <a:avLst/>
                  </a:prstGeom>
                  <a:gradFill flip="none" rotWithShape="1">
                    <a:gsLst>
                      <a:gs pos="91000">
                        <a:srgbClr val="7030A0">
                          <a:alpha val="20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  <a:gs pos="49000">
                        <a:srgbClr val="7030A0">
                          <a:alpha val="6100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342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 dirty="0" smtClean="0">
                      <a:solidFill>
                        <a:srgbClr val="FF0066"/>
                      </a:solidFill>
                    </a:endParaRPr>
                  </a:p>
                </p:txBody>
              </p:sp>
              <p:sp>
                <p:nvSpPr>
                  <p:cNvPr id="100" name="Elipse 99"/>
                  <p:cNvSpPr>
                    <a:spLocks noChangeAspect="1"/>
                  </p:cNvSpPr>
                  <p:nvPr/>
                </p:nvSpPr>
                <p:spPr bwMode="auto">
                  <a:xfrm>
                    <a:off x="6245588" y="2132856"/>
                    <a:ext cx="256706" cy="255511"/>
                  </a:xfrm>
                  <a:prstGeom prst="ellipse">
                    <a:avLst/>
                  </a:prstGeom>
                  <a:gradFill>
                    <a:gsLst>
                      <a:gs pos="91000">
                        <a:schemeClr val="accent6">
                          <a:lumMod val="60000"/>
                          <a:lumOff val="40000"/>
                          <a:alpha val="36000"/>
                        </a:schemeClr>
                      </a:gs>
                      <a:gs pos="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4342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 dirty="0" smtClean="0">
                      <a:solidFill>
                        <a:srgbClr val="FF0066"/>
                      </a:solidFill>
                    </a:endParaRPr>
                  </a:p>
                </p:txBody>
              </p:sp>
            </p:grpSp>
          </p:grpSp>
        </p:grpSp>
        <p:sp>
          <p:nvSpPr>
            <p:cNvPr id="86" name="Elipse 85"/>
            <p:cNvSpPr>
              <a:spLocks noChangeAspect="1"/>
            </p:cNvSpPr>
            <p:nvPr/>
          </p:nvSpPr>
          <p:spPr bwMode="auto">
            <a:xfrm rot="2712271">
              <a:off x="447339" y="3354842"/>
              <a:ext cx="802669" cy="480155"/>
            </a:xfrm>
            <a:prstGeom prst="ellipse">
              <a:avLst/>
            </a:prstGeom>
            <a:gradFill>
              <a:gsLst>
                <a:gs pos="100000">
                  <a:schemeClr val="bg1">
                    <a:alpha val="6000"/>
                  </a:schemeClr>
                </a:gs>
                <a:gs pos="26000">
                  <a:schemeClr val="tx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87" name="Elipse 86"/>
            <p:cNvSpPr>
              <a:spLocks noChangeAspect="1"/>
            </p:cNvSpPr>
            <p:nvPr/>
          </p:nvSpPr>
          <p:spPr bwMode="auto">
            <a:xfrm rot="2712271">
              <a:off x="571012" y="2982822"/>
              <a:ext cx="487464" cy="291600"/>
            </a:xfrm>
            <a:prstGeom prst="ellipse">
              <a:avLst/>
            </a:prstGeom>
            <a:gradFill>
              <a:gsLst>
                <a:gs pos="100000">
                  <a:schemeClr val="bg1">
                    <a:alpha val="6000"/>
                  </a:schemeClr>
                </a:gs>
                <a:gs pos="26000">
                  <a:schemeClr val="tx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88" name="Elipse 87"/>
            <p:cNvSpPr>
              <a:spLocks noChangeAspect="1"/>
            </p:cNvSpPr>
            <p:nvPr/>
          </p:nvSpPr>
          <p:spPr bwMode="auto">
            <a:xfrm rot="2712271">
              <a:off x="851215" y="2884352"/>
              <a:ext cx="316014" cy="189039"/>
            </a:xfrm>
            <a:prstGeom prst="ellipse">
              <a:avLst/>
            </a:prstGeom>
            <a:gradFill>
              <a:gsLst>
                <a:gs pos="100000">
                  <a:schemeClr val="bg1">
                    <a:alpha val="6000"/>
                  </a:schemeClr>
                </a:gs>
                <a:gs pos="26000">
                  <a:schemeClr val="tx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89" name="Elipse 88"/>
            <p:cNvSpPr>
              <a:spLocks noChangeAspect="1"/>
            </p:cNvSpPr>
            <p:nvPr/>
          </p:nvSpPr>
          <p:spPr bwMode="auto">
            <a:xfrm rot="2712271">
              <a:off x="1064003" y="3513202"/>
              <a:ext cx="316014" cy="189039"/>
            </a:xfrm>
            <a:prstGeom prst="ellipse">
              <a:avLst/>
            </a:prstGeom>
            <a:gradFill>
              <a:gsLst>
                <a:gs pos="100000">
                  <a:schemeClr val="bg1">
                    <a:alpha val="6000"/>
                  </a:schemeClr>
                </a:gs>
                <a:gs pos="26000">
                  <a:schemeClr val="tx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9" name="Grupo 21"/>
          <p:cNvGrpSpPr>
            <a:grpSpLocks noChangeAspect="1"/>
          </p:cNvGrpSpPr>
          <p:nvPr/>
        </p:nvGrpSpPr>
        <p:grpSpPr>
          <a:xfrm>
            <a:off x="2665105" y="3140968"/>
            <a:ext cx="466570" cy="466617"/>
            <a:chOff x="3319645" y="1405912"/>
            <a:chExt cx="864001" cy="864098"/>
          </a:xfrm>
          <a:gradFill>
            <a:gsLst>
              <a:gs pos="100000">
                <a:schemeClr val="tx1">
                  <a:alpha val="51000"/>
                </a:schemeClr>
              </a:gs>
              <a:gs pos="100000">
                <a:schemeClr val="tx1"/>
              </a:gs>
              <a:gs pos="30000">
                <a:srgbClr val="FF0000">
                  <a:alpha val="57000"/>
                </a:srgbClr>
              </a:gs>
            </a:gsLst>
            <a:path path="shape">
              <a:fillToRect l="50000" t="50000" r="50000" b="50000"/>
            </a:path>
          </a:gradFill>
        </p:grpSpPr>
        <p:sp>
          <p:nvSpPr>
            <p:cNvPr id="78" name="Elipse 77"/>
            <p:cNvSpPr>
              <a:spLocks noChangeAspect="1"/>
            </p:cNvSpPr>
            <p:nvPr/>
          </p:nvSpPr>
          <p:spPr bwMode="auto">
            <a:xfrm>
              <a:off x="3563903" y="1700817"/>
              <a:ext cx="288000" cy="288001"/>
            </a:xfrm>
            <a:prstGeom prst="ellipse">
              <a:avLst/>
            </a:prstGeom>
            <a:gradFill>
              <a:gsLst>
                <a:gs pos="67000">
                  <a:schemeClr val="bg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79" name="Elipse 78"/>
            <p:cNvSpPr>
              <a:spLocks noChangeAspect="1"/>
            </p:cNvSpPr>
            <p:nvPr/>
          </p:nvSpPr>
          <p:spPr bwMode="auto">
            <a:xfrm>
              <a:off x="3319645" y="1405912"/>
              <a:ext cx="864001" cy="864098"/>
            </a:xfrm>
            <a:prstGeom prst="ellipse">
              <a:avLst/>
            </a:prstGeom>
            <a:gradFill>
              <a:gsLst>
                <a:gs pos="23000">
                  <a:schemeClr val="bg1"/>
                </a:gs>
                <a:gs pos="100000">
                  <a:schemeClr val="tx1"/>
                </a:gs>
                <a:gs pos="33000">
                  <a:srgbClr val="FFC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10" name="Grupo 13"/>
          <p:cNvGrpSpPr>
            <a:grpSpLocks noChangeAspect="1"/>
          </p:cNvGrpSpPr>
          <p:nvPr/>
        </p:nvGrpSpPr>
        <p:grpSpPr>
          <a:xfrm>
            <a:off x="3913989" y="2679103"/>
            <a:ext cx="1388583" cy="1388741"/>
            <a:chOff x="3010560" y="1160768"/>
            <a:chExt cx="1800001" cy="1800200"/>
          </a:xfrm>
        </p:grpSpPr>
        <p:sp>
          <p:nvSpPr>
            <p:cNvPr id="81" name="Elipse 80"/>
            <p:cNvSpPr/>
            <p:nvPr/>
          </p:nvSpPr>
          <p:spPr bwMode="auto">
            <a:xfrm>
              <a:off x="3563888" y="1700808"/>
              <a:ext cx="720000" cy="720000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7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82" name="Elipse 81"/>
            <p:cNvSpPr/>
            <p:nvPr/>
          </p:nvSpPr>
          <p:spPr bwMode="auto">
            <a:xfrm>
              <a:off x="3154656" y="1337186"/>
              <a:ext cx="1528957" cy="147014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39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83" name="Elipse 82"/>
            <p:cNvSpPr/>
            <p:nvPr/>
          </p:nvSpPr>
          <p:spPr bwMode="auto">
            <a:xfrm>
              <a:off x="3010560" y="1160768"/>
              <a:ext cx="1800001" cy="1800200"/>
            </a:xfrm>
            <a:prstGeom prst="ellipse">
              <a:avLst/>
            </a:prstGeom>
            <a:gradFill flip="none" rotWithShape="1">
              <a:gsLst>
                <a:gs pos="3000">
                  <a:schemeClr val="bg1"/>
                </a:gs>
                <a:gs pos="100000">
                  <a:schemeClr val="tx1"/>
                </a:gs>
                <a:gs pos="30000">
                  <a:srgbClr val="FF0000">
                    <a:alpha val="6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</p:grpSp>
      <p:cxnSp>
        <p:nvCxnSpPr>
          <p:cNvPr id="156" name="Conector de seta reta 155"/>
          <p:cNvCxnSpPr/>
          <p:nvPr/>
        </p:nvCxnSpPr>
        <p:spPr bwMode="auto">
          <a:xfrm>
            <a:off x="1979712" y="3356992"/>
            <a:ext cx="57606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7" name="Título 1"/>
          <p:cNvSpPr txBox="1">
            <a:spLocks/>
          </p:cNvSpPr>
          <p:nvPr/>
        </p:nvSpPr>
        <p:spPr>
          <a:xfrm>
            <a:off x="685800" y="12576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kern="0" dirty="0" smtClean="0">
                <a:solidFill>
                  <a:srgbClr val="FFFFFF"/>
                </a:solidFill>
                <a:latin typeface="Century Gothic" pitchFamily="34" charset="0"/>
              </a:rPr>
              <a:t>A vida do Sol</a:t>
            </a:r>
          </a:p>
        </p:txBody>
      </p:sp>
      <p:sp>
        <p:nvSpPr>
          <p:cNvPr id="95" name="CaixaDeTexto 94"/>
          <p:cNvSpPr txBox="1"/>
          <p:nvPr/>
        </p:nvSpPr>
        <p:spPr>
          <a:xfrm>
            <a:off x="323528" y="442840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Century Gothic" pitchFamily="34" charset="0"/>
              </a:rPr>
              <a:t>Nuvem interestelar </a:t>
            </a:r>
            <a:endParaRPr lang="pt-BR" sz="1600" b="1" dirty="0">
              <a:solidFill>
                <a:srgbClr val="00CC99">
                  <a:lumMod val="20000"/>
                  <a:lumOff val="80000"/>
                </a:srgbClr>
              </a:solidFill>
              <a:latin typeface="Century Gothic" pitchFamily="34" charset="0"/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2123728" y="3933056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Century Gothic" pitchFamily="34" charset="0"/>
              </a:rPr>
              <a:t>Sol no estágio de sequencia principal</a:t>
            </a:r>
            <a:endParaRPr lang="pt-BR" sz="1600" b="1" dirty="0">
              <a:solidFill>
                <a:srgbClr val="00CC99">
                  <a:lumMod val="20000"/>
                  <a:lumOff val="80000"/>
                </a:srgbClr>
              </a:solidFill>
              <a:latin typeface="Century Gothic" pitchFamily="34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395536" y="6093296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FF0000"/>
                </a:solidFill>
                <a:latin typeface="Century Gothic" pitchFamily="34" charset="0"/>
              </a:rPr>
              <a:t>Imagens fora de escala</a:t>
            </a:r>
            <a:endParaRPr lang="pt-BR" sz="1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pSp>
        <p:nvGrpSpPr>
          <p:cNvPr id="11" name="Grupo 127"/>
          <p:cNvGrpSpPr/>
          <p:nvPr/>
        </p:nvGrpSpPr>
        <p:grpSpPr>
          <a:xfrm>
            <a:off x="8063988" y="2892692"/>
            <a:ext cx="791980" cy="864096"/>
            <a:chOff x="7884476" y="764704"/>
            <a:chExt cx="791980" cy="864096"/>
          </a:xfrm>
        </p:grpSpPr>
        <p:sp>
          <p:nvSpPr>
            <p:cNvPr id="63" name="Elipse 62"/>
            <p:cNvSpPr>
              <a:spLocks noChangeAspect="1"/>
            </p:cNvSpPr>
            <p:nvPr/>
          </p:nvSpPr>
          <p:spPr bwMode="auto">
            <a:xfrm>
              <a:off x="7884476" y="764704"/>
              <a:ext cx="791980" cy="86409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64" name="Elipse 63"/>
            <p:cNvSpPr>
              <a:spLocks noChangeAspect="1"/>
            </p:cNvSpPr>
            <p:nvPr/>
          </p:nvSpPr>
          <p:spPr bwMode="auto">
            <a:xfrm>
              <a:off x="8196086" y="1124755"/>
              <a:ext cx="192338" cy="192340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12" name="Grupo 64"/>
          <p:cNvGrpSpPr/>
          <p:nvPr/>
        </p:nvGrpSpPr>
        <p:grpSpPr>
          <a:xfrm>
            <a:off x="6123779" y="2999608"/>
            <a:ext cx="882294" cy="717424"/>
            <a:chOff x="5926240" y="1912127"/>
            <a:chExt cx="882294" cy="717424"/>
          </a:xfrm>
        </p:grpSpPr>
        <p:sp>
          <p:nvSpPr>
            <p:cNvPr id="66" name="Elipse 65"/>
            <p:cNvSpPr>
              <a:spLocks noChangeAspect="1"/>
            </p:cNvSpPr>
            <p:nvPr/>
          </p:nvSpPr>
          <p:spPr bwMode="auto">
            <a:xfrm rot="15834379">
              <a:off x="6008675" y="1829692"/>
              <a:ext cx="717424" cy="882294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100000">
                  <a:schemeClr val="tx1"/>
                </a:gs>
                <a:gs pos="80000">
                  <a:schemeClr val="tx1">
                    <a:alpha val="0"/>
                  </a:schemeClr>
                </a:gs>
                <a:gs pos="83000">
                  <a:srgbClr val="00FF00">
                    <a:alpha val="61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67" name="Elipse 66"/>
            <p:cNvSpPr>
              <a:spLocks noChangeAspect="1"/>
            </p:cNvSpPr>
            <p:nvPr/>
          </p:nvSpPr>
          <p:spPr bwMode="auto">
            <a:xfrm rot="15834379">
              <a:off x="6036470" y="1890402"/>
              <a:ext cx="630354" cy="760371"/>
            </a:xfrm>
            <a:prstGeom prst="ellipse">
              <a:avLst/>
            </a:prstGeom>
            <a:gradFill>
              <a:gsLst>
                <a:gs pos="68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64000">
                  <a:schemeClr val="tx1">
                    <a:alpha val="0"/>
                  </a:schemeClr>
                </a:gs>
                <a:gs pos="0">
                  <a:srgbClr val="00FF00">
                    <a:alpha val="0"/>
                  </a:srgbClr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13" name="Grupo 67"/>
          <p:cNvGrpSpPr/>
          <p:nvPr/>
        </p:nvGrpSpPr>
        <p:grpSpPr>
          <a:xfrm>
            <a:off x="6442318" y="3212976"/>
            <a:ext cx="253410" cy="254816"/>
            <a:chOff x="6334814" y="3212976"/>
            <a:chExt cx="253410" cy="254816"/>
          </a:xfrm>
        </p:grpSpPr>
        <p:sp>
          <p:nvSpPr>
            <p:cNvPr id="69" name="Elipse 68"/>
            <p:cNvSpPr>
              <a:spLocks noChangeAspect="1"/>
            </p:cNvSpPr>
            <p:nvPr/>
          </p:nvSpPr>
          <p:spPr bwMode="auto">
            <a:xfrm>
              <a:off x="6334814" y="3212976"/>
              <a:ext cx="253410" cy="25481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51000"/>
                  </a:schemeClr>
                </a:gs>
                <a:gs pos="100000">
                  <a:schemeClr val="tx1"/>
                </a:gs>
                <a:gs pos="0">
                  <a:srgbClr val="7030A0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sp>
          <p:nvSpPr>
            <p:cNvPr id="70" name="Elipse 69"/>
            <p:cNvSpPr>
              <a:spLocks noChangeAspect="1"/>
            </p:cNvSpPr>
            <p:nvPr/>
          </p:nvSpPr>
          <p:spPr bwMode="auto">
            <a:xfrm>
              <a:off x="6390158" y="3284984"/>
              <a:ext cx="126058" cy="126743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</p:grpSp>
      <p:cxnSp>
        <p:nvCxnSpPr>
          <p:cNvPr id="71" name="Conector de seta reta 70"/>
          <p:cNvCxnSpPr/>
          <p:nvPr/>
        </p:nvCxnSpPr>
        <p:spPr bwMode="auto">
          <a:xfrm flipV="1">
            <a:off x="3527376" y="3348567"/>
            <a:ext cx="699649" cy="84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2" name="Conector de seta reta 71"/>
          <p:cNvCxnSpPr/>
          <p:nvPr/>
        </p:nvCxnSpPr>
        <p:spPr bwMode="auto">
          <a:xfrm flipV="1">
            <a:off x="5183560" y="3348567"/>
            <a:ext cx="720080" cy="84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3" name="Conector de seta reta 72"/>
          <p:cNvCxnSpPr/>
          <p:nvPr/>
        </p:nvCxnSpPr>
        <p:spPr bwMode="auto">
          <a:xfrm flipV="1">
            <a:off x="7415808" y="3348567"/>
            <a:ext cx="720080" cy="84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CC99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74" name="CaixaDeTexto 73"/>
          <p:cNvSpPr txBox="1"/>
          <p:nvPr/>
        </p:nvSpPr>
        <p:spPr>
          <a:xfrm>
            <a:off x="3887416" y="399635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Century Gothic" pitchFamily="34" charset="0"/>
              </a:rPr>
              <a:t>Gigante vermelha</a:t>
            </a:r>
            <a:endParaRPr lang="pt-BR" sz="1600" b="1" dirty="0">
              <a:solidFill>
                <a:srgbClr val="00CC99">
                  <a:lumMod val="20000"/>
                  <a:lumOff val="80000"/>
                </a:srgbClr>
              </a:solidFill>
              <a:latin typeface="Century Gothic" pitchFamily="34" charset="0"/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5759624" y="399635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Century Gothic" pitchFamily="34" charset="0"/>
              </a:rPr>
              <a:t>Nebulosa planetária</a:t>
            </a:r>
            <a:endParaRPr lang="pt-BR" sz="1600" b="1" dirty="0">
              <a:solidFill>
                <a:srgbClr val="00CC99">
                  <a:lumMod val="20000"/>
                  <a:lumOff val="80000"/>
                </a:srgbClr>
              </a:solidFill>
              <a:latin typeface="Century Gothic" pitchFamily="34" charset="0"/>
            </a:endParaRPr>
          </a:p>
        </p:txBody>
      </p:sp>
      <p:sp>
        <p:nvSpPr>
          <p:cNvPr id="76" name="CaixaDeTexto 75"/>
          <p:cNvSpPr txBox="1"/>
          <p:nvPr/>
        </p:nvSpPr>
        <p:spPr>
          <a:xfrm>
            <a:off x="7559824" y="402655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00CC99">
                    <a:lumMod val="20000"/>
                    <a:lumOff val="80000"/>
                  </a:srgbClr>
                </a:solidFill>
                <a:latin typeface="Century Gothic" pitchFamily="34" charset="0"/>
              </a:rPr>
              <a:t>Anã branca</a:t>
            </a:r>
            <a:endParaRPr lang="pt-BR" sz="1600" b="1" dirty="0">
              <a:solidFill>
                <a:srgbClr val="00CC99">
                  <a:lumMod val="20000"/>
                  <a:lumOff val="80000"/>
                </a:srgb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480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136" grpId="0"/>
      <p:bldP spid="74" grpId="0"/>
      <p:bldP spid="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27584" y="1713002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Nunca olhe diretamente para o Sol!</a:t>
            </a:r>
            <a:endParaRPr lang="pt-BR" sz="40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71599" y="2996952"/>
            <a:ext cx="7920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Use os equipamentos apropriados!</a:t>
            </a:r>
            <a:endParaRPr lang="pt-BR" sz="40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0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2.bp.blogspot.com/_D609yqGd_VY/TQK4zFql6GI/AAAAAAAAAJA/Tp7P_jrdbG0/s1600/cattivissimome_04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0294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5580112" y="1916832"/>
            <a:ext cx="328476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Ficou Triste?</a:t>
            </a:r>
            <a:endParaRPr lang="pt-BR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17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1"/>
            <a:ext cx="892877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 descr="https://encrypted-tbn0.gstatic.com/images?q=tbn:ANd9GcQGObIMeyWI7U8-2vcpuV1nXbYuo00VtqPl0-M_2UJDyb71X_d9Y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391149"/>
            <a:ext cx="3105150" cy="1466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8864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Não fique triste quando ninguém notar o que fez de bom afinal. O sol faz um enorme espetáculo ao nascer, e mesmo assim, a maioria de nós continua dormindo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	      Charles </a:t>
            </a:r>
            <a:r>
              <a:rPr lang="pt-BR" dirty="0"/>
              <a:t>Chaplin</a:t>
            </a:r>
          </a:p>
        </p:txBody>
      </p:sp>
    </p:spTree>
    <p:extLst>
      <p:ext uri="{BB962C8B-B14F-4D97-AF65-F5344CB8AC3E}">
        <p14:creationId xmlns:p14="http://schemas.microsoft.com/office/powerpoint/2010/main" xmlns="" val="5030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69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941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088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008113"/>
            <a:ext cx="5353435" cy="522919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860032" y="1014983"/>
            <a:ext cx="41764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Distância: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149,45 milhões de quilômetros</a:t>
            </a: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    =&gt;Luz</a:t>
            </a:r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oito minutos e 18 segundos</a:t>
            </a:r>
          </a:p>
          <a:p>
            <a:endParaRPr lang="pt-BR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b="1" dirty="0" err="1" smtClean="0">
                <a:solidFill>
                  <a:schemeClr val="bg1">
                    <a:lumMod val="95000"/>
                  </a:schemeClr>
                </a:solidFill>
              </a:rPr>
              <a:t>Msol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: 1,98 x 10^30 kg</a:t>
            </a:r>
          </a:p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Diâmetro sol: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1390000 Km</a:t>
            </a:r>
          </a:p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    =&gt; 300 mil vezes mais pesado do que a Terra</a:t>
            </a:r>
          </a:p>
          <a:p>
            <a:endParaRPr lang="pt-BR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Composição: 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92,1% hidrogênio; 7,8% hélio; 0,1% outros</a:t>
            </a:r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Temperatura :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6.000 °C superfície e 15.000.000 núcleo</a:t>
            </a: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    =&gt; Fusão nuclear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</a:endParaRPr>
          </a:p>
          <a:p>
            <a:endParaRPr lang="pt-BR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pt-BR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   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8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005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27584" y="476672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bg1">
                    <a:lumMod val="95000"/>
                  </a:schemeClr>
                </a:solidFill>
              </a:rPr>
              <a:t>Fotosfera</a:t>
            </a:r>
            <a:endParaRPr lang="pt-BR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68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3685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254</Words>
  <Application>Microsoft Office PowerPoint</Application>
  <PresentationFormat>Apresentação na tela (4:3)</PresentationFormat>
  <Paragraphs>65</Paragraphs>
  <Slides>25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25</vt:i4>
      </vt:variant>
    </vt:vector>
  </HeadingPairs>
  <TitlesOfParts>
    <vt:vector size="28" baseType="lpstr">
      <vt:lpstr>Tema do Office</vt:lpstr>
      <vt:lpstr>Blank Presentation</vt:lpstr>
      <vt:lpstr>1_Blank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Obscurecimento do limbo</vt:lpstr>
      <vt:lpstr>Slide 12</vt:lpstr>
      <vt:lpstr>Slide 13</vt:lpstr>
      <vt:lpstr>Hammerfest, Noruega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JENNY</dc:creator>
  <cp:lastModifiedBy>Observatório</cp:lastModifiedBy>
  <cp:revision>27</cp:revision>
  <dcterms:created xsi:type="dcterms:W3CDTF">2014-09-08T01:38:28Z</dcterms:created>
  <dcterms:modified xsi:type="dcterms:W3CDTF">2014-09-13T23:56:11Z</dcterms:modified>
</cp:coreProperties>
</file>