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48" d="100"/>
          <a:sy n="48" d="100"/>
        </p:scale>
        <p:origin x="-60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836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765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4534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170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413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367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15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9530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7735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1797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713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1004-8BFE-4EC2-A8BA-D0C0F7D4EC12}" type="datetimeFigureOut">
              <a:rPr lang="pt-BR" smtClean="0"/>
              <a:pPr/>
              <a:t>20/09/2014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1D7CF-8883-4123-B3DE-548C465D884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318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c0x5Z-xbw7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2358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CCECFF"/>
                </a:solidFill>
              </a:rPr>
              <a:t>Equinócios</a:t>
            </a:r>
            <a:endParaRPr lang="pt-BR" dirty="0">
              <a:solidFill>
                <a:srgbClr val="CCE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8138" y="4869160"/>
            <a:ext cx="4948662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pt-BR" sz="2400" i="1" dirty="0" smtClean="0">
                <a:solidFill>
                  <a:srgbClr val="FF0000"/>
                </a:solidFill>
              </a:rPr>
              <a:t>José de Arimatea Gomes da Silva Filho</a:t>
            </a:r>
          </a:p>
          <a:p>
            <a:pPr algn="ctr"/>
            <a:r>
              <a:rPr lang="pt-BR" sz="2400" i="1" dirty="0" smtClean="0">
                <a:solidFill>
                  <a:srgbClr val="FF0000"/>
                </a:solidFill>
              </a:rPr>
              <a:t>(dcundno@gmail.com)</a:t>
            </a:r>
            <a:endParaRPr lang="pt-BR" sz="2400" dirty="0">
              <a:solidFill>
                <a:srgbClr val="FF0000"/>
              </a:solidFill>
            </a:endParaRPr>
          </a:p>
          <a:p>
            <a:r>
              <a:rPr lang="pt-BR" sz="2400" dirty="0">
                <a:solidFill>
                  <a:srgbClr val="FF0000"/>
                </a:solidFill>
              </a:rPr>
              <a:t> </a:t>
            </a:r>
          </a:p>
          <a:p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6133410" y="1213302"/>
            <a:ext cx="31911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7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hlinkClick r:id="rId2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779912" y="220486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36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Resumindo:</a:t>
            </a:r>
            <a:endParaRPr lang="pt-B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CCECFF"/>
                </a:solidFill>
              </a:rPr>
              <a:t>Resumindo</a:t>
            </a:r>
            <a:endParaRPr lang="pt-BR" dirty="0">
              <a:solidFill>
                <a:srgbClr val="CCECFF"/>
              </a:solidFill>
            </a:endParaRPr>
          </a:p>
        </p:txBody>
      </p:sp>
      <p:pic>
        <p:nvPicPr>
          <p:cNvPr id="3074" name="Picture 2" descr="http://www.cdcc.usp.br/cda/producao/sbpc93/sbpc93_f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240" y="1700808"/>
            <a:ext cx="4191000" cy="405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194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CCECFF"/>
                </a:solidFill>
              </a:rPr>
              <a:t>Dúvidas?</a:t>
            </a:r>
            <a:endParaRPr lang="pt-BR" dirty="0">
              <a:solidFill>
                <a:srgbClr val="CCECFF"/>
              </a:solidFill>
            </a:endParaRPr>
          </a:p>
        </p:txBody>
      </p:sp>
      <p:pic>
        <p:nvPicPr>
          <p:cNvPr id="1026" name="Picture 2" descr="G:\duv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23227"/>
            <a:ext cx="3600400" cy="26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01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5289" y="1807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OBRIGADO!!!!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856" y="52257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2"/>
                </a:solidFill>
              </a:rPr>
              <a:t>E nos vemos no dia 29/11 às </a:t>
            </a:r>
          </a:p>
          <a:p>
            <a:r>
              <a:rPr lang="pt-BR" dirty="0" smtClean="0">
                <a:solidFill>
                  <a:schemeClr val="bg2"/>
                </a:solidFill>
              </a:rPr>
              <a:t>21 h aqui mesmo </a:t>
            </a:r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1268760"/>
            <a:ext cx="40891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THANK YOU!!!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8904" y="2415888"/>
            <a:ext cx="33123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GRACIAS!!!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2008" y="3582144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TAK!!!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63888" y="2430016"/>
            <a:ext cx="2684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DANKE!!!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555776" y="3563080"/>
            <a:ext cx="376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DANK U WELL!!!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32240" y="3501008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KIITOS!!!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709467" y="2439144"/>
            <a:ext cx="22322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MERCI!!!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257841" y="1268047"/>
            <a:ext cx="3898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TAKK!!!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12160" y="1268760"/>
            <a:ext cx="3096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FF0000"/>
                </a:solidFill>
              </a:rPr>
              <a:t>TACK!!!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14" y="26064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CCECFF"/>
                </a:solidFill>
              </a:rPr>
              <a:t>1. Etimologia da Palavra</a:t>
            </a:r>
            <a:endParaRPr lang="pt-BR" dirty="0">
              <a:solidFill>
                <a:srgbClr val="CCE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8971" y="2060848"/>
            <a:ext cx="685892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just"/>
            <a:r>
              <a:rPr lang="pt-BR" sz="2400" i="1" dirty="0">
                <a:solidFill>
                  <a:srgbClr val="FF0000"/>
                </a:solidFill>
              </a:rPr>
              <a:t>Equinox </a:t>
            </a:r>
            <a:r>
              <a:rPr lang="pt-BR" sz="2400" dirty="0">
                <a:solidFill>
                  <a:srgbClr val="FF0000"/>
                </a:solidFill>
              </a:rPr>
              <a:t>foi formado a partir de duas palavras latinas: </a:t>
            </a:r>
          </a:p>
          <a:p>
            <a:endParaRPr lang="pt-B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5" y="3122384"/>
            <a:ext cx="55468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>
                <a:solidFill>
                  <a:srgbClr val="FF0000"/>
                </a:solidFill>
              </a:rPr>
              <a:t>Aequus (igual) </a:t>
            </a:r>
            <a:r>
              <a:rPr lang="pt-BR" sz="2400" dirty="0">
                <a:solidFill>
                  <a:srgbClr val="FF0000"/>
                </a:solidFill>
              </a:rPr>
              <a:t>+ Nox (noite) = Noites Iguais</a:t>
            </a:r>
          </a:p>
          <a:p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683566" y="4365104"/>
            <a:ext cx="8169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ou seja, "o dia em que a noite tem a mesma duração que o dia".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26476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CCECFF"/>
                </a:solidFill>
              </a:rPr>
              <a:t>2</a:t>
            </a:r>
            <a:r>
              <a:rPr lang="pt-BR" dirty="0" smtClean="0">
                <a:solidFill>
                  <a:srgbClr val="CCECFF"/>
                </a:solidFill>
              </a:rPr>
              <a:t>. Equinócio na História</a:t>
            </a:r>
            <a:endParaRPr lang="pt-BR" dirty="0">
              <a:solidFill>
                <a:srgbClr val="CCECFF"/>
              </a:solidFill>
            </a:endParaRPr>
          </a:p>
        </p:txBody>
      </p:sp>
      <p:pic>
        <p:nvPicPr>
          <p:cNvPr id="1026" name="Picture 2" descr="C:\Users\Arimathea Filho\Desktop\Deusa Ost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0214"/>
            <a:ext cx="2520280" cy="37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imathea Filho\Desktop\Atég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90214"/>
            <a:ext cx="2592288" cy="37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6199" y="5864697"/>
            <a:ext cx="1132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Atégina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897104"/>
            <a:ext cx="223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 smtClean="0">
                <a:solidFill>
                  <a:srgbClr val="FF0000"/>
                </a:solidFill>
              </a:rPr>
              <a:t>Ostara</a:t>
            </a:r>
            <a:r>
              <a:rPr lang="pt-BR" sz="2400" dirty="0" smtClean="0">
                <a:solidFill>
                  <a:srgbClr val="FF0000"/>
                </a:solidFill>
              </a:rPr>
              <a:t> ou </a:t>
            </a:r>
            <a:r>
              <a:rPr lang="pt-BR" sz="2400" dirty="0" err="1" smtClean="0">
                <a:solidFill>
                  <a:srgbClr val="FF0000"/>
                </a:solidFill>
              </a:rPr>
              <a:t>Easter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imathea Filho\Desktop\Loughcrew, Irlanda -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3700" y="1196752"/>
            <a:ext cx="6264696" cy="471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61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imathea Filho\Desktop\Loughcrew, Irlanda -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785" y="846474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1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imathea Filho\Desktop\Sol iluminando a pedra central no Equinócio da Primave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529" y="535207"/>
            <a:ext cx="7560840" cy="55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473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CCECFF"/>
                </a:solidFill>
              </a:rPr>
              <a:t>3. O Fenômeno do Equinócio </a:t>
            </a:r>
            <a:endParaRPr lang="pt-BR" dirty="0">
              <a:solidFill>
                <a:srgbClr val="CCECFF"/>
              </a:solidFill>
            </a:endParaRPr>
          </a:p>
        </p:txBody>
      </p:sp>
      <p:pic>
        <p:nvPicPr>
          <p:cNvPr id="6" name="Picture 3" descr="C:\Users\Arimathea Filho\Desktop\zodiaco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4032448" cy="381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102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rimathea Filho\Desktop\Equinócio (Folder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47712"/>
            <a:ext cx="81724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24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CCECFF"/>
                </a:solidFill>
              </a:rPr>
              <a:t>4</a:t>
            </a:r>
            <a:r>
              <a:rPr lang="pt-BR" dirty="0" smtClean="0">
                <a:solidFill>
                  <a:srgbClr val="CCECFF"/>
                </a:solidFill>
              </a:rPr>
              <a:t>. As Estações do Ano </a:t>
            </a:r>
            <a:endParaRPr lang="pt-BR" dirty="0">
              <a:solidFill>
                <a:srgbClr val="CCECFF"/>
              </a:solidFill>
            </a:endParaRPr>
          </a:p>
        </p:txBody>
      </p:sp>
      <p:pic>
        <p:nvPicPr>
          <p:cNvPr id="2050" name="Picture 2" descr="G:\FIG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605" y="1484784"/>
            <a:ext cx="4585568" cy="460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13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124</Words>
  <Application>Microsoft Office PowerPoint</Application>
  <PresentationFormat>Apresentação na tela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1. Etimologia da Palavra</vt:lpstr>
      <vt:lpstr>2. Equinócio na História</vt:lpstr>
      <vt:lpstr>Slide 4</vt:lpstr>
      <vt:lpstr>Slide 5</vt:lpstr>
      <vt:lpstr>Slide 6</vt:lpstr>
      <vt:lpstr>3. O Fenômeno do Equinócio </vt:lpstr>
      <vt:lpstr>Slide 8</vt:lpstr>
      <vt:lpstr>4. As Estações do Ano </vt:lpstr>
      <vt:lpstr>Slide 10</vt:lpstr>
      <vt:lpstr>Resumindo: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Arimathea Filho</dc:creator>
  <cp:lastModifiedBy>Observatório</cp:lastModifiedBy>
  <cp:revision>28</cp:revision>
  <dcterms:created xsi:type="dcterms:W3CDTF">2014-09-17T10:21:39Z</dcterms:created>
  <dcterms:modified xsi:type="dcterms:W3CDTF">2014-09-21T00:49:44Z</dcterms:modified>
</cp:coreProperties>
</file>