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9" r:id="rId6"/>
    <p:sldId id="260" r:id="rId7"/>
    <p:sldId id="272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70" r:id="rId17"/>
    <p:sldId id="271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74" autoAdjust="0"/>
    <p:restoredTop sz="94660"/>
  </p:normalViewPr>
  <p:slideViewPr>
    <p:cSldViewPr>
      <p:cViewPr varScale="1">
        <p:scale>
          <a:sx n="68" d="100"/>
          <a:sy n="68" d="100"/>
        </p:scale>
        <p:origin x="-14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FA2A6-C493-43E4-826C-2EC3D2F8B7E4}" type="datetimeFigureOut">
              <a:rPr lang="en-US" smtClean="0"/>
              <a:pPr/>
              <a:t>4/26/2014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41315-21E0-4AF5-9997-7A4A9338AD6B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0" name="Retângulo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FA2A6-C493-43E4-826C-2EC3D2F8B7E4}" type="datetimeFigureOut">
              <a:rPr lang="en-US" smtClean="0"/>
              <a:pPr/>
              <a:t>4/26/2014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41315-21E0-4AF5-9997-7A4A9338AD6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FA2A6-C493-43E4-826C-2EC3D2F8B7E4}" type="datetimeFigureOut">
              <a:rPr lang="en-US" smtClean="0"/>
              <a:pPr/>
              <a:t>4/26/2014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41315-21E0-4AF5-9997-7A4A9338AD6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FA2A6-C493-43E4-826C-2EC3D2F8B7E4}" type="datetimeFigureOut">
              <a:rPr lang="en-US" smtClean="0"/>
              <a:pPr/>
              <a:t>4/26/2014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41315-21E0-4AF5-9997-7A4A9338AD6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tângulo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FA2A6-C493-43E4-826C-2EC3D2F8B7E4}" type="datetimeFigureOut">
              <a:rPr lang="en-US" smtClean="0"/>
              <a:pPr/>
              <a:t>4/26/2014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41315-21E0-4AF5-9997-7A4A9338AD6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FA2A6-C493-43E4-826C-2EC3D2F8B7E4}" type="datetimeFigureOut">
              <a:rPr lang="en-US" smtClean="0"/>
              <a:pPr/>
              <a:t>4/26/2014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41315-21E0-4AF5-9997-7A4A9338AD6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FA2A6-C493-43E4-826C-2EC3D2F8B7E4}" type="datetimeFigureOut">
              <a:rPr lang="en-US" smtClean="0"/>
              <a:pPr/>
              <a:t>4/26/2014</a:t>
            </a:fld>
            <a:endParaRPr lang="en-US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41315-21E0-4AF5-9997-7A4A9338AD6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FA2A6-C493-43E4-826C-2EC3D2F8B7E4}" type="datetimeFigureOut">
              <a:rPr lang="en-US" smtClean="0"/>
              <a:pPr/>
              <a:t>4/26/2014</a:t>
            </a:fld>
            <a:endParaRPr lang="en-US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41315-21E0-4AF5-9997-7A4A9338AD6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FA2A6-C493-43E4-826C-2EC3D2F8B7E4}" type="datetimeFigureOut">
              <a:rPr lang="en-US" smtClean="0"/>
              <a:pPr/>
              <a:t>4/26/2014</a:t>
            </a:fld>
            <a:endParaRPr lang="en-US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41315-21E0-4AF5-9997-7A4A9338AD6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FA2A6-C493-43E4-826C-2EC3D2F8B7E4}" type="datetimeFigureOut">
              <a:rPr lang="en-US" smtClean="0"/>
              <a:pPr/>
              <a:t>4/26/2014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41315-21E0-4AF5-9997-7A4A9338AD6B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2" name="Retângulo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A18FA2A6-C493-43E4-826C-2EC3D2F8B7E4}" type="datetimeFigureOut">
              <a:rPr lang="en-US" smtClean="0"/>
              <a:pPr/>
              <a:t>4/26/2014</a:t>
            </a:fld>
            <a:endParaRPr lang="en-US"/>
          </a:p>
        </p:txBody>
      </p:sp>
      <p:sp>
        <p:nvSpPr>
          <p:cNvPr id="11" name="Retângulo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F1041315-21E0-4AF5-9997-7A4A9338AD6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tângulo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A18FA2A6-C493-43E4-826C-2EC3D2F8B7E4}" type="datetimeFigureOut">
              <a:rPr lang="en-US" smtClean="0"/>
              <a:pPr/>
              <a:t>4/26/2014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F1041315-21E0-4AF5-9997-7A4A9338AD6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viciadas-em-cosmeticos.blogspot.com.br/2012/12/estrutura-quimica-dos-fios.html" TargetMode="External"/><Relationship Id="rId3" Type="http://schemas.openxmlformats.org/officeDocument/2006/relationships/hyperlink" Target="http://nemetonsamauma.blogspot.com.br/2011/11/druidismo-na-amazonia.html" TargetMode="External"/><Relationship Id="rId7" Type="http://schemas.openxmlformats.org/officeDocument/2006/relationships/hyperlink" Target="http://pt.forwallpaper.com/wallpaper/howling-wolf-526257.html" TargetMode="External"/><Relationship Id="rId2" Type="http://schemas.openxmlformats.org/officeDocument/2006/relationships/hyperlink" Target="http://lendasfolcloricas.blogspot.com.br/p/boto-cor-de-rosa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cemprol.com/lobisomens-a-genetica-e-a-origem-do-mito-t1901.html" TargetMode="External"/><Relationship Id="rId5" Type="http://schemas.openxmlformats.org/officeDocument/2006/relationships/hyperlink" Target="http://aculpaedosleitores.blogspot.com.br/2013/10/resenha-hora-do-lobisomem-stephen-king.html" TargetMode="External"/><Relationship Id="rId4" Type="http://schemas.openxmlformats.org/officeDocument/2006/relationships/hyperlink" Target="http://astro.if.ufrgs.br/fordif/node3.htm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Lua- Ob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63144" y="0"/>
            <a:ext cx="5180856" cy="5180856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11560" y="2259704"/>
            <a:ext cx="8077200" cy="1673352"/>
          </a:xfrm>
        </p:spPr>
        <p:txBody>
          <a:bodyPr/>
          <a:lstStyle/>
          <a:p>
            <a:pPr algn="ctr"/>
            <a:r>
              <a:rPr lang="pt-BR" dirty="0" smtClean="0"/>
              <a:t>Lua: </a:t>
            </a:r>
            <a:br>
              <a:rPr lang="pt-BR" dirty="0" smtClean="0"/>
            </a:br>
            <a:r>
              <a:rPr lang="pt-BR" dirty="0" smtClean="0"/>
              <a:t>Seus Mitos, Suas Verdades.</a:t>
            </a:r>
            <a:endParaRPr lang="en-US" dirty="0"/>
          </a:p>
        </p:txBody>
      </p:sp>
      <p:sp>
        <p:nvSpPr>
          <p:cNvPr id="4" name="CaixaDeTexto 3"/>
          <p:cNvSpPr txBox="1"/>
          <p:nvPr/>
        </p:nvSpPr>
        <p:spPr>
          <a:xfrm>
            <a:off x="4175448" y="6211669"/>
            <a:ext cx="4968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dirty="0" err="1" smtClean="0"/>
              <a:t>Karin</a:t>
            </a:r>
            <a:r>
              <a:rPr lang="pt-BR" dirty="0" smtClean="0"/>
              <a:t> </a:t>
            </a:r>
            <a:r>
              <a:rPr lang="pt-BR" dirty="0" err="1" smtClean="0"/>
              <a:t>Talisin</a:t>
            </a:r>
            <a:r>
              <a:rPr lang="pt-BR" dirty="0" smtClean="0"/>
              <a:t> </a:t>
            </a:r>
            <a:r>
              <a:rPr lang="pt-BR" dirty="0" err="1" smtClean="0"/>
              <a:t>Targas</a:t>
            </a:r>
            <a:endParaRPr lang="pt-BR" dirty="0" smtClean="0"/>
          </a:p>
          <a:p>
            <a:pPr algn="r"/>
            <a:r>
              <a:rPr lang="pt-BR" dirty="0" smtClean="0"/>
              <a:t>(karin.targas@usp.br)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Natalidade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A crença diz que ocorre mais nascimentos em Lua Cheia</a:t>
            </a:r>
            <a:endParaRPr lang="en-US" dirty="0"/>
          </a:p>
        </p:txBody>
      </p:sp>
      <p:pic>
        <p:nvPicPr>
          <p:cNvPr id="4" name="Imagem 3" descr="nasciment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43808" y="2492896"/>
            <a:ext cx="5085740" cy="39105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Natalidade</a:t>
            </a:r>
            <a:endParaRPr lang="en-US" dirty="0"/>
          </a:p>
        </p:txBody>
      </p:sp>
      <p:sp>
        <p:nvSpPr>
          <p:cNvPr id="5" name="CaixaDeTexto 4"/>
          <p:cNvSpPr txBox="1"/>
          <p:nvPr/>
        </p:nvSpPr>
        <p:spPr>
          <a:xfrm>
            <a:off x="2411760" y="6381328"/>
            <a:ext cx="489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 smtClean="0"/>
              <a:t>Grágfico</a:t>
            </a:r>
            <a:r>
              <a:rPr lang="pt-BR" dirty="0" smtClean="0"/>
              <a:t> 1: </a:t>
            </a:r>
            <a:r>
              <a:rPr lang="pt-BR" dirty="0" err="1" smtClean="0"/>
              <a:t>Fda</a:t>
            </a:r>
            <a:r>
              <a:rPr lang="pt-BR" dirty="0" smtClean="0"/>
              <a:t> Lua X Taxa de natalidade</a:t>
            </a:r>
            <a:endParaRPr lang="en-US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625609"/>
          </a:xfrm>
        </p:spPr>
        <p:txBody>
          <a:bodyPr/>
          <a:lstStyle/>
          <a:p>
            <a:r>
              <a:rPr lang="pt-BR" dirty="0" smtClean="0"/>
              <a:t>Jornal  Americano de Obstetrícia e Ginecologia. Phoenix, Arizona</a:t>
            </a:r>
            <a:endParaRPr lang="en-US" dirty="0"/>
          </a:p>
        </p:txBody>
      </p:sp>
      <p:pic>
        <p:nvPicPr>
          <p:cNvPr id="7" name="Espaço Reservado para Conteúdo 3" descr="birth_mo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2780928"/>
            <a:ext cx="6830686" cy="36178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Suicídios 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Acredita-se que o maior</a:t>
            </a:r>
          </a:p>
          <a:p>
            <a:pPr>
              <a:buNone/>
            </a:pPr>
            <a:r>
              <a:rPr lang="pt-BR" dirty="0" smtClean="0"/>
              <a:t>    índice de suicídios</a:t>
            </a:r>
          </a:p>
          <a:p>
            <a:pPr>
              <a:buNone/>
            </a:pPr>
            <a:r>
              <a:rPr lang="pt-BR" dirty="0" smtClean="0"/>
              <a:t>    ocorre na Lua Cheia</a:t>
            </a:r>
            <a:endParaRPr lang="en-US" dirty="0"/>
          </a:p>
        </p:txBody>
      </p:sp>
      <p:pic>
        <p:nvPicPr>
          <p:cNvPr id="4" name="Imagem 3" descr="suicidi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74982" y="1556792"/>
            <a:ext cx="3645490" cy="51571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Suicídios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Estudo na Finlândia com 1400 casos de suicídio mostra que há uma maior incidência na Lua Nova e não na Lua Cheia.</a:t>
            </a:r>
            <a:endParaRPr lang="en-US" dirty="0"/>
          </a:p>
        </p:txBody>
      </p:sp>
      <p:pic>
        <p:nvPicPr>
          <p:cNvPr id="4" name="Imagem 3" descr="noite sem lu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4008" y="3429000"/>
            <a:ext cx="4175432" cy="2982452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4572000" y="6372036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Figura 7:  Noite sem Lua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Lobos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Lobos  uivam para a Lua Cheia</a:t>
            </a:r>
            <a:endParaRPr lang="en-US" dirty="0"/>
          </a:p>
        </p:txBody>
      </p:sp>
      <p:pic>
        <p:nvPicPr>
          <p:cNvPr id="4" name="Imagem 3" descr="lob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664" y="2492896"/>
            <a:ext cx="5832648" cy="3635136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1475656" y="6093296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Figura 8: Lobo uivando para Lua Cheia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Lobos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Função do uivo é comunicação da </a:t>
            </a:r>
            <a:r>
              <a:rPr lang="pt-BR" dirty="0" err="1" smtClean="0"/>
              <a:t>alcatéia</a:t>
            </a:r>
            <a:endParaRPr lang="pt-BR" dirty="0" smtClean="0"/>
          </a:p>
          <a:p>
            <a:r>
              <a:rPr lang="pt-BR" dirty="0" smtClean="0"/>
              <a:t>A Lua Cheia altera o comportamento da caça e não do uivo.</a:t>
            </a:r>
            <a:endParaRPr lang="en-US" dirty="0"/>
          </a:p>
        </p:txBody>
      </p:sp>
      <p:pic>
        <p:nvPicPr>
          <p:cNvPr id="5" name="Imagem 4" descr="lobo u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35896" y="2852936"/>
            <a:ext cx="3484557" cy="3438302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3563888" y="6228020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Figura 9: Lobo uivando de dia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107149_Papel-de-Parede-Rei-Leao--107149_1280x10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84784"/>
            <a:ext cx="9144000" cy="5373216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The</a:t>
            </a:r>
            <a:r>
              <a:rPr lang="pt-BR" dirty="0" smtClean="0"/>
              <a:t> </a:t>
            </a:r>
            <a:r>
              <a:rPr lang="pt-BR" dirty="0" err="1" smtClean="0"/>
              <a:t>End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pt-BR" sz="9600" dirty="0" smtClean="0">
                <a:solidFill>
                  <a:srgbClr val="FF0000"/>
                </a:solidFill>
              </a:rPr>
              <a:t>Obrigada!!</a:t>
            </a:r>
            <a:endParaRPr lang="en-US" sz="9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Referências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pt-BR" dirty="0" smtClean="0"/>
              <a:t>Figura 1: </a:t>
            </a:r>
            <a:r>
              <a:rPr lang="pt-BR" u="sng" dirty="0" smtClean="0">
                <a:hlinkClick r:id="rId2"/>
              </a:rPr>
              <a:t>http://lendasfolcloricas.blogspot.com.br/p/boto-cor-de-rosa.html</a:t>
            </a:r>
            <a:endParaRPr lang="en-US" dirty="0" smtClean="0"/>
          </a:p>
          <a:p>
            <a:r>
              <a:rPr lang="pt-BR" dirty="0" smtClean="0"/>
              <a:t>Figura2: </a:t>
            </a:r>
            <a:r>
              <a:rPr lang="pt-BR" u="sng" dirty="0" smtClean="0">
                <a:hlinkClick r:id="rId3"/>
              </a:rPr>
              <a:t>http://nemetonsamauma.blogspot.com.br/2011/11/druidismo-na-amazonia.html</a:t>
            </a:r>
            <a:endParaRPr lang="en-US" dirty="0" smtClean="0"/>
          </a:p>
          <a:p>
            <a:r>
              <a:rPr lang="pt-BR" dirty="0" smtClean="0"/>
              <a:t>Figura 3: http://viciadas-em-cosmeticos.blogspot.com.br/2012/12/estrutura-quimica-dos-fios.html</a:t>
            </a:r>
            <a:endParaRPr lang="en-US" dirty="0" smtClean="0"/>
          </a:p>
          <a:p>
            <a:r>
              <a:rPr lang="pt-BR" dirty="0" smtClean="0"/>
              <a:t>Figura 4: </a:t>
            </a:r>
            <a:r>
              <a:rPr lang="pt-BR" u="sng" dirty="0" smtClean="0">
                <a:hlinkClick r:id="rId4"/>
              </a:rPr>
              <a:t>http://astro.if.ufrgs.br/fordif/node3.htm#</a:t>
            </a:r>
            <a:endParaRPr lang="en-US" dirty="0" smtClean="0"/>
          </a:p>
          <a:p>
            <a:r>
              <a:rPr lang="pt-BR" dirty="0" smtClean="0"/>
              <a:t>Figura5: </a:t>
            </a:r>
            <a:r>
              <a:rPr lang="pt-BR" u="sng" dirty="0" smtClean="0">
                <a:hlinkClick r:id="rId5"/>
              </a:rPr>
              <a:t>http://aculpaedosleitores.blogspot.com.br/2013/10/resenha-hora-do-lobisomem-stephen-king.html</a:t>
            </a:r>
            <a:endParaRPr lang="en-US" dirty="0" smtClean="0"/>
          </a:p>
          <a:p>
            <a:r>
              <a:rPr lang="pt-BR" dirty="0" smtClean="0"/>
              <a:t> </a:t>
            </a:r>
            <a:endParaRPr lang="en-US" dirty="0" smtClean="0"/>
          </a:p>
          <a:p>
            <a:r>
              <a:rPr lang="pt-BR" dirty="0" smtClean="0"/>
              <a:t>Figura 6: </a:t>
            </a:r>
            <a:r>
              <a:rPr lang="pt-BR" u="sng" dirty="0" smtClean="0">
                <a:hlinkClick r:id="rId6"/>
              </a:rPr>
              <a:t>http://www.acemprol.com/lobisomens-a-genetica-e-a-origem-do-mito-t1901.html</a:t>
            </a:r>
            <a:endParaRPr lang="en-US" dirty="0" smtClean="0"/>
          </a:p>
          <a:p>
            <a:r>
              <a:rPr lang="pt-BR" dirty="0" smtClean="0"/>
              <a:t>Figura 7:http://rohcartunista.blogspot.com.br/2011/04/suicidio-coletivo.html</a:t>
            </a:r>
            <a:endParaRPr lang="en-US" dirty="0" smtClean="0"/>
          </a:p>
          <a:p>
            <a:r>
              <a:rPr lang="pt-BR" dirty="0" smtClean="0"/>
              <a:t> </a:t>
            </a:r>
            <a:endParaRPr lang="en-US" dirty="0" smtClean="0"/>
          </a:p>
          <a:p>
            <a:r>
              <a:rPr lang="pt-BR" dirty="0" smtClean="0"/>
              <a:t>Figura 8:http://sirleipoesias.blogspot.com.br/2010/05/noite-sem-lua.html</a:t>
            </a:r>
            <a:endParaRPr lang="en-US" dirty="0" smtClean="0"/>
          </a:p>
          <a:p>
            <a:r>
              <a:rPr lang="pt-BR" u="sng" dirty="0" smtClean="0">
                <a:hlinkClick r:id="rId7"/>
              </a:rPr>
              <a:t>Figura 9: http://pt.forwallpaper.com/wallpaper/howling-wolf-526257.html</a:t>
            </a:r>
            <a:endParaRPr lang="en-US" dirty="0" smtClean="0"/>
          </a:p>
          <a:p>
            <a:r>
              <a:rPr lang="pt-BR" dirty="0" smtClean="0"/>
              <a:t>http://en.wikipedia.org/wiki/Gray_wolf</a:t>
            </a:r>
            <a:endParaRPr lang="en-US" dirty="0" smtClean="0"/>
          </a:p>
          <a:p>
            <a:r>
              <a:rPr lang="pt-BR" dirty="0" smtClean="0"/>
              <a:t> </a:t>
            </a:r>
            <a:endParaRPr lang="en-US" dirty="0" smtClean="0"/>
          </a:p>
          <a:p>
            <a:r>
              <a:rPr lang="pt-BR" dirty="0" smtClean="0"/>
              <a:t>Referências:</a:t>
            </a:r>
            <a:endParaRPr lang="en-US" dirty="0" smtClean="0"/>
          </a:p>
          <a:p>
            <a:r>
              <a:rPr lang="pt-BR" u="sng" dirty="0" smtClean="0">
                <a:hlinkClick r:id="rId2"/>
              </a:rPr>
              <a:t>http://lendasfolcloricas.blogspot.com.br/p/boto-cor-de-rosa.html</a:t>
            </a:r>
            <a:endParaRPr lang="en-US" dirty="0" smtClean="0"/>
          </a:p>
          <a:p>
            <a:r>
              <a:rPr lang="pt-BR" u="sng" dirty="0" smtClean="0">
                <a:hlinkClick r:id="rId8"/>
              </a:rPr>
              <a:t>http://viciadas-em-cosmeticos.blogspot.com.br/2012/12/estrutura-quimica-dos-fios.html</a:t>
            </a:r>
            <a:endParaRPr lang="en-US" dirty="0" smtClean="0"/>
          </a:p>
          <a:p>
            <a:r>
              <a:rPr lang="pt-BR" u="sng" dirty="0" smtClean="0">
                <a:hlinkClick r:id="rId4"/>
              </a:rPr>
              <a:t>http://astro.if.ufrgs.br/fordif/node3.htm#</a:t>
            </a:r>
            <a:endParaRPr lang="en-US" dirty="0" smtClean="0"/>
          </a:p>
          <a:p>
            <a:r>
              <a:rPr lang="pt-BR" dirty="0" smtClean="0"/>
              <a:t>http://news.bbc.co.uk/2/hi/health/820241.</a:t>
            </a:r>
            <a:r>
              <a:rPr lang="pt-BR" dirty="0" err="1" smtClean="0"/>
              <a:t>stm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Boto-Rosa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Lenda Amazônica </a:t>
            </a:r>
          </a:p>
          <a:p>
            <a:r>
              <a:rPr lang="pt-BR" dirty="0" smtClean="0"/>
              <a:t>Fase da Lua que ocorre:  Lua Cheia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Imagem 3" descr="Boto_cor-de-ros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1720" y="2924944"/>
            <a:ext cx="4176464" cy="3523892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1979712" y="6381328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Figura 1: Lenda </a:t>
            </a:r>
            <a:r>
              <a:rPr lang="pt-BR" dirty="0" err="1" smtClean="0"/>
              <a:t>Boto-Rosa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Boto-Rosa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“Golfinhos” de água doce.</a:t>
            </a:r>
          </a:p>
          <a:p>
            <a:r>
              <a:rPr lang="pt-BR" dirty="0" smtClean="0"/>
              <a:t>Melhor hipótese: Marinheiros que aportam na cidade e/ou adultério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Imagem 3" descr="Bot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95936" y="3264330"/>
            <a:ext cx="4535785" cy="3189006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3995936" y="6381328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Figura 2: </a:t>
            </a:r>
            <a:r>
              <a:rPr lang="pt-BR" dirty="0" err="1" smtClean="0"/>
              <a:t>Boto-Rosa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Corte de cabelo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775191"/>
            <a:ext cx="3682752" cy="4625609"/>
          </a:xfrm>
        </p:spPr>
        <p:txBody>
          <a:bodyPr/>
          <a:lstStyle/>
          <a:p>
            <a:r>
              <a:rPr lang="pt-BR" dirty="0" smtClean="0"/>
              <a:t>Dependendo da fase da Lua, o efeito no cabelo é diferente. Baseado na influência da Lua nas marés</a:t>
            </a:r>
          </a:p>
          <a:p>
            <a:pPr>
              <a:buNone/>
            </a:pPr>
            <a:r>
              <a:rPr lang="pt-BR" dirty="0" smtClean="0"/>
              <a:t> </a:t>
            </a:r>
            <a:endParaRPr lang="en-US" dirty="0"/>
          </a:p>
        </p:txBody>
      </p:sp>
      <p:pic>
        <p:nvPicPr>
          <p:cNvPr id="4" name="Imagem 3" descr="Calendario cabel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19464" y="1484784"/>
            <a:ext cx="4824536" cy="4893458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4716016" y="6309320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Figura 3: Calendário de corte Abril 2014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Corte de cabelo</a:t>
            </a:r>
            <a:endParaRPr lang="en-US" dirty="0"/>
          </a:p>
        </p:txBody>
      </p:sp>
      <p:pic>
        <p:nvPicPr>
          <p:cNvPr id="4" name="Espaço Reservado para Conteúdo 3" descr="calendario lu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8014" y="1556792"/>
            <a:ext cx="9082538" cy="532446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Corte de cabelo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Ação das marés</a:t>
            </a:r>
          </a:p>
          <a:p>
            <a:r>
              <a:rPr lang="pt-BR" dirty="0" smtClean="0"/>
              <a:t>Estrutura capilar</a:t>
            </a:r>
          </a:p>
          <a:p>
            <a:endParaRPr lang="en-US" dirty="0"/>
          </a:p>
        </p:txBody>
      </p:sp>
      <p:pic>
        <p:nvPicPr>
          <p:cNvPr id="5" name="Imagem 4" descr="estrutura capila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0040" y="3177236"/>
            <a:ext cx="6300192" cy="3276100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539552" y="6165304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Figura 3: Estrutura capilar</a:t>
            </a:r>
            <a:endParaRPr lang="en-US" dirty="0"/>
          </a:p>
        </p:txBody>
      </p:sp>
      <p:sp>
        <p:nvSpPr>
          <p:cNvPr id="7" name="CaixaDeTexto 6"/>
          <p:cNvSpPr txBox="1"/>
          <p:nvPr/>
        </p:nvSpPr>
        <p:spPr>
          <a:xfrm>
            <a:off x="6444208" y="4005064"/>
            <a:ext cx="2267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Figura 4: Lua e Marés</a:t>
            </a:r>
            <a:endParaRPr lang="en-US" dirty="0"/>
          </a:p>
        </p:txBody>
      </p:sp>
      <p:pic>
        <p:nvPicPr>
          <p:cNvPr id="4" name="Imagem 3" descr="mmare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16216" y="1628800"/>
            <a:ext cx="2448272" cy="24482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Corte de cabelo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Proporção ação Gravitacional Lua oceanos e Lua homem:</a:t>
            </a:r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r>
              <a:rPr lang="pt-BR" dirty="0" smtClean="0"/>
              <a:t>g=</a:t>
            </a:r>
            <a:endParaRPr lang="en-US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15616" y="3019864"/>
            <a:ext cx="1080120" cy="1129216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895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3491880" y="2564904"/>
            <a:ext cx="51125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M= Massa da Lua = </a:t>
            </a:r>
            <a:r>
              <a:rPr lang="pt-BR" sz="2400" dirty="0" smtClean="0"/>
              <a:t>7,36 × 10²² kg</a:t>
            </a:r>
            <a:endParaRPr lang="en-US" sz="2400" dirty="0" smtClean="0"/>
          </a:p>
          <a:p>
            <a:endParaRPr lang="pt-BR" sz="2400" dirty="0" smtClean="0"/>
          </a:p>
          <a:p>
            <a:r>
              <a:rPr lang="pt-BR" sz="2400" dirty="0" smtClean="0"/>
              <a:t>m= massa oceano= </a:t>
            </a:r>
            <a:r>
              <a:rPr lang="pt-BR" sz="2400" dirty="0" smtClean="0"/>
              <a:t>1.35 x 10</a:t>
            </a:r>
            <a:r>
              <a:rPr lang="pt-BR" sz="2400" baseline="30000" dirty="0" smtClean="0"/>
              <a:t>21 </a:t>
            </a:r>
            <a:endParaRPr lang="en-US" sz="2400" dirty="0" smtClean="0"/>
          </a:p>
          <a:p>
            <a:endParaRPr lang="pt-BR" sz="2400" dirty="0" smtClean="0"/>
          </a:p>
          <a:p>
            <a:r>
              <a:rPr lang="pt-BR" sz="2400" dirty="0" smtClean="0"/>
              <a:t>m=  homem 70 Kg</a:t>
            </a:r>
            <a:endParaRPr lang="en-US" sz="24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899592" y="4941168"/>
            <a:ext cx="302433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 smtClean="0"/>
          </a:p>
          <a:p>
            <a:r>
              <a:rPr lang="pt-BR" sz="2800" b="1" dirty="0" smtClean="0"/>
              <a:t>Lua –Oceano:</a:t>
            </a:r>
          </a:p>
          <a:p>
            <a:r>
              <a:rPr lang="pt-BR" sz="2800" b="1" dirty="0" smtClean="0"/>
              <a:t>g=         9.936 x 10</a:t>
            </a:r>
            <a:r>
              <a:rPr lang="pt-BR" sz="2800" b="1" baseline="30000" dirty="0" smtClean="0"/>
              <a:t>43</a:t>
            </a:r>
            <a:endParaRPr lang="pt-BR" sz="2800" b="1" dirty="0" smtClean="0"/>
          </a:p>
          <a:p>
            <a:endParaRPr lang="en-US" sz="2800" b="1" dirty="0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75656" y="5661248"/>
            <a:ext cx="432048" cy="641103"/>
          </a:xfrm>
          <a:prstGeom prst="rect">
            <a:avLst/>
          </a:prstGeom>
          <a:noFill/>
        </p:spPr>
      </p:pic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92080" y="5517232"/>
            <a:ext cx="504056" cy="747954"/>
          </a:xfrm>
          <a:prstGeom prst="rect">
            <a:avLst/>
          </a:prstGeom>
          <a:noFill/>
        </p:spPr>
      </p:pic>
      <p:sp>
        <p:nvSpPr>
          <p:cNvPr id="14" name="CaixaDeTexto 13"/>
          <p:cNvSpPr txBox="1"/>
          <p:nvPr/>
        </p:nvSpPr>
        <p:spPr>
          <a:xfrm>
            <a:off x="4644008" y="5157192"/>
            <a:ext cx="36724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/>
              <a:t>Lua- homem</a:t>
            </a:r>
          </a:p>
          <a:p>
            <a:r>
              <a:rPr lang="pt-BR" sz="2800" b="1" dirty="0" smtClean="0"/>
              <a:t>g=          5.15x10</a:t>
            </a:r>
            <a:r>
              <a:rPr lang="pt-BR" sz="2800" b="1" baseline="30000" dirty="0" smtClean="0"/>
              <a:t>24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Lobisomem</a:t>
            </a:r>
            <a:endParaRPr lang="en-US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Em noite de Lua cheia, uma força maligna age sobre um homem.O seu olfato torna-se apurado; a sua audição aguçada. Segue-se, então, a dolorida transformação, transformando o homem</a:t>
            </a:r>
          </a:p>
          <a:p>
            <a:pPr>
              <a:buNone/>
            </a:pPr>
            <a:r>
              <a:rPr lang="pt-BR" dirty="0" smtClean="0"/>
              <a:t>    em um lobo faminto por carne </a:t>
            </a:r>
          </a:p>
          <a:p>
            <a:pPr>
              <a:buNone/>
            </a:pPr>
            <a:r>
              <a:rPr lang="pt-BR" dirty="0" smtClean="0"/>
              <a:t>    humana.</a:t>
            </a:r>
            <a:endParaRPr lang="en-US" dirty="0"/>
          </a:p>
        </p:txBody>
      </p:sp>
      <p:pic>
        <p:nvPicPr>
          <p:cNvPr id="7" name="Imagem 6" descr="lobisome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56176" y="3789040"/>
            <a:ext cx="2520280" cy="2566103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6084168" y="6300028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Figura 5: Ilustração Lobisomem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Lobisomem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As raízes dessa lenda pode estar em um raro distúrbio orgânico chamado </a:t>
            </a:r>
            <a:r>
              <a:rPr lang="pt-BR" dirty="0" err="1" smtClean="0"/>
              <a:t>hipertricose</a:t>
            </a:r>
            <a:r>
              <a:rPr lang="pt-BR" dirty="0" smtClean="0"/>
              <a:t>.</a:t>
            </a:r>
          </a:p>
          <a:p>
            <a:r>
              <a:rPr lang="pt-BR" dirty="0" err="1" smtClean="0"/>
              <a:t>Licantropia</a:t>
            </a:r>
            <a:endParaRPr lang="en-US" dirty="0"/>
          </a:p>
        </p:txBody>
      </p:sp>
      <p:pic>
        <p:nvPicPr>
          <p:cNvPr id="4" name="Imagem 3" descr="Lobisomens-crianca_azu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91880" y="2821178"/>
            <a:ext cx="2294384" cy="3776174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2915816" y="6516052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Figura 6: criança com </a:t>
            </a:r>
            <a:r>
              <a:rPr lang="pt-BR" dirty="0" err="1" smtClean="0"/>
              <a:t>hipertricose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ódulo">
  <a:themeElements>
    <a:clrScheme name="Módulo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ódulo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ódul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480</TotalTime>
  <Words>361</Words>
  <Application>Microsoft Office PowerPoint</Application>
  <PresentationFormat>Apresentação na tela (4:3)</PresentationFormat>
  <Paragraphs>84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18" baseType="lpstr">
      <vt:lpstr>Módulo</vt:lpstr>
      <vt:lpstr>Lua:  Seus Mitos, Suas Verdades.</vt:lpstr>
      <vt:lpstr>Boto-Rosa</vt:lpstr>
      <vt:lpstr>Boto-Rosa</vt:lpstr>
      <vt:lpstr>Corte de cabelo</vt:lpstr>
      <vt:lpstr>Corte de cabelo</vt:lpstr>
      <vt:lpstr>Corte de cabelo</vt:lpstr>
      <vt:lpstr>Corte de cabelo</vt:lpstr>
      <vt:lpstr>Lobisomem</vt:lpstr>
      <vt:lpstr>Lobisomem</vt:lpstr>
      <vt:lpstr>Natalidade</vt:lpstr>
      <vt:lpstr>Natalidade</vt:lpstr>
      <vt:lpstr>Suicídios </vt:lpstr>
      <vt:lpstr>Suicídios</vt:lpstr>
      <vt:lpstr>Lobos</vt:lpstr>
      <vt:lpstr>Lobos</vt:lpstr>
      <vt:lpstr>The End</vt:lpstr>
      <vt:lpstr>Referências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Lua: Seus Mitos, Suas Verdades.</dc:title>
  <dc:creator>owner</dc:creator>
  <cp:lastModifiedBy>owner</cp:lastModifiedBy>
  <cp:revision>49</cp:revision>
  <dcterms:created xsi:type="dcterms:W3CDTF">2014-04-22T18:25:58Z</dcterms:created>
  <dcterms:modified xsi:type="dcterms:W3CDTF">2014-04-26T22:02:21Z</dcterms:modified>
</cp:coreProperties>
</file>