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56" r:id="rId3"/>
    <p:sldId id="259" r:id="rId4"/>
    <p:sldId id="257" r:id="rId5"/>
    <p:sldId id="258" r:id="rId6"/>
    <p:sldId id="260" r:id="rId7"/>
    <p:sldId id="262" r:id="rId8"/>
    <p:sldId id="263" r:id="rId9"/>
    <p:sldId id="261" r:id="rId10"/>
    <p:sldId id="270" r:id="rId11"/>
    <p:sldId id="264" r:id="rId12"/>
    <p:sldId id="265" r:id="rId13"/>
    <p:sldId id="266" r:id="rId14"/>
    <p:sldId id="267" r:id="rId15"/>
    <p:sldId id="269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05" autoAdjust="0"/>
  </p:normalViewPr>
  <p:slideViewPr>
    <p:cSldViewPr>
      <p:cViewPr varScale="1">
        <p:scale>
          <a:sx n="43" d="100"/>
          <a:sy n="43" d="100"/>
        </p:scale>
        <p:origin x="-127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4FDDB-F585-4B5A-B6DE-5D9EB065DE3C}" type="datetimeFigureOut">
              <a:rPr lang="pt-BR" smtClean="0"/>
              <a:pPr/>
              <a:t>15/03/2014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56CFE-38F0-4D3D-B235-54C0EE3584D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8547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Júlio César, no ano </a:t>
            </a:r>
            <a:r>
              <a:rPr lang="pt-BR" dirty="0" smtClean="0"/>
              <a:t>46 a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.C. encarregou o matemático egípcio </a:t>
            </a:r>
            <a:r>
              <a:rPr lang="pt-B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Sosigenes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organizar o novo calendário, o que o sábio fez, fixando a duração do ano em 365 dias e 6 horas, as quais de 4 em 4 anos constituiriam um dia suplementar, colocado </a:t>
            </a:r>
            <a:r>
              <a:rPr lang="pt-BR" dirty="0" smtClean="0"/>
              <a:t>em fevereiro. Esse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dia foi chamado bissexto calendas</a:t>
            </a:r>
            <a:r>
              <a:rPr lang="pt-B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porque era intercalado seis dias antes das calendas de março; e bissexto</a:t>
            </a:r>
            <a:r>
              <a:rPr lang="pt-B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chamou-se o ano.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6CFE-38F0-4D3D-B235-54C0EE3584D5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07219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ano de 365 dias e 6 horas, porém, estava também errado, porque o excedente de 365 dias não era realmente de 6 horas, mas 5 horas, 48 minutos e 50 segundos. Essa diferença produzira, ao tempo do Papa Gregório XIII, 10 dias. Para acertar o calendário, Gregório XIII, a conselho do astrônomo Lélio, ordenou que em 1582, de 5 se passasse para 15 de outubro, e para evitar que o erro fosse repetido no futuro, determinou que os anos seculares de 1.700 em diante, que seriam bissextos pelo calendário Juliano, não o fossem todos, porém o ultimo de cada grupo de 4. Por isso 1.700, 1.800 e 1.900 não foram bissextos, mas 2.000 foi. Esta reforma foi aceita pelos povos ditos “civilizados”,  com exceção dos Russos e Gregos, os quais por esse motivo ficaram atrasados de nós 13 dias.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6CFE-38F0-4D3D-B235-54C0EE3584D5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40786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8A7A539-46C6-47D1-B794-3DFD85373CBF}" type="datetimeFigureOut">
              <a:rPr lang="pt-BR" smtClean="0"/>
              <a:pPr/>
              <a:t>15/03/2014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EDE149-E2CB-4944-AB6E-D05B885489C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539-46C6-47D1-B794-3DFD85373CBF}" type="datetimeFigureOut">
              <a:rPr lang="pt-BR" smtClean="0"/>
              <a:pPr/>
              <a:t>15/03/2014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E149-E2CB-4944-AB6E-D05B885489C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539-46C6-47D1-B794-3DFD85373CBF}" type="datetimeFigureOut">
              <a:rPr lang="pt-BR" smtClean="0"/>
              <a:pPr/>
              <a:t>15/03/2014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E149-E2CB-4944-AB6E-D05B885489C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1C86-4D83-4890-BA1B-CD939910360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8904-35C9-485C-9C3B-DCDEE6B4E33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1212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1C86-4D83-4890-BA1B-CD939910360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8904-35C9-485C-9C3B-DCDEE6B4E33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1731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1C86-4D83-4890-BA1B-CD939910360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8904-35C9-485C-9C3B-DCDEE6B4E33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1532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1C86-4D83-4890-BA1B-CD939910360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8904-35C9-485C-9C3B-DCDEE6B4E33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4365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1C86-4D83-4890-BA1B-CD939910360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8904-35C9-485C-9C3B-DCDEE6B4E33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5271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1C86-4D83-4890-BA1B-CD939910360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8904-35C9-485C-9C3B-DCDEE6B4E33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1805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1C86-4D83-4890-BA1B-CD939910360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8904-35C9-485C-9C3B-DCDEE6B4E33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97077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1C86-4D83-4890-BA1B-CD939910360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8904-35C9-485C-9C3B-DCDEE6B4E33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640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A7A539-46C6-47D1-B794-3DFD85373CBF}" type="datetimeFigureOut">
              <a:rPr lang="pt-BR" smtClean="0"/>
              <a:pPr/>
              <a:t>15/03/2014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EDE149-E2CB-4944-AB6E-D05B885489C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1C86-4D83-4890-BA1B-CD939910360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8904-35C9-485C-9C3B-DCDEE6B4E33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38315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1C86-4D83-4890-BA1B-CD939910360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8904-35C9-485C-9C3B-DCDEE6B4E33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83171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1C86-4D83-4890-BA1B-CD939910360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8904-35C9-485C-9C3B-DCDEE6B4E33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7675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8A7A539-46C6-47D1-B794-3DFD85373CBF}" type="datetimeFigureOut">
              <a:rPr lang="pt-BR" smtClean="0"/>
              <a:pPr/>
              <a:t>15/03/2014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EDE149-E2CB-4944-AB6E-D05B885489C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539-46C6-47D1-B794-3DFD85373CBF}" type="datetimeFigureOut">
              <a:rPr lang="pt-BR" smtClean="0"/>
              <a:pPr/>
              <a:t>15/03/2014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E149-E2CB-4944-AB6E-D05B885489C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539-46C6-47D1-B794-3DFD85373CBF}" type="datetimeFigureOut">
              <a:rPr lang="pt-BR" smtClean="0"/>
              <a:pPr/>
              <a:t>15/03/2014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E149-E2CB-4944-AB6E-D05B885489C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A7A539-46C6-47D1-B794-3DFD85373CBF}" type="datetimeFigureOut">
              <a:rPr lang="pt-BR" smtClean="0"/>
              <a:pPr/>
              <a:t>15/03/2014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EDE149-E2CB-4944-AB6E-D05B885489C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539-46C6-47D1-B794-3DFD85373CBF}" type="datetimeFigureOut">
              <a:rPr lang="pt-BR" smtClean="0"/>
              <a:pPr/>
              <a:t>15/03/2014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E149-E2CB-4944-AB6E-D05B885489C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A7A539-46C6-47D1-B794-3DFD85373CBF}" type="datetimeFigureOut">
              <a:rPr lang="pt-BR" smtClean="0"/>
              <a:pPr/>
              <a:t>15/03/2014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EDE149-E2CB-4944-AB6E-D05B885489C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A7A539-46C6-47D1-B794-3DFD85373CBF}" type="datetimeFigureOut">
              <a:rPr lang="pt-BR" smtClean="0"/>
              <a:pPr/>
              <a:t>15/03/2014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EDE149-E2CB-4944-AB6E-D05B885489C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A7A539-46C6-47D1-B794-3DFD85373CBF}" type="datetimeFigureOut">
              <a:rPr lang="pt-BR" smtClean="0"/>
              <a:pPr/>
              <a:t>15/03/2014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EDE149-E2CB-4944-AB6E-D05B885489C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A1C86-4D83-4890-BA1B-CD939910360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15/03/2014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78904-35C9-485C-9C3B-DCDEE6B4E33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27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0" y="2883402"/>
            <a:ext cx="6172200" cy="1091197"/>
          </a:xfrm>
        </p:spPr>
        <p:txBody>
          <a:bodyPr/>
          <a:lstStyle/>
          <a:p>
            <a:pPr algn="ctr"/>
            <a:r>
              <a:rPr lang="pt-BR" dirty="0" smtClean="0"/>
              <a:t>Carnaval, pascoa e Astronomia? 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32040" y="5733256"/>
            <a:ext cx="3526160" cy="641666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Jennifer Machado Soares</a:t>
            </a:r>
          </a:p>
          <a:p>
            <a:r>
              <a:rPr lang="pt-BR" dirty="0" smtClean="0"/>
              <a:t>soaremjenny@gmail.com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312" y="62508"/>
            <a:ext cx="1638300" cy="16383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28410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Datas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Carnaval</a:t>
            </a:r>
          </a:p>
          <a:p>
            <a:pPr lvl="2"/>
            <a:r>
              <a:rPr lang="pt-BR" dirty="0"/>
              <a:t> subtrair 47 </a:t>
            </a:r>
            <a:r>
              <a:rPr lang="pt-BR" dirty="0" smtClean="0"/>
              <a:t>dias</a:t>
            </a:r>
          </a:p>
          <a:p>
            <a:pPr lvl="2"/>
            <a:endParaRPr lang="pt-BR" dirty="0"/>
          </a:p>
          <a:p>
            <a:r>
              <a:rPr lang="pt-BR" dirty="0"/>
              <a:t>Corpus </a:t>
            </a:r>
            <a:r>
              <a:rPr lang="pt-BR" dirty="0" smtClean="0"/>
              <a:t>Christi</a:t>
            </a:r>
          </a:p>
          <a:p>
            <a:pPr lvl="2"/>
            <a:r>
              <a:rPr lang="pt-BR" dirty="0" smtClean="0"/>
              <a:t>Somar 60 dias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1960" y="1252282"/>
            <a:ext cx="4716016" cy="3832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0956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5.700.000 anos!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pt-BR" dirty="0"/>
              <a:t>Divida o ano escolhido por 19 </a:t>
            </a:r>
            <a:endParaRPr lang="pt-BR" dirty="0" smtClean="0"/>
          </a:p>
          <a:p>
            <a:pPr lvl="0"/>
            <a:endParaRPr lang="pt-BR" dirty="0"/>
          </a:p>
          <a:p>
            <a:pPr lvl="0"/>
            <a:r>
              <a:rPr lang="pt-BR" dirty="0"/>
              <a:t>Multiplique o resultado, sem vírgulas, por 19 </a:t>
            </a:r>
            <a:endParaRPr lang="pt-BR" dirty="0" smtClean="0"/>
          </a:p>
          <a:p>
            <a:pPr lvl="0"/>
            <a:endParaRPr lang="pt-BR" dirty="0"/>
          </a:p>
          <a:p>
            <a:pPr lvl="0"/>
            <a:r>
              <a:rPr lang="pt-BR" dirty="0"/>
              <a:t>Subtraia o ano escolhido pelo resultado </a:t>
            </a:r>
            <a:r>
              <a:rPr lang="pt-BR" dirty="0" smtClean="0"/>
              <a:t>obtido</a:t>
            </a:r>
          </a:p>
          <a:p>
            <a:pPr lvl="0"/>
            <a:endParaRPr lang="pt-BR" dirty="0"/>
          </a:p>
          <a:p>
            <a:pPr lvl="0"/>
            <a:r>
              <a:rPr lang="pt-BR" dirty="0"/>
              <a:t>Some 1 ao resultado da subtração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5475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pt-BR" dirty="0"/>
              <a:t>2013/19 = </a:t>
            </a:r>
            <a:r>
              <a:rPr lang="pt-BR" dirty="0" smtClean="0"/>
              <a:t>105,94</a:t>
            </a:r>
          </a:p>
          <a:p>
            <a:pPr lvl="0"/>
            <a:endParaRPr lang="pt-BR" dirty="0"/>
          </a:p>
          <a:p>
            <a:pPr lvl="0"/>
            <a:r>
              <a:rPr lang="pt-BR" dirty="0"/>
              <a:t>105*19 = 1995</a:t>
            </a:r>
          </a:p>
          <a:p>
            <a:pPr lvl="0"/>
            <a:endParaRPr lang="pt-BR" dirty="0" smtClean="0"/>
          </a:p>
          <a:p>
            <a:pPr lvl="0"/>
            <a:r>
              <a:rPr lang="pt-BR" dirty="0" smtClean="0"/>
              <a:t>2013 </a:t>
            </a:r>
            <a:r>
              <a:rPr lang="pt-BR" dirty="0"/>
              <a:t>- 1995 = 18</a:t>
            </a:r>
          </a:p>
          <a:p>
            <a:pPr lvl="0"/>
            <a:endParaRPr lang="pt-BR" dirty="0" smtClean="0"/>
          </a:p>
          <a:p>
            <a:pPr lvl="0"/>
            <a:r>
              <a:rPr lang="pt-BR" dirty="0" smtClean="0"/>
              <a:t>18+1 </a:t>
            </a:r>
            <a:r>
              <a:rPr lang="pt-BR" dirty="0"/>
              <a:t>= 19 (Número dourado)</a:t>
            </a:r>
          </a:p>
          <a:p>
            <a:endParaRPr lang="pt-BR" dirty="0" smtClean="0"/>
          </a:p>
          <a:p>
            <a:r>
              <a:rPr lang="pt-BR" dirty="0" smtClean="0"/>
              <a:t>Na </a:t>
            </a:r>
            <a:r>
              <a:rPr lang="pt-BR" dirty="0"/>
              <a:t>tabela, chega-se à data 27 de março, uma quarta-feira. Portanto, a Páscoa é celebrada em 31 de março, domingo</a:t>
            </a:r>
          </a:p>
        </p:txBody>
      </p:sp>
    </p:spTree>
    <p:extLst>
      <p:ext uri="{BB962C8B-B14F-4D97-AF65-F5344CB8AC3E}">
        <p14:creationId xmlns:p14="http://schemas.microsoft.com/office/powerpoint/2010/main" xmlns="" val="179398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pt-BR" dirty="0"/>
              <a:t>1 - 14 de Abril ou Domingo seguinte</a:t>
            </a:r>
          </a:p>
          <a:p>
            <a:pPr lvl="0"/>
            <a:r>
              <a:rPr lang="pt-BR" dirty="0"/>
              <a:t>2 - 03 de Abril ou Domingo seguinte</a:t>
            </a:r>
          </a:p>
          <a:p>
            <a:pPr lvl="0"/>
            <a:r>
              <a:rPr lang="pt-BR" dirty="0"/>
              <a:t>3 - 23 de Março ou Domingo seguinte</a:t>
            </a:r>
          </a:p>
          <a:p>
            <a:pPr lvl="0"/>
            <a:r>
              <a:rPr lang="pt-BR" dirty="0"/>
              <a:t>4 - 11 de Abril ou Domingo seguinte</a:t>
            </a:r>
          </a:p>
          <a:p>
            <a:pPr lvl="0"/>
            <a:r>
              <a:rPr lang="pt-BR" dirty="0"/>
              <a:t>5 - 31 de Março ou Domingo seguinte</a:t>
            </a:r>
          </a:p>
          <a:p>
            <a:pPr lvl="0"/>
            <a:r>
              <a:rPr lang="pt-BR" dirty="0"/>
              <a:t>6 - 18 de Abril ou Domingo seguinte</a:t>
            </a:r>
          </a:p>
          <a:p>
            <a:pPr lvl="0"/>
            <a:r>
              <a:rPr lang="pt-BR" dirty="0"/>
              <a:t>7 - 8 de Abril ou Domingo seguinte</a:t>
            </a:r>
          </a:p>
          <a:p>
            <a:pPr lvl="0"/>
            <a:r>
              <a:rPr lang="pt-BR" dirty="0"/>
              <a:t>8 - 28 de Março ou Domingo seguinte</a:t>
            </a:r>
          </a:p>
          <a:p>
            <a:pPr lvl="0"/>
            <a:r>
              <a:rPr lang="pt-BR" dirty="0"/>
              <a:t>9 - 16 de Abril ou Domingo seguinte</a:t>
            </a:r>
          </a:p>
          <a:p>
            <a:pPr lvl="0"/>
            <a:r>
              <a:rPr lang="pt-BR" dirty="0"/>
              <a:t>10 - 5 de Abril ou Domingo seguinte</a:t>
            </a:r>
          </a:p>
          <a:p>
            <a:pPr lvl="0"/>
            <a:r>
              <a:rPr lang="pt-BR" dirty="0"/>
              <a:t>11 - 25 de Março ou Domingo seguinte</a:t>
            </a:r>
          </a:p>
          <a:p>
            <a:pPr lvl="0"/>
            <a:r>
              <a:rPr lang="pt-BR" dirty="0"/>
              <a:t>12 - 13 de Abril ou Domingo seguinte</a:t>
            </a:r>
          </a:p>
          <a:p>
            <a:pPr lvl="0"/>
            <a:r>
              <a:rPr lang="pt-BR" dirty="0"/>
              <a:t>13 - 2 de Abril ou Domingo seguinte</a:t>
            </a:r>
          </a:p>
          <a:p>
            <a:pPr lvl="0"/>
            <a:r>
              <a:rPr lang="pt-BR" dirty="0"/>
              <a:t>14 - 22 de Março ou Domingo seguinte</a:t>
            </a:r>
          </a:p>
          <a:p>
            <a:pPr lvl="0"/>
            <a:r>
              <a:rPr lang="pt-BR" dirty="0"/>
              <a:t>15 - 10 de Abril ou Domingo seguinte</a:t>
            </a:r>
          </a:p>
          <a:p>
            <a:pPr lvl="0"/>
            <a:r>
              <a:rPr lang="pt-BR" dirty="0"/>
              <a:t>16 - 30 de Março ou Domingo seguinte</a:t>
            </a:r>
          </a:p>
          <a:p>
            <a:pPr lvl="0"/>
            <a:r>
              <a:rPr lang="pt-BR" dirty="0"/>
              <a:t>17 - 17 de Abril ou Domingo seguinte</a:t>
            </a:r>
          </a:p>
          <a:p>
            <a:pPr lvl="0"/>
            <a:r>
              <a:rPr lang="pt-BR" dirty="0"/>
              <a:t>18 - 7 de Abril ou Domingo seguinte</a:t>
            </a:r>
          </a:p>
          <a:p>
            <a:pPr lvl="0"/>
            <a:r>
              <a:rPr lang="pt-BR" dirty="0"/>
              <a:t>19 - 27 de Março ou Domingo seguinte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019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1035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Pascoa judaica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05012" y="1655762"/>
            <a:ext cx="4371975" cy="4762500"/>
          </a:xfrm>
        </p:spPr>
      </p:pic>
    </p:spTree>
    <p:extLst>
      <p:ext uri="{BB962C8B-B14F-4D97-AF65-F5344CB8AC3E}">
        <p14:creationId xmlns:p14="http://schemas.microsoft.com/office/powerpoint/2010/main" xmlns="" val="428786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Pascoa cristã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1917" y="1600200"/>
            <a:ext cx="6498166" cy="4873625"/>
          </a:xfrm>
        </p:spPr>
      </p:pic>
    </p:spTree>
    <p:extLst>
      <p:ext uri="{BB962C8B-B14F-4D97-AF65-F5344CB8AC3E}">
        <p14:creationId xmlns:p14="http://schemas.microsoft.com/office/powerpoint/2010/main" xmlns="" val="232479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Carnaval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0764" y="2276871"/>
            <a:ext cx="6221555" cy="3699303"/>
          </a:xfrm>
        </p:spPr>
      </p:pic>
    </p:spTree>
    <p:extLst>
      <p:ext uri="{BB962C8B-B14F-4D97-AF65-F5344CB8AC3E}">
        <p14:creationId xmlns:p14="http://schemas.microsoft.com/office/powerpoint/2010/main" xmlns="" val="405456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Calendário Juliano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Discrepância de 80 dias</a:t>
            </a:r>
          </a:p>
          <a:p>
            <a:endParaRPr lang="pt-BR" dirty="0" smtClean="0"/>
          </a:p>
          <a:p>
            <a:r>
              <a:rPr lang="pt-BR" dirty="0" smtClean="0"/>
              <a:t>46 a.C. ano da confusão</a:t>
            </a:r>
          </a:p>
          <a:p>
            <a:pPr marL="0" indent="0">
              <a:buNone/>
            </a:pPr>
            <a:r>
              <a:rPr lang="pt-BR" dirty="0" smtClean="0"/>
              <a:t> </a:t>
            </a:r>
          </a:p>
          <a:p>
            <a:r>
              <a:rPr lang="pt-BR" dirty="0" smtClean="0"/>
              <a:t>Ano 365,25 dia</a:t>
            </a:r>
          </a:p>
          <a:p>
            <a:endParaRPr lang="pt-BR" dirty="0"/>
          </a:p>
          <a:p>
            <a:r>
              <a:rPr lang="pt-BR" dirty="0" smtClean="0"/>
              <a:t>Ano bissexto</a:t>
            </a:r>
          </a:p>
          <a:p>
            <a:pPr lvl="2"/>
            <a:r>
              <a:rPr lang="de-DE" dirty="0" smtClean="0"/>
              <a:t> “bis sexto ante calendas martii“</a:t>
            </a:r>
          </a:p>
          <a:p>
            <a:pPr lvl="2"/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4088" y="1700808"/>
            <a:ext cx="323850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9775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Concilio de Niceia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89118" y="2090738"/>
            <a:ext cx="5835210" cy="364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816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data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464296"/>
            <a:ext cx="7467600" cy="3196952"/>
          </a:xfrm>
        </p:spPr>
        <p:txBody>
          <a:bodyPr/>
          <a:lstStyle/>
          <a:p>
            <a:r>
              <a:rPr lang="pt-BR" dirty="0" smtClean="0"/>
              <a:t>Equinócio 21 de março</a:t>
            </a:r>
          </a:p>
          <a:p>
            <a:endParaRPr lang="pt-BR" dirty="0"/>
          </a:p>
          <a:p>
            <a:r>
              <a:rPr lang="pt-BR" dirty="0" smtClean="0"/>
              <a:t>1ª lua cheia</a:t>
            </a:r>
          </a:p>
          <a:p>
            <a:endParaRPr lang="pt-BR" dirty="0"/>
          </a:p>
          <a:p>
            <a:r>
              <a:rPr lang="pt-BR" dirty="0"/>
              <a:t>N</a:t>
            </a:r>
            <a:r>
              <a:rPr lang="pt-BR" dirty="0" smtClean="0"/>
              <a:t>unca </a:t>
            </a:r>
            <a:r>
              <a:rPr lang="pt-BR" dirty="0"/>
              <a:t>acontece antes de 22 de março nem depois de 25 de abril</a:t>
            </a:r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908720"/>
            <a:ext cx="3459289" cy="30482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60498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Calendário gregoriano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762872" cy="4873752"/>
          </a:xfrm>
        </p:spPr>
        <p:txBody>
          <a:bodyPr/>
          <a:lstStyle/>
          <a:p>
            <a:r>
              <a:rPr lang="pt-BR" dirty="0"/>
              <a:t>10 </a:t>
            </a:r>
            <a:r>
              <a:rPr lang="pt-BR" dirty="0" smtClean="0"/>
              <a:t>dias de diferença</a:t>
            </a:r>
          </a:p>
          <a:p>
            <a:pPr lvl="2"/>
            <a:r>
              <a:rPr lang="pt-BR" dirty="0"/>
              <a:t> </a:t>
            </a:r>
            <a:r>
              <a:rPr lang="pt-BR" dirty="0" smtClean="0"/>
              <a:t>365,242199</a:t>
            </a:r>
          </a:p>
          <a:p>
            <a:pPr lvl="2"/>
            <a:r>
              <a:rPr lang="pt-BR" dirty="0" smtClean="0"/>
              <a:t>Diferença 0,007801</a:t>
            </a:r>
          </a:p>
          <a:p>
            <a:pPr lvl="2"/>
            <a:endParaRPr lang="pt-BR" dirty="0" smtClean="0"/>
          </a:p>
          <a:p>
            <a:r>
              <a:rPr lang="pt-BR" dirty="0" smtClean="0"/>
              <a:t>Lua cheia eclesiástica</a:t>
            </a:r>
          </a:p>
          <a:p>
            <a:pPr lvl="2"/>
            <a:r>
              <a:rPr lang="pt-BR" dirty="0"/>
              <a:t> </a:t>
            </a:r>
            <a:r>
              <a:rPr lang="pt-BR" dirty="0" smtClean="0"/>
              <a:t>Em 2001 a lua </a:t>
            </a:r>
            <a:r>
              <a:rPr lang="pt-BR" dirty="0"/>
              <a:t>cheia caiu no domingo 8 de abril e a lua cheia pascoal (ou eclesiástica) no dia 15</a:t>
            </a:r>
          </a:p>
          <a:p>
            <a:pPr marL="434340" indent="-342900"/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2120" y="1412776"/>
            <a:ext cx="2951232" cy="414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6094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Enfim: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</a:t>
            </a:r>
            <a:r>
              <a:rPr lang="pt-BR" dirty="0" smtClean="0"/>
              <a:t>unca </a:t>
            </a:r>
            <a:r>
              <a:rPr lang="pt-BR" dirty="0" smtClean="0"/>
              <a:t>antes de 22 de março e nunca após 25 de </a:t>
            </a:r>
            <a:r>
              <a:rPr lang="pt-BR" dirty="0" smtClean="0"/>
              <a:t>abril</a:t>
            </a:r>
          </a:p>
          <a:p>
            <a:endParaRPr lang="pt-BR" dirty="0" smtClean="0"/>
          </a:p>
          <a:p>
            <a:r>
              <a:rPr lang="pt-BR" dirty="0" smtClean="0"/>
              <a:t>Primeira Lua cheia após o equinócio de primavera(norte)</a:t>
            </a:r>
          </a:p>
          <a:p>
            <a:endParaRPr lang="pt-BR" dirty="0" smtClean="0"/>
          </a:p>
          <a:p>
            <a:r>
              <a:rPr lang="pt-BR" dirty="0" smtClean="0"/>
              <a:t>Lua cheia eclesiástica</a:t>
            </a:r>
          </a:p>
          <a:p>
            <a:endParaRPr lang="pt-BR" dirty="0" smtClean="0"/>
          </a:p>
          <a:p>
            <a:r>
              <a:rPr lang="pt-BR" dirty="0" smtClean="0"/>
              <a:t>Nunca no dia do equinócio</a:t>
            </a:r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</TotalTime>
  <Words>353</Words>
  <Application>Microsoft Office PowerPoint</Application>
  <PresentationFormat>Apresentação na tela (4:3)</PresentationFormat>
  <Paragraphs>87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14</vt:i4>
      </vt:variant>
    </vt:vector>
  </HeadingPairs>
  <TitlesOfParts>
    <vt:vector size="16" baseType="lpstr">
      <vt:lpstr>Balcão Envidraçado</vt:lpstr>
      <vt:lpstr>Tema do Office</vt:lpstr>
      <vt:lpstr>Carnaval, pascoa e Astronomia?  </vt:lpstr>
      <vt:lpstr>Pascoa judaica</vt:lpstr>
      <vt:lpstr>Pascoa cristã</vt:lpstr>
      <vt:lpstr>Carnaval</vt:lpstr>
      <vt:lpstr>Calendário Juliano</vt:lpstr>
      <vt:lpstr>Concilio de Niceia</vt:lpstr>
      <vt:lpstr>A data</vt:lpstr>
      <vt:lpstr>Calendário gregoriano</vt:lpstr>
      <vt:lpstr>Enfim:</vt:lpstr>
      <vt:lpstr>Datas</vt:lpstr>
      <vt:lpstr>5.700.000 anos!</vt:lpstr>
      <vt:lpstr>Exemplo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Carnaval, pascoa e Astronomia?</dc:title>
  <dc:creator>JENNY</dc:creator>
  <cp:lastModifiedBy>Observatório</cp:lastModifiedBy>
  <cp:revision>14</cp:revision>
  <dcterms:created xsi:type="dcterms:W3CDTF">2014-03-09T00:24:03Z</dcterms:created>
  <dcterms:modified xsi:type="dcterms:W3CDTF">2014-03-15T23:34:19Z</dcterms:modified>
</cp:coreProperties>
</file>