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76" r:id="rId6"/>
    <p:sldId id="260" r:id="rId7"/>
    <p:sldId id="261" r:id="rId8"/>
    <p:sldId id="262" r:id="rId9"/>
    <p:sldId id="274" r:id="rId10"/>
    <p:sldId id="263" r:id="rId11"/>
    <p:sldId id="265" r:id="rId12"/>
    <p:sldId id="278" r:id="rId13"/>
    <p:sldId id="268" r:id="rId14"/>
    <p:sldId id="269" r:id="rId15"/>
    <p:sldId id="275" r:id="rId16"/>
    <p:sldId id="270" r:id="rId17"/>
    <p:sldId id="277" r:id="rId18"/>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48" d="100"/>
          <a:sy n="48" d="100"/>
        </p:scale>
        <p:origin x="-619" y="-7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estilo do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6580DDED-F791-4422-9C20-FD0ACC6C063A}" type="datetimeFigureOut">
              <a:rPr lang="pt-BR" smtClean="0"/>
              <a:pPr/>
              <a:t>29/11/2014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8FDABE3B-84DE-401D-A1AD-04E96C6B1599}" type="slidenum">
              <a:rPr lang="pt-BR" smtClean="0"/>
              <a:pPr/>
              <a:t>‹nº›</a:t>
            </a:fld>
            <a:endParaRPr lang="pt-B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6580DDED-F791-4422-9C20-FD0ACC6C063A}" type="datetimeFigureOut">
              <a:rPr lang="pt-BR" smtClean="0"/>
              <a:pPr/>
              <a:t>29/11/2014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8FDABE3B-84DE-401D-A1AD-04E96C6B1599}" type="slidenum">
              <a:rPr lang="pt-BR" smtClean="0"/>
              <a:pPr/>
              <a:t>‹nº›</a:t>
            </a:fld>
            <a:endParaRPr 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6580DDED-F791-4422-9C20-FD0ACC6C063A}" type="datetimeFigureOut">
              <a:rPr lang="pt-BR" smtClean="0"/>
              <a:pPr/>
              <a:t>29/11/2014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8FDABE3B-84DE-401D-A1AD-04E96C6B1599}" type="slidenum">
              <a:rPr lang="pt-BR" smtClean="0"/>
              <a:pPr/>
              <a:t>‹nº›</a:t>
            </a:fld>
            <a:endParaRPr lang="pt-B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idx="1"/>
          </p:nvPr>
        </p:nvSpPr>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6580DDED-F791-4422-9C20-FD0ACC6C063A}" type="datetimeFigureOut">
              <a:rPr lang="pt-BR" smtClean="0"/>
              <a:pPr/>
              <a:t>29/11/2014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8FDABE3B-84DE-401D-A1AD-04E96C6B1599}" type="slidenum">
              <a:rPr lang="pt-BR" smtClean="0"/>
              <a:pPr/>
              <a:t>‹nº›</a:t>
            </a:fld>
            <a:endParaRPr lang="pt-B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os estilos do texto mestre</a:t>
            </a:r>
          </a:p>
        </p:txBody>
      </p:sp>
      <p:sp>
        <p:nvSpPr>
          <p:cNvPr id="4" name="Espaço Reservado para Data 3"/>
          <p:cNvSpPr>
            <a:spLocks noGrp="1"/>
          </p:cNvSpPr>
          <p:nvPr>
            <p:ph type="dt" sz="half" idx="10"/>
          </p:nvPr>
        </p:nvSpPr>
        <p:spPr/>
        <p:txBody>
          <a:bodyPr/>
          <a:lstStyle/>
          <a:p>
            <a:fld id="{6580DDED-F791-4422-9C20-FD0ACC6C063A}" type="datetimeFigureOut">
              <a:rPr lang="pt-BR" smtClean="0"/>
              <a:pPr/>
              <a:t>29/11/2014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8FDABE3B-84DE-401D-A1AD-04E96C6B1599}" type="slidenum">
              <a:rPr lang="pt-BR" smtClean="0"/>
              <a:pPr/>
              <a:t>‹nº›</a:t>
            </a:fld>
            <a:endParaRPr lang="pt-B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6580DDED-F791-4422-9C20-FD0ACC6C063A}" type="datetimeFigureOut">
              <a:rPr lang="pt-BR" smtClean="0"/>
              <a:pPr/>
              <a:t>29/11/2014</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8FDABE3B-84DE-401D-A1AD-04E96C6B1599}" type="slidenum">
              <a:rPr lang="pt-BR" smtClean="0"/>
              <a:pPr/>
              <a:t>‹nº›</a:t>
            </a:fld>
            <a:endParaRPr lang="pt-B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6580DDED-F791-4422-9C20-FD0ACC6C063A}" type="datetimeFigureOut">
              <a:rPr lang="pt-BR" smtClean="0"/>
              <a:pPr/>
              <a:t>29/11/2014</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8FDABE3B-84DE-401D-A1AD-04E96C6B1599}" type="slidenum">
              <a:rPr lang="pt-BR" smtClean="0"/>
              <a:pPr/>
              <a:t>‹nº›</a:t>
            </a:fld>
            <a:endParaRPr lang="pt-B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Data 2"/>
          <p:cNvSpPr>
            <a:spLocks noGrp="1"/>
          </p:cNvSpPr>
          <p:nvPr>
            <p:ph type="dt" sz="half" idx="10"/>
          </p:nvPr>
        </p:nvSpPr>
        <p:spPr/>
        <p:txBody>
          <a:bodyPr/>
          <a:lstStyle/>
          <a:p>
            <a:fld id="{6580DDED-F791-4422-9C20-FD0ACC6C063A}" type="datetimeFigureOut">
              <a:rPr lang="pt-BR" smtClean="0"/>
              <a:pPr/>
              <a:t>29/11/2014</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8FDABE3B-84DE-401D-A1AD-04E96C6B1599}" type="slidenum">
              <a:rPr lang="pt-BR" smtClean="0"/>
              <a:pPr/>
              <a:t>‹nº›</a:t>
            </a:fld>
            <a:endParaRPr lang="pt-B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6580DDED-F791-4422-9C20-FD0ACC6C063A}" type="datetimeFigureOut">
              <a:rPr lang="pt-BR" smtClean="0"/>
              <a:pPr/>
              <a:t>29/11/2014</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8FDABE3B-84DE-401D-A1AD-04E96C6B1599}" type="slidenum">
              <a:rPr lang="pt-BR" smtClean="0"/>
              <a:pPr/>
              <a:t>‹nº›</a:t>
            </a:fld>
            <a:endParaRPr lang="pt-B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4"/>
          <p:cNvSpPr>
            <a:spLocks noGrp="1"/>
          </p:cNvSpPr>
          <p:nvPr>
            <p:ph type="dt" sz="half" idx="10"/>
          </p:nvPr>
        </p:nvSpPr>
        <p:spPr/>
        <p:txBody>
          <a:bodyPr/>
          <a:lstStyle/>
          <a:p>
            <a:fld id="{6580DDED-F791-4422-9C20-FD0ACC6C063A}" type="datetimeFigureOut">
              <a:rPr lang="pt-BR" smtClean="0"/>
              <a:pPr/>
              <a:t>29/11/2014</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8FDABE3B-84DE-401D-A1AD-04E96C6B1599}" type="slidenum">
              <a:rPr lang="pt-BR" smtClean="0"/>
              <a:pPr/>
              <a:t>‹nº›</a:t>
            </a:fld>
            <a:endParaRPr lang="pt-B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4"/>
          <p:cNvSpPr>
            <a:spLocks noGrp="1"/>
          </p:cNvSpPr>
          <p:nvPr>
            <p:ph type="dt" sz="half" idx="10"/>
          </p:nvPr>
        </p:nvSpPr>
        <p:spPr/>
        <p:txBody>
          <a:bodyPr/>
          <a:lstStyle/>
          <a:p>
            <a:fld id="{6580DDED-F791-4422-9C20-FD0ACC6C063A}" type="datetimeFigureOut">
              <a:rPr lang="pt-BR" smtClean="0"/>
              <a:pPr/>
              <a:t>29/11/2014</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8FDABE3B-84DE-401D-A1AD-04E96C6B1599}" type="slidenum">
              <a:rPr lang="pt-BR" smtClean="0"/>
              <a:pPr/>
              <a:t>‹nº›</a:t>
            </a:fld>
            <a:endParaRPr lang="pt-B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80DDED-F791-4422-9C20-FD0ACC6C063A}" type="datetimeFigureOut">
              <a:rPr lang="pt-BR" smtClean="0"/>
              <a:pPr/>
              <a:t>29/11/2014</a:t>
            </a:fld>
            <a:endParaRPr lang="pt-BR"/>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DABE3B-84DE-401D-A1AD-04E96C6B1599}" type="slidenum">
              <a:rPr lang="pt-BR" smtClean="0"/>
              <a:pPr/>
              <a:t>‹nº›</a:t>
            </a:fld>
            <a:endParaRPr lang="pt-B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683568" y="260648"/>
            <a:ext cx="7772400" cy="1470025"/>
          </a:xfrm>
        </p:spPr>
        <p:txBody>
          <a:bodyPr/>
          <a:lstStyle/>
          <a:p>
            <a:r>
              <a:rPr lang="pt-BR" dirty="0" smtClean="0">
                <a:solidFill>
                  <a:srgbClr val="FF0000"/>
                </a:solidFill>
              </a:rPr>
              <a:t>Calendários</a:t>
            </a:r>
            <a:endParaRPr lang="pt-BR" dirty="0">
              <a:solidFill>
                <a:srgbClr val="FF0000"/>
              </a:solidFill>
            </a:endParaRPr>
          </a:p>
        </p:txBody>
      </p:sp>
      <p:sp>
        <p:nvSpPr>
          <p:cNvPr id="3" name="Subtítulo 2"/>
          <p:cNvSpPr>
            <a:spLocks noGrp="1"/>
          </p:cNvSpPr>
          <p:nvPr>
            <p:ph type="subTitle" idx="1"/>
          </p:nvPr>
        </p:nvSpPr>
        <p:spPr>
          <a:xfrm>
            <a:off x="1187624" y="5373216"/>
            <a:ext cx="6400800" cy="792088"/>
          </a:xfrm>
        </p:spPr>
        <p:txBody>
          <a:bodyPr>
            <a:normAutofit fontScale="77500" lnSpcReduction="20000"/>
          </a:bodyPr>
          <a:lstStyle/>
          <a:p>
            <a:r>
              <a:rPr lang="pt-BR" dirty="0" smtClean="0">
                <a:solidFill>
                  <a:srgbClr val="FF0000"/>
                </a:solidFill>
              </a:rPr>
              <a:t>José de </a:t>
            </a:r>
            <a:r>
              <a:rPr lang="pt-BR" dirty="0" err="1" smtClean="0">
                <a:solidFill>
                  <a:srgbClr val="FF0000"/>
                </a:solidFill>
              </a:rPr>
              <a:t>Arimatea</a:t>
            </a:r>
            <a:r>
              <a:rPr lang="pt-BR" dirty="0" smtClean="0">
                <a:solidFill>
                  <a:srgbClr val="FF0000"/>
                </a:solidFill>
              </a:rPr>
              <a:t> Gomes da Silva Filho</a:t>
            </a:r>
          </a:p>
          <a:p>
            <a:r>
              <a:rPr lang="pt-BR" dirty="0" smtClean="0">
                <a:solidFill>
                  <a:srgbClr val="FF0000"/>
                </a:solidFill>
              </a:rPr>
              <a:t>dcundno@gmail.com</a:t>
            </a:r>
            <a:endParaRPr lang="pt-BR" dirty="0">
              <a:solidFill>
                <a:srgbClr val="FF0000"/>
              </a:solidFill>
            </a:endParaRPr>
          </a:p>
        </p:txBody>
      </p:sp>
      <p:pic>
        <p:nvPicPr>
          <p:cNvPr id="6146" name="Picture 2" descr="C:\Users\Observatório\Desktop\Josef\calendario-maia.jpg"/>
          <p:cNvPicPr>
            <a:picLocks noChangeAspect="1" noChangeArrowheads="1"/>
          </p:cNvPicPr>
          <p:nvPr/>
        </p:nvPicPr>
        <p:blipFill>
          <a:blip r:embed="rId2" cstate="print"/>
          <a:srcRect/>
          <a:stretch>
            <a:fillRect/>
          </a:stretch>
        </p:blipFill>
        <p:spPr bwMode="auto">
          <a:xfrm>
            <a:off x="611560" y="1844824"/>
            <a:ext cx="2762250" cy="2066925"/>
          </a:xfrm>
          <a:prstGeom prst="rect">
            <a:avLst/>
          </a:prstGeom>
          <a:noFill/>
        </p:spPr>
      </p:pic>
      <p:pic>
        <p:nvPicPr>
          <p:cNvPr id="5" name="Picture 2" descr="C:\Users\Observatório\Desktop\Josef\calendar_roman2.gif"/>
          <p:cNvPicPr>
            <a:picLocks noChangeAspect="1" noChangeArrowheads="1"/>
          </p:cNvPicPr>
          <p:nvPr/>
        </p:nvPicPr>
        <p:blipFill>
          <a:blip r:embed="rId3" cstate="print"/>
          <a:srcRect/>
          <a:stretch>
            <a:fillRect/>
          </a:stretch>
        </p:blipFill>
        <p:spPr bwMode="auto">
          <a:xfrm>
            <a:off x="6300192" y="1988840"/>
            <a:ext cx="2524125" cy="3257550"/>
          </a:xfrm>
          <a:prstGeom prst="rect">
            <a:avLst/>
          </a:prstGeom>
          <a:noFill/>
        </p:spPr>
      </p:pic>
      <p:pic>
        <p:nvPicPr>
          <p:cNvPr id="6147" name="Picture 3" descr="C:\Users\Observatório\Desktop\Josef\calendc3a1rio-luach.jpg"/>
          <p:cNvPicPr>
            <a:picLocks noChangeAspect="1" noChangeArrowheads="1"/>
          </p:cNvPicPr>
          <p:nvPr/>
        </p:nvPicPr>
        <p:blipFill>
          <a:blip r:embed="rId4" cstate="print"/>
          <a:srcRect/>
          <a:stretch>
            <a:fillRect/>
          </a:stretch>
        </p:blipFill>
        <p:spPr bwMode="auto">
          <a:xfrm>
            <a:off x="3563888" y="2420888"/>
            <a:ext cx="2597150" cy="2733675"/>
          </a:xfrm>
          <a:prstGeom prst="rect">
            <a:avLst/>
          </a:prstGeom>
          <a:noFill/>
        </p:spPr>
      </p:pic>
      <p:pic>
        <p:nvPicPr>
          <p:cNvPr id="7" name="Picture 24"/>
          <p:cNvPicPr>
            <a:picLocks noChangeAspect="1" noChangeArrowheads="1"/>
          </p:cNvPicPr>
          <p:nvPr/>
        </p:nvPicPr>
        <p:blipFill>
          <a:blip r:embed="rId5" cstate="print"/>
          <a:srcRect/>
          <a:stretch>
            <a:fillRect/>
          </a:stretch>
        </p:blipFill>
        <p:spPr bwMode="auto">
          <a:xfrm>
            <a:off x="395536" y="332656"/>
            <a:ext cx="2501801" cy="1344017"/>
          </a:xfrm>
          <a:prstGeom prst="rect">
            <a:avLst/>
          </a:prstGeom>
          <a:noFill/>
          <a:ln w="12700">
            <a:noFill/>
            <a:miter lim="800000"/>
            <a:headEnd type="none" w="sm" len="sm"/>
            <a:tailEnd type="none" w="sm" len="sm"/>
          </a:ln>
        </p:spPr>
      </p:pic>
      <p:pic>
        <p:nvPicPr>
          <p:cNvPr id="8" name="Picture 20"/>
          <p:cNvPicPr>
            <a:picLocks noChangeAspect="1" noChangeArrowheads="1"/>
          </p:cNvPicPr>
          <p:nvPr/>
        </p:nvPicPr>
        <p:blipFill>
          <a:blip r:embed="rId6" cstate="print"/>
          <a:srcRect/>
          <a:stretch>
            <a:fillRect/>
          </a:stretch>
        </p:blipFill>
        <p:spPr bwMode="auto">
          <a:xfrm>
            <a:off x="6804248" y="260648"/>
            <a:ext cx="1823938" cy="1367954"/>
          </a:xfrm>
          <a:prstGeom prst="rect">
            <a:avLst/>
          </a:prstGeom>
          <a:noFill/>
          <a:ln w="12700">
            <a:noFill/>
            <a:miter lim="800000"/>
            <a:headEnd type="none" w="sm" len="sm"/>
            <a:tailEnd type="none" w="sm" len="sm"/>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solidFill>
                  <a:schemeClr val="bg1"/>
                </a:solidFill>
              </a:rPr>
              <a:t>4</a:t>
            </a:r>
            <a:r>
              <a:rPr lang="pt-BR" dirty="0" smtClean="0">
                <a:solidFill>
                  <a:schemeClr val="bg1"/>
                </a:solidFill>
              </a:rPr>
              <a:t>. Tipos de Calendários</a:t>
            </a:r>
            <a:endParaRPr lang="pt-BR" dirty="0">
              <a:solidFill>
                <a:schemeClr val="bg1"/>
              </a:solidFill>
            </a:endParaRPr>
          </a:p>
        </p:txBody>
      </p:sp>
      <p:sp>
        <p:nvSpPr>
          <p:cNvPr id="3" name="Espaço Reservado para Conteúdo 2"/>
          <p:cNvSpPr>
            <a:spLocks noGrp="1"/>
          </p:cNvSpPr>
          <p:nvPr>
            <p:ph idx="1"/>
          </p:nvPr>
        </p:nvSpPr>
        <p:spPr/>
        <p:txBody>
          <a:bodyPr>
            <a:normAutofit fontScale="92500"/>
          </a:bodyPr>
          <a:lstStyle/>
          <a:p>
            <a:pPr algn="just">
              <a:buNone/>
            </a:pPr>
            <a:r>
              <a:rPr lang="pt-BR" dirty="0">
                <a:solidFill>
                  <a:srgbClr val="FF0000"/>
                </a:solidFill>
              </a:rPr>
              <a:t>1- Solares: Baseados no movimento da Terra em torno do Sol; os meses não têm conexão com o movimento da Lua. </a:t>
            </a:r>
          </a:p>
          <a:p>
            <a:pPr algn="just">
              <a:buNone/>
            </a:pPr>
            <a:r>
              <a:rPr lang="pt-BR" dirty="0" smtClean="0">
                <a:solidFill>
                  <a:srgbClr val="FF0000"/>
                </a:solidFill>
              </a:rPr>
              <a:t>2- </a:t>
            </a:r>
            <a:r>
              <a:rPr lang="pt-BR" dirty="0">
                <a:solidFill>
                  <a:srgbClr val="FF0000"/>
                </a:solidFill>
              </a:rPr>
              <a:t>Lunares: Baseados no movimento da Lua; o ano não tem conexão com o movimento da Terra em torno do Sol. </a:t>
            </a:r>
          </a:p>
          <a:p>
            <a:pPr algn="just">
              <a:buNone/>
            </a:pPr>
            <a:r>
              <a:rPr lang="pt-BR" dirty="0" smtClean="0">
                <a:solidFill>
                  <a:srgbClr val="FF0000"/>
                </a:solidFill>
              </a:rPr>
              <a:t>3- </a:t>
            </a:r>
            <a:r>
              <a:rPr lang="pt-BR" dirty="0" err="1" smtClean="0">
                <a:solidFill>
                  <a:srgbClr val="FF0000"/>
                </a:solidFill>
              </a:rPr>
              <a:t>Lunissolares</a:t>
            </a:r>
            <a:r>
              <a:rPr lang="pt-BR" dirty="0">
                <a:solidFill>
                  <a:srgbClr val="FF0000"/>
                </a:solidFill>
              </a:rPr>
              <a:t>: Os anos estão relacionados com o movimento da Terra em torno do Sol e os meses com o movimento da Lua em torno da Terra.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Calendário Romano</a:t>
            </a:r>
            <a:endParaRPr lang="pt-BR" dirty="0"/>
          </a:p>
        </p:txBody>
      </p:sp>
      <p:sp>
        <p:nvSpPr>
          <p:cNvPr id="3" name="Espaço Reservado para Conteúdo 2"/>
          <p:cNvSpPr>
            <a:spLocks noGrp="1"/>
          </p:cNvSpPr>
          <p:nvPr>
            <p:ph idx="1"/>
          </p:nvPr>
        </p:nvSpPr>
        <p:spPr>
          <a:xfrm>
            <a:off x="179512" y="1412776"/>
            <a:ext cx="8676456" cy="1080120"/>
          </a:xfrm>
        </p:spPr>
        <p:txBody>
          <a:bodyPr/>
          <a:lstStyle/>
          <a:p>
            <a:pPr algn="just">
              <a:buNone/>
            </a:pPr>
            <a:r>
              <a:rPr lang="pt-BR" dirty="0" smtClean="0"/>
              <a:t>	O primeiro calendário romano era um Calendário lunar com dez meses</a:t>
            </a:r>
            <a:endParaRPr lang="pt-BR" dirty="0"/>
          </a:p>
        </p:txBody>
      </p:sp>
      <p:graphicFrame>
        <p:nvGraphicFramePr>
          <p:cNvPr id="5" name="Tabela 4"/>
          <p:cNvGraphicFramePr>
            <a:graphicFrameLocks noGrp="1"/>
          </p:cNvGraphicFramePr>
          <p:nvPr/>
        </p:nvGraphicFramePr>
        <p:xfrm>
          <a:off x="1331640" y="2564904"/>
          <a:ext cx="6648400" cy="1440159"/>
        </p:xfrm>
        <a:graphic>
          <a:graphicData uri="http://schemas.openxmlformats.org/drawingml/2006/table">
            <a:tbl>
              <a:tblPr/>
              <a:tblGrid>
                <a:gridCol w="3324200"/>
                <a:gridCol w="3324200"/>
              </a:tblGrid>
              <a:tr h="1440159">
                <a:tc>
                  <a:txBody>
                    <a:bodyPr/>
                    <a:lstStyle/>
                    <a:p>
                      <a:pPr marL="342900" lvl="0" indent="-342900">
                        <a:lnSpc>
                          <a:spcPts val="1800"/>
                        </a:lnSpc>
                        <a:spcAft>
                          <a:spcPts val="120"/>
                        </a:spcAft>
                        <a:buSzPts val="1000"/>
                        <a:buFont typeface="Symbol"/>
                        <a:buChar char=""/>
                        <a:tabLst>
                          <a:tab pos="457200" algn="l"/>
                        </a:tabLst>
                      </a:pPr>
                      <a:r>
                        <a:rPr lang="pt-BR" sz="2100" u="none" dirty="0" smtClean="0">
                          <a:solidFill>
                            <a:srgbClr val="FF0000"/>
                          </a:solidFill>
                          <a:latin typeface="Arial"/>
                          <a:ea typeface="Times New Roman"/>
                          <a:cs typeface="Times New Roman"/>
                        </a:rPr>
                        <a:t>Márcio</a:t>
                      </a:r>
                      <a:r>
                        <a:rPr lang="pt-BR" sz="2100" u="none" baseline="0" dirty="0" smtClean="0">
                          <a:solidFill>
                            <a:srgbClr val="FF0000"/>
                          </a:solidFill>
                          <a:latin typeface="Arial"/>
                          <a:ea typeface="Times New Roman"/>
                          <a:cs typeface="Times New Roman"/>
                        </a:rPr>
                        <a:t> </a:t>
                      </a:r>
                      <a:r>
                        <a:rPr lang="pt-BR" sz="2100" u="none" dirty="0" smtClean="0">
                          <a:solidFill>
                            <a:srgbClr val="FF0000"/>
                          </a:solidFill>
                          <a:latin typeface="Arial"/>
                          <a:ea typeface="Times New Roman"/>
                          <a:cs typeface="Times New Roman"/>
                        </a:rPr>
                        <a:t>(31 </a:t>
                      </a:r>
                      <a:r>
                        <a:rPr lang="pt-BR" sz="2100" u="none" dirty="0">
                          <a:solidFill>
                            <a:srgbClr val="FF0000"/>
                          </a:solidFill>
                          <a:latin typeface="Arial"/>
                          <a:ea typeface="Times New Roman"/>
                          <a:cs typeface="Times New Roman"/>
                        </a:rPr>
                        <a:t>dias)</a:t>
                      </a:r>
                      <a:endParaRPr lang="pt-BR" sz="2600" u="none" dirty="0">
                        <a:solidFill>
                          <a:srgbClr val="FF0000"/>
                        </a:solidFill>
                        <a:latin typeface="Calibri"/>
                        <a:ea typeface="Calibri"/>
                        <a:cs typeface="Times New Roman"/>
                      </a:endParaRPr>
                    </a:p>
                    <a:p>
                      <a:pPr marL="342900" lvl="0" indent="-342900">
                        <a:lnSpc>
                          <a:spcPts val="1800"/>
                        </a:lnSpc>
                        <a:spcAft>
                          <a:spcPts val="120"/>
                        </a:spcAft>
                        <a:buSzPts val="1000"/>
                        <a:buFont typeface="Symbol"/>
                        <a:buChar char=""/>
                        <a:tabLst>
                          <a:tab pos="457200" algn="l"/>
                        </a:tabLst>
                      </a:pPr>
                      <a:r>
                        <a:rPr lang="pt-BR" sz="2100" u="none" dirty="0" err="1">
                          <a:solidFill>
                            <a:srgbClr val="FF0000"/>
                          </a:solidFill>
                          <a:latin typeface="Arial"/>
                          <a:ea typeface="Times New Roman"/>
                          <a:cs typeface="Times New Roman"/>
                        </a:rPr>
                        <a:t>April</a:t>
                      </a:r>
                      <a:r>
                        <a:rPr lang="pt-BR" sz="2100" u="none" dirty="0">
                          <a:solidFill>
                            <a:srgbClr val="FF0000"/>
                          </a:solidFill>
                          <a:latin typeface="Arial"/>
                          <a:ea typeface="Times New Roman"/>
                          <a:cs typeface="Times New Roman"/>
                        </a:rPr>
                        <a:t> (30 dias)</a:t>
                      </a:r>
                      <a:endParaRPr lang="pt-BR" sz="2600" u="none" dirty="0">
                        <a:solidFill>
                          <a:srgbClr val="FF0000"/>
                        </a:solidFill>
                        <a:latin typeface="Calibri"/>
                        <a:ea typeface="Calibri"/>
                        <a:cs typeface="Times New Roman"/>
                      </a:endParaRPr>
                    </a:p>
                    <a:p>
                      <a:pPr marL="342900" lvl="0" indent="-342900">
                        <a:lnSpc>
                          <a:spcPts val="1800"/>
                        </a:lnSpc>
                        <a:spcAft>
                          <a:spcPts val="120"/>
                        </a:spcAft>
                        <a:buSzPts val="1000"/>
                        <a:buFont typeface="Symbol"/>
                        <a:buChar char=""/>
                        <a:tabLst>
                          <a:tab pos="457200" algn="l"/>
                        </a:tabLst>
                      </a:pPr>
                      <a:r>
                        <a:rPr lang="pt-BR" sz="2100" u="none" dirty="0">
                          <a:solidFill>
                            <a:srgbClr val="FF0000"/>
                          </a:solidFill>
                          <a:latin typeface="Arial"/>
                          <a:ea typeface="Times New Roman"/>
                          <a:cs typeface="Times New Roman"/>
                        </a:rPr>
                        <a:t>Maio (31 dias)</a:t>
                      </a:r>
                      <a:endParaRPr lang="pt-BR" sz="2600" u="none" dirty="0">
                        <a:solidFill>
                          <a:srgbClr val="FF0000"/>
                        </a:solidFill>
                        <a:latin typeface="Calibri"/>
                        <a:ea typeface="Calibri"/>
                        <a:cs typeface="Times New Roman"/>
                      </a:endParaRPr>
                    </a:p>
                    <a:p>
                      <a:pPr marL="342900" lvl="0" indent="-342900">
                        <a:lnSpc>
                          <a:spcPts val="1800"/>
                        </a:lnSpc>
                        <a:spcAft>
                          <a:spcPts val="120"/>
                        </a:spcAft>
                        <a:buSzPts val="1000"/>
                        <a:buFont typeface="Symbol"/>
                        <a:buChar char=""/>
                        <a:tabLst>
                          <a:tab pos="457200" algn="l"/>
                        </a:tabLst>
                      </a:pPr>
                      <a:r>
                        <a:rPr lang="pt-BR" sz="2100" u="none" dirty="0" err="1">
                          <a:solidFill>
                            <a:srgbClr val="FF0000"/>
                          </a:solidFill>
                          <a:latin typeface="Arial"/>
                          <a:ea typeface="Times New Roman"/>
                          <a:cs typeface="Times New Roman"/>
                        </a:rPr>
                        <a:t>Júnio</a:t>
                      </a:r>
                      <a:r>
                        <a:rPr lang="pt-BR" sz="2100" u="none" dirty="0">
                          <a:solidFill>
                            <a:srgbClr val="FF0000"/>
                          </a:solidFill>
                          <a:latin typeface="Arial"/>
                          <a:ea typeface="Times New Roman"/>
                          <a:cs typeface="Times New Roman"/>
                        </a:rPr>
                        <a:t> (30 dias)</a:t>
                      </a:r>
                      <a:endParaRPr lang="pt-BR" sz="2600" u="none" dirty="0">
                        <a:solidFill>
                          <a:srgbClr val="FF0000"/>
                        </a:solidFill>
                        <a:latin typeface="Calibri"/>
                        <a:ea typeface="Calibri"/>
                        <a:cs typeface="Times New Roman"/>
                      </a:endParaRPr>
                    </a:p>
                    <a:p>
                      <a:pPr marL="342900" lvl="0" indent="-342900">
                        <a:lnSpc>
                          <a:spcPts val="1800"/>
                        </a:lnSpc>
                        <a:spcAft>
                          <a:spcPts val="120"/>
                        </a:spcAft>
                        <a:buSzPts val="1000"/>
                        <a:buFont typeface="Symbol"/>
                        <a:buChar char=""/>
                        <a:tabLst>
                          <a:tab pos="457200" algn="l"/>
                        </a:tabLst>
                      </a:pPr>
                      <a:r>
                        <a:rPr lang="pt-BR" sz="2100" u="none" dirty="0">
                          <a:solidFill>
                            <a:srgbClr val="FF0000"/>
                          </a:solidFill>
                          <a:latin typeface="Arial"/>
                          <a:ea typeface="Times New Roman"/>
                          <a:cs typeface="Times New Roman"/>
                        </a:rPr>
                        <a:t>Quintil (30 dias)</a:t>
                      </a:r>
                      <a:endParaRPr lang="pt-BR" sz="2600" u="none" dirty="0">
                        <a:solidFill>
                          <a:srgbClr val="FF0000"/>
                        </a:solidFill>
                        <a:latin typeface="Calibri"/>
                        <a:ea typeface="Calibri"/>
                        <a:cs typeface="Times New Roman"/>
                      </a:endParaRPr>
                    </a:p>
                  </a:txBody>
                  <a:tcPr marL="22293" marR="22293" marT="22293" marB="22293">
                    <a:lnL>
                      <a:noFill/>
                    </a:lnL>
                    <a:lnR>
                      <a:noFill/>
                    </a:lnR>
                    <a:lnT>
                      <a:noFill/>
                    </a:lnT>
                    <a:lnB>
                      <a:noFill/>
                    </a:lnB>
                    <a:solidFill>
                      <a:srgbClr val="FFFFFF"/>
                    </a:solidFill>
                  </a:tcPr>
                </a:tc>
                <a:tc>
                  <a:txBody>
                    <a:bodyPr/>
                    <a:lstStyle/>
                    <a:p>
                      <a:pPr marL="342900" lvl="0" indent="-342900">
                        <a:lnSpc>
                          <a:spcPts val="1800"/>
                        </a:lnSpc>
                        <a:spcAft>
                          <a:spcPts val="120"/>
                        </a:spcAft>
                        <a:buSzPts val="1000"/>
                        <a:buFont typeface="Symbol"/>
                        <a:buChar char=""/>
                        <a:tabLst>
                          <a:tab pos="457200" algn="l"/>
                        </a:tabLst>
                      </a:pPr>
                      <a:r>
                        <a:rPr lang="pt-BR" sz="2100" u="none" dirty="0" err="1">
                          <a:solidFill>
                            <a:srgbClr val="FF0000"/>
                          </a:solidFill>
                          <a:latin typeface="Arial"/>
                          <a:ea typeface="Times New Roman"/>
                          <a:cs typeface="Times New Roman"/>
                        </a:rPr>
                        <a:t>Sextil</a:t>
                      </a:r>
                      <a:r>
                        <a:rPr lang="pt-BR" sz="2100" u="none" dirty="0">
                          <a:solidFill>
                            <a:srgbClr val="FF0000"/>
                          </a:solidFill>
                          <a:latin typeface="Arial"/>
                          <a:ea typeface="Times New Roman"/>
                          <a:cs typeface="Times New Roman"/>
                        </a:rPr>
                        <a:t> (30 dias)</a:t>
                      </a:r>
                      <a:endParaRPr lang="pt-BR" sz="2600" u="none" dirty="0">
                        <a:solidFill>
                          <a:srgbClr val="FF0000"/>
                        </a:solidFill>
                        <a:latin typeface="Calibri"/>
                        <a:ea typeface="Calibri"/>
                        <a:cs typeface="Times New Roman"/>
                      </a:endParaRPr>
                    </a:p>
                    <a:p>
                      <a:pPr marL="342900" lvl="0" indent="-342900">
                        <a:lnSpc>
                          <a:spcPts val="1800"/>
                        </a:lnSpc>
                        <a:spcAft>
                          <a:spcPts val="120"/>
                        </a:spcAft>
                        <a:buSzPts val="1000"/>
                        <a:buFont typeface="Symbol"/>
                        <a:buChar char=""/>
                        <a:tabLst>
                          <a:tab pos="457200" algn="l"/>
                        </a:tabLst>
                      </a:pPr>
                      <a:r>
                        <a:rPr lang="pt-BR" sz="2100" u="none" dirty="0">
                          <a:solidFill>
                            <a:srgbClr val="FF0000"/>
                          </a:solidFill>
                          <a:latin typeface="Arial"/>
                          <a:ea typeface="Times New Roman"/>
                          <a:cs typeface="Times New Roman"/>
                        </a:rPr>
                        <a:t>Setembro (30 dias)</a:t>
                      </a:r>
                      <a:endParaRPr lang="pt-BR" sz="2600" u="none" dirty="0">
                        <a:solidFill>
                          <a:srgbClr val="FF0000"/>
                        </a:solidFill>
                        <a:latin typeface="Calibri"/>
                        <a:ea typeface="Calibri"/>
                        <a:cs typeface="Times New Roman"/>
                      </a:endParaRPr>
                    </a:p>
                    <a:p>
                      <a:pPr marL="342900" lvl="0" indent="-342900">
                        <a:lnSpc>
                          <a:spcPts val="1800"/>
                        </a:lnSpc>
                        <a:spcAft>
                          <a:spcPts val="120"/>
                        </a:spcAft>
                        <a:buSzPts val="1000"/>
                        <a:buFont typeface="Symbol"/>
                        <a:buChar char=""/>
                        <a:tabLst>
                          <a:tab pos="457200" algn="l"/>
                        </a:tabLst>
                      </a:pPr>
                      <a:r>
                        <a:rPr lang="pt-BR" sz="2100" u="none" dirty="0">
                          <a:solidFill>
                            <a:srgbClr val="FF0000"/>
                          </a:solidFill>
                          <a:latin typeface="Arial"/>
                          <a:ea typeface="Times New Roman"/>
                          <a:cs typeface="Times New Roman"/>
                        </a:rPr>
                        <a:t>Outubro (31 dias)</a:t>
                      </a:r>
                      <a:endParaRPr lang="pt-BR" sz="2600" u="none" dirty="0">
                        <a:solidFill>
                          <a:srgbClr val="FF0000"/>
                        </a:solidFill>
                        <a:latin typeface="Calibri"/>
                        <a:ea typeface="Calibri"/>
                        <a:cs typeface="Times New Roman"/>
                      </a:endParaRPr>
                    </a:p>
                    <a:p>
                      <a:pPr marL="342900" lvl="0" indent="-342900">
                        <a:lnSpc>
                          <a:spcPts val="1800"/>
                        </a:lnSpc>
                        <a:spcAft>
                          <a:spcPts val="120"/>
                        </a:spcAft>
                        <a:buSzPts val="1000"/>
                        <a:buFont typeface="Symbol"/>
                        <a:buChar char=""/>
                        <a:tabLst>
                          <a:tab pos="457200" algn="l"/>
                        </a:tabLst>
                      </a:pPr>
                      <a:r>
                        <a:rPr lang="pt-BR" sz="2100" u="none" dirty="0">
                          <a:solidFill>
                            <a:srgbClr val="FF0000"/>
                          </a:solidFill>
                          <a:latin typeface="Arial"/>
                          <a:ea typeface="Times New Roman"/>
                          <a:cs typeface="Times New Roman"/>
                        </a:rPr>
                        <a:t>Novembro (30 dias)</a:t>
                      </a:r>
                      <a:endParaRPr lang="pt-BR" sz="2600" u="none" dirty="0">
                        <a:solidFill>
                          <a:srgbClr val="FF0000"/>
                        </a:solidFill>
                        <a:latin typeface="Calibri"/>
                        <a:ea typeface="Calibri"/>
                        <a:cs typeface="Times New Roman"/>
                      </a:endParaRPr>
                    </a:p>
                    <a:p>
                      <a:pPr marL="342900" lvl="0" indent="-342900">
                        <a:lnSpc>
                          <a:spcPts val="1800"/>
                        </a:lnSpc>
                        <a:spcAft>
                          <a:spcPts val="120"/>
                        </a:spcAft>
                        <a:buSzPts val="1000"/>
                        <a:buFont typeface="Symbol"/>
                        <a:buChar char=""/>
                        <a:tabLst>
                          <a:tab pos="457200" algn="l"/>
                        </a:tabLst>
                      </a:pPr>
                      <a:r>
                        <a:rPr lang="pt-BR" sz="2100" u="none" dirty="0">
                          <a:solidFill>
                            <a:srgbClr val="FF0000"/>
                          </a:solidFill>
                          <a:latin typeface="Arial"/>
                          <a:ea typeface="Times New Roman"/>
                          <a:cs typeface="Times New Roman"/>
                        </a:rPr>
                        <a:t>Dezembro (30 dias)</a:t>
                      </a:r>
                      <a:endParaRPr lang="pt-BR" sz="2600" u="none" dirty="0">
                        <a:solidFill>
                          <a:srgbClr val="FF0000"/>
                        </a:solidFill>
                        <a:latin typeface="Calibri"/>
                        <a:ea typeface="Calibri"/>
                        <a:cs typeface="Times New Roman"/>
                      </a:endParaRPr>
                    </a:p>
                  </a:txBody>
                  <a:tcPr marL="22293" marR="22293" marT="22293" marB="22293">
                    <a:lnL>
                      <a:noFill/>
                    </a:lnL>
                    <a:lnR>
                      <a:noFill/>
                    </a:lnR>
                    <a:lnT>
                      <a:noFill/>
                    </a:lnT>
                    <a:lnB>
                      <a:noFill/>
                    </a:lnB>
                    <a:solidFill>
                      <a:srgbClr val="FFFFFF"/>
                    </a:solidFill>
                  </a:tcPr>
                </a:tc>
              </a:tr>
            </a:tbl>
          </a:graphicData>
        </a:graphic>
      </p:graphicFrame>
      <p:pic>
        <p:nvPicPr>
          <p:cNvPr id="9218" name="Picture 2" descr="C:\Users\Observatório\Desktop\Roman-calendar.png"/>
          <p:cNvPicPr>
            <a:picLocks noChangeAspect="1" noChangeArrowheads="1"/>
          </p:cNvPicPr>
          <p:nvPr/>
        </p:nvPicPr>
        <p:blipFill>
          <a:blip r:embed="rId2" cstate="print"/>
          <a:srcRect/>
          <a:stretch>
            <a:fillRect/>
          </a:stretch>
        </p:blipFill>
        <p:spPr bwMode="auto">
          <a:xfrm>
            <a:off x="2123728" y="3861048"/>
            <a:ext cx="5080000" cy="262890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solidFill>
                  <a:srgbClr val="FF0000"/>
                </a:solidFill>
              </a:rPr>
              <a:t>Numa </a:t>
            </a:r>
            <a:r>
              <a:rPr lang="pt-BR" dirty="0" err="1" smtClean="0">
                <a:solidFill>
                  <a:srgbClr val="FF0000"/>
                </a:solidFill>
              </a:rPr>
              <a:t>Pompílio</a:t>
            </a:r>
            <a:endParaRPr lang="pt-BR" dirty="0">
              <a:solidFill>
                <a:srgbClr val="FF0000"/>
              </a:solidFill>
            </a:endParaRPr>
          </a:p>
        </p:txBody>
      </p:sp>
      <p:pic>
        <p:nvPicPr>
          <p:cNvPr id="1026" name="Picture 2" descr="C:\Users\Observatório\Desktop\Josef\download.jpg"/>
          <p:cNvPicPr>
            <a:picLocks noChangeAspect="1" noChangeArrowheads="1"/>
          </p:cNvPicPr>
          <p:nvPr/>
        </p:nvPicPr>
        <p:blipFill>
          <a:blip r:embed="rId2" cstate="print"/>
          <a:srcRect/>
          <a:stretch>
            <a:fillRect/>
          </a:stretch>
        </p:blipFill>
        <p:spPr bwMode="auto">
          <a:xfrm>
            <a:off x="2771800" y="1628800"/>
            <a:ext cx="3600400" cy="4078178"/>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solidFill>
                  <a:schemeClr val="bg1"/>
                </a:solidFill>
              </a:rPr>
              <a:t>Após </a:t>
            </a:r>
            <a:r>
              <a:rPr lang="pt-BR" dirty="0" smtClean="0">
                <a:solidFill>
                  <a:schemeClr val="bg1"/>
                </a:solidFill>
              </a:rPr>
              <a:t>a Reforma</a:t>
            </a:r>
            <a:endParaRPr lang="pt-BR" dirty="0">
              <a:solidFill>
                <a:schemeClr val="bg1"/>
              </a:solidFill>
            </a:endParaRPr>
          </a:p>
        </p:txBody>
      </p:sp>
      <p:sp>
        <p:nvSpPr>
          <p:cNvPr id="3" name="Espaço Reservado para Conteúdo 2"/>
          <p:cNvSpPr>
            <a:spLocks noGrp="1"/>
          </p:cNvSpPr>
          <p:nvPr>
            <p:ph idx="1"/>
          </p:nvPr>
        </p:nvSpPr>
        <p:spPr>
          <a:xfrm>
            <a:off x="457200" y="1600201"/>
            <a:ext cx="2890664" cy="4205064"/>
          </a:xfrm>
        </p:spPr>
        <p:txBody>
          <a:bodyPr>
            <a:normAutofit fontScale="70000" lnSpcReduction="20000"/>
          </a:bodyPr>
          <a:lstStyle/>
          <a:p>
            <a:pPr lvl="0"/>
            <a:r>
              <a:rPr lang="pt-BR" dirty="0" smtClean="0">
                <a:solidFill>
                  <a:srgbClr val="FF0000"/>
                </a:solidFill>
              </a:rPr>
              <a:t>Márcio (31 dias)</a:t>
            </a:r>
          </a:p>
          <a:p>
            <a:pPr lvl="0"/>
            <a:r>
              <a:rPr lang="pt-BR" dirty="0" err="1" smtClean="0">
                <a:solidFill>
                  <a:srgbClr val="FF0000"/>
                </a:solidFill>
              </a:rPr>
              <a:t>April</a:t>
            </a:r>
            <a:r>
              <a:rPr lang="pt-BR" dirty="0" smtClean="0">
                <a:solidFill>
                  <a:srgbClr val="FF0000"/>
                </a:solidFill>
              </a:rPr>
              <a:t> (29 dias)</a:t>
            </a:r>
          </a:p>
          <a:p>
            <a:pPr lvl="0"/>
            <a:r>
              <a:rPr lang="pt-BR" dirty="0" smtClean="0">
                <a:solidFill>
                  <a:srgbClr val="FF0000"/>
                </a:solidFill>
              </a:rPr>
              <a:t>Maio (31 dias)</a:t>
            </a:r>
          </a:p>
          <a:p>
            <a:pPr lvl="0"/>
            <a:r>
              <a:rPr lang="pt-BR" dirty="0" err="1" smtClean="0">
                <a:solidFill>
                  <a:srgbClr val="FF0000"/>
                </a:solidFill>
              </a:rPr>
              <a:t>Júnio</a:t>
            </a:r>
            <a:r>
              <a:rPr lang="pt-BR" dirty="0" smtClean="0">
                <a:solidFill>
                  <a:srgbClr val="FF0000"/>
                </a:solidFill>
              </a:rPr>
              <a:t> (29 dias)</a:t>
            </a:r>
          </a:p>
          <a:p>
            <a:pPr lvl="0"/>
            <a:r>
              <a:rPr lang="pt-BR" dirty="0" smtClean="0">
                <a:solidFill>
                  <a:srgbClr val="FF0000"/>
                </a:solidFill>
              </a:rPr>
              <a:t>Quintil (31 dias)</a:t>
            </a:r>
          </a:p>
          <a:p>
            <a:pPr lvl="0"/>
            <a:r>
              <a:rPr lang="pt-BR" dirty="0" err="1" smtClean="0">
                <a:solidFill>
                  <a:srgbClr val="FF0000"/>
                </a:solidFill>
              </a:rPr>
              <a:t>Sextil</a:t>
            </a:r>
            <a:r>
              <a:rPr lang="pt-BR" dirty="0" smtClean="0">
                <a:solidFill>
                  <a:srgbClr val="FF0000"/>
                </a:solidFill>
              </a:rPr>
              <a:t> (29 dias)</a:t>
            </a:r>
          </a:p>
          <a:p>
            <a:pPr lvl="0"/>
            <a:r>
              <a:rPr lang="pt-BR" dirty="0" smtClean="0">
                <a:solidFill>
                  <a:srgbClr val="FF0000"/>
                </a:solidFill>
              </a:rPr>
              <a:t>Setembro (29 dias)</a:t>
            </a:r>
          </a:p>
          <a:p>
            <a:pPr lvl="0"/>
            <a:r>
              <a:rPr lang="pt-BR" dirty="0" smtClean="0">
                <a:solidFill>
                  <a:srgbClr val="FF0000"/>
                </a:solidFill>
              </a:rPr>
              <a:t>Outubro (31 dias)</a:t>
            </a:r>
          </a:p>
          <a:p>
            <a:pPr lvl="0"/>
            <a:r>
              <a:rPr lang="pt-BR" dirty="0" smtClean="0">
                <a:solidFill>
                  <a:srgbClr val="FF0000"/>
                </a:solidFill>
              </a:rPr>
              <a:t>Novembro (29 dias)</a:t>
            </a:r>
          </a:p>
          <a:p>
            <a:pPr lvl="0"/>
            <a:r>
              <a:rPr lang="pt-BR" dirty="0" smtClean="0">
                <a:solidFill>
                  <a:srgbClr val="FF0000"/>
                </a:solidFill>
              </a:rPr>
              <a:t>Dezembro (29 dias)</a:t>
            </a:r>
          </a:p>
          <a:p>
            <a:pPr lvl="0"/>
            <a:r>
              <a:rPr lang="pt-BR" dirty="0" smtClean="0">
                <a:solidFill>
                  <a:srgbClr val="FF0000"/>
                </a:solidFill>
              </a:rPr>
              <a:t>Januário (29 dias)</a:t>
            </a:r>
          </a:p>
          <a:p>
            <a:pPr lvl="0"/>
            <a:r>
              <a:rPr lang="pt-BR" dirty="0" err="1" smtClean="0">
                <a:solidFill>
                  <a:srgbClr val="FF0000"/>
                </a:solidFill>
              </a:rPr>
              <a:t>Februário</a:t>
            </a:r>
            <a:r>
              <a:rPr lang="pt-BR" dirty="0" smtClean="0">
                <a:solidFill>
                  <a:srgbClr val="FF0000"/>
                </a:solidFill>
              </a:rPr>
              <a:t> (28 dias)</a:t>
            </a:r>
          </a:p>
        </p:txBody>
      </p:sp>
      <p:pic>
        <p:nvPicPr>
          <p:cNvPr id="4" name="Picture 1" descr="C:\Users\Observatório\Desktop\antiates.jpg"/>
          <p:cNvPicPr>
            <a:picLocks noChangeAspect="1" noChangeArrowheads="1"/>
          </p:cNvPicPr>
          <p:nvPr/>
        </p:nvPicPr>
        <p:blipFill>
          <a:blip r:embed="rId2" cstate="print"/>
          <a:srcRect/>
          <a:stretch>
            <a:fillRect/>
          </a:stretch>
        </p:blipFill>
        <p:spPr bwMode="auto">
          <a:xfrm>
            <a:off x="3419872" y="1772816"/>
            <a:ext cx="5214710" cy="371093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solidFill>
                  <a:schemeClr val="bg1"/>
                </a:solidFill>
              </a:rPr>
              <a:t>A semana</a:t>
            </a:r>
            <a:endParaRPr lang="pt-BR" dirty="0">
              <a:solidFill>
                <a:schemeClr val="bg1"/>
              </a:solidFill>
            </a:endParaRPr>
          </a:p>
        </p:txBody>
      </p:sp>
      <p:sp>
        <p:nvSpPr>
          <p:cNvPr id="3" name="Espaço Reservado para Conteúdo 2"/>
          <p:cNvSpPr>
            <a:spLocks noGrp="1"/>
          </p:cNvSpPr>
          <p:nvPr>
            <p:ph idx="1"/>
          </p:nvPr>
        </p:nvSpPr>
        <p:spPr/>
        <p:txBody>
          <a:bodyPr/>
          <a:lstStyle/>
          <a:p>
            <a:pPr lvl="0"/>
            <a:r>
              <a:rPr lang="pt-BR" i="1" dirty="0" err="1" smtClean="0">
                <a:solidFill>
                  <a:srgbClr val="FF0000"/>
                </a:solidFill>
              </a:rPr>
              <a:t>Dies</a:t>
            </a:r>
            <a:r>
              <a:rPr lang="pt-BR" i="1" dirty="0" smtClean="0">
                <a:solidFill>
                  <a:srgbClr val="FF0000"/>
                </a:solidFill>
              </a:rPr>
              <a:t> </a:t>
            </a:r>
            <a:r>
              <a:rPr lang="pt-BR" i="1" dirty="0" err="1" smtClean="0">
                <a:solidFill>
                  <a:srgbClr val="FF0000"/>
                </a:solidFill>
              </a:rPr>
              <a:t>Solis</a:t>
            </a:r>
            <a:r>
              <a:rPr lang="pt-BR" dirty="0" smtClean="0">
                <a:solidFill>
                  <a:srgbClr val="FF0000"/>
                </a:solidFill>
              </a:rPr>
              <a:t> (Dia do Sol)</a:t>
            </a:r>
          </a:p>
          <a:p>
            <a:pPr lvl="0"/>
            <a:r>
              <a:rPr lang="pt-BR" i="1" dirty="0" err="1" smtClean="0">
                <a:solidFill>
                  <a:srgbClr val="FF0000"/>
                </a:solidFill>
              </a:rPr>
              <a:t>Dies</a:t>
            </a:r>
            <a:r>
              <a:rPr lang="pt-BR" i="1" dirty="0" smtClean="0">
                <a:solidFill>
                  <a:srgbClr val="FF0000"/>
                </a:solidFill>
              </a:rPr>
              <a:t> </a:t>
            </a:r>
            <a:r>
              <a:rPr lang="pt-BR" i="1" dirty="0" err="1" smtClean="0">
                <a:solidFill>
                  <a:srgbClr val="FF0000"/>
                </a:solidFill>
              </a:rPr>
              <a:t>Lunae</a:t>
            </a:r>
            <a:r>
              <a:rPr lang="pt-BR" dirty="0" smtClean="0">
                <a:solidFill>
                  <a:srgbClr val="FF0000"/>
                </a:solidFill>
              </a:rPr>
              <a:t> (Dia da Lua)</a:t>
            </a:r>
          </a:p>
          <a:p>
            <a:pPr lvl="0"/>
            <a:r>
              <a:rPr lang="pt-BR" i="1" dirty="0" err="1" smtClean="0">
                <a:solidFill>
                  <a:srgbClr val="FF0000"/>
                </a:solidFill>
              </a:rPr>
              <a:t>Dies</a:t>
            </a:r>
            <a:r>
              <a:rPr lang="pt-BR" i="1" dirty="0" smtClean="0">
                <a:solidFill>
                  <a:srgbClr val="FF0000"/>
                </a:solidFill>
              </a:rPr>
              <a:t> </a:t>
            </a:r>
            <a:r>
              <a:rPr lang="pt-BR" i="1" dirty="0" err="1" smtClean="0">
                <a:solidFill>
                  <a:srgbClr val="FF0000"/>
                </a:solidFill>
              </a:rPr>
              <a:t>Martis</a:t>
            </a:r>
            <a:r>
              <a:rPr lang="pt-BR" dirty="0" smtClean="0">
                <a:solidFill>
                  <a:srgbClr val="FF0000"/>
                </a:solidFill>
              </a:rPr>
              <a:t> (Dia de Marte)</a:t>
            </a:r>
          </a:p>
          <a:p>
            <a:pPr lvl="0"/>
            <a:r>
              <a:rPr lang="pt-BR" i="1" dirty="0" err="1" smtClean="0">
                <a:solidFill>
                  <a:srgbClr val="FF0000"/>
                </a:solidFill>
              </a:rPr>
              <a:t>Dies</a:t>
            </a:r>
            <a:r>
              <a:rPr lang="pt-BR" i="1" dirty="0" smtClean="0">
                <a:solidFill>
                  <a:srgbClr val="FF0000"/>
                </a:solidFill>
              </a:rPr>
              <a:t> </a:t>
            </a:r>
            <a:r>
              <a:rPr lang="pt-BR" i="1" dirty="0" err="1" smtClean="0">
                <a:solidFill>
                  <a:srgbClr val="FF0000"/>
                </a:solidFill>
              </a:rPr>
              <a:t>Mercuri</a:t>
            </a:r>
            <a:r>
              <a:rPr lang="pt-BR" dirty="0" smtClean="0">
                <a:solidFill>
                  <a:srgbClr val="FF0000"/>
                </a:solidFill>
              </a:rPr>
              <a:t> (Dia de Mercúrio)</a:t>
            </a:r>
          </a:p>
          <a:p>
            <a:pPr lvl="0"/>
            <a:r>
              <a:rPr lang="pt-BR" i="1" dirty="0" err="1" smtClean="0">
                <a:solidFill>
                  <a:srgbClr val="FF0000"/>
                </a:solidFill>
              </a:rPr>
              <a:t>Dies</a:t>
            </a:r>
            <a:r>
              <a:rPr lang="pt-BR" i="1" dirty="0" smtClean="0">
                <a:solidFill>
                  <a:srgbClr val="FF0000"/>
                </a:solidFill>
              </a:rPr>
              <a:t> </a:t>
            </a:r>
            <a:r>
              <a:rPr lang="pt-BR" i="1" dirty="0" err="1" smtClean="0">
                <a:solidFill>
                  <a:srgbClr val="FF0000"/>
                </a:solidFill>
              </a:rPr>
              <a:t>Iovis</a:t>
            </a:r>
            <a:r>
              <a:rPr lang="pt-BR" dirty="0" smtClean="0">
                <a:solidFill>
                  <a:srgbClr val="FF0000"/>
                </a:solidFill>
              </a:rPr>
              <a:t> (Dia de Júpiter)</a:t>
            </a:r>
          </a:p>
          <a:p>
            <a:pPr lvl="0"/>
            <a:r>
              <a:rPr lang="pt-BR" i="1" dirty="0" err="1" smtClean="0">
                <a:solidFill>
                  <a:srgbClr val="FF0000"/>
                </a:solidFill>
              </a:rPr>
              <a:t>Dies</a:t>
            </a:r>
            <a:r>
              <a:rPr lang="pt-BR" i="1" dirty="0" smtClean="0">
                <a:solidFill>
                  <a:srgbClr val="FF0000"/>
                </a:solidFill>
              </a:rPr>
              <a:t> </a:t>
            </a:r>
            <a:r>
              <a:rPr lang="pt-BR" i="1" dirty="0" err="1" smtClean="0">
                <a:solidFill>
                  <a:srgbClr val="FF0000"/>
                </a:solidFill>
              </a:rPr>
              <a:t>Veneris</a:t>
            </a:r>
            <a:r>
              <a:rPr lang="pt-BR" dirty="0" smtClean="0">
                <a:solidFill>
                  <a:srgbClr val="FF0000"/>
                </a:solidFill>
              </a:rPr>
              <a:t> (Dia de </a:t>
            </a:r>
            <a:r>
              <a:rPr lang="pt-BR" dirty="0" err="1" smtClean="0">
                <a:solidFill>
                  <a:srgbClr val="FF0000"/>
                </a:solidFill>
              </a:rPr>
              <a:t>Vénus</a:t>
            </a:r>
            <a:r>
              <a:rPr lang="pt-BR" dirty="0" smtClean="0">
                <a:solidFill>
                  <a:srgbClr val="FF0000"/>
                </a:solidFill>
              </a:rPr>
              <a:t>)</a:t>
            </a:r>
          </a:p>
          <a:p>
            <a:pPr lvl="0"/>
            <a:r>
              <a:rPr lang="pt-BR" i="1" dirty="0" err="1" smtClean="0">
                <a:solidFill>
                  <a:srgbClr val="FF0000"/>
                </a:solidFill>
              </a:rPr>
              <a:t>Dies</a:t>
            </a:r>
            <a:r>
              <a:rPr lang="pt-BR" i="1" dirty="0" smtClean="0">
                <a:solidFill>
                  <a:srgbClr val="FF0000"/>
                </a:solidFill>
              </a:rPr>
              <a:t> </a:t>
            </a:r>
            <a:r>
              <a:rPr lang="pt-BR" i="1" dirty="0" err="1" smtClean="0">
                <a:solidFill>
                  <a:srgbClr val="FF0000"/>
                </a:solidFill>
              </a:rPr>
              <a:t>Saturni</a:t>
            </a:r>
            <a:r>
              <a:rPr lang="pt-BR" dirty="0" smtClean="0">
                <a:solidFill>
                  <a:srgbClr val="FF0000"/>
                </a:solidFill>
              </a:rPr>
              <a:t> (Dia de Saturno)</a:t>
            </a:r>
          </a:p>
          <a:p>
            <a:endParaRPr lang="pt-BR" dirty="0">
              <a:solidFill>
                <a:srgbClr val="FF0000"/>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solidFill>
                  <a:schemeClr val="bg1"/>
                </a:solidFill>
              </a:rPr>
              <a:t>Divisão dos meses</a:t>
            </a:r>
            <a:endParaRPr lang="pt-BR" dirty="0">
              <a:solidFill>
                <a:schemeClr val="bg1"/>
              </a:solidFill>
            </a:endParaRPr>
          </a:p>
        </p:txBody>
      </p:sp>
      <p:sp>
        <p:nvSpPr>
          <p:cNvPr id="3" name="Espaço Reservado para Conteúdo 2"/>
          <p:cNvSpPr>
            <a:spLocks noGrp="1"/>
          </p:cNvSpPr>
          <p:nvPr>
            <p:ph idx="1"/>
          </p:nvPr>
        </p:nvSpPr>
        <p:spPr/>
        <p:txBody>
          <a:bodyPr>
            <a:normAutofit fontScale="92500"/>
          </a:bodyPr>
          <a:lstStyle/>
          <a:p>
            <a:pPr lvl="0"/>
            <a:r>
              <a:rPr lang="pt-BR" b="1" dirty="0" smtClean="0">
                <a:solidFill>
                  <a:srgbClr val="0070C0"/>
                </a:solidFill>
              </a:rPr>
              <a:t>Calendas</a:t>
            </a:r>
            <a:r>
              <a:rPr lang="pt-BR" dirty="0" smtClean="0">
                <a:solidFill>
                  <a:srgbClr val="0070C0"/>
                </a:solidFill>
              </a:rPr>
              <a:t> (</a:t>
            </a:r>
            <a:r>
              <a:rPr lang="pt-BR" i="1" dirty="0" err="1" smtClean="0">
                <a:solidFill>
                  <a:srgbClr val="0070C0"/>
                </a:solidFill>
              </a:rPr>
              <a:t>Kalendae</a:t>
            </a:r>
            <a:r>
              <a:rPr lang="pt-BR" dirty="0" smtClean="0">
                <a:solidFill>
                  <a:srgbClr val="0070C0"/>
                </a:solidFill>
              </a:rPr>
              <a:t>) -</a:t>
            </a:r>
            <a:r>
              <a:rPr lang="pt-BR" dirty="0" smtClean="0">
                <a:solidFill>
                  <a:srgbClr val="FF0000"/>
                </a:solidFill>
              </a:rPr>
              <a:t> primeiro dia do mês, de onde a palavra calendário derivou. Os juros das dívidas eram atualizados nas calendas.</a:t>
            </a:r>
          </a:p>
          <a:p>
            <a:pPr lvl="0"/>
            <a:r>
              <a:rPr lang="pt-BR" b="1" dirty="0" smtClean="0">
                <a:solidFill>
                  <a:srgbClr val="0070C0"/>
                </a:solidFill>
              </a:rPr>
              <a:t>Nonas</a:t>
            </a:r>
            <a:r>
              <a:rPr lang="pt-BR" dirty="0" smtClean="0">
                <a:solidFill>
                  <a:srgbClr val="0070C0"/>
                </a:solidFill>
              </a:rPr>
              <a:t> – (</a:t>
            </a:r>
            <a:r>
              <a:rPr lang="pt-BR" i="1" dirty="0" err="1" smtClean="0">
                <a:solidFill>
                  <a:srgbClr val="0070C0"/>
                </a:solidFill>
              </a:rPr>
              <a:t>Nonae</a:t>
            </a:r>
            <a:r>
              <a:rPr lang="pt-BR" dirty="0" smtClean="0">
                <a:solidFill>
                  <a:srgbClr val="0070C0"/>
                </a:solidFill>
              </a:rPr>
              <a:t>) - </a:t>
            </a:r>
            <a:r>
              <a:rPr lang="pt-BR" dirty="0" smtClean="0">
                <a:solidFill>
                  <a:srgbClr val="FF0000"/>
                </a:solidFill>
              </a:rPr>
              <a:t>dependendo do mês, podia ser o 5º ou o 7º dia; tradicionalmente o dia que correspondia à fase lunar de quarto crescente.</a:t>
            </a:r>
          </a:p>
          <a:p>
            <a:pPr lvl="0"/>
            <a:r>
              <a:rPr lang="pt-BR" b="1" dirty="0" smtClean="0">
                <a:solidFill>
                  <a:srgbClr val="0070C0"/>
                </a:solidFill>
              </a:rPr>
              <a:t>Idos</a:t>
            </a:r>
            <a:r>
              <a:rPr lang="pt-BR" dirty="0" smtClean="0">
                <a:solidFill>
                  <a:srgbClr val="0070C0"/>
                </a:solidFill>
              </a:rPr>
              <a:t> (</a:t>
            </a:r>
            <a:r>
              <a:rPr lang="pt-BR" i="1" dirty="0" err="1" smtClean="0">
                <a:solidFill>
                  <a:srgbClr val="0070C0"/>
                </a:solidFill>
              </a:rPr>
              <a:t>Idus</a:t>
            </a:r>
            <a:r>
              <a:rPr lang="pt-BR" dirty="0" smtClean="0">
                <a:solidFill>
                  <a:srgbClr val="0070C0"/>
                </a:solidFill>
              </a:rPr>
              <a:t>)  - </a:t>
            </a:r>
            <a:r>
              <a:rPr lang="pt-BR" dirty="0" smtClean="0">
                <a:solidFill>
                  <a:srgbClr val="FF0000"/>
                </a:solidFill>
              </a:rPr>
              <a:t>dependendo do mês, podia ser o 13º ou o 15º dia; tradicionalmente o dia de lua cheia.</a:t>
            </a:r>
          </a:p>
          <a:p>
            <a:endParaRPr lang="pt-BR" dirty="0">
              <a:solidFill>
                <a:srgbClr val="FF0000"/>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solidFill>
                  <a:schemeClr val="bg1"/>
                </a:solidFill>
              </a:rPr>
              <a:t>Anos</a:t>
            </a:r>
            <a:endParaRPr lang="pt-BR" dirty="0">
              <a:solidFill>
                <a:schemeClr val="bg1"/>
              </a:solidFill>
            </a:endParaRPr>
          </a:p>
        </p:txBody>
      </p:sp>
      <p:sp>
        <p:nvSpPr>
          <p:cNvPr id="3" name="Espaço Reservado para Conteúdo 2"/>
          <p:cNvSpPr>
            <a:spLocks noGrp="1"/>
          </p:cNvSpPr>
          <p:nvPr>
            <p:ph idx="1"/>
          </p:nvPr>
        </p:nvSpPr>
        <p:spPr>
          <a:xfrm>
            <a:off x="467544" y="1484784"/>
            <a:ext cx="8229600" cy="2232248"/>
          </a:xfrm>
        </p:spPr>
        <p:txBody>
          <a:bodyPr>
            <a:normAutofit/>
          </a:bodyPr>
          <a:lstStyle/>
          <a:p>
            <a:pPr>
              <a:buNone/>
            </a:pPr>
            <a:r>
              <a:rPr lang="pt-BR" dirty="0" smtClean="0">
                <a:solidFill>
                  <a:srgbClr val="FF0000"/>
                </a:solidFill>
              </a:rPr>
              <a:t>	Na República Romana, os anos não eram contados. Ao invés disso eles eram nomeados em homenagem aos cônsules que estavam no poder no início do ano. </a:t>
            </a:r>
          </a:p>
          <a:p>
            <a:endParaRPr lang="pt-BR" dirty="0">
              <a:solidFill>
                <a:srgbClr val="FF0000"/>
              </a:solidFill>
            </a:endParaRPr>
          </a:p>
        </p:txBody>
      </p:sp>
      <p:pic>
        <p:nvPicPr>
          <p:cNvPr id="5122" name="Picture 2" descr="C:\Users\Observatório\Desktop\Josef\calendar_roman2.gif"/>
          <p:cNvPicPr>
            <a:picLocks noChangeAspect="1" noChangeArrowheads="1"/>
          </p:cNvPicPr>
          <p:nvPr/>
        </p:nvPicPr>
        <p:blipFill>
          <a:blip r:embed="rId2" cstate="print"/>
          <a:srcRect/>
          <a:stretch>
            <a:fillRect/>
          </a:stretch>
        </p:blipFill>
        <p:spPr bwMode="auto">
          <a:xfrm>
            <a:off x="6012160" y="3140968"/>
            <a:ext cx="2524125" cy="3257550"/>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457200" y="116632"/>
            <a:ext cx="8229600" cy="1143000"/>
          </a:xfrm>
        </p:spPr>
        <p:txBody>
          <a:bodyPr/>
          <a:lstStyle/>
          <a:p>
            <a:r>
              <a:rPr lang="pt-BR" dirty="0" smtClean="0">
                <a:solidFill>
                  <a:srgbClr val="FF0000"/>
                </a:solidFill>
              </a:rPr>
              <a:t>Muito Obrigado!</a:t>
            </a:r>
            <a:endParaRPr lang="pt-BR" dirty="0">
              <a:solidFill>
                <a:srgbClr val="FF0000"/>
              </a:solidFill>
            </a:endParaRPr>
          </a:p>
        </p:txBody>
      </p:sp>
      <p:pic>
        <p:nvPicPr>
          <p:cNvPr id="1025" name="Picture 1" descr="C:\Users\Observatório\Desktop\Josef\5-calendario-juliano.jpg"/>
          <p:cNvPicPr>
            <a:picLocks noChangeAspect="1" noChangeArrowheads="1"/>
          </p:cNvPicPr>
          <p:nvPr/>
        </p:nvPicPr>
        <p:blipFill>
          <a:blip r:embed="rId2" cstate="print"/>
          <a:srcRect/>
          <a:stretch>
            <a:fillRect/>
          </a:stretch>
        </p:blipFill>
        <p:spPr bwMode="auto">
          <a:xfrm>
            <a:off x="2267744" y="1268760"/>
            <a:ext cx="4608512" cy="4608512"/>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solidFill>
                  <a:schemeClr val="bg2"/>
                </a:solidFill>
              </a:rPr>
              <a:t>1. Etimologia</a:t>
            </a:r>
            <a:endParaRPr lang="pt-BR" dirty="0">
              <a:solidFill>
                <a:schemeClr val="bg2"/>
              </a:solidFill>
            </a:endParaRPr>
          </a:p>
        </p:txBody>
      </p:sp>
      <p:sp>
        <p:nvSpPr>
          <p:cNvPr id="3" name="Espaço Reservado para Conteúdo 2"/>
          <p:cNvSpPr>
            <a:spLocks noGrp="1"/>
          </p:cNvSpPr>
          <p:nvPr>
            <p:ph idx="1"/>
          </p:nvPr>
        </p:nvSpPr>
        <p:spPr>
          <a:xfrm>
            <a:off x="395536" y="2564904"/>
            <a:ext cx="8229600" cy="2044824"/>
          </a:xfrm>
        </p:spPr>
        <p:txBody>
          <a:bodyPr/>
          <a:lstStyle/>
          <a:p>
            <a:pPr>
              <a:buNone/>
            </a:pPr>
            <a:r>
              <a:rPr lang="pt-BR" dirty="0" smtClean="0">
                <a:solidFill>
                  <a:srgbClr val="FF0000"/>
                </a:solidFill>
              </a:rPr>
              <a:t>	do </a:t>
            </a:r>
            <a:r>
              <a:rPr lang="pt-BR" dirty="0">
                <a:solidFill>
                  <a:srgbClr val="FF0000"/>
                </a:solidFill>
              </a:rPr>
              <a:t>latim </a:t>
            </a:r>
            <a:r>
              <a:rPr lang="pt-BR" i="1" dirty="0" err="1">
                <a:solidFill>
                  <a:srgbClr val="FF0000"/>
                </a:solidFill>
              </a:rPr>
              <a:t>calendarium</a:t>
            </a:r>
            <a:r>
              <a:rPr lang="pt-BR" dirty="0">
                <a:solidFill>
                  <a:srgbClr val="FF0000"/>
                </a:solidFill>
              </a:rPr>
              <a:t> ou livro de registro, que por sua vez derivou de </a:t>
            </a:r>
            <a:r>
              <a:rPr lang="pt-BR" i="1" dirty="0" err="1">
                <a:solidFill>
                  <a:srgbClr val="FF0000"/>
                </a:solidFill>
              </a:rPr>
              <a:t>calendae</a:t>
            </a:r>
            <a:r>
              <a:rPr lang="pt-BR" dirty="0">
                <a:solidFill>
                  <a:srgbClr val="FF0000"/>
                </a:solidFill>
              </a:rPr>
              <a:t>, que indicava o primeiro dia de um mês </a:t>
            </a:r>
            <a:r>
              <a:rPr lang="pt-BR" dirty="0" smtClean="0">
                <a:solidFill>
                  <a:srgbClr val="FF0000"/>
                </a:solidFill>
              </a:rPr>
              <a:t>romano.</a:t>
            </a:r>
            <a:endParaRPr lang="pt-BR" dirty="0">
              <a:solidFill>
                <a:srgbClr val="FF000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solidFill>
                  <a:schemeClr val="bg2"/>
                </a:solidFill>
              </a:rPr>
              <a:t>2. Definição</a:t>
            </a:r>
            <a:endParaRPr lang="pt-BR" dirty="0">
              <a:solidFill>
                <a:schemeClr val="bg2"/>
              </a:solidFill>
            </a:endParaRPr>
          </a:p>
        </p:txBody>
      </p:sp>
      <p:sp>
        <p:nvSpPr>
          <p:cNvPr id="3" name="Espaço Reservado para Conteúdo 2"/>
          <p:cNvSpPr>
            <a:spLocks noGrp="1"/>
          </p:cNvSpPr>
          <p:nvPr>
            <p:ph idx="1"/>
          </p:nvPr>
        </p:nvSpPr>
        <p:spPr>
          <a:xfrm>
            <a:off x="683568" y="2276872"/>
            <a:ext cx="7416824" cy="2548880"/>
          </a:xfrm>
        </p:spPr>
        <p:txBody>
          <a:bodyPr/>
          <a:lstStyle/>
          <a:p>
            <a:pPr>
              <a:buNone/>
            </a:pPr>
            <a:r>
              <a:rPr lang="pt-BR" dirty="0" smtClean="0">
                <a:solidFill>
                  <a:srgbClr val="FF0000"/>
                </a:solidFill>
              </a:rPr>
              <a:t>	Um </a:t>
            </a:r>
            <a:r>
              <a:rPr lang="pt-BR" dirty="0">
                <a:solidFill>
                  <a:srgbClr val="FF0000"/>
                </a:solidFill>
              </a:rPr>
              <a:t>Calendário consiste em um conjunto de unidades de tempo (dias, meses, estações, ano, ...), organizadas com o propósito de medir e registrar eventos ao longo de "grandes períodos".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solidFill>
                  <a:schemeClr val="bg2"/>
                </a:solidFill>
              </a:rPr>
              <a:t>3. História</a:t>
            </a:r>
            <a:endParaRPr lang="pt-BR" dirty="0">
              <a:solidFill>
                <a:schemeClr val="bg2"/>
              </a:solidFill>
            </a:endParaRPr>
          </a:p>
        </p:txBody>
      </p:sp>
      <p:sp>
        <p:nvSpPr>
          <p:cNvPr id="3" name="Espaço Reservado para Conteúdo 2"/>
          <p:cNvSpPr>
            <a:spLocks noGrp="1"/>
          </p:cNvSpPr>
          <p:nvPr>
            <p:ph idx="1"/>
          </p:nvPr>
        </p:nvSpPr>
        <p:spPr>
          <a:xfrm>
            <a:off x="467544" y="2132856"/>
            <a:ext cx="8229600" cy="2448272"/>
          </a:xfrm>
        </p:spPr>
        <p:txBody>
          <a:bodyPr>
            <a:normAutofit lnSpcReduction="10000"/>
          </a:bodyPr>
          <a:lstStyle/>
          <a:p>
            <a:pPr algn="just">
              <a:buNone/>
            </a:pPr>
            <a:r>
              <a:rPr lang="pt-BR" dirty="0" smtClean="0">
                <a:solidFill>
                  <a:srgbClr val="FF0000"/>
                </a:solidFill>
              </a:rPr>
              <a:t>	Na </a:t>
            </a:r>
            <a:r>
              <a:rPr lang="pt-BR" dirty="0">
                <a:solidFill>
                  <a:srgbClr val="FF0000"/>
                </a:solidFill>
              </a:rPr>
              <a:t>Europa, há 20.000 anos, caçadores escavavam pequenos orifícios e riscavam traços em pedaços de ossos e madeira, possivelmente contando os dias entre fases da Lua. </a:t>
            </a:r>
          </a:p>
        </p:txBody>
      </p:sp>
      <p:sp>
        <p:nvSpPr>
          <p:cNvPr id="4" name="Título 1"/>
          <p:cNvSpPr txBox="1">
            <a:spLocks/>
          </p:cNvSpPr>
          <p:nvPr/>
        </p:nvSpPr>
        <p:spPr>
          <a:xfrm>
            <a:off x="0" y="1196752"/>
            <a:ext cx="4248472"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pt-BR" sz="4400" dirty="0" smtClean="0">
                <a:solidFill>
                  <a:srgbClr val="FF0000"/>
                </a:solidFill>
                <a:latin typeface="+mj-lt"/>
                <a:ea typeface="+mj-ea"/>
                <a:cs typeface="+mj-cs"/>
              </a:rPr>
              <a:t>Pré-História</a:t>
            </a:r>
            <a:endParaRPr kumimoji="0" lang="pt-BR" sz="4400" b="0" i="0" u="none" strike="noStrike" kern="1200" cap="none" spc="0" normalizeH="0" baseline="0" noProof="0" dirty="0" smtClean="0">
              <a:ln>
                <a:noFill/>
              </a:ln>
              <a:solidFill>
                <a:srgbClr val="FF0000"/>
              </a:solidFill>
              <a:effectLst/>
              <a:uLnTx/>
              <a:uFillTx/>
              <a:latin typeface="+mj-lt"/>
              <a:ea typeface="+mj-ea"/>
              <a:cs typeface="+mj-cs"/>
            </a:endParaRPr>
          </a:p>
        </p:txBody>
      </p:sp>
      <p:pic>
        <p:nvPicPr>
          <p:cNvPr id="3074" name="Picture 2" descr="C:\Users\Observatório\Desktop\Josef\fases-lunares-calendario-prehistoria.jpg"/>
          <p:cNvPicPr>
            <a:picLocks noChangeAspect="1" noChangeArrowheads="1"/>
          </p:cNvPicPr>
          <p:nvPr/>
        </p:nvPicPr>
        <p:blipFill>
          <a:blip r:embed="rId2" cstate="print"/>
          <a:srcRect/>
          <a:stretch>
            <a:fillRect/>
          </a:stretch>
        </p:blipFill>
        <p:spPr bwMode="auto">
          <a:xfrm>
            <a:off x="5220072" y="4005064"/>
            <a:ext cx="3410322" cy="2557742"/>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solidFill>
                  <a:schemeClr val="bg2"/>
                </a:solidFill>
              </a:rPr>
              <a:t>Mapa da Mesopotâmia</a:t>
            </a:r>
            <a:endParaRPr lang="pt-BR" dirty="0">
              <a:solidFill>
                <a:schemeClr val="bg2"/>
              </a:solidFill>
            </a:endParaRPr>
          </a:p>
        </p:txBody>
      </p:sp>
      <p:pic>
        <p:nvPicPr>
          <p:cNvPr id="1026" name="Picture 2" descr="C:\Users\Observatório\Desktop\Josef\1-mapa-da-mesopotamia.jpg"/>
          <p:cNvPicPr>
            <a:picLocks noChangeAspect="1" noChangeArrowheads="1"/>
          </p:cNvPicPr>
          <p:nvPr/>
        </p:nvPicPr>
        <p:blipFill>
          <a:blip r:embed="rId2" cstate="print"/>
          <a:srcRect/>
          <a:stretch>
            <a:fillRect/>
          </a:stretch>
        </p:blipFill>
        <p:spPr bwMode="auto">
          <a:xfrm>
            <a:off x="1547664" y="1844824"/>
            <a:ext cx="5876657" cy="3888432"/>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57200" y="1556792"/>
            <a:ext cx="8229600" cy="2548880"/>
          </a:xfrm>
        </p:spPr>
        <p:txBody>
          <a:bodyPr/>
          <a:lstStyle/>
          <a:p>
            <a:pPr>
              <a:buNone/>
            </a:pPr>
            <a:r>
              <a:rPr lang="pt-BR" dirty="0" smtClean="0">
                <a:solidFill>
                  <a:srgbClr val="FF0000"/>
                </a:solidFill>
              </a:rPr>
              <a:t>	Há </a:t>
            </a:r>
            <a:r>
              <a:rPr lang="pt-BR" dirty="0">
                <a:solidFill>
                  <a:srgbClr val="FF0000"/>
                </a:solidFill>
              </a:rPr>
              <a:t>5.000 anos, os Sumérios tinham um Calendário bem parecido com o nosso, com um ano dividido em 12 meses de 30 dias, o dia em 12 períodos e cada um desses períodos em 30 partes.</a:t>
            </a:r>
          </a:p>
        </p:txBody>
      </p:sp>
      <p:sp>
        <p:nvSpPr>
          <p:cNvPr id="4" name="Título 1"/>
          <p:cNvSpPr txBox="1">
            <a:spLocks/>
          </p:cNvSpPr>
          <p:nvPr/>
        </p:nvSpPr>
        <p:spPr>
          <a:xfrm>
            <a:off x="-180528" y="476672"/>
            <a:ext cx="4248472"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pt-BR" sz="4400" noProof="0" dirty="0" smtClean="0">
                <a:solidFill>
                  <a:srgbClr val="FF0000"/>
                </a:solidFill>
                <a:latin typeface="+mj-lt"/>
                <a:ea typeface="+mj-ea"/>
                <a:cs typeface="+mj-cs"/>
              </a:rPr>
              <a:t>Sumérios</a:t>
            </a:r>
            <a:endParaRPr kumimoji="0" lang="pt-BR" sz="4400" b="0" i="0" u="none" strike="noStrike" kern="1200" cap="none" spc="0" normalizeH="0" baseline="0" noProof="0" dirty="0" smtClean="0">
              <a:ln>
                <a:noFill/>
              </a:ln>
              <a:solidFill>
                <a:srgbClr val="FF0000"/>
              </a:solidFill>
              <a:effectLst/>
              <a:uLnTx/>
              <a:uFillTx/>
              <a:latin typeface="+mj-lt"/>
              <a:ea typeface="+mj-ea"/>
              <a:cs typeface="+mj-cs"/>
            </a:endParaRPr>
          </a:p>
        </p:txBody>
      </p:sp>
      <p:pic>
        <p:nvPicPr>
          <p:cNvPr id="2050" name="Picture 2" descr="C:\Users\Observatório\Desktop\Josef\f5cd5c3ab5bafb2a07d811be77da276f.jpg"/>
          <p:cNvPicPr>
            <a:picLocks noChangeAspect="1" noChangeArrowheads="1"/>
          </p:cNvPicPr>
          <p:nvPr/>
        </p:nvPicPr>
        <p:blipFill>
          <a:blip r:embed="rId2" cstate="print"/>
          <a:srcRect/>
          <a:stretch>
            <a:fillRect/>
          </a:stretch>
        </p:blipFill>
        <p:spPr bwMode="auto">
          <a:xfrm>
            <a:off x="4499992" y="3789040"/>
            <a:ext cx="3600400" cy="270030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57200" y="1700808"/>
            <a:ext cx="8229600" cy="2044824"/>
          </a:xfrm>
        </p:spPr>
        <p:txBody>
          <a:bodyPr/>
          <a:lstStyle/>
          <a:p>
            <a:pPr>
              <a:buNone/>
            </a:pPr>
            <a:r>
              <a:rPr lang="pt-BR" dirty="0" smtClean="0">
                <a:solidFill>
                  <a:srgbClr val="FF0000"/>
                </a:solidFill>
              </a:rPr>
              <a:t>	Há </a:t>
            </a:r>
            <a:r>
              <a:rPr lang="pt-BR" dirty="0">
                <a:solidFill>
                  <a:srgbClr val="FF0000"/>
                </a:solidFill>
              </a:rPr>
              <a:t>4.000 anos, na Babilônia, havia um calendário com um ano de 12 meses lunares que se  alternavam em 29 e 30 dias, num total de 354 dias. </a:t>
            </a:r>
          </a:p>
        </p:txBody>
      </p:sp>
      <p:sp>
        <p:nvSpPr>
          <p:cNvPr id="4" name="Título 1"/>
          <p:cNvSpPr txBox="1">
            <a:spLocks/>
          </p:cNvSpPr>
          <p:nvPr/>
        </p:nvSpPr>
        <p:spPr>
          <a:xfrm>
            <a:off x="-108520" y="548680"/>
            <a:ext cx="4248472"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pt-BR" sz="4400" dirty="0" smtClean="0">
                <a:solidFill>
                  <a:srgbClr val="FF0000"/>
                </a:solidFill>
                <a:latin typeface="+mj-lt"/>
                <a:ea typeface="+mj-ea"/>
                <a:cs typeface="+mj-cs"/>
              </a:rPr>
              <a:t>Babilônios</a:t>
            </a:r>
            <a:endParaRPr kumimoji="0" lang="pt-BR" sz="4400" b="0" i="0" u="none" strike="noStrike" kern="1200" cap="none" spc="0" normalizeH="0" baseline="0" noProof="0" dirty="0" smtClean="0">
              <a:ln>
                <a:noFill/>
              </a:ln>
              <a:solidFill>
                <a:srgbClr val="FF0000"/>
              </a:solidFill>
              <a:effectLst/>
              <a:uLnTx/>
              <a:uFillTx/>
              <a:latin typeface="+mj-lt"/>
              <a:ea typeface="+mj-ea"/>
              <a:cs typeface="+mj-cs"/>
            </a:endParaRPr>
          </a:p>
        </p:txBody>
      </p:sp>
      <p:pic>
        <p:nvPicPr>
          <p:cNvPr id="4098" name="Picture 2" descr="C:\Users\Observatório\Desktop\Josef\babylonian-star-calendar11.jpg"/>
          <p:cNvPicPr>
            <a:picLocks noChangeAspect="1" noChangeArrowheads="1"/>
          </p:cNvPicPr>
          <p:nvPr/>
        </p:nvPicPr>
        <p:blipFill>
          <a:blip r:embed="rId2" cstate="print"/>
          <a:srcRect/>
          <a:stretch>
            <a:fillRect/>
          </a:stretch>
        </p:blipFill>
        <p:spPr bwMode="auto">
          <a:xfrm>
            <a:off x="4139952" y="3573016"/>
            <a:ext cx="3708400" cy="240030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179512" y="557808"/>
            <a:ext cx="3312368" cy="1143000"/>
          </a:xfrm>
        </p:spPr>
        <p:txBody>
          <a:bodyPr/>
          <a:lstStyle/>
          <a:p>
            <a:r>
              <a:rPr lang="pt-BR" dirty="0" smtClean="0">
                <a:solidFill>
                  <a:srgbClr val="FF0000"/>
                </a:solidFill>
              </a:rPr>
              <a:t>Egípcios</a:t>
            </a:r>
            <a:endParaRPr lang="pt-BR" dirty="0">
              <a:solidFill>
                <a:srgbClr val="FF0000"/>
              </a:solidFill>
            </a:endParaRPr>
          </a:p>
        </p:txBody>
      </p:sp>
      <p:sp>
        <p:nvSpPr>
          <p:cNvPr id="3" name="Espaço Reservado para Conteúdo 2"/>
          <p:cNvSpPr>
            <a:spLocks noGrp="1"/>
          </p:cNvSpPr>
          <p:nvPr>
            <p:ph idx="1"/>
          </p:nvPr>
        </p:nvSpPr>
        <p:spPr/>
        <p:txBody>
          <a:bodyPr>
            <a:normAutofit lnSpcReduction="10000"/>
          </a:bodyPr>
          <a:lstStyle/>
          <a:p>
            <a:pPr algn="just">
              <a:buNone/>
            </a:pPr>
            <a:r>
              <a:rPr lang="pt-BR" dirty="0" smtClean="0">
                <a:solidFill>
                  <a:srgbClr val="FF0000"/>
                </a:solidFill>
              </a:rPr>
              <a:t>	Os </a:t>
            </a:r>
            <a:r>
              <a:rPr lang="pt-BR" dirty="0">
                <a:solidFill>
                  <a:srgbClr val="FF0000"/>
                </a:solidFill>
              </a:rPr>
              <a:t>egípcios inicialmente fizeram um calendário baseado nos ciclos lunares, mas depois notaram que quando o Sol se aproximava da "Estrela do Cão" (</a:t>
            </a:r>
            <a:r>
              <a:rPr lang="pt-BR" dirty="0" err="1">
                <a:solidFill>
                  <a:srgbClr val="FF0000"/>
                </a:solidFill>
              </a:rPr>
              <a:t>Sírius</a:t>
            </a:r>
            <a:r>
              <a:rPr lang="pt-BR" dirty="0">
                <a:solidFill>
                  <a:srgbClr val="FF0000"/>
                </a:solidFill>
              </a:rPr>
              <a:t>), estava próximo do Nilo inundar. Notaram que isso acontecia em ciclos de 365 dias. Com base nesse conhecimento eles fizeram um Calendário com um ano de 365 dias, possivelmente inaugurado em 4.236 AC. Essa é a primeira data registrada na história.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1746" name="Picture 2" descr="C:\Users\Observatório\Desktop\calendario-solar-egipcio.jpg"/>
          <p:cNvPicPr>
            <a:picLocks noGrp="1" noChangeAspect="1" noChangeArrowheads="1"/>
          </p:cNvPicPr>
          <p:nvPr>
            <p:ph idx="1"/>
          </p:nvPr>
        </p:nvPicPr>
        <p:blipFill>
          <a:blip r:embed="rId2" cstate="print"/>
          <a:srcRect/>
          <a:stretch>
            <a:fillRect/>
          </a:stretch>
        </p:blipFill>
        <p:spPr bwMode="auto">
          <a:xfrm>
            <a:off x="1907704" y="1412776"/>
            <a:ext cx="5181600" cy="3970020"/>
          </a:xfrm>
          <a:prstGeom prst="rect">
            <a:avLst/>
          </a:prstGeom>
          <a:noFill/>
        </p:spPr>
      </p:pic>
    </p:spTree>
  </p:cSld>
  <p:clrMapOvr>
    <a:masterClrMapping/>
  </p:clrMapOvr>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748</TotalTime>
  <Words>134</Words>
  <Application>Microsoft Office PowerPoint</Application>
  <PresentationFormat>Apresentação na tela (4:3)</PresentationFormat>
  <Paragraphs>62</Paragraphs>
  <Slides>17</Slides>
  <Notes>0</Notes>
  <HiddenSlides>0</HiddenSlides>
  <MMClips>0</MMClips>
  <ScaleCrop>false</ScaleCrop>
  <HeadingPairs>
    <vt:vector size="4" baseType="variant">
      <vt:variant>
        <vt:lpstr>Tema</vt:lpstr>
      </vt:variant>
      <vt:variant>
        <vt:i4>1</vt:i4>
      </vt:variant>
      <vt:variant>
        <vt:lpstr>Títulos de slides</vt:lpstr>
      </vt:variant>
      <vt:variant>
        <vt:i4>17</vt:i4>
      </vt:variant>
    </vt:vector>
  </HeadingPairs>
  <TitlesOfParts>
    <vt:vector size="18" baseType="lpstr">
      <vt:lpstr>Tema do Office</vt:lpstr>
      <vt:lpstr>Calendários</vt:lpstr>
      <vt:lpstr>1. Etimologia</vt:lpstr>
      <vt:lpstr>2. Definição</vt:lpstr>
      <vt:lpstr>3. História</vt:lpstr>
      <vt:lpstr>Mapa da Mesopotâmia</vt:lpstr>
      <vt:lpstr>Slide 6</vt:lpstr>
      <vt:lpstr>Slide 7</vt:lpstr>
      <vt:lpstr>Egípcios</vt:lpstr>
      <vt:lpstr>Slide 9</vt:lpstr>
      <vt:lpstr>4. Tipos de Calendários</vt:lpstr>
      <vt:lpstr>Calendário Romano</vt:lpstr>
      <vt:lpstr>Numa Pompílio</vt:lpstr>
      <vt:lpstr>Após a Reforma</vt:lpstr>
      <vt:lpstr>A semana</vt:lpstr>
      <vt:lpstr>Divisão dos meses</vt:lpstr>
      <vt:lpstr>Anos</vt:lpstr>
      <vt:lpstr>Muito Obrigado!</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Calendários</dc:title>
  <dc:creator>Observatório</dc:creator>
  <cp:lastModifiedBy>Observatório</cp:lastModifiedBy>
  <cp:revision>76</cp:revision>
  <dcterms:created xsi:type="dcterms:W3CDTF">2014-11-23T15:15:19Z</dcterms:created>
  <dcterms:modified xsi:type="dcterms:W3CDTF">2014-11-29T21:41:24Z</dcterms:modified>
</cp:coreProperties>
</file>