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5" r:id="rId5"/>
    <p:sldId id="281" r:id="rId6"/>
    <p:sldId id="274" r:id="rId7"/>
    <p:sldId id="271" r:id="rId8"/>
    <p:sldId id="268" r:id="rId9"/>
    <p:sldId id="278" r:id="rId10"/>
    <p:sldId id="280" r:id="rId11"/>
    <p:sldId id="279" r:id="rId12"/>
    <p:sldId id="276" r:id="rId13"/>
    <p:sldId id="277" r:id="rId14"/>
    <p:sldId id="282" r:id="rId15"/>
    <p:sldId id="283" r:id="rId16"/>
    <p:sldId id="269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00"/>
    <a:srgbClr val="DD0101"/>
    <a:srgbClr val="F53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6" autoAdjust="0"/>
  </p:normalViewPr>
  <p:slideViewPr>
    <p:cSldViewPr>
      <p:cViewPr>
        <p:scale>
          <a:sx n="75" d="100"/>
          <a:sy n="75" d="100"/>
        </p:scale>
        <p:origin x="-16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1D01-D368-44D1-885E-BFA83BCB6C05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D1-5C1A-47B0-95F2-807E03408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VA2~8~8~14212~114753:Astronomers-Use-Hubble-to--Weigh--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images.org/luna/servlet/detail/nasaNAS~4~4~14040~116394:Black-Hole-Grabs-Starry-Snack?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93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NASA/JPL-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Caltech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http://www.nasaimages.org/luna/servlet/detail/nasaNAS~4~4~14040~116394:Black-Hole-Grabs-Starry-Snack?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45D1-5C1A-47B0-95F2-807E03408EB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8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7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7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9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2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9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3100-6219-49CD-AE52-9783AC0536C2}" type="datetimeFigureOut">
              <a:rPr lang="pt-BR" smtClean="0"/>
              <a:t>05/04/2014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E794-7F12-46E7-A357-C37392B01C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0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ão Paulo\Documents\Observatório\Sessões Astronomia\2014.04.05 - Buracos Negros\BH_LM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-219" r="183" b="6469"/>
          <a:stretch/>
        </p:blipFill>
        <p:spPr bwMode="auto">
          <a:xfrm>
            <a:off x="-27012" y="-72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20216" y="0"/>
            <a:ext cx="913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Buracos Negros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95723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João Paulo M. Cruvinel da Costa – Centro de Divulgação da Astronomia - USP</a:t>
            </a:r>
            <a:endParaRPr lang="pt-BR" dirty="0">
              <a:solidFill>
                <a:schemeClr val="tx1">
                  <a:lumMod val="6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7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ão Paulo\Documents\Observatório\Sessões Astronomia\2014.04.05 - Buracos Negros\1280px-Artist's_rendering_ULAS_J1120+06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r="2982"/>
          <a:stretch/>
        </p:blipFill>
        <p:spPr bwMode="auto">
          <a:xfrm>
            <a:off x="1538" y="-82548"/>
            <a:ext cx="9254064" cy="69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ão Paulo\Documents\Observatório\Sessões Astronomia\2014.04.05 - Buracos Negros\M87_j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" b="27435"/>
          <a:stretch/>
        </p:blipFill>
        <p:spPr bwMode="auto">
          <a:xfrm>
            <a:off x="0" y="25524"/>
            <a:ext cx="9109968" cy="683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ão Paulo\Documents\Observatório\Sessões Astronomia\2014.04.05 - Buracos Negros\Stephen_Hawking.StarCh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t="-119" r="329" b="47869"/>
          <a:stretch/>
        </p:blipFill>
        <p:spPr bwMode="auto">
          <a:xfrm>
            <a:off x="-29344" y="0"/>
            <a:ext cx="9173344" cy="68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ão Paulo\Documents\Observatório\Sessões Astronomia\2014.04.05 - Buracos Negros\ATsg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51507" b="43720"/>
          <a:stretch/>
        </p:blipFill>
        <p:spPr bwMode="auto">
          <a:xfrm>
            <a:off x="-1" y="22498"/>
            <a:ext cx="9114003" cy="68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72816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“The </a:t>
            </a:r>
            <a:r>
              <a:rPr lang="en-US" sz="3200" i="1" dirty="0">
                <a:latin typeface="Georgia" panose="02040502050405020303" pitchFamily="18" charset="0"/>
                <a:ea typeface="Adobe Ming Std L" pitchFamily="18" charset="-128"/>
              </a:rPr>
              <a:t>absence of event horizons mean that there are no black holes - in the sense of 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regimes from </a:t>
            </a:r>
            <a:r>
              <a:rPr lang="en-US" sz="3200" i="1" dirty="0">
                <a:latin typeface="Georgia" panose="02040502050405020303" pitchFamily="18" charset="0"/>
                <a:ea typeface="Adobe Ming Std L" pitchFamily="18" charset="-128"/>
              </a:rPr>
              <a:t>which light can't escape to 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infinity</a:t>
            </a:r>
            <a:r>
              <a:rPr lang="en-US" sz="3200" i="1" dirty="0">
                <a:latin typeface="Georgia" panose="02040502050405020303" pitchFamily="18" charset="0"/>
                <a:ea typeface="Adobe Ming Std L" pitchFamily="18" charset="-128"/>
              </a:rPr>
              <a:t>. There are however apparent horizons which 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persist for </a:t>
            </a:r>
            <a:r>
              <a:rPr lang="en-US" sz="3200" i="1" dirty="0">
                <a:latin typeface="Georgia" panose="02040502050405020303" pitchFamily="18" charset="0"/>
                <a:ea typeface="Adobe Ming Std L" pitchFamily="18" charset="-128"/>
              </a:rPr>
              <a:t>a period of time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.”</a:t>
            </a:r>
          </a:p>
          <a:p>
            <a:endParaRPr lang="en-US" sz="3200" i="1" dirty="0">
              <a:latin typeface="Georgia" panose="02040502050405020303" pitchFamily="18" charset="0"/>
              <a:ea typeface="Adobe Ming Std L" pitchFamily="18" charset="-128"/>
            </a:endParaRPr>
          </a:p>
          <a:p>
            <a:pPr algn="r"/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Stephen Hawking</a:t>
            </a:r>
            <a:endParaRPr lang="pt-BR" sz="3200" i="1" dirty="0">
              <a:latin typeface="Georgia" panose="02040502050405020303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7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55679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“A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ausência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de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horizontes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de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eventos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significa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que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buracos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negros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não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existem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- no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sentido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de regimes dos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quais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a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luz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não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pode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escapar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pela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eternidade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.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Existem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,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entretanto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,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horizontes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aparentes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os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quais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persistem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por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um </a:t>
            </a:r>
            <a:r>
              <a:rPr lang="en-US" sz="3200" i="1" dirty="0" err="1" smtClean="0">
                <a:latin typeface="Georgia" panose="02040502050405020303" pitchFamily="18" charset="0"/>
                <a:ea typeface="Adobe Ming Std L" pitchFamily="18" charset="-128"/>
              </a:rPr>
              <a:t>período</a:t>
            </a:r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 de tempo.”</a:t>
            </a:r>
          </a:p>
          <a:p>
            <a:endParaRPr lang="en-US" sz="3200" i="1" dirty="0">
              <a:latin typeface="Georgia" panose="02040502050405020303" pitchFamily="18" charset="0"/>
              <a:ea typeface="Adobe Ming Std L" pitchFamily="18" charset="-128"/>
            </a:endParaRPr>
          </a:p>
          <a:p>
            <a:pPr algn="r"/>
            <a:r>
              <a:rPr lang="en-US" sz="3200" i="1" dirty="0" smtClean="0">
                <a:latin typeface="Georgia" panose="02040502050405020303" pitchFamily="18" charset="0"/>
                <a:ea typeface="Adobe Ming Std L" pitchFamily="18" charset="-128"/>
              </a:rPr>
              <a:t>Stephen Hawking</a:t>
            </a:r>
            <a:endParaRPr lang="pt-BR" sz="3200" i="1" dirty="0">
              <a:latin typeface="Georgia" panose="02040502050405020303" pitchFamily="18" charset="0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6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71676" y="260648"/>
            <a:ext cx="30963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40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234888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www.cdcc.usp.br/cda</a:t>
            </a:r>
          </a:p>
          <a:p>
            <a:pPr algn="ctr"/>
            <a:endParaRPr lang="pt-BR" sz="4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0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joao.monteiro.costa@usp.br</a:t>
            </a:r>
            <a:endParaRPr lang="pt-BR" sz="4000" dirty="0">
              <a:solidFill>
                <a:schemeClr val="tx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908720"/>
                <a:ext cx="9144000" cy="445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9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9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9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pt-BR" sz="96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9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9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96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BR" sz="9600" b="0" i="1" smtClean="0">
                                  <a:latin typeface="Cambria Math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pt-BR" sz="96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9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44571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659112" y="2060848"/>
                <a:ext cx="5758756" cy="295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9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9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9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sz="9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9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9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9600" b="0" i="1" smtClean="0">
                              <a:latin typeface="Cambria Math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pt-BR" sz="9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9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pt-BR" sz="9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9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12" y="2060848"/>
                <a:ext cx="5758756" cy="295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ão Paulo\Documents\Observatório\Sessões Astronomia\2014.04.05 - Buracos Negros\Albert-Einstein-Portr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3654" r="-526" b="35448"/>
          <a:stretch/>
        </p:blipFill>
        <p:spPr bwMode="auto">
          <a:xfrm>
            <a:off x="15974" y="-7163"/>
            <a:ext cx="9153550" cy="68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ão Paulo\Documents\Observatório\Sessões Astronomia\2014.04.05 - Buracos Negros\Einsteins-Gravity-Theory-Put-to-the-Test-By-a-Massive-Pulsar-in-a-Compact-Relativistic-Bina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21483"/>
          <a:stretch/>
        </p:blipFill>
        <p:spPr bwMode="auto">
          <a:xfrm>
            <a:off x="0" y="171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ão Paulo\Documents\Observatório\Sessões Astronomia\2014.04.05 - Buracos Negros\Karl_schwarzsch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386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 Chrome\evolucao-estel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 bwMode="auto">
          <a:xfrm>
            <a:off x="0" y="620688"/>
            <a:ext cx="9144000" cy="53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pload.wikimedia.org/wikipedia/commons/5/5e/BH_LM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6" name="Picture 2" descr="C:\Users\João Paulo\Desktop\Estrelas - Nascimento, VIda e Morte\Imagems\Black Ho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-40"/>
          <a:stretch/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ão Paulo\Documents\Observatório\Sessões Astronomia\2014.04.05 - Buracos Negros\1280px-Artist's_impression_of_the_surroundings_of_the_supermassive_black_hole_in_NGC_37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3125" r="7811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138</Words>
  <Application>Microsoft Office PowerPoint</Application>
  <PresentationFormat>Apresentação na tela (4:3)</PresentationFormat>
  <Paragraphs>19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Monteiro Cruvinel da Costa</dc:creator>
  <cp:lastModifiedBy>João Paulo</cp:lastModifiedBy>
  <cp:revision>44</cp:revision>
  <dcterms:created xsi:type="dcterms:W3CDTF">2012-10-26T11:58:10Z</dcterms:created>
  <dcterms:modified xsi:type="dcterms:W3CDTF">2014-04-05T22:00:04Z</dcterms:modified>
</cp:coreProperties>
</file>