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70" r:id="rId12"/>
    <p:sldId id="271" r:id="rId13"/>
    <p:sldId id="272" r:id="rId14"/>
    <p:sldId id="273" r:id="rId15"/>
    <p:sldId id="269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48" d="100"/>
          <a:sy n="48" d="100"/>
        </p:scale>
        <p:origin x="-64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FD73-D338-4F7B-97BA-8E73ACDC188D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EC61-E9C5-44F4-AA9F-8F80586586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80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CBC-460F-46BD-9F73-B8B63420853F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E11A-999C-4A76-B74E-712BD2B25C41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983E-4B3E-4C3A-90F3-66657D9A8018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E2F0-E909-45FF-9AA6-64FC8E22C091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F6C0-5D64-441E-8150-61C690BA2F58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591E-744D-43AA-9AF0-7FBAD1752CC6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7500-20A9-4609-B5A8-98E6CDF98CCF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04B7-A283-44F7-B204-CF03231B0E03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81DA-016A-4969-BF9C-3D11453C4E2F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0250-9C77-4CD7-ABE2-1BDED783ED7B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7305-3700-4A37-8F3E-80B08722DD67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6B68A67-AA95-4232-9A0C-E79CFEEF0142}" type="datetime1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Observatório Dietrich Schiel - A Estação Espacial Internacional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2AFDECA-D33A-4B62-9141-A96F3B047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77339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179512" y="116632"/>
            <a:ext cx="89644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>
                <a:solidFill>
                  <a:schemeClr val="bg1"/>
                </a:solidFill>
                <a:latin typeface="+mj-lt"/>
              </a:rPr>
              <a:t>ESTAÇÃO ESPACIAL INTERNACIONAL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VICTOR I. VAN HALST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victor.halst@usp.br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Engenharia Mecatrônica – USP São Carlos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33256"/>
            <a:ext cx="1172372" cy="112474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72372" y="6113065"/>
            <a:ext cx="5271836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703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Pesquisas científicas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Biologia: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 smtClean="0">
                <a:latin typeface="Calibri" pitchFamily="34" charset="0"/>
              </a:rPr>
              <a:t>Microrganismos, células e pequenas plantas e invertebrados.</a:t>
            </a:r>
            <a:endParaRPr lang="pt-BR" sz="25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500" dirty="0" smtClean="0">
                <a:latin typeface="Calibri" pitchFamily="34" charset="0"/>
              </a:rPr>
              <a:t>Botânica.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85" y="3521914"/>
            <a:ext cx="2808312" cy="21842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3318" y="2680190"/>
            <a:ext cx="2438741" cy="19338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783" y="260648"/>
            <a:ext cx="2381583" cy="14670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913558"/>
            <a:ext cx="3309344" cy="2534371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10</a:t>
            </a:fld>
            <a:endParaRPr lang="pt-BR" sz="15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4896544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865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Pesquisas científicas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Mudanças na Fisiologia Humana.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28800"/>
            <a:ext cx="1914792" cy="41725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8640"/>
            <a:ext cx="3405358" cy="53330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875" y="1916831"/>
            <a:ext cx="3084490" cy="3884501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11</a:t>
            </a:fld>
            <a:endParaRPr lang="pt-BR" sz="1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897074" y="6240506"/>
            <a:ext cx="4827054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698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Pesquisas científicas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Física: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 smtClean="0">
                <a:latin typeface="Calibri" pitchFamily="34" charset="0"/>
              </a:rPr>
              <a:t>Ciência dos Fluidos.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 smtClean="0">
                <a:latin typeface="Calibri" pitchFamily="34" charset="0"/>
              </a:rPr>
              <a:t>Combustões.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 smtClean="0">
                <a:latin typeface="Calibri" pitchFamily="34" charset="0"/>
              </a:rPr>
              <a:t>Ciência dos Materiais.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84984"/>
            <a:ext cx="3870113" cy="25884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052736"/>
            <a:ext cx="2069745" cy="20472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713" y="0"/>
            <a:ext cx="2795107" cy="4805756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12</a:t>
            </a:fld>
            <a:endParaRPr lang="pt-BR" sz="1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4824536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09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Salto para a exploração espacial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4479308" cy="2519611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333" y="1628800"/>
            <a:ext cx="3636529" cy="24255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01008"/>
            <a:ext cx="2963168" cy="2372849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13</a:t>
            </a:fld>
            <a:endParaRPr lang="pt-BR" sz="15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5832648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03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Curiosidades	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59" y="1124744"/>
            <a:ext cx="8229915" cy="4114800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O Fim da ISS.</a:t>
            </a:r>
          </a:p>
          <a:p>
            <a:r>
              <a:rPr lang="pt-BR" sz="2500" dirty="0" smtClean="0">
                <a:latin typeface="Calibri" pitchFamily="34" charset="0"/>
              </a:rPr>
              <a:t>A participação do Brasil na ISS (1996 – 2007, US$ 120 mi).</a:t>
            </a:r>
          </a:p>
          <a:p>
            <a:r>
              <a:rPr lang="pt-BR" sz="2500" dirty="0" smtClean="0">
                <a:latin typeface="Calibri" pitchFamily="34" charset="0"/>
              </a:rPr>
              <a:t>Spot </a:t>
            </a:r>
            <a:r>
              <a:rPr lang="pt-BR" sz="2500" dirty="0" err="1" smtClean="0">
                <a:latin typeface="Calibri" pitchFamily="34" charset="0"/>
              </a:rPr>
              <a:t>the</a:t>
            </a:r>
            <a:r>
              <a:rPr lang="pt-BR" sz="2500" dirty="0" smtClean="0">
                <a:latin typeface="Calibri" pitchFamily="34" charset="0"/>
              </a:rPr>
              <a:t> </a:t>
            </a:r>
            <a:r>
              <a:rPr lang="pt-BR" sz="2500" dirty="0" err="1" smtClean="0">
                <a:latin typeface="Calibri" pitchFamily="34" charset="0"/>
              </a:rPr>
              <a:t>Station</a:t>
            </a:r>
            <a:r>
              <a:rPr lang="pt-BR" sz="2500" dirty="0" smtClean="0">
                <a:latin typeface="Calibri" pitchFamily="34" charset="0"/>
              </a:rPr>
              <a:t> e ISS Detector.</a:t>
            </a:r>
          </a:p>
          <a:p>
            <a:r>
              <a:rPr lang="pt-BR" sz="2500" dirty="0" err="1" smtClean="0">
                <a:latin typeface="Calibri" pitchFamily="34" charset="0"/>
              </a:rPr>
              <a:t>Astroviewer</a:t>
            </a:r>
            <a:r>
              <a:rPr lang="pt-BR" sz="2500" dirty="0" smtClean="0">
                <a:latin typeface="Calibri" pitchFamily="34" charset="0"/>
              </a:rPr>
              <a:t> e Live </a:t>
            </a:r>
            <a:r>
              <a:rPr lang="pt-BR" sz="2500" dirty="0" err="1" smtClean="0">
                <a:latin typeface="Calibri" pitchFamily="34" charset="0"/>
              </a:rPr>
              <a:t>from</a:t>
            </a:r>
            <a:r>
              <a:rPr lang="pt-BR" sz="2500" dirty="0" smtClean="0">
                <a:latin typeface="Calibri" pitchFamily="34" charset="0"/>
              </a:rPr>
              <a:t> Space.</a:t>
            </a:r>
            <a:endParaRPr lang="pt-BR" sz="2500" dirty="0">
              <a:latin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636912"/>
            <a:ext cx="2438400" cy="30419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764704"/>
            <a:ext cx="5277587" cy="3143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860" y="1268760"/>
            <a:ext cx="5270400" cy="27688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212976"/>
            <a:ext cx="2736304" cy="2736304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14</a:t>
            </a:fld>
            <a:endParaRPr lang="pt-BR" sz="15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4536504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5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176"/>
            <a:ext cx="8273438" cy="5701151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15</a:t>
            </a:fld>
            <a:endParaRPr lang="pt-BR" sz="15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4608512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287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14" y="0"/>
            <a:ext cx="9149114" cy="6856028"/>
          </a:xfrm>
        </p:spPr>
      </p:pic>
      <p:sp>
        <p:nvSpPr>
          <p:cNvPr id="5" name="CaixaDeTexto 4"/>
          <p:cNvSpPr txBox="1"/>
          <p:nvPr/>
        </p:nvSpPr>
        <p:spPr>
          <a:xfrm>
            <a:off x="1547664" y="116632"/>
            <a:ext cx="662473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dirty="0" smtClean="0">
              <a:latin typeface="Calibri" pitchFamily="34" charset="0"/>
            </a:endParaRPr>
          </a:p>
          <a:p>
            <a:pPr algn="ctr"/>
            <a:endParaRPr lang="pt-BR" sz="4800" dirty="0" smtClean="0">
              <a:latin typeface="Calibri" pitchFamily="34" charset="0"/>
            </a:endParaRPr>
          </a:p>
          <a:p>
            <a:pPr algn="ctr"/>
            <a:r>
              <a:rPr lang="pt-BR" sz="4800" dirty="0" smtClean="0">
                <a:latin typeface="Calibri" pitchFamily="34" charset="0"/>
              </a:rPr>
              <a:t>OBRIGADO!</a:t>
            </a:r>
          </a:p>
          <a:p>
            <a:pPr algn="ctr"/>
            <a:endParaRPr lang="pt-BR" sz="2500" dirty="0" smtClean="0">
              <a:latin typeface="Calibri" pitchFamily="34" charset="0"/>
            </a:endParaRPr>
          </a:p>
          <a:p>
            <a:pPr algn="ctr"/>
            <a:endParaRPr lang="pt-BR" sz="2500" dirty="0">
              <a:latin typeface="Calibri" pitchFamily="34" charset="0"/>
            </a:endParaRPr>
          </a:p>
          <a:p>
            <a:pPr algn="ctr"/>
            <a:endParaRPr lang="pt-BR" sz="2500" dirty="0" smtClean="0">
              <a:latin typeface="Calibri" pitchFamily="34" charset="0"/>
            </a:endParaRPr>
          </a:p>
          <a:p>
            <a:pPr algn="ctr"/>
            <a:endParaRPr lang="pt-BR" sz="2500" dirty="0">
              <a:latin typeface="Calibri" pitchFamily="34" charset="0"/>
            </a:endParaRPr>
          </a:p>
          <a:p>
            <a:pPr algn="ctr"/>
            <a:r>
              <a:rPr lang="pt-BR" sz="2500" dirty="0" smtClean="0">
                <a:latin typeface="Calibri" pitchFamily="34" charset="0"/>
              </a:rPr>
              <a:t>victor.halst@usp.br</a:t>
            </a:r>
            <a:endParaRPr lang="pt-BR" sz="2500" dirty="0">
              <a:latin typeface="Calibri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9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CARACTERÍSTICAS principais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8138864" cy="4608512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Dimensões: 109 m de largura, 73 m de comprimento e 20 m de altura.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500" dirty="0" smtClean="0">
                <a:latin typeface="Calibri" pitchFamily="34" charset="0"/>
              </a:rPr>
              <a:t>Peso: 420 toneladas</a:t>
            </a:r>
            <a:r>
              <a:rPr lang="pt-BR" sz="2000" dirty="0" smtClean="0">
                <a:latin typeface="Calibri" pitchFamily="34" charset="0"/>
              </a:rPr>
              <a:t>. 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315" y="2003853"/>
            <a:ext cx="4048125" cy="2857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906940" y="1890580"/>
            <a:ext cx="2232721" cy="3084046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2</a:t>
            </a:fld>
            <a:endParaRPr lang="pt-BR" sz="15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949314" y="6240506"/>
            <a:ext cx="6214973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678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CARACTERÍSTICAS principais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8532440" cy="4114800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Orbita a Terra a 27.700 km/h  </a:t>
            </a:r>
            <a:r>
              <a:rPr lang="pt-BR" sz="2500" dirty="0" smtClean="0">
                <a:latin typeface="Calibri" pitchFamily="34" charset="0"/>
                <a:sym typeface="Wingdings" pitchFamily="2" charset="2"/>
              </a:rPr>
              <a:t> 28x velocidade de uma aeronave comum.</a:t>
            </a:r>
          </a:p>
          <a:p>
            <a:r>
              <a:rPr lang="pt-BR" sz="2500" dirty="0" smtClean="0">
                <a:latin typeface="Calibri" pitchFamily="34" charset="0"/>
              </a:rPr>
              <a:t>Período de rotação de 90 minutos.</a:t>
            </a:r>
          </a:p>
          <a:p>
            <a:r>
              <a:rPr lang="pt-BR" sz="2500" dirty="0" smtClean="0">
                <a:latin typeface="Calibri" pitchFamily="34" charset="0"/>
              </a:rPr>
              <a:t>Custo final: US$ 150 bilhões.</a:t>
            </a: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933056"/>
            <a:ext cx="2628900" cy="1743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416" y="3346886"/>
            <a:ext cx="3449584" cy="2299723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z="1500" dirty="0"/>
              <a:t>3</a:t>
            </a:r>
            <a:endParaRPr lang="pt-BR" sz="150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20924" y="6240506"/>
            <a:ext cx="5091236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910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CONSTRUÇÃO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0400" y="1052736"/>
            <a:ext cx="8604448" cy="4464496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Iniciada em 1998 e concluída em 2011.</a:t>
            </a:r>
          </a:p>
          <a:p>
            <a:r>
              <a:rPr lang="pt-BR" sz="2500" dirty="0" smtClean="0">
                <a:latin typeface="Calibri" pitchFamily="34" charset="0"/>
              </a:rPr>
              <a:t>14 módulos pressurizados </a:t>
            </a:r>
            <a:r>
              <a:rPr lang="pt-BR" sz="2500" dirty="0" smtClean="0">
                <a:latin typeface="Calibri" pitchFamily="34" charset="0"/>
                <a:sym typeface="Wingdings" pitchFamily="2" charset="2"/>
              </a:rPr>
              <a:t> Volume interno de um Boeing 747.</a:t>
            </a:r>
          </a:p>
          <a:p>
            <a:r>
              <a:rPr lang="pt-BR" sz="2500" dirty="0" smtClean="0">
                <a:latin typeface="Calibri" pitchFamily="34" charset="0"/>
              </a:rPr>
              <a:t>Colaboração </a:t>
            </a:r>
            <a:r>
              <a:rPr lang="pt-BR" sz="2500" dirty="0">
                <a:latin typeface="Calibri" pitchFamily="34" charset="0"/>
              </a:rPr>
              <a:t>entre 16 agências espaciais.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162022"/>
            <a:ext cx="2340864" cy="17007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85" y="3880318"/>
            <a:ext cx="1997510" cy="16645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828" y="3005487"/>
            <a:ext cx="2664296" cy="15490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151994"/>
            <a:ext cx="2232248" cy="15625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995" y="4354780"/>
            <a:ext cx="2554335" cy="150460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4</a:t>
            </a:fld>
            <a:endParaRPr lang="pt-BR" sz="15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976628" y="6240506"/>
            <a:ext cx="4891515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680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Construção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Depósitos de suprimento e combustível;</a:t>
            </a:r>
          </a:p>
          <a:p>
            <a:r>
              <a:rPr lang="pt-BR" sz="2500" dirty="0" smtClean="0">
                <a:latin typeface="Calibri" pitchFamily="34" charset="0"/>
              </a:rPr>
              <a:t>Central de Energia;</a:t>
            </a:r>
          </a:p>
          <a:p>
            <a:r>
              <a:rPr lang="pt-BR" sz="2500" dirty="0" smtClean="0">
                <a:latin typeface="Calibri" pitchFamily="34" charset="0"/>
              </a:rPr>
              <a:t>Alojamento;</a:t>
            </a:r>
          </a:p>
          <a:p>
            <a:r>
              <a:rPr lang="pt-BR" sz="2500" dirty="0" smtClean="0">
                <a:latin typeface="Calibri" pitchFamily="34" charset="0"/>
              </a:rPr>
              <a:t>Câmaras;</a:t>
            </a:r>
          </a:p>
          <a:p>
            <a:r>
              <a:rPr lang="pt-BR" sz="2500" dirty="0" smtClean="0">
                <a:latin typeface="Calibri" pitchFamily="34" charset="0"/>
              </a:rPr>
              <a:t>Apoio Científico;</a:t>
            </a:r>
          </a:p>
          <a:p>
            <a:r>
              <a:rPr lang="pt-BR" sz="2500" dirty="0" smtClean="0">
                <a:latin typeface="Calibri" pitchFamily="34" charset="0"/>
              </a:rPr>
              <a:t>Suporte ambiental;</a:t>
            </a:r>
          </a:p>
          <a:p>
            <a:r>
              <a:rPr lang="pt-BR" sz="2500" dirty="0" smtClean="0">
                <a:latin typeface="Calibri" pitchFamily="34" charset="0"/>
              </a:rPr>
              <a:t>Visão;</a:t>
            </a:r>
          </a:p>
          <a:p>
            <a:r>
              <a:rPr lang="pt-BR" sz="2500" dirty="0" smtClean="0">
                <a:latin typeface="Calibri" pitchFamily="34" charset="0"/>
              </a:rPr>
              <a:t>Robôs.</a:t>
            </a:r>
            <a:endParaRPr lang="pt-BR" sz="25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23600"/>
            <a:ext cx="5953294" cy="421510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5</a:t>
            </a:fld>
            <a:endParaRPr lang="pt-BR" sz="15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899591" y="6240506"/>
            <a:ext cx="5280903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23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Construção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Vídeo;</a:t>
            </a:r>
          </a:p>
          <a:p>
            <a:r>
              <a:rPr lang="pt-BR" sz="2500" dirty="0" smtClean="0">
                <a:latin typeface="Calibri" pitchFamily="34" charset="0"/>
              </a:rPr>
              <a:t>115 viagens espaciais: Space </a:t>
            </a:r>
            <a:r>
              <a:rPr lang="pt-BR" sz="2500" dirty="0" err="1" smtClean="0">
                <a:latin typeface="Calibri" pitchFamily="34" charset="0"/>
              </a:rPr>
              <a:t>Shuttle</a:t>
            </a:r>
            <a:r>
              <a:rPr lang="pt-BR" sz="2500" dirty="0" smtClean="0">
                <a:latin typeface="Calibri" pitchFamily="34" charset="0"/>
              </a:rPr>
              <a:t>, </a:t>
            </a:r>
            <a:r>
              <a:rPr lang="pt-BR" sz="2500" dirty="0" err="1" smtClean="0">
                <a:latin typeface="Calibri" pitchFamily="34" charset="0"/>
              </a:rPr>
              <a:t>Soyuz</a:t>
            </a:r>
            <a:r>
              <a:rPr lang="pt-BR" sz="2500" dirty="0" smtClean="0">
                <a:latin typeface="Calibri" pitchFamily="34" charset="0"/>
              </a:rPr>
              <a:t> e </a:t>
            </a:r>
            <a:r>
              <a:rPr lang="pt-BR" sz="2500" dirty="0" err="1" smtClean="0">
                <a:latin typeface="Calibri" pitchFamily="34" charset="0"/>
              </a:rPr>
              <a:t>Proton</a:t>
            </a:r>
            <a:r>
              <a:rPr lang="pt-BR" sz="2500" dirty="0" smtClean="0">
                <a:latin typeface="Calibri" pitchFamily="34" charset="0"/>
              </a:rPr>
              <a:t> K.</a:t>
            </a:r>
          </a:p>
          <a:p>
            <a:endParaRPr lang="pt-BR" sz="2000" dirty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492896"/>
            <a:ext cx="3561452" cy="23624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800" y="2510214"/>
            <a:ext cx="3433200" cy="23451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510214"/>
            <a:ext cx="1598027" cy="232779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6</a:t>
            </a:fld>
            <a:endParaRPr lang="pt-BR" sz="1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845362" y="6240506"/>
            <a:ext cx="4865437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980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ROTINA NA ESTAÇÃO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Sensação de queda livre constante.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75843"/>
            <a:ext cx="2952328" cy="201588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16" y="3861048"/>
            <a:ext cx="2582151" cy="19366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149716"/>
            <a:ext cx="5167740" cy="342266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7</a:t>
            </a:fld>
            <a:endParaRPr lang="pt-BR" sz="1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4968552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12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ROTINA NA ESTAÇÃO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Necessidades fisiológicas.</a:t>
            </a:r>
          </a:p>
          <a:p>
            <a:r>
              <a:rPr lang="pt-BR" sz="2500" dirty="0" smtClean="0">
                <a:latin typeface="Calibri" pitchFamily="34" charset="0"/>
              </a:rPr>
              <a:t>Alimentação (vídeo).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327" y="764704"/>
            <a:ext cx="2232248" cy="33950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10" y="2809608"/>
            <a:ext cx="3600400" cy="270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137046"/>
            <a:ext cx="2724970" cy="258432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8</a:t>
            </a:fld>
            <a:endParaRPr lang="pt-BR" sz="15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83152" y="6240506"/>
            <a:ext cx="5273023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297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ROTINA NA ESTAÇÃO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532440" cy="4392488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Calibri" pitchFamily="34" charset="0"/>
              </a:rPr>
              <a:t>Exercícios físicos.</a:t>
            </a:r>
          </a:p>
          <a:p>
            <a:r>
              <a:rPr lang="pt-BR" sz="2500" dirty="0" smtClean="0">
                <a:latin typeface="Calibri" pitchFamily="34" charset="0"/>
              </a:rPr>
              <a:t>Sono.</a:t>
            </a:r>
          </a:p>
          <a:p>
            <a:r>
              <a:rPr lang="pt-BR" sz="2500" dirty="0" smtClean="0">
                <a:latin typeface="Calibri" pitchFamily="34" charset="0"/>
              </a:rPr>
              <a:t>Higiene.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4935" y="836712"/>
            <a:ext cx="3917996" cy="25883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47961"/>
            <a:ext cx="2717284" cy="1800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964" y="836712"/>
            <a:ext cx="1681336" cy="253881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520871"/>
            <a:ext cx="1623152" cy="23762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262" y="3582144"/>
            <a:ext cx="3270983" cy="2253718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DECA-D33A-4B62-9141-A96F3B047EB1}" type="slidenum">
              <a:rPr lang="pt-BR" sz="1500" smtClean="0"/>
              <a:pPr/>
              <a:t>9</a:t>
            </a:fld>
            <a:endParaRPr lang="pt-BR" sz="15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6" y="6004714"/>
            <a:ext cx="872142" cy="836711"/>
          </a:xfrm>
          <a:prstGeom prst="rect">
            <a:avLst/>
          </a:prstGeo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899592" y="6240506"/>
            <a:ext cx="5256584" cy="365125"/>
          </a:xfrm>
        </p:spPr>
        <p:txBody>
          <a:bodyPr/>
          <a:lstStyle/>
          <a:p>
            <a:r>
              <a:rPr lang="pt-BR" dirty="0" smtClean="0"/>
              <a:t>Observatório Dietrich </a:t>
            </a:r>
            <a:r>
              <a:rPr lang="pt-BR" dirty="0" err="1" smtClean="0"/>
              <a:t>Schiel</a:t>
            </a:r>
            <a:r>
              <a:rPr lang="pt-BR" dirty="0" smtClean="0"/>
              <a:t> - A Estação Espacial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95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3445</TotalTime>
  <Words>374</Words>
  <Application>Microsoft Office PowerPoint</Application>
  <PresentationFormat>Apresentação na tela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Horizonte</vt:lpstr>
      <vt:lpstr>Slide 1</vt:lpstr>
      <vt:lpstr>CARACTERÍSTICAS principais</vt:lpstr>
      <vt:lpstr>CARACTERÍSTICAS principais</vt:lpstr>
      <vt:lpstr>CONSTRUÇÃO</vt:lpstr>
      <vt:lpstr>Construção</vt:lpstr>
      <vt:lpstr>Construção</vt:lpstr>
      <vt:lpstr>ROTINA NA ESTAÇÃO</vt:lpstr>
      <vt:lpstr>ROTINA NA ESTAÇÃO</vt:lpstr>
      <vt:lpstr>ROTINA NA ESTAÇÃO</vt:lpstr>
      <vt:lpstr>Pesquisas científicas</vt:lpstr>
      <vt:lpstr>Pesquisas científicas</vt:lpstr>
      <vt:lpstr>Pesquisas científicas</vt:lpstr>
      <vt:lpstr>Salto para a exploração espacial</vt:lpstr>
      <vt:lpstr>Curiosidades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</dc:creator>
  <cp:lastModifiedBy>Observatório</cp:lastModifiedBy>
  <cp:revision>32</cp:revision>
  <dcterms:created xsi:type="dcterms:W3CDTF">2014-11-04T17:18:37Z</dcterms:created>
  <dcterms:modified xsi:type="dcterms:W3CDTF">2014-11-11T10:28:45Z</dcterms:modified>
</cp:coreProperties>
</file>