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300" r:id="rId3"/>
    <p:sldId id="279" r:id="rId4"/>
    <p:sldId id="271" r:id="rId5"/>
    <p:sldId id="288" r:id="rId6"/>
    <p:sldId id="286" r:id="rId7"/>
    <p:sldId id="276" r:id="rId8"/>
    <p:sldId id="274" r:id="rId9"/>
    <p:sldId id="272" r:id="rId10"/>
    <p:sldId id="275" r:id="rId11"/>
    <p:sldId id="277" r:id="rId12"/>
    <p:sldId id="278" r:id="rId13"/>
    <p:sldId id="258" r:id="rId14"/>
    <p:sldId id="290" r:id="rId15"/>
    <p:sldId id="297" r:id="rId16"/>
    <p:sldId id="282" r:id="rId17"/>
    <p:sldId id="283" r:id="rId18"/>
    <p:sldId id="284" r:id="rId19"/>
    <p:sldId id="264" r:id="rId20"/>
    <p:sldId id="287" r:id="rId21"/>
    <p:sldId id="285" r:id="rId22"/>
    <p:sldId id="263" r:id="rId23"/>
    <p:sldId id="292" r:id="rId24"/>
    <p:sldId id="293" r:id="rId25"/>
    <p:sldId id="291" r:id="rId26"/>
    <p:sldId id="295" r:id="rId27"/>
    <p:sldId id="294" r:id="rId28"/>
    <p:sldId id="296" r:id="rId29"/>
    <p:sldId id="262" r:id="rId30"/>
    <p:sldId id="261" r:id="rId31"/>
    <p:sldId id="298" r:id="rId32"/>
    <p:sldId id="268" r:id="rId33"/>
    <p:sldId id="301" r:id="rId34"/>
    <p:sldId id="299" r:id="rId35"/>
    <p:sldId id="289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61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CDA27-4FC5-4B21-950A-C61C393FF311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E31CF-458F-4E15-82CB-E37F3B130DB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149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E31CF-458F-4E15-82CB-E37F3B130DB5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E31CF-458F-4E15-82CB-E37F3B130DB5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5953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026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64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9564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3965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229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1033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4241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6533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4815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3717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1760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1209E-2B34-4493-9AF2-43719C23F617}" type="datetimeFigureOut">
              <a:rPr lang="pt-BR" smtClean="0"/>
              <a:pPr/>
              <a:t>08/12/2014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A581-FA39-4CD9-BFF5-52CA9BDDAB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09479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540"/>
            <a:ext cx="7148094" cy="679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547664" y="1772816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atin typeface="Agency FB" pitchFamily="34" charset="0"/>
              </a:rPr>
              <a:t>Formação e evolução da Lua</a:t>
            </a:r>
            <a:endParaRPr lang="pt-BR" sz="7200" b="1" dirty="0">
              <a:latin typeface="Agency FB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72"/>
            <a:ext cx="2483768" cy="132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2914" y="1372"/>
            <a:ext cx="15240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308304" y="1196752"/>
            <a:ext cx="18356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050" b="1" dirty="0" smtClean="0">
                <a:solidFill>
                  <a:srgbClr val="FFFFFF"/>
                </a:solidFill>
                <a:latin typeface="Century Gothic" pitchFamily="34" charset="0"/>
              </a:rPr>
              <a:t>Centro de Divulgação da Astronomia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050" b="1" dirty="0" smtClean="0">
                <a:solidFill>
                  <a:srgbClr val="FFFFFF"/>
                </a:solidFill>
                <a:latin typeface="Century Gothic" pitchFamily="34" charset="0"/>
              </a:rPr>
              <a:t>Observatório Dietrich Schiel</a:t>
            </a:r>
            <a:endParaRPr lang="pt-BR" sz="105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56176" y="6093296"/>
            <a:ext cx="298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Robson R. E.</a:t>
            </a:r>
          </a:p>
          <a:p>
            <a:r>
              <a:rPr lang="pt-BR" dirty="0" smtClean="0"/>
              <a:t>Observatório Dietrich Schiel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6446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" y="404664"/>
            <a:ext cx="9082034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87824" y="3326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Teoria </a:t>
            </a:r>
            <a:r>
              <a:rPr lang="pt-BR" sz="2800" dirty="0">
                <a:latin typeface="Agency FB" pitchFamily="34" charset="0"/>
              </a:rPr>
              <a:t>da captura</a:t>
            </a:r>
          </a:p>
        </p:txBody>
      </p:sp>
    </p:spTree>
    <p:extLst>
      <p:ext uri="{BB962C8B-B14F-4D97-AF65-F5344CB8AC3E}">
        <p14:creationId xmlns="" xmlns:p14="http://schemas.microsoft.com/office/powerpoint/2010/main" val="738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0225" cy="706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059832" y="26064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Teoria do impacto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" y="692696"/>
            <a:ext cx="9146419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9832" y="26064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gency FB" pitchFamily="34" charset="0"/>
              </a:rPr>
              <a:t>Teoria do grande impacto</a:t>
            </a:r>
          </a:p>
        </p:txBody>
      </p:sp>
    </p:spTree>
    <p:extLst>
      <p:ext uri="{BB962C8B-B14F-4D97-AF65-F5344CB8AC3E}">
        <p14:creationId xmlns="" xmlns:p14="http://schemas.microsoft.com/office/powerpoint/2010/main" val="40982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200"/>
            <a:ext cx="8698378" cy="410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059832" y="62068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Simulações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12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965200"/>
            <a:ext cx="6035675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91880" y="47667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gency FB" pitchFamily="34" charset="0"/>
              </a:rPr>
              <a:t>Simulações</a:t>
            </a:r>
          </a:p>
        </p:txBody>
      </p:sp>
    </p:spTree>
    <p:extLst>
      <p:ext uri="{BB962C8B-B14F-4D97-AF65-F5344CB8AC3E}">
        <p14:creationId xmlns="" xmlns:p14="http://schemas.microsoft.com/office/powerpoint/2010/main" val="31584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47667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gency FB" pitchFamily="34" charset="0"/>
              </a:rPr>
              <a:t>                         Homem na Lua</a:t>
            </a:r>
            <a:endParaRPr lang="pt-BR" sz="2800" dirty="0">
              <a:latin typeface="Agency F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542917" cy="480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339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690563"/>
            <a:ext cx="5402263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55776" y="18864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gency FB" pitchFamily="34" charset="0"/>
              </a:rPr>
              <a:t>Coleta de amostras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19672" y="6237312"/>
            <a:ext cx="586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gency FB" pitchFamily="34" charset="0"/>
              </a:rPr>
              <a:t>Astronauta Harrison </a:t>
            </a:r>
            <a:r>
              <a:rPr lang="pt-BR" dirty="0" smtClean="0">
                <a:latin typeface="Agency FB" pitchFamily="34" charset="0"/>
              </a:rPr>
              <a:t>Schmitt, Apollo 17</a:t>
            </a:r>
            <a:endParaRPr lang="pt-BR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01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727075"/>
            <a:ext cx="54022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630932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gency FB" pitchFamily="34" charset="0"/>
              </a:rPr>
              <a:t>Astronautas Alan </a:t>
            </a:r>
            <a:r>
              <a:rPr lang="pt-BR" dirty="0" err="1">
                <a:latin typeface="Agency FB" pitchFamily="34" charset="0"/>
              </a:rPr>
              <a:t>Bean</a:t>
            </a:r>
            <a:r>
              <a:rPr lang="pt-BR" dirty="0">
                <a:latin typeface="Agency FB" pitchFamily="34" charset="0"/>
              </a:rPr>
              <a:t> e Pete Conrad, Apollo 12, 20 Nov. 1969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915816" y="18864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gency FB" pitchFamily="34" charset="0"/>
              </a:rPr>
              <a:t>Coleta de amostras</a:t>
            </a:r>
          </a:p>
        </p:txBody>
      </p:sp>
    </p:spTree>
    <p:extLst>
      <p:ext uri="{BB962C8B-B14F-4D97-AF65-F5344CB8AC3E}">
        <p14:creationId xmlns="" xmlns:p14="http://schemas.microsoft.com/office/powerpoint/2010/main" val="37997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703341" cy="570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39752" y="260648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gency FB" pitchFamily="34" charset="0"/>
              </a:rPr>
              <a:t>Coleta de amostras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31640" y="6343371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gency FB" pitchFamily="34" charset="0"/>
              </a:rPr>
              <a:t>Apollo 15, astronauta James Irwin com o primeiro </a:t>
            </a:r>
            <a:r>
              <a:rPr lang="pt-BR" dirty="0" err="1" smtClean="0">
                <a:latin typeface="Agency FB" pitchFamily="34" charset="0"/>
              </a:rPr>
              <a:t>rover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4689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57835"/>
            <a:ext cx="7081793" cy="482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27784" y="40466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</a:t>
            </a:r>
            <a:r>
              <a:rPr lang="pt-BR" sz="2800" dirty="0" smtClean="0">
                <a:latin typeface="Agency FB" pitchFamily="34" charset="0"/>
              </a:rPr>
              <a:t>Amostras da Lua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482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540"/>
            <a:ext cx="7148094" cy="679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192688" cy="490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39752" y="626867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gency FB" pitchFamily="34" charset="0"/>
              </a:rPr>
              <a:t>Lunar </a:t>
            </a:r>
            <a:r>
              <a:rPr lang="pt-BR" dirty="0" err="1">
                <a:latin typeface="Agency FB" pitchFamily="34" charset="0"/>
              </a:rPr>
              <a:t>Receiving</a:t>
            </a:r>
            <a:r>
              <a:rPr lang="pt-BR" dirty="0">
                <a:latin typeface="Agency FB" pitchFamily="34" charset="0"/>
              </a:rPr>
              <a:t> </a:t>
            </a:r>
            <a:r>
              <a:rPr lang="pt-BR" dirty="0" err="1">
                <a:latin typeface="Agency FB" pitchFamily="34" charset="0"/>
              </a:rPr>
              <a:t>Laboratory</a:t>
            </a:r>
            <a:r>
              <a:rPr lang="pt-BR" dirty="0">
                <a:latin typeface="Agency FB" pitchFamily="34" charset="0"/>
              </a:rPr>
              <a:t> (LRL)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627784" y="33265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gency FB" pitchFamily="34" charset="0"/>
              </a:rPr>
              <a:t>Análise de amostras da Lua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67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566863"/>
            <a:ext cx="5402263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39752" y="56612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gency FB" pitchFamily="34" charset="0"/>
              </a:rPr>
              <a:t>Antártida </a:t>
            </a:r>
            <a:r>
              <a:rPr lang="pt-BR" dirty="0">
                <a:latin typeface="Agency FB" pitchFamily="34" charset="0"/>
              </a:rPr>
              <a:t>, </a:t>
            </a:r>
            <a:r>
              <a:rPr lang="pt-BR" dirty="0" smtClean="0">
                <a:latin typeface="Agency FB" pitchFamily="34" charset="0"/>
              </a:rPr>
              <a:t>1981</a:t>
            </a:r>
            <a:endParaRPr lang="pt-BR" dirty="0">
              <a:latin typeface="Agency FB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55776" y="83671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   Meteorito </a:t>
            </a:r>
            <a:r>
              <a:rPr lang="pt-BR" sz="2800" dirty="0">
                <a:latin typeface="Agency FB" pitchFamily="34" charset="0"/>
              </a:rPr>
              <a:t>da Lua</a:t>
            </a:r>
          </a:p>
        </p:txBody>
      </p:sp>
    </p:spTree>
    <p:extLst>
      <p:ext uri="{BB962C8B-B14F-4D97-AF65-F5344CB8AC3E}">
        <p14:creationId xmlns="" xmlns:p14="http://schemas.microsoft.com/office/powerpoint/2010/main" val="3339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677472" cy="373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03848" y="69269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Meteorito da Lua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03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486"/>
            <a:ext cx="9036496" cy="451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31840" y="6206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gency FB" pitchFamily="34" charset="0"/>
              </a:rPr>
              <a:t>       Evolução da Lua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3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703969" cy="535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31840" y="30400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gency FB" pitchFamily="34" charset="0"/>
              </a:rPr>
              <a:t> </a:t>
            </a:r>
            <a:r>
              <a:rPr lang="pt-BR" sz="2800" dirty="0" smtClean="0">
                <a:latin typeface="Agency FB" pitchFamily="34" charset="0"/>
              </a:rPr>
              <a:t>     Evolução </a:t>
            </a:r>
            <a:r>
              <a:rPr lang="pt-BR" sz="2800" dirty="0">
                <a:latin typeface="Agency FB" pitchFamily="34" charset="0"/>
              </a:rPr>
              <a:t>da Lua</a:t>
            </a:r>
          </a:p>
        </p:txBody>
      </p:sp>
    </p:spTree>
    <p:extLst>
      <p:ext uri="{BB962C8B-B14F-4D97-AF65-F5344CB8AC3E}">
        <p14:creationId xmlns="" xmlns:p14="http://schemas.microsoft.com/office/powerpoint/2010/main" val="2947532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332656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Evolução da Lua</a:t>
            </a:r>
            <a:endParaRPr lang="pt-BR" sz="2800" dirty="0">
              <a:latin typeface="Agency FB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66800"/>
            <a:ext cx="80962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20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58" y="1340768"/>
            <a:ext cx="6168685" cy="462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9832" y="54868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</a:t>
            </a:r>
            <a:r>
              <a:rPr lang="pt-BR" sz="2800" dirty="0" smtClean="0">
                <a:latin typeface="Agency FB" pitchFamily="34" charset="0"/>
              </a:rPr>
              <a:t>Evolução </a:t>
            </a:r>
            <a:r>
              <a:rPr lang="pt-BR" sz="2800" dirty="0">
                <a:latin typeface="Agency FB" pitchFamily="34" charset="0"/>
              </a:rPr>
              <a:t>da Lua</a:t>
            </a:r>
          </a:p>
        </p:txBody>
      </p:sp>
    </p:spTree>
    <p:extLst>
      <p:ext uri="{BB962C8B-B14F-4D97-AF65-F5344CB8AC3E}">
        <p14:creationId xmlns="" xmlns:p14="http://schemas.microsoft.com/office/powerpoint/2010/main" val="1783601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5" y="1079879"/>
            <a:ext cx="885512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03848" y="54868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gency FB" pitchFamily="34" charset="0"/>
              </a:rPr>
              <a:t>        Evolução da Lua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072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17227" cy="490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75856" y="47667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Configuração atual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3076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81676"/>
            <a:ext cx="5981011" cy="597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098007" y="2513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Evidências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8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955000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508104" y="1628800"/>
            <a:ext cx="34670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Agency FB" pitchFamily="34" charset="0"/>
              </a:rPr>
              <a:t>Hipóteses: </a:t>
            </a:r>
            <a:endParaRPr lang="pt-BR" sz="2800" dirty="0" smtClean="0">
              <a:latin typeface="Agency FB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pt-BR" sz="2800" dirty="0" smtClean="0">
                <a:latin typeface="Agency FB" pitchFamily="34" charset="0"/>
              </a:rPr>
              <a:t>A </a:t>
            </a:r>
            <a:r>
              <a:rPr lang="pt-BR" sz="2800" dirty="0">
                <a:latin typeface="Agency FB" pitchFamily="34" charset="0"/>
              </a:rPr>
              <a:t>Lua e a Terra formaram-se juntas</a:t>
            </a:r>
            <a:r>
              <a:rPr lang="pt-BR" sz="2800" dirty="0" smtClean="0">
                <a:latin typeface="Agency FB" pitchFamily="34" charset="0"/>
              </a:rPr>
              <a:t>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2800" dirty="0">
                <a:latin typeface="Agency FB" pitchFamily="34" charset="0"/>
              </a:rPr>
              <a:t>A Lua foi capturada pela Terra?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t-BR" sz="2800" dirty="0">
                <a:latin typeface="Agency FB" pitchFamily="34" charset="0"/>
              </a:rPr>
              <a:t>A Lua soltou-se da Terra</a:t>
            </a:r>
            <a:r>
              <a:rPr lang="pt-BR" sz="2800" dirty="0" smtClean="0">
                <a:latin typeface="Agency FB" pitchFamily="34" charset="0"/>
              </a:rPr>
              <a:t>?</a:t>
            </a:r>
            <a:endParaRPr lang="pt-BR" sz="2800" dirty="0">
              <a:latin typeface="Agency FB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pt-BR" sz="2800" dirty="0">
                <a:latin typeface="Agency FB" pitchFamily="34" charset="0"/>
              </a:rPr>
              <a:t>A Lua formou-se do impacto de outro objeto com a Terra?</a:t>
            </a:r>
          </a:p>
        </p:txBody>
      </p:sp>
    </p:spTree>
    <p:extLst>
      <p:ext uri="{BB962C8B-B14F-4D97-AF65-F5344CB8AC3E}">
        <p14:creationId xmlns="" xmlns:p14="http://schemas.microsoft.com/office/powerpoint/2010/main" val="27366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2701"/>
            <a:ext cx="9144000" cy="53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131840" y="50803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Evidências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526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36712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9832" y="26064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gency FB" pitchFamily="34" charset="0"/>
              </a:rPr>
              <a:t>Evidências de vulcanismo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898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76456" cy="597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7864" y="18864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gency FB" pitchFamily="34" charset="0"/>
              </a:rPr>
              <a:t>Evidências de impactos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racieteoliveira.pbworks.com/f/1327855290/cratera-na-l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00808"/>
            <a:ext cx="5490610" cy="4392488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131840" y="76470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Evidências de impactos</a:t>
            </a:r>
            <a:endParaRPr lang="pt-BR" sz="2800" dirty="0">
              <a:latin typeface="Agency FB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1412776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 smtClean="0">
                <a:latin typeface="Agency FB" pitchFamily="34" charset="0"/>
              </a:rPr>
              <a:t>Dúvidas?</a:t>
            </a:r>
            <a:endParaRPr lang="pt-BR" sz="8000" dirty="0">
              <a:latin typeface="Agency FB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051720" y="4149080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                    robson.egea@gmail.com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766763"/>
            <a:ext cx="3998913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55776" y="21999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gency FB" pitchFamily="34" charset="0"/>
              </a:rPr>
              <a:t>Vamos olhar a Lua mais de perto!</a:t>
            </a:r>
          </a:p>
        </p:txBody>
      </p:sp>
    </p:spTree>
    <p:extLst>
      <p:ext uri="{BB962C8B-B14F-4D97-AF65-F5344CB8AC3E}">
        <p14:creationId xmlns="" xmlns:p14="http://schemas.microsoft.com/office/powerpoint/2010/main" val="16001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5"/>
            <a:ext cx="9144000" cy="686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9832" y="40466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</a:t>
            </a:r>
            <a:r>
              <a:rPr lang="pt-BR" sz="2800" dirty="0" smtClean="0">
                <a:latin typeface="Agency FB" pitchFamily="34" charset="0"/>
              </a:rPr>
              <a:t>Teoria </a:t>
            </a:r>
            <a:r>
              <a:rPr lang="pt-BR" sz="2800" dirty="0">
                <a:latin typeface="Agency FB" pitchFamily="34" charset="0"/>
              </a:rPr>
              <a:t>da </a:t>
            </a:r>
            <a:r>
              <a:rPr lang="pt-BR" sz="2800" dirty="0" err="1">
                <a:latin typeface="Agency FB" pitchFamily="34" charset="0"/>
              </a:rPr>
              <a:t>Acreção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5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7864" y="26064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    </a:t>
            </a:r>
            <a:r>
              <a:rPr lang="pt-BR" sz="2800" dirty="0" smtClean="0">
                <a:latin typeface="Agency FB" pitchFamily="34" charset="0"/>
              </a:rPr>
              <a:t>Teoria </a:t>
            </a:r>
            <a:r>
              <a:rPr lang="pt-BR" sz="2800" dirty="0">
                <a:latin typeface="Agency FB" pitchFamily="34" charset="0"/>
              </a:rPr>
              <a:t>da </a:t>
            </a:r>
            <a:r>
              <a:rPr lang="pt-BR" sz="2800" dirty="0" err="1">
                <a:latin typeface="Agency FB" pitchFamily="34" charset="0"/>
              </a:rPr>
              <a:t>Acreção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98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975100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1247"/>
            <a:ext cx="3977767" cy="536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267744" y="260648"/>
            <a:ext cx="406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gency FB" pitchFamily="34" charset="0"/>
              </a:rPr>
              <a:t>       </a:t>
            </a:r>
            <a:r>
              <a:rPr lang="pt-BR" sz="2800" dirty="0" smtClean="0">
                <a:latin typeface="Agency FB" pitchFamily="34" charset="0"/>
              </a:rPr>
              <a:t>Darwin e a </a:t>
            </a:r>
            <a:r>
              <a:rPr lang="pt-BR" sz="2800" dirty="0">
                <a:latin typeface="Agency FB" pitchFamily="34" charset="0"/>
              </a:rPr>
              <a:t>Teoria da </a:t>
            </a:r>
            <a:r>
              <a:rPr lang="pt-BR" sz="2800" dirty="0" smtClean="0">
                <a:latin typeface="Agency FB" pitchFamily="34" charset="0"/>
              </a:rPr>
              <a:t>fissão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170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3905437" cy="571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9832" y="33265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Teoria </a:t>
            </a:r>
            <a:r>
              <a:rPr lang="pt-BR" sz="2800" dirty="0">
                <a:latin typeface="Agency FB" pitchFamily="34" charset="0"/>
              </a:rPr>
              <a:t>da fissão</a:t>
            </a:r>
          </a:p>
        </p:txBody>
      </p:sp>
    </p:spTree>
    <p:extLst>
      <p:ext uri="{BB962C8B-B14F-4D97-AF65-F5344CB8AC3E}">
        <p14:creationId xmlns="" xmlns:p14="http://schemas.microsoft.com/office/powerpoint/2010/main" val="361572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02128" cy="52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68508" y="292006"/>
            <a:ext cx="311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Agency FB" pitchFamily="34" charset="0"/>
              </a:rPr>
              <a:t>“Força centrífuga”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8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30932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267744" y="26943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gency FB" pitchFamily="34" charset="0"/>
              </a:rPr>
              <a:t>Oceano Pacífico</a:t>
            </a:r>
            <a:endParaRPr lang="pt-BR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88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206</Words>
  <Application>Microsoft Office PowerPoint</Application>
  <PresentationFormat>Apresentação na tela (4:3)</PresentationFormat>
  <Paragraphs>50</Paragraphs>
  <Slides>35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</dc:creator>
  <cp:lastModifiedBy>Observatório</cp:lastModifiedBy>
  <cp:revision>37</cp:revision>
  <dcterms:created xsi:type="dcterms:W3CDTF">2014-12-04T23:40:10Z</dcterms:created>
  <dcterms:modified xsi:type="dcterms:W3CDTF">2014-12-08T11:15:46Z</dcterms:modified>
</cp:coreProperties>
</file>