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8"/>
  </p:notesMasterIdLst>
  <p:sldIdLst>
    <p:sldId id="256" r:id="rId2"/>
    <p:sldId id="261" r:id="rId3"/>
    <p:sldId id="263" r:id="rId4"/>
    <p:sldId id="264" r:id="rId5"/>
    <p:sldId id="268" r:id="rId6"/>
    <p:sldId id="274" r:id="rId7"/>
    <p:sldId id="271" r:id="rId8"/>
    <p:sldId id="293" r:id="rId9"/>
    <p:sldId id="316" r:id="rId10"/>
    <p:sldId id="272" r:id="rId11"/>
    <p:sldId id="296" r:id="rId12"/>
    <p:sldId id="336" r:id="rId13"/>
    <p:sldId id="334" r:id="rId14"/>
    <p:sldId id="335" r:id="rId15"/>
    <p:sldId id="333" r:id="rId16"/>
    <p:sldId id="266" r:id="rId17"/>
    <p:sldId id="337" r:id="rId18"/>
    <p:sldId id="265" r:id="rId19"/>
    <p:sldId id="338" r:id="rId20"/>
    <p:sldId id="361" r:id="rId21"/>
    <p:sldId id="299" r:id="rId22"/>
    <p:sldId id="342" r:id="rId23"/>
    <p:sldId id="339" r:id="rId24"/>
    <p:sldId id="340" r:id="rId25"/>
    <p:sldId id="343" r:id="rId26"/>
    <p:sldId id="348" r:id="rId27"/>
    <p:sldId id="349" r:id="rId28"/>
    <p:sldId id="304" r:id="rId29"/>
    <p:sldId id="352" r:id="rId30"/>
    <p:sldId id="353" r:id="rId31"/>
    <p:sldId id="306" r:id="rId32"/>
    <p:sldId id="354" r:id="rId33"/>
    <p:sldId id="320" r:id="rId34"/>
    <p:sldId id="302" r:id="rId35"/>
    <p:sldId id="355" r:id="rId36"/>
    <p:sldId id="356" r:id="rId37"/>
    <p:sldId id="357" r:id="rId38"/>
    <p:sldId id="307" r:id="rId39"/>
    <p:sldId id="358" r:id="rId40"/>
    <p:sldId id="308" r:id="rId41"/>
    <p:sldId id="359" r:id="rId42"/>
    <p:sldId id="310" r:id="rId43"/>
    <p:sldId id="311" r:id="rId44"/>
    <p:sldId id="321" r:id="rId45"/>
    <p:sldId id="322" r:id="rId46"/>
    <p:sldId id="317" r:id="rId47"/>
    <p:sldId id="365" r:id="rId48"/>
    <p:sldId id="325" r:id="rId49"/>
    <p:sldId id="324" r:id="rId50"/>
    <p:sldId id="326" r:id="rId51"/>
    <p:sldId id="323" r:id="rId52"/>
    <p:sldId id="327" r:id="rId53"/>
    <p:sldId id="318" r:id="rId54"/>
    <p:sldId id="362" r:id="rId55"/>
    <p:sldId id="364" r:id="rId56"/>
    <p:sldId id="363" r:id="rId57"/>
    <p:sldId id="328" r:id="rId58"/>
    <p:sldId id="329" r:id="rId59"/>
    <p:sldId id="332" r:id="rId60"/>
    <p:sldId id="312" r:id="rId61"/>
    <p:sldId id="313" r:id="rId62"/>
    <p:sldId id="273" r:id="rId63"/>
    <p:sldId id="267" r:id="rId64"/>
    <p:sldId id="269" r:id="rId65"/>
    <p:sldId id="284" r:id="rId66"/>
    <p:sldId id="283" r:id="rId67"/>
    <p:sldId id="288" r:id="rId68"/>
    <p:sldId id="276" r:id="rId69"/>
    <p:sldId id="315" r:id="rId70"/>
    <p:sldId id="294" r:id="rId71"/>
    <p:sldId id="331" r:id="rId72"/>
    <p:sldId id="366" r:id="rId73"/>
    <p:sldId id="367" r:id="rId74"/>
    <p:sldId id="368" r:id="rId75"/>
    <p:sldId id="369" r:id="rId76"/>
    <p:sldId id="370" r:id="rId7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44" d="100"/>
          <a:sy n="44" d="100"/>
        </p:scale>
        <p:origin x="-124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3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42504-24B3-41C3-A8D3-5DD3B2A9F1D4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56BCA-685F-4473-B251-405CC06F10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8351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56BCA-685F-4473-B251-405CC06F10EE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7526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56BCA-685F-4473-B251-405CC06F10EE}" type="slidenum">
              <a:rPr lang="pt-BR" smtClean="0"/>
              <a:pPr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7213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6EF46FB-4719-400B-8C9B-1ECA6657203B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8AB1FC3-688B-41E5-855D-36D8E0BD6BF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Voyager_spacecraft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2.wmv"/><Relationship Id="rId5" Type="http://schemas.openxmlformats.org/officeDocument/2006/relationships/image" Target="../media/image79.png"/><Relationship Id="rId4" Type="http://schemas.microsoft.com/office/2007/relationships/media" Target="../media/media2.wm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voyager.jpl.nasa.gov/where/index.html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4400" dirty="0" smtClean="0"/>
              <a:t>Viagem rumo ao espaço </a:t>
            </a:r>
            <a:r>
              <a:rPr lang="pt-BR" sz="4400" dirty="0" smtClean="0"/>
              <a:t>interestelar</a:t>
            </a:r>
          </a:p>
          <a:p>
            <a:r>
              <a:rPr lang="pt-BR" sz="4400" dirty="0" smtClean="0"/>
              <a:t>Por: Robson Rosa </a:t>
            </a:r>
            <a:r>
              <a:rPr lang="pt-BR" sz="4400" dirty="0" err="1" smtClean="0"/>
              <a:t>Egêa</a:t>
            </a:r>
            <a:endParaRPr lang="pt-BR" sz="4400" dirty="0" smtClean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800" dirty="0" smtClean="0"/>
              <a:t/>
            </a:r>
            <a:br>
              <a:rPr lang="pt-BR" sz="4800" dirty="0" smtClean="0"/>
            </a:br>
            <a:r>
              <a:rPr lang="pt-BR" sz="4800" dirty="0"/>
              <a:t/>
            </a:r>
            <a:br>
              <a:rPr lang="pt-BR" sz="4800" dirty="0"/>
            </a:br>
            <a:r>
              <a:rPr lang="pt-BR" sz="4800" dirty="0" smtClean="0"/>
              <a:t/>
            </a:r>
            <a:br>
              <a:rPr lang="pt-BR" sz="4800" dirty="0" smtClean="0"/>
            </a:br>
            <a:r>
              <a:rPr lang="pt-BR" sz="4800" dirty="0"/>
              <a:t/>
            </a:r>
            <a:br>
              <a:rPr lang="pt-BR" sz="4800" dirty="0"/>
            </a:br>
            <a:r>
              <a:rPr lang="pt-BR" sz="5400" dirty="0" smtClean="0"/>
              <a:t>Programa </a:t>
            </a:r>
            <a:r>
              <a:rPr lang="pt-BR" sz="5400" dirty="0" err="1" smtClean="0"/>
              <a:t>Voyager</a:t>
            </a:r>
            <a:r>
              <a:rPr lang="pt-BR" sz="5400" dirty="0" smtClean="0"/>
              <a:t>: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xmlns="" val="18147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TECNOLOGIA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68kb de memória dos computadores da </a:t>
            </a:r>
            <a:r>
              <a:rPr lang="pt-BR" sz="2000" dirty="0" err="1" smtClean="0"/>
              <a:t>Voyager</a:t>
            </a:r>
            <a:r>
              <a:rPr lang="pt-BR" sz="2000" dirty="0" smtClean="0"/>
              <a:t> </a:t>
            </a:r>
          </a:p>
          <a:p>
            <a:r>
              <a:rPr lang="pt-BR" sz="2000" dirty="0" smtClean="0"/>
              <a:t>iPod nano de 8GB</a:t>
            </a:r>
          </a:p>
          <a:p>
            <a:r>
              <a:rPr lang="pt-BR" sz="2000" dirty="0" smtClean="0"/>
              <a:t>100.000 vezes mais memória!</a:t>
            </a:r>
            <a:endParaRPr lang="pt-BR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5" y="188640"/>
            <a:ext cx="475252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96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EQUIPAMENTOS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2000" dirty="0"/>
              <a:t>C</a:t>
            </a:r>
            <a:r>
              <a:rPr lang="pt-BR" sz="2000" dirty="0" smtClean="0"/>
              <a:t>ontainer de combustível</a:t>
            </a:r>
          </a:p>
          <a:p>
            <a:r>
              <a:rPr lang="pt-BR" sz="2000" dirty="0" smtClean="0"/>
              <a:t>3 geradores termoelétricos nucleares</a:t>
            </a:r>
          </a:p>
          <a:p>
            <a:r>
              <a:rPr lang="pt-BR" sz="2000" dirty="0" smtClean="0"/>
              <a:t>24 esferas de óxido de plutônio-238 </a:t>
            </a:r>
          </a:p>
          <a:p>
            <a:endParaRPr lang="pt-B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59228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279313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2422" y="3573016"/>
            <a:ext cx="234785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94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Equipamentos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4608512" cy="437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377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Montagem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6080" y="1600200"/>
            <a:ext cx="3291840" cy="4114800"/>
          </a:xfrm>
        </p:spPr>
      </p:pic>
    </p:spTree>
    <p:extLst>
      <p:ext uri="{BB962C8B-B14F-4D97-AF65-F5344CB8AC3E}">
        <p14:creationId xmlns:p14="http://schemas.microsoft.com/office/powerpoint/2010/main" xmlns="" val="5179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Testes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76064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36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 </a:t>
            </a:r>
            <a:r>
              <a:rPr lang="pt-BR" dirty="0" smtClean="0">
                <a:solidFill>
                  <a:srgbClr val="FFC000"/>
                </a:solidFill>
              </a:rPr>
              <a:t>Simulação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482453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2374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LANÇAMENTO</a:t>
            </a:r>
            <a:endParaRPr lang="pt-BR" sz="36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err="1" smtClean="0"/>
              <a:t>Voyager</a:t>
            </a:r>
            <a:r>
              <a:rPr lang="pt-BR" sz="2000" dirty="0" smtClean="0"/>
              <a:t> 2:</a:t>
            </a:r>
          </a:p>
          <a:p>
            <a:r>
              <a:rPr lang="pt-BR" sz="2000" dirty="0" smtClean="0"/>
              <a:t>20/08/77 pela NASA</a:t>
            </a:r>
          </a:p>
          <a:p>
            <a:r>
              <a:rPr lang="pt-BR" sz="2000" dirty="0" smtClean="0"/>
              <a:t>Cabo Canaveral, Flórida</a:t>
            </a:r>
          </a:p>
          <a:p>
            <a:r>
              <a:rPr lang="pt-BR" sz="2000" dirty="0" err="1" smtClean="0"/>
              <a:t>VeículoTitan</a:t>
            </a:r>
            <a:r>
              <a:rPr lang="pt-BR" sz="2000" dirty="0" smtClean="0"/>
              <a:t> /</a:t>
            </a:r>
            <a:r>
              <a:rPr lang="pt-BR" sz="2000" dirty="0" err="1" smtClean="0"/>
              <a:t>Centaur</a:t>
            </a:r>
            <a:endParaRPr lang="pt-BR" sz="2000" dirty="0" smtClean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2987" y="1447800"/>
            <a:ext cx="2867025" cy="4267200"/>
          </a:xfrm>
        </p:spPr>
      </p:pic>
    </p:spTree>
    <p:extLst>
      <p:ext uri="{BB962C8B-B14F-4D97-AF65-F5344CB8AC3E}">
        <p14:creationId xmlns:p14="http://schemas.microsoft.com/office/powerpoint/2010/main" xmlns="" val="936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TRAJETÓRIA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2000" dirty="0" smtClean="0"/>
              <a:t>Longa e Circular</a:t>
            </a:r>
          </a:p>
          <a:p>
            <a:r>
              <a:rPr lang="pt-BR" sz="2000" dirty="0" smtClean="0"/>
              <a:t>A </a:t>
            </a:r>
            <a:r>
              <a:rPr lang="pt-BR" sz="2000" dirty="0"/>
              <a:t>cada 176 anos </a:t>
            </a:r>
          </a:p>
          <a:p>
            <a:r>
              <a:rPr lang="pt-BR" sz="2000" dirty="0"/>
              <a:t>Assistência </a:t>
            </a:r>
            <a:r>
              <a:rPr lang="pt-BR" sz="2000" dirty="0" smtClean="0"/>
              <a:t>gravitaciona</a:t>
            </a:r>
            <a:r>
              <a:rPr lang="pt-BR" dirty="0" smtClean="0"/>
              <a:t>l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439248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8645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rgbClr val="FFC000"/>
                </a:solidFill>
              </a:rPr>
              <a:t>LANÇAMENTO</a:t>
            </a:r>
            <a:endParaRPr lang="pt-BR" sz="3600" dirty="0">
              <a:solidFill>
                <a:srgbClr val="FFC000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t-BR" sz="2000" dirty="0" err="1" smtClean="0"/>
              <a:t>Voyager</a:t>
            </a:r>
            <a:r>
              <a:rPr lang="pt-BR" sz="2000" dirty="0" smtClean="0"/>
              <a:t> 1:</a:t>
            </a:r>
          </a:p>
          <a:p>
            <a:r>
              <a:rPr lang="pt-BR" sz="2000" dirty="0" smtClean="0"/>
              <a:t>5 de Setembro de 1977</a:t>
            </a:r>
          </a:p>
          <a:p>
            <a:r>
              <a:rPr lang="pt-BR" sz="2000" dirty="0" smtClean="0"/>
              <a:t>Cabo </a:t>
            </a:r>
            <a:r>
              <a:rPr lang="pt-BR" sz="2000" dirty="0" err="1" smtClean="0"/>
              <a:t>Canaveral,Flórida</a:t>
            </a:r>
            <a:endParaRPr lang="pt-BR" sz="2000" dirty="0" smtClean="0"/>
          </a:p>
          <a:p>
            <a:r>
              <a:rPr lang="pt-BR" sz="2000" dirty="0"/>
              <a:t>V</a:t>
            </a:r>
            <a:r>
              <a:rPr lang="pt-BR" sz="2000" dirty="0" smtClean="0"/>
              <a:t>eículo Titan /</a:t>
            </a:r>
            <a:r>
              <a:rPr lang="pt-BR" sz="2000" dirty="0" err="1" smtClean="0"/>
              <a:t>Centaur</a:t>
            </a:r>
            <a:endParaRPr lang="pt-BR" sz="2000" dirty="0" smtClean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24744"/>
            <a:ext cx="403244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61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TRAJETÓRIA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2000" dirty="0" err="1" smtClean="0"/>
              <a:t>Voyager</a:t>
            </a:r>
            <a:r>
              <a:rPr lang="pt-BR" sz="2000" dirty="0" smtClean="0"/>
              <a:t> </a:t>
            </a:r>
            <a:r>
              <a:rPr lang="pt-BR" sz="2000" dirty="0"/>
              <a:t>1 chegou primeiro a Júpiter e Saturno</a:t>
            </a:r>
          </a:p>
          <a:p>
            <a:r>
              <a:rPr lang="pt-BR" sz="2000" dirty="0"/>
              <a:t>Trajetória  curta e rápida </a:t>
            </a:r>
          </a:p>
          <a:p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908720"/>
            <a:ext cx="403244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95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268760"/>
            <a:ext cx="7132637" cy="464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63688" y="47667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C000"/>
                </a:solidFill>
              </a:rPr>
              <a:t>           SONDA  ESPACIAL</a:t>
            </a:r>
            <a:endParaRPr lang="pt-BR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8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>
                <a:solidFill>
                  <a:srgbClr val="FFC000"/>
                </a:solidFill>
              </a:rPr>
              <a:t>viagem</a:t>
            </a:r>
            <a:endParaRPr lang="pt-BR" sz="3200" dirty="0">
              <a:solidFill>
                <a:srgbClr val="FFC000"/>
              </a:solidFill>
            </a:endParaRPr>
          </a:p>
        </p:txBody>
      </p:sp>
      <p:pic>
        <p:nvPicPr>
          <p:cNvPr id="4" name="discovery20110428-640Converted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4400" y="1412776"/>
            <a:ext cx="7315200" cy="4824536"/>
          </a:xfrm>
        </p:spPr>
      </p:pic>
    </p:spTree>
    <p:extLst>
      <p:ext uri="{BB962C8B-B14F-4D97-AF65-F5344CB8AC3E}">
        <p14:creationId xmlns:p14="http://schemas.microsoft.com/office/powerpoint/2010/main" xmlns="" val="143609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9600" y="2202949"/>
            <a:ext cx="3733800" cy="290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Cinturão de </a:t>
            </a:r>
            <a:r>
              <a:rPr lang="pt-BR" dirty="0" err="1" smtClean="0">
                <a:solidFill>
                  <a:srgbClr val="FFC000"/>
                </a:solidFill>
              </a:rPr>
              <a:t>asterÓides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80768"/>
            <a:ext cx="3733800" cy="215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249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JÚPITER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2000" dirty="0" smtClean="0"/>
              <a:t>Maior planeta</a:t>
            </a:r>
          </a:p>
          <a:p>
            <a:r>
              <a:rPr lang="pt-BR" sz="2000" dirty="0" smtClean="0"/>
              <a:t>Gigante gasoso</a:t>
            </a:r>
          </a:p>
          <a:p>
            <a:r>
              <a:rPr lang="pt-BR" sz="2000" dirty="0" smtClean="0"/>
              <a:t>H2 e He</a:t>
            </a:r>
          </a:p>
          <a:p>
            <a:endParaRPr lang="pt-B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0688"/>
            <a:ext cx="426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33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552" y="1484784"/>
            <a:ext cx="2971800" cy="1097280"/>
          </a:xfrm>
        </p:spPr>
        <p:txBody>
          <a:bodyPr/>
          <a:lstStyle/>
          <a:p>
            <a:r>
              <a:rPr lang="pt-BR" sz="3200" dirty="0" smtClean="0"/>
              <a:t> ANÉIS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Nunca antes vistos!</a:t>
            </a:r>
          </a:p>
          <a:p>
            <a:r>
              <a:rPr lang="pt-BR" sz="2000" dirty="0" smtClean="0"/>
              <a:t>Anéis de poeira</a:t>
            </a:r>
            <a:endParaRPr lang="pt-BR" sz="2000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1765697"/>
            <a:ext cx="4648200" cy="3631406"/>
          </a:xfrm>
        </p:spPr>
      </p:pic>
    </p:spTree>
    <p:extLst>
      <p:ext uri="{BB962C8B-B14F-4D97-AF65-F5344CB8AC3E}">
        <p14:creationId xmlns:p14="http://schemas.microsoft.com/office/powerpoint/2010/main" xmlns="" val="51705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Grande Mancha vermelha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0095" y="1600200"/>
            <a:ext cx="4563809" cy="4114800"/>
          </a:xfrm>
        </p:spPr>
      </p:pic>
    </p:spTree>
    <p:extLst>
      <p:ext uri="{BB962C8B-B14F-4D97-AF65-F5344CB8AC3E}">
        <p14:creationId xmlns:p14="http://schemas.microsoft.com/office/powerpoint/2010/main" xmlns="" val="11488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Furacão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6628" y="1600200"/>
            <a:ext cx="3290743" cy="4114800"/>
          </a:xfrm>
        </p:spPr>
      </p:pic>
    </p:spTree>
    <p:extLst>
      <p:ext uri="{BB962C8B-B14F-4D97-AF65-F5344CB8AC3E}">
        <p14:creationId xmlns:p14="http://schemas.microsoft.com/office/powerpoint/2010/main" xmlns="" val="2053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Conteúdo 1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1788239"/>
            <a:ext cx="3733800" cy="3738722"/>
          </a:xfr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IO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52839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289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Vulcão TUPAN </a:t>
            </a:r>
            <a:r>
              <a:rPr lang="pt-BR" dirty="0" err="1" smtClean="0">
                <a:solidFill>
                  <a:srgbClr val="FFC000"/>
                </a:solidFill>
              </a:rPr>
              <a:t>patera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40871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677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EUROPA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crosta </a:t>
            </a:r>
            <a:r>
              <a:rPr lang="pt-BR" sz="2000" dirty="0"/>
              <a:t>fina </a:t>
            </a:r>
            <a:r>
              <a:rPr lang="pt-BR" sz="2000" dirty="0" smtClean="0"/>
              <a:t>(</a:t>
            </a:r>
            <a:r>
              <a:rPr lang="pt-BR" sz="2000" dirty="0"/>
              <a:t>&lt;</a:t>
            </a:r>
            <a:r>
              <a:rPr lang="pt-BR" sz="2000" dirty="0" smtClean="0"/>
              <a:t> </a:t>
            </a:r>
            <a:r>
              <a:rPr lang="pt-BR" sz="2000" dirty="0"/>
              <a:t>30 km </a:t>
            </a:r>
            <a:r>
              <a:rPr lang="pt-BR" sz="2000" dirty="0" smtClean="0"/>
              <a:t> </a:t>
            </a:r>
            <a:r>
              <a:rPr lang="pt-BR" sz="2000" dirty="0"/>
              <a:t>de </a:t>
            </a:r>
            <a:r>
              <a:rPr lang="pt-BR" sz="2000" dirty="0" smtClean="0"/>
              <a:t> gelo) </a:t>
            </a:r>
          </a:p>
          <a:p>
            <a:r>
              <a:rPr lang="pt-BR" sz="2000" dirty="0" smtClean="0"/>
              <a:t>oceano </a:t>
            </a:r>
            <a:r>
              <a:rPr lang="pt-BR" sz="2000" dirty="0"/>
              <a:t>de 50 km 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12015"/>
            <a:ext cx="4648200" cy="373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58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EUROPA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Rachaduras/vales profundos (</a:t>
            </a:r>
            <a:r>
              <a:rPr lang="pt-BR" sz="2000" dirty="0" err="1" smtClean="0"/>
              <a:t>tectônismo</a:t>
            </a:r>
            <a:r>
              <a:rPr lang="pt-BR" sz="2000" dirty="0" smtClean="0"/>
              <a:t>)</a:t>
            </a:r>
          </a:p>
          <a:p>
            <a:r>
              <a:rPr lang="pt-BR" sz="2000" dirty="0" smtClean="0"/>
              <a:t>Crateras de 100m a 400m</a:t>
            </a:r>
            <a:endParaRPr lang="pt-BR" sz="2000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2078152"/>
            <a:ext cx="4648200" cy="3006495"/>
          </a:xfrm>
        </p:spPr>
      </p:pic>
    </p:spTree>
    <p:extLst>
      <p:ext uri="{BB962C8B-B14F-4D97-AF65-F5344CB8AC3E}">
        <p14:creationId xmlns:p14="http://schemas.microsoft.com/office/powerpoint/2010/main" xmlns="" val="374212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>
                <a:solidFill>
                  <a:srgbClr val="DC9E1F"/>
                </a:solidFill>
              </a:rPr>
              <a:t>SONDA ESPACIAL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>
              <a:buClr>
                <a:srgbClr val="DC9E1F"/>
              </a:buClr>
            </a:pPr>
            <a:r>
              <a:rPr lang="pt-BR" sz="2400" dirty="0">
                <a:solidFill>
                  <a:srgbClr val="FFFFFF"/>
                </a:solidFill>
              </a:rPr>
              <a:t>Nave não tripulada para explorar o espaço</a:t>
            </a:r>
          </a:p>
          <a:p>
            <a:endParaRPr lang="pt-B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92696"/>
            <a:ext cx="4824536" cy="462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31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GANIMEDES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Maior lua de Júpiter e do Sistema Solar</a:t>
            </a:r>
          </a:p>
          <a:p>
            <a:r>
              <a:rPr lang="pt-BR" sz="2000" dirty="0" smtClean="0"/>
              <a:t>Galileu </a:t>
            </a:r>
            <a:r>
              <a:rPr lang="pt-BR" sz="2000" dirty="0"/>
              <a:t>Galilei em </a:t>
            </a:r>
            <a:r>
              <a:rPr lang="pt-BR" sz="2000" dirty="0" smtClean="0"/>
              <a:t>1610 </a:t>
            </a:r>
          </a:p>
          <a:p>
            <a:r>
              <a:rPr lang="pt-BR" sz="2000" dirty="0"/>
              <a:t>G</a:t>
            </a:r>
            <a:r>
              <a:rPr lang="pt-BR" sz="2000" dirty="0" smtClean="0"/>
              <a:t>elo</a:t>
            </a:r>
            <a:r>
              <a:rPr lang="pt-BR" sz="2000" dirty="0"/>
              <a:t>, água e silicatos de </a:t>
            </a:r>
            <a:r>
              <a:rPr lang="pt-BR" sz="2000" dirty="0" smtClean="0"/>
              <a:t>rocha</a:t>
            </a:r>
          </a:p>
          <a:p>
            <a:r>
              <a:rPr lang="pt-BR" sz="2000" dirty="0" smtClean="0"/>
              <a:t>Grande impacto recente</a:t>
            </a:r>
            <a:endParaRPr lang="pt-BR" sz="2000" dirty="0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81583"/>
            <a:ext cx="4648200" cy="37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75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CALLISTO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1800" dirty="0" smtClean="0"/>
              <a:t>Mesmo tamanho de Mercúrio</a:t>
            </a:r>
          </a:p>
          <a:p>
            <a:r>
              <a:rPr lang="pt-BR" sz="1800" dirty="0" smtClean="0"/>
              <a:t>“Olho de Touro” (2600km)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01008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spaço Reservado para Conteúdo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1603086"/>
            <a:ext cx="4648200" cy="3956628"/>
          </a:xfrm>
        </p:spPr>
      </p:pic>
    </p:spTree>
    <p:extLst>
      <p:ext uri="{BB962C8B-B14F-4D97-AF65-F5344CB8AC3E}">
        <p14:creationId xmlns:p14="http://schemas.microsoft.com/office/powerpoint/2010/main" xmlns="" val="1006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836712"/>
            <a:ext cx="4608512" cy="4771256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CALLISTO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Antigo impacto: </a:t>
            </a:r>
            <a:r>
              <a:rPr lang="pt-BR" sz="2000" dirty="0" err="1" smtClean="0"/>
              <a:t>Asgard</a:t>
            </a:r>
            <a:r>
              <a:rPr lang="pt-BR" sz="2000" dirty="0" smtClean="0"/>
              <a:t>(1700km)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054914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SATÉLITES PEQUENOS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 smtClean="0"/>
              <a:t> </a:t>
            </a:r>
            <a:r>
              <a:rPr lang="pt-BR" sz="1800" dirty="0" smtClean="0"/>
              <a:t>3 novos satélites: </a:t>
            </a:r>
            <a:r>
              <a:rPr lang="pt-BR" sz="1800" dirty="0" err="1" smtClean="0"/>
              <a:t>Adrastea</a:t>
            </a:r>
            <a:r>
              <a:rPr lang="pt-BR" sz="1800" dirty="0" smtClean="0"/>
              <a:t>, </a:t>
            </a:r>
            <a:r>
              <a:rPr lang="pt-BR" sz="1800" dirty="0" err="1" smtClean="0"/>
              <a:t>Thebe</a:t>
            </a:r>
            <a:r>
              <a:rPr lang="pt-BR" sz="1800" dirty="0" smtClean="0"/>
              <a:t> e Metis</a:t>
            </a:r>
            <a:endParaRPr lang="pt-BR" sz="1800" dirty="0"/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94701"/>
            <a:ext cx="4648200" cy="257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384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SATURNO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2° Maior planeta</a:t>
            </a:r>
          </a:p>
          <a:p>
            <a:r>
              <a:rPr lang="pt-BR" sz="2000" dirty="0" err="1" smtClean="0"/>
              <a:t>Gososo</a:t>
            </a:r>
            <a:r>
              <a:rPr lang="pt-BR" sz="2000" dirty="0" smtClean="0"/>
              <a:t> H2 e He</a:t>
            </a:r>
          </a:p>
          <a:p>
            <a:r>
              <a:rPr lang="pt-BR" sz="2000" dirty="0" smtClean="0"/>
              <a:t>Ventos de 1800km/h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900" y="1447800"/>
            <a:ext cx="4267200" cy="4267200"/>
          </a:xfrm>
        </p:spPr>
      </p:pic>
    </p:spTree>
    <p:extLst>
      <p:ext uri="{BB962C8B-B14F-4D97-AF65-F5344CB8AC3E}">
        <p14:creationId xmlns:p14="http://schemas.microsoft.com/office/powerpoint/2010/main" xmlns="" val="2387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Sistema complexo de Anéis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9393" y="1600200"/>
            <a:ext cx="5145214" cy="4114800"/>
          </a:xfrm>
        </p:spPr>
      </p:pic>
    </p:spTree>
    <p:extLst>
      <p:ext uri="{BB962C8B-B14F-4D97-AF65-F5344CB8AC3E}">
        <p14:creationId xmlns:p14="http://schemas.microsoft.com/office/powerpoint/2010/main" xmlns="" val="3491751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Figuras nos anéis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9422" y="1600200"/>
            <a:ext cx="3985155" cy="4114800"/>
          </a:xfrm>
        </p:spPr>
      </p:pic>
    </p:spTree>
    <p:extLst>
      <p:ext uri="{BB962C8B-B14F-4D97-AF65-F5344CB8AC3E}">
        <p14:creationId xmlns:p14="http://schemas.microsoft.com/office/powerpoint/2010/main" xmlns="" val="3781137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Sistema de satélites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658" y="1600200"/>
            <a:ext cx="4802684" cy="4114800"/>
          </a:xfrm>
        </p:spPr>
      </p:pic>
    </p:spTree>
    <p:extLst>
      <p:ext uri="{BB962C8B-B14F-4D97-AF65-F5344CB8AC3E}">
        <p14:creationId xmlns:p14="http://schemas.microsoft.com/office/powerpoint/2010/main" xmlns="" val="2456466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TITÃ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2000" dirty="0" smtClean="0"/>
              <a:t>Maior satélite de Saturno</a:t>
            </a:r>
          </a:p>
          <a:p>
            <a:r>
              <a:rPr lang="pt-BR" sz="2000" dirty="0" smtClean="0"/>
              <a:t>Presença de atmosfera</a:t>
            </a:r>
          </a:p>
          <a:p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900" y="1447800"/>
            <a:ext cx="4267200" cy="4267200"/>
          </a:xfrm>
        </p:spPr>
      </p:pic>
    </p:spTree>
    <p:extLst>
      <p:ext uri="{BB962C8B-B14F-4D97-AF65-F5344CB8AC3E}">
        <p14:creationId xmlns:p14="http://schemas.microsoft.com/office/powerpoint/2010/main" xmlns="" val="1956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TITÃ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Atmosfera fina e </a:t>
            </a:r>
            <a:r>
              <a:rPr lang="pt-BR" sz="2000" dirty="0" smtClean="0"/>
              <a:t>gasosa</a:t>
            </a:r>
            <a:endParaRPr lang="pt-BR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2651990" cy="243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2800"/>
            <a:ext cx="259715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810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dirty="0" smtClean="0">
                <a:solidFill>
                  <a:srgbClr val="FFC000"/>
                </a:solidFill>
              </a:rPr>
              <a:t>Programa </a:t>
            </a:r>
            <a:r>
              <a:rPr lang="pt-BR" sz="3600" dirty="0" err="1" smtClean="0">
                <a:solidFill>
                  <a:srgbClr val="FFC000"/>
                </a:solidFill>
              </a:rPr>
              <a:t>voyager</a:t>
            </a:r>
            <a:endParaRPr lang="pt-BR" sz="3600" dirty="0">
              <a:solidFill>
                <a:srgbClr val="FFC000"/>
              </a:solidFill>
            </a:endParaRPr>
          </a:p>
        </p:txBody>
      </p:sp>
      <p:pic>
        <p:nvPicPr>
          <p:cNvPr id="3" name="Imagem 2" descr="Voyager 2">
            <a:hlinkClick r:id="rId3" tooltip="&quot;Voyager 2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528392" cy="284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240360" cy="28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43608" y="5013176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</a:t>
            </a:r>
            <a:r>
              <a:rPr lang="pt-BR" sz="2000" dirty="0" err="1" smtClean="0"/>
              <a:t>Voyager</a:t>
            </a:r>
            <a:r>
              <a:rPr lang="pt-BR" sz="2000" dirty="0" smtClean="0"/>
              <a:t> 1                                                            </a:t>
            </a:r>
            <a:r>
              <a:rPr lang="pt-BR" sz="2000" dirty="0" err="1" smtClean="0"/>
              <a:t>Voyager</a:t>
            </a:r>
            <a:r>
              <a:rPr lang="pt-BR" sz="2000" dirty="0" smtClean="0"/>
              <a:t> 2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18173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MIMAS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Superfície com maior número de crateras</a:t>
            </a:r>
          </a:p>
          <a:p>
            <a:r>
              <a:rPr lang="pt-BR" sz="2000" dirty="0" smtClean="0"/>
              <a:t>Pico em cratera de 100km</a:t>
            </a:r>
            <a:endParaRPr lang="pt-BR" sz="20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412776"/>
            <a:ext cx="3916164" cy="3794224"/>
          </a:xfrm>
        </p:spPr>
      </p:pic>
    </p:spTree>
    <p:extLst>
      <p:ext uri="{BB962C8B-B14F-4D97-AF65-F5344CB8AC3E}">
        <p14:creationId xmlns:p14="http://schemas.microsoft.com/office/powerpoint/2010/main" xmlns="" val="21603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2300" y="1955800"/>
            <a:ext cx="3708400" cy="3251200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TÉTIS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Superfície com crateras e gelo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2976"/>
            <a:ext cx="2520280" cy="210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3524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DIONE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Giovanni </a:t>
            </a:r>
            <a:r>
              <a:rPr lang="pt-BR" sz="2000" dirty="0" err="1" smtClean="0"/>
              <a:t>Cassini</a:t>
            </a:r>
            <a:r>
              <a:rPr lang="pt-BR" sz="2000" dirty="0" smtClean="0"/>
              <a:t> 1684</a:t>
            </a:r>
          </a:p>
          <a:p>
            <a:r>
              <a:rPr lang="pt-BR" sz="2000" dirty="0" smtClean="0"/>
              <a:t>Superfície de gelo</a:t>
            </a:r>
          </a:p>
          <a:p>
            <a:r>
              <a:rPr lang="pt-BR" sz="2000" dirty="0" smtClean="0"/>
              <a:t>Região clara indica neve ou cinzas de erupção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1644650"/>
            <a:ext cx="4648200" cy="3873500"/>
          </a:xfrm>
        </p:spPr>
      </p:pic>
    </p:spTree>
    <p:extLst>
      <p:ext uri="{BB962C8B-B14F-4D97-AF65-F5344CB8AC3E}">
        <p14:creationId xmlns:p14="http://schemas.microsoft.com/office/powerpoint/2010/main" xmlns="" val="37748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RHEA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sz="2000" dirty="0" smtClean="0"/>
              <a:t>Crateras de impacto na superfície de </a:t>
            </a:r>
            <a:r>
              <a:rPr lang="pt-BR" sz="2000" dirty="0" err="1" smtClean="0"/>
              <a:t>Rhea</a:t>
            </a:r>
            <a:r>
              <a:rPr lang="pt-BR" sz="2000" dirty="0" smtClean="0"/>
              <a:t> </a:t>
            </a:r>
            <a:endParaRPr lang="pt-BR" sz="2000" dirty="0"/>
          </a:p>
          <a:p>
            <a:r>
              <a:rPr lang="pt-BR" sz="2000" dirty="0" smtClean="0"/>
              <a:t>Similar a Mercúrio</a:t>
            </a:r>
            <a:endParaRPr lang="pt-BR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5"/>
            <a:ext cx="3384375" cy="29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99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ENCELADO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2000" dirty="0" smtClean="0"/>
              <a:t>Oceano </a:t>
            </a:r>
            <a:r>
              <a:rPr lang="pt-BR" sz="2000" dirty="0"/>
              <a:t>de água salgada sob a calota de gelo do polo sul do </a:t>
            </a:r>
            <a:r>
              <a:rPr lang="pt-BR" sz="2000" dirty="0" smtClean="0"/>
              <a:t>satélite</a:t>
            </a:r>
            <a:endParaRPr lang="pt-BR" dirty="0" smtClean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36712"/>
            <a:ext cx="48245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8309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J</a:t>
            </a:r>
            <a:r>
              <a:rPr lang="pt-BR" sz="3200" dirty="0" smtClean="0"/>
              <a:t>APETO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Dois tons: variação de brilho</a:t>
            </a:r>
            <a:endParaRPr lang="pt-BR" sz="20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52736"/>
            <a:ext cx="388843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3080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URANO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Atmosfera H2 e He, além de gelo e amônia</a:t>
            </a:r>
            <a:endParaRPr lang="pt-BR" sz="20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3507166" cy="338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0988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ANÉIS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345638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1330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MIRANDA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Superfície fraturada</a:t>
            </a:r>
            <a:endParaRPr lang="pt-BR" sz="2000" dirty="0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43924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77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Lua mais brilhante de Urano</a:t>
            </a:r>
          </a:p>
          <a:p>
            <a:r>
              <a:rPr lang="pt-BR" sz="2000" dirty="0" smtClean="0"/>
              <a:t>Crateras e vales</a:t>
            </a:r>
            <a:endParaRPr lang="pt-BR" sz="2000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ARIEL</a:t>
            </a:r>
            <a:endParaRPr lang="pt-BR" sz="3200" dirty="0"/>
          </a:p>
        </p:txBody>
      </p:sp>
      <p:pic>
        <p:nvPicPr>
          <p:cNvPr id="45062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367240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6965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rgbClr val="FFC000"/>
                </a:solidFill>
              </a:rPr>
              <a:t>VOYAGER</a:t>
            </a:r>
            <a:endParaRPr lang="pt-BR" sz="3600" dirty="0">
              <a:solidFill>
                <a:srgbClr val="FFC000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1960,  “Grand Tour” </a:t>
            </a:r>
            <a:endParaRPr lang="pt-BR" sz="2000" dirty="0"/>
          </a:p>
          <a:p>
            <a:r>
              <a:rPr lang="pt-BR" sz="2000" dirty="0" smtClean="0"/>
              <a:t>Ed Stone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620688"/>
            <a:ext cx="2674524" cy="252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51804"/>
            <a:ext cx="267452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67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TITANIA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Gelo </a:t>
            </a:r>
            <a:r>
              <a:rPr lang="pt-BR" sz="2000" dirty="0"/>
              <a:t>e </a:t>
            </a:r>
            <a:r>
              <a:rPr lang="pt-BR" sz="2000" dirty="0" smtClean="0"/>
              <a:t>rocha</a:t>
            </a:r>
          </a:p>
          <a:p>
            <a:r>
              <a:rPr lang="pt-BR" sz="2000" dirty="0" smtClean="0"/>
              <a:t>Superfície um pouco avermelhada</a:t>
            </a:r>
          </a:p>
          <a:p>
            <a:r>
              <a:rPr lang="pt-BR" sz="2000" dirty="0" smtClean="0"/>
              <a:t>Escarpas e crateras</a:t>
            </a:r>
            <a:endParaRPr lang="pt-BR" sz="2000" dirty="0"/>
          </a:p>
        </p:txBody>
      </p:sp>
      <p:pic>
        <p:nvPicPr>
          <p:cNvPr id="4710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312368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1237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UMBRIEL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Água e rocha</a:t>
            </a:r>
          </a:p>
          <a:p>
            <a:r>
              <a:rPr lang="pt-BR" sz="2000" dirty="0" smtClean="0"/>
              <a:t>Anel brilhante acima </a:t>
            </a:r>
            <a:endParaRPr lang="pt-BR" sz="20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096343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2837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OBERON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Gelo e água </a:t>
            </a:r>
          </a:p>
          <a:p>
            <a:r>
              <a:rPr lang="pt-BR" sz="2000" dirty="0" smtClean="0"/>
              <a:t>Crateras e tectonismo</a:t>
            </a:r>
            <a:endParaRPr lang="pt-BR" sz="2000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273630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05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NETUNO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Último planeta </a:t>
            </a:r>
          </a:p>
          <a:p>
            <a:r>
              <a:rPr lang="pt-BR" sz="2800" dirty="0" smtClean="0"/>
              <a:t>Atmosfera com metano</a:t>
            </a: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4703"/>
            <a:ext cx="4464496" cy="414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96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“GRANDE MANCHA ESCURA”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Desapareceu!</a:t>
            </a:r>
            <a:endParaRPr lang="pt-BR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345638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3111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NUVENS DE CIRRUS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417646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8838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55576" y="1412776"/>
            <a:ext cx="2971800" cy="1097280"/>
          </a:xfrm>
        </p:spPr>
        <p:txBody>
          <a:bodyPr/>
          <a:lstStyle/>
          <a:p>
            <a:r>
              <a:rPr lang="pt-BR" sz="3200" dirty="0" smtClean="0"/>
              <a:t>ANÉIS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  De poeira</a:t>
            </a:r>
            <a:endParaRPr lang="pt-BR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81642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5775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TRITÃO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sz="2000" dirty="0" smtClean="0"/>
              <a:t>Maior satélite de Netuno</a:t>
            </a:r>
            <a:endParaRPr lang="pt-BR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357083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7686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SATÉLITES MENORES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err="1" smtClean="0"/>
              <a:t>Despina</a:t>
            </a:r>
            <a:endParaRPr lang="pt-BR" sz="2000" dirty="0"/>
          </a:p>
          <a:p>
            <a:r>
              <a:rPr lang="pt-BR" sz="2000" dirty="0" smtClean="0"/>
              <a:t>Larissa</a:t>
            </a:r>
          </a:p>
          <a:p>
            <a:r>
              <a:rPr lang="pt-BR" sz="2000" dirty="0" smtClean="0"/>
              <a:t>Superfície escura de </a:t>
            </a:r>
            <a:r>
              <a:rPr lang="pt-BR" sz="2000" dirty="0" err="1" smtClean="0"/>
              <a:t>Proteus</a:t>
            </a:r>
            <a:endParaRPr lang="pt-BR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08720"/>
            <a:ext cx="264922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73630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2016224" cy="203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6061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CINTURÃO DE KUIPER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D</a:t>
            </a:r>
            <a:r>
              <a:rPr lang="pt-BR" sz="2000" dirty="0" smtClean="0"/>
              <a:t>a </a:t>
            </a:r>
            <a:r>
              <a:rPr lang="pt-BR" sz="2000" dirty="0"/>
              <a:t>órbita de </a:t>
            </a:r>
            <a:r>
              <a:rPr lang="pt-BR" sz="2000" dirty="0" err="1"/>
              <a:t>Neptuno</a:t>
            </a:r>
            <a:r>
              <a:rPr lang="pt-BR" sz="2000" dirty="0"/>
              <a:t> (a 30 UA do Sol) até </a:t>
            </a:r>
            <a:r>
              <a:rPr lang="pt-BR" sz="2000" dirty="0" smtClean="0"/>
              <a:t>60 </a:t>
            </a:r>
            <a:r>
              <a:rPr lang="pt-BR" sz="2000" dirty="0"/>
              <a:t>UA do </a:t>
            </a:r>
            <a:r>
              <a:rPr lang="pt-BR" sz="2000" dirty="0" smtClean="0"/>
              <a:t>Sol</a:t>
            </a:r>
            <a:endParaRPr lang="pt-BR" sz="2000" dirty="0"/>
          </a:p>
          <a:p>
            <a:r>
              <a:rPr lang="pt-BR" sz="2000" dirty="0" smtClean="0"/>
              <a:t>Gerard </a:t>
            </a:r>
            <a:r>
              <a:rPr lang="pt-BR" sz="2000" dirty="0" err="1"/>
              <a:t>Kuiper</a:t>
            </a:r>
            <a:r>
              <a:rPr lang="pt-BR" sz="2000" dirty="0"/>
              <a:t> </a:t>
            </a:r>
            <a:r>
              <a:rPr lang="pt-BR" sz="2000" dirty="0" smtClean="0"/>
              <a:t> </a:t>
            </a:r>
            <a:r>
              <a:rPr lang="pt-BR" sz="2000" dirty="0"/>
              <a:t>em 1951. </a:t>
            </a:r>
            <a:endParaRPr lang="pt-BR" sz="2000" dirty="0" smtClean="0"/>
          </a:p>
          <a:p>
            <a:r>
              <a:rPr lang="pt-BR" sz="2000" dirty="0" smtClean="0"/>
              <a:t>100 </a:t>
            </a:r>
            <a:r>
              <a:rPr lang="pt-BR" sz="2000" dirty="0"/>
              <a:t>mil pequenos </a:t>
            </a:r>
            <a:r>
              <a:rPr lang="pt-BR" sz="2000" dirty="0" smtClean="0"/>
              <a:t>corpos celestes</a:t>
            </a:r>
            <a:endParaRPr lang="pt-BR" sz="2000" dirty="0"/>
          </a:p>
          <a:p>
            <a:r>
              <a:rPr lang="pt-BR" sz="2000" dirty="0" smtClean="0"/>
              <a:t>12  conhecidos: Plutão e </a:t>
            </a:r>
            <a:r>
              <a:rPr lang="pt-BR" sz="2000" dirty="0" err="1" smtClean="0"/>
              <a:t>Éris</a:t>
            </a:r>
            <a:endParaRPr lang="pt-BR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39604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586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MONITORAMENTO</a:t>
            </a:r>
            <a:endParaRPr lang="pt-BR" sz="28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NASA/JPL 70-meter </a:t>
            </a:r>
            <a:r>
              <a:rPr lang="pt-BR" sz="2000" dirty="0" err="1"/>
              <a:t>Deep</a:t>
            </a:r>
            <a:r>
              <a:rPr lang="pt-BR" sz="2000" dirty="0"/>
              <a:t> Space </a:t>
            </a:r>
            <a:r>
              <a:rPr lang="pt-BR" sz="2000" dirty="0" err="1"/>
              <a:t>Station</a:t>
            </a:r>
            <a:r>
              <a:rPr lang="pt-BR" sz="2000" dirty="0"/>
              <a:t> </a:t>
            </a:r>
            <a:r>
              <a:rPr lang="pt-BR" sz="2000" dirty="0" err="1"/>
              <a:t>at</a:t>
            </a:r>
            <a:r>
              <a:rPr lang="pt-BR" sz="2000" dirty="0"/>
              <a:t> </a:t>
            </a:r>
            <a:r>
              <a:rPr lang="pt-BR" sz="2000" dirty="0" err="1"/>
              <a:t>Goldstone</a:t>
            </a:r>
            <a:r>
              <a:rPr lang="pt-BR" sz="2000" dirty="0"/>
              <a:t>, </a:t>
            </a:r>
            <a:r>
              <a:rPr lang="pt-BR" sz="2000" dirty="0" err="1" smtClean="0"/>
              <a:t>California</a:t>
            </a:r>
            <a:endParaRPr lang="pt-BR" sz="2000" dirty="0" smtClean="0"/>
          </a:p>
          <a:p>
            <a:r>
              <a:rPr lang="pt-BR" sz="2000" dirty="0" err="1" smtClean="0"/>
              <a:t>Deep</a:t>
            </a:r>
            <a:r>
              <a:rPr lang="pt-BR" sz="2000" dirty="0" smtClean="0"/>
              <a:t> </a:t>
            </a:r>
            <a:r>
              <a:rPr lang="pt-BR" sz="2000" dirty="0"/>
              <a:t>Space </a:t>
            </a:r>
            <a:r>
              <a:rPr lang="pt-BR" sz="2000" dirty="0" smtClean="0"/>
              <a:t>Network</a:t>
            </a:r>
          </a:p>
          <a:p>
            <a:r>
              <a:rPr lang="pt-BR" sz="2000" dirty="0"/>
              <a:t>Antena de radio </a:t>
            </a:r>
          </a:p>
          <a:p>
            <a:r>
              <a:rPr lang="pt-BR" sz="2000" dirty="0"/>
              <a:t>Sinais demoram &gt;16 horas para chegar na Terra</a:t>
            </a:r>
          </a:p>
          <a:p>
            <a:endParaRPr lang="pt-BR" sz="2000" dirty="0" smtClean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460851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47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“RETRATO DE FAMÍLIA”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2000" dirty="0" smtClean="0"/>
              <a:t>Imagens da VG1 </a:t>
            </a:r>
            <a:endParaRPr lang="pt-BR" sz="2000" dirty="0"/>
          </a:p>
          <a:p>
            <a:r>
              <a:rPr lang="pt-BR" sz="2000" dirty="0"/>
              <a:t>P</a:t>
            </a:r>
            <a:r>
              <a:rPr lang="pt-BR" sz="2000" dirty="0" smtClean="0"/>
              <a:t>rimeiro “retrato de família” do sistema solar visto de fora</a:t>
            </a:r>
          </a:p>
          <a:p>
            <a:endParaRPr lang="pt-BR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60848"/>
            <a:ext cx="5544616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81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“PÁLIDO PONTO AZUL”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VG1</a:t>
            </a:r>
          </a:p>
          <a:p>
            <a:r>
              <a:rPr lang="pt-BR" sz="2000" dirty="0" smtClean="0"/>
              <a:t>6,4 bilhões de km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95043"/>
            <a:ext cx="4648200" cy="357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89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A GRANDE VIAGEM CONTINUA!</a:t>
            </a:r>
            <a:endParaRPr lang="pt-BR" sz="36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pt-BR" sz="1800" dirty="0" smtClean="0"/>
          </a:p>
          <a:p>
            <a:r>
              <a:rPr lang="pt-BR" sz="1800" dirty="0" smtClean="0"/>
              <a:t>Nova missão</a:t>
            </a:r>
          </a:p>
          <a:p>
            <a:r>
              <a:rPr lang="pt-BR" sz="1800" dirty="0"/>
              <a:t>N</a:t>
            </a:r>
            <a:r>
              <a:rPr lang="pt-BR" sz="1800" dirty="0" smtClean="0"/>
              <a:t>ova era da exploração do espaço  </a:t>
            </a:r>
          </a:p>
          <a:p>
            <a:r>
              <a:rPr lang="pt-BR" sz="1800" dirty="0" smtClean="0"/>
              <a:t>Missão interestelar</a:t>
            </a:r>
          </a:p>
          <a:p>
            <a:r>
              <a:rPr lang="pt-BR" sz="1800" dirty="0"/>
              <a:t>VG1 - </a:t>
            </a:r>
            <a:r>
              <a:rPr lang="pt-BR" sz="1800" dirty="0" smtClean="0"/>
              <a:t>14/12/1980</a:t>
            </a:r>
          </a:p>
          <a:p>
            <a:r>
              <a:rPr lang="pt-BR" sz="1800" dirty="0" smtClean="0"/>
              <a:t>VG2 – 02/10/1989</a:t>
            </a:r>
          </a:p>
          <a:p>
            <a:endParaRPr lang="pt-BR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92696"/>
            <a:ext cx="5118720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23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>SONDAS FORA DO SISTEMA SOLAR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1800" dirty="0" smtClean="0"/>
              <a:t>Primeiras emissárias rumo às estrelas</a:t>
            </a:r>
          </a:p>
          <a:p>
            <a:r>
              <a:rPr lang="pt-BR" sz="1800" dirty="0" smtClean="0"/>
              <a:t>VG1 ultrapassou P10 em 17/11/1998</a:t>
            </a:r>
          </a:p>
          <a:p>
            <a:endParaRPr lang="pt-BR" sz="1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40768"/>
            <a:ext cx="417646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75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HELIOSFERA</a:t>
            </a:r>
            <a:endParaRPr lang="pt-BR" sz="36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1800" dirty="0" smtClean="0"/>
              <a:t> </a:t>
            </a:r>
          </a:p>
          <a:p>
            <a:endParaRPr lang="pt-BR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547260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37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VENTOS SOLARES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12776"/>
            <a:ext cx="4648200" cy="370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84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MAPA DA HELIOSFERA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1630"/>
            <a:ext cx="4648200" cy="275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01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EQUIPAMENTO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C</a:t>
            </a:r>
            <a:r>
              <a:rPr lang="pt-BR" sz="2000" dirty="0" smtClean="0"/>
              <a:t>apta partículas carregadas </a:t>
            </a:r>
            <a:endParaRPr lang="pt-BR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39636"/>
            <a:ext cx="4648200" cy="348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01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2648" y="332656"/>
            <a:ext cx="2971800" cy="1152128"/>
          </a:xfrm>
        </p:spPr>
        <p:txBody>
          <a:bodyPr/>
          <a:lstStyle/>
          <a:p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>TRANSIÇÃO</a:t>
            </a:r>
            <a:endParaRPr lang="pt-BR" sz="36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2971800" cy="3167109"/>
          </a:xfrm>
        </p:spPr>
        <p:txBody>
          <a:bodyPr>
            <a:noAutofit/>
          </a:bodyPr>
          <a:lstStyle/>
          <a:p>
            <a:r>
              <a:rPr lang="pt-BR" sz="1800" dirty="0" smtClean="0"/>
              <a:t>'</a:t>
            </a:r>
            <a:r>
              <a:rPr lang="pt-BR" sz="1800" dirty="0" err="1" smtClean="0"/>
              <a:t>Magnetic</a:t>
            </a:r>
            <a:r>
              <a:rPr lang="pt-BR" sz="1800" dirty="0" smtClean="0"/>
              <a:t> </a:t>
            </a:r>
            <a:r>
              <a:rPr lang="pt-BR" sz="1800" dirty="0" err="1" smtClean="0"/>
              <a:t>Highway</a:t>
            </a:r>
            <a:r>
              <a:rPr lang="pt-BR" sz="1800" dirty="0" smtClean="0"/>
              <a:t>’</a:t>
            </a:r>
          </a:p>
        </p:txBody>
      </p:sp>
      <p:pic>
        <p:nvPicPr>
          <p:cNvPr id="15" name="PIA16486Converted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51920" y="1268760"/>
            <a:ext cx="4902696" cy="3835177"/>
          </a:xfrm>
        </p:spPr>
      </p:pic>
    </p:spTree>
    <p:extLst>
      <p:ext uri="{BB962C8B-B14F-4D97-AF65-F5344CB8AC3E}">
        <p14:creationId xmlns:p14="http://schemas.microsoft.com/office/powerpoint/2010/main" xmlns="" val="18811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ESPAÇO INTERESTELAR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20/03/2013 foi anunciado que VG1 saiu do sistema solar</a:t>
            </a:r>
          </a:p>
          <a:p>
            <a:r>
              <a:rPr lang="pt-BR" sz="2000" dirty="0" smtClean="0"/>
              <a:t>12/09/2013 Confirmação!</a:t>
            </a:r>
          </a:p>
          <a:p>
            <a:r>
              <a:rPr lang="pt-BR" sz="2000" dirty="0" smtClean="0"/>
              <a:t>Localização </a:t>
            </a:r>
            <a:r>
              <a:rPr lang="pt-BR" sz="2000" dirty="0" err="1" smtClean="0"/>
              <a:t>agora:</a:t>
            </a:r>
            <a:r>
              <a:rPr lang="pt-BR" sz="2000" dirty="0" err="1" smtClean="0">
                <a:hlinkClick r:id="rId2"/>
              </a:rPr>
              <a:t>http</a:t>
            </a:r>
            <a:r>
              <a:rPr lang="pt-BR" sz="2000" dirty="0" smtClean="0">
                <a:hlinkClick r:id="rId2"/>
              </a:rPr>
              <a:t>://voyager.jpl.nasa.gov/</a:t>
            </a:r>
            <a:r>
              <a:rPr lang="pt-BR" sz="2000" dirty="0" err="1" smtClean="0">
                <a:hlinkClick r:id="rId2"/>
              </a:rPr>
              <a:t>where</a:t>
            </a:r>
            <a:r>
              <a:rPr lang="pt-BR" sz="2000" dirty="0" smtClean="0">
                <a:hlinkClick r:id="rId2"/>
              </a:rPr>
              <a:t>/index.html</a:t>
            </a:r>
            <a:endParaRPr lang="pt-BR" sz="2000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24744"/>
            <a:ext cx="483068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696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PROGRAMA VOYAGER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Missão primária </a:t>
            </a:r>
          </a:p>
          <a:p>
            <a:r>
              <a:rPr lang="pt-BR" sz="2000" dirty="0" smtClean="0"/>
              <a:t>Missão estendida 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1777802"/>
            <a:ext cx="4648200" cy="3607196"/>
          </a:xfrm>
        </p:spPr>
      </p:pic>
    </p:spTree>
    <p:extLst>
      <p:ext uri="{BB962C8B-B14F-4D97-AF65-F5344CB8AC3E}">
        <p14:creationId xmlns:p14="http://schemas.microsoft.com/office/powerpoint/2010/main" xmlns="" val="21917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CURIOSIDADE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Disco de ouro das </a:t>
            </a:r>
            <a:r>
              <a:rPr lang="pt-BR" sz="2000" dirty="0" err="1" smtClean="0"/>
              <a:t>Voyagers</a:t>
            </a:r>
            <a:endParaRPr lang="pt-BR" sz="2000" dirty="0" smtClean="0"/>
          </a:p>
          <a:p>
            <a:r>
              <a:rPr lang="pt-BR" sz="2000" dirty="0" smtClean="0"/>
              <a:t>Disco </a:t>
            </a:r>
            <a:r>
              <a:rPr lang="pt-BR" sz="2000" dirty="0" err="1" smtClean="0"/>
              <a:t>audio-visual</a:t>
            </a:r>
            <a:endParaRPr lang="pt-BR" sz="2000" dirty="0" smtClean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302433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21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CURIOSIDADE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Imagens</a:t>
            </a:r>
            <a:r>
              <a:rPr lang="pt-BR" sz="2000" dirty="0"/>
              <a:t> </a:t>
            </a:r>
            <a:r>
              <a:rPr lang="pt-BR" sz="2000" dirty="0" smtClean="0"/>
              <a:t>da Terra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2448272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8880"/>
            <a:ext cx="2880320" cy="255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36712"/>
            <a:ext cx="2803010" cy="210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4969" y="3356992"/>
            <a:ext cx="3219031" cy="241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968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CURIOSIDADE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Formas de vida</a:t>
            </a:r>
            <a:endParaRPr lang="pt-BR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6672"/>
            <a:ext cx="3103343" cy="232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3143535" cy="235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45" y="3501008"/>
            <a:ext cx="2914411" cy="218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7974" y="3356992"/>
            <a:ext cx="3106514" cy="232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27797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CURIOSIDADE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Informações científicas</a:t>
            </a:r>
            <a:endParaRPr lang="pt-BR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33788"/>
            <a:ext cx="2615855" cy="230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6055" y="476672"/>
            <a:ext cx="3047474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4944"/>
            <a:ext cx="2594080" cy="260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6048" y="3140968"/>
            <a:ext cx="2950082" cy="221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70095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CURIOSIDADE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Saudações em diversas </a:t>
            </a:r>
            <a:r>
              <a:rPr lang="pt-BR" sz="2000" dirty="0" smtClean="0"/>
              <a:t>línguas</a:t>
            </a:r>
            <a:endParaRPr lang="pt-BR" sz="2000" dirty="0"/>
          </a:p>
          <a:p>
            <a:r>
              <a:rPr lang="pt-BR" sz="2000" dirty="0"/>
              <a:t>“Paz”, Hebreu</a:t>
            </a:r>
          </a:p>
          <a:p>
            <a:r>
              <a:rPr lang="pt-BR" sz="2000" dirty="0"/>
              <a:t>“Como você está?”, Coreano</a:t>
            </a:r>
          </a:p>
          <a:p>
            <a:r>
              <a:rPr lang="pt-BR" sz="2000" dirty="0" smtClean="0"/>
              <a:t>“Paz e felicidade a todos!”, Português</a:t>
            </a:r>
          </a:p>
          <a:p>
            <a:r>
              <a:rPr lang="pt-BR" sz="2000" dirty="0" smtClean="0"/>
              <a:t>Músicas: Beethoven, Bach...</a:t>
            </a:r>
            <a:endParaRPr lang="pt-BR" sz="2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4648200" cy="406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08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800" dirty="0">
                <a:solidFill>
                  <a:srgbClr val="FFC000"/>
                </a:solidFill>
              </a:rPr>
              <a:t>DÚVIDAS?</a:t>
            </a:r>
          </a:p>
        </p:txBody>
      </p:sp>
    </p:spTree>
    <p:extLst>
      <p:ext uri="{BB962C8B-B14F-4D97-AF65-F5344CB8AC3E}">
        <p14:creationId xmlns:p14="http://schemas.microsoft.com/office/powerpoint/2010/main" xmlns="" val="20724823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600" dirty="0" smtClean="0">
                <a:solidFill>
                  <a:srgbClr val="FFC000"/>
                </a:solidFill>
              </a:rPr>
              <a:t>Fim!</a:t>
            </a:r>
            <a:endParaRPr lang="pt-BR" sz="6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202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VOYAGER 1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Massa: 722Kg</a:t>
            </a:r>
          </a:p>
          <a:p>
            <a:r>
              <a:rPr lang="pt-BR" sz="2000" dirty="0" smtClean="0"/>
              <a:t>Velocidade média: 17Km/s=61200km/h</a:t>
            </a:r>
          </a:p>
          <a:p>
            <a:r>
              <a:rPr lang="pt-BR" sz="2000" dirty="0" smtClean="0"/>
              <a:t>Idade: 36 anos</a:t>
            </a:r>
          </a:p>
          <a:p>
            <a:r>
              <a:rPr lang="pt-BR" sz="2000" dirty="0" smtClean="0"/>
              <a:t>Tempo estimado de vida: até 2025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489654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045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VOYAGER 2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Massa: 722Kg</a:t>
            </a:r>
          </a:p>
          <a:p>
            <a:r>
              <a:rPr lang="pt-BR" sz="2000" dirty="0" smtClean="0"/>
              <a:t>Velocidade </a:t>
            </a:r>
            <a:r>
              <a:rPr lang="pt-BR" sz="2000" dirty="0"/>
              <a:t>média: </a:t>
            </a:r>
            <a:r>
              <a:rPr lang="pt-BR" sz="2000" dirty="0" smtClean="0"/>
              <a:t>15.428km/s=55540km/h</a:t>
            </a:r>
            <a:endParaRPr lang="pt-BR" sz="2000" dirty="0"/>
          </a:p>
          <a:p>
            <a:r>
              <a:rPr lang="pt-BR" sz="2000" dirty="0"/>
              <a:t>Idade: </a:t>
            </a:r>
            <a:r>
              <a:rPr lang="pt-BR" sz="2000" dirty="0" smtClean="0"/>
              <a:t>36 </a:t>
            </a:r>
            <a:r>
              <a:rPr lang="pt-BR" sz="2000" dirty="0"/>
              <a:t>anos</a:t>
            </a:r>
          </a:p>
          <a:p>
            <a:r>
              <a:rPr lang="pt-BR" sz="2000" dirty="0"/>
              <a:t>Tempo estimado de vida: até </a:t>
            </a:r>
            <a:r>
              <a:rPr lang="pt-BR" sz="2000" dirty="0" smtClean="0"/>
              <a:t>2025</a:t>
            </a:r>
            <a:endParaRPr lang="pt-BR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08720"/>
            <a:ext cx="496855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47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2747</TotalTime>
  <Words>669</Words>
  <Application>Microsoft Office PowerPoint</Application>
  <PresentationFormat>Apresentação na tela (4:3)</PresentationFormat>
  <Paragraphs>204</Paragraphs>
  <Slides>76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77" baseType="lpstr">
      <vt:lpstr>Horizonte</vt:lpstr>
      <vt:lpstr>    Programa Voyager:</vt:lpstr>
      <vt:lpstr>Slide 2</vt:lpstr>
      <vt:lpstr>SONDA ESPACIAL</vt:lpstr>
      <vt:lpstr>Programa voyager</vt:lpstr>
      <vt:lpstr>VOYAGER</vt:lpstr>
      <vt:lpstr>MONITORAMENTO</vt:lpstr>
      <vt:lpstr>PROGRAMA VOYAGER</vt:lpstr>
      <vt:lpstr>VOYAGER 1</vt:lpstr>
      <vt:lpstr>VOYAGER 2</vt:lpstr>
      <vt:lpstr>TECNOLOGIA</vt:lpstr>
      <vt:lpstr>EQUIPAMENTOS</vt:lpstr>
      <vt:lpstr>Equipamentos</vt:lpstr>
      <vt:lpstr>Montagem</vt:lpstr>
      <vt:lpstr>Testes</vt:lpstr>
      <vt:lpstr> Simulação</vt:lpstr>
      <vt:lpstr>LANÇAMENTO</vt:lpstr>
      <vt:lpstr>TRAJETÓRIA</vt:lpstr>
      <vt:lpstr>LANÇAMENTO</vt:lpstr>
      <vt:lpstr>TRAJETÓRIA</vt:lpstr>
      <vt:lpstr>viagem</vt:lpstr>
      <vt:lpstr>Cinturão de asterÓides</vt:lpstr>
      <vt:lpstr>JÚPITER</vt:lpstr>
      <vt:lpstr> ANÉIS</vt:lpstr>
      <vt:lpstr>Grande Mancha vermelha</vt:lpstr>
      <vt:lpstr>Furacão</vt:lpstr>
      <vt:lpstr>IO</vt:lpstr>
      <vt:lpstr>Vulcão TUPAN patera</vt:lpstr>
      <vt:lpstr>EUROPA</vt:lpstr>
      <vt:lpstr>EUROPA</vt:lpstr>
      <vt:lpstr>GANIMEDES</vt:lpstr>
      <vt:lpstr>CALLISTO</vt:lpstr>
      <vt:lpstr>CALLISTO</vt:lpstr>
      <vt:lpstr>SATÉLITES PEQUENOS</vt:lpstr>
      <vt:lpstr>SATURNO</vt:lpstr>
      <vt:lpstr>Sistema complexo de Anéis</vt:lpstr>
      <vt:lpstr>Figuras nos anéis</vt:lpstr>
      <vt:lpstr>Sistema de satélites</vt:lpstr>
      <vt:lpstr>TITÃ</vt:lpstr>
      <vt:lpstr>TITÃ</vt:lpstr>
      <vt:lpstr>MIMAS</vt:lpstr>
      <vt:lpstr>TÉTIS</vt:lpstr>
      <vt:lpstr>DIONE</vt:lpstr>
      <vt:lpstr>RHEA</vt:lpstr>
      <vt:lpstr>ENCELADO</vt:lpstr>
      <vt:lpstr>JAPETO</vt:lpstr>
      <vt:lpstr>URANO</vt:lpstr>
      <vt:lpstr>ANÉIS</vt:lpstr>
      <vt:lpstr>MIRANDA</vt:lpstr>
      <vt:lpstr>ARIEL</vt:lpstr>
      <vt:lpstr>TITANIA</vt:lpstr>
      <vt:lpstr>UMBRIEL</vt:lpstr>
      <vt:lpstr>OBERON</vt:lpstr>
      <vt:lpstr>NETUNO</vt:lpstr>
      <vt:lpstr>“GRANDE MANCHA ESCURA”</vt:lpstr>
      <vt:lpstr>NUVENS DE CIRRUS</vt:lpstr>
      <vt:lpstr>ANÉIS</vt:lpstr>
      <vt:lpstr>TRITÃO</vt:lpstr>
      <vt:lpstr>SATÉLITES MENORES</vt:lpstr>
      <vt:lpstr>CINTURÃO DE KUIPER</vt:lpstr>
      <vt:lpstr>“RETRATO DE FAMÍLIA”</vt:lpstr>
      <vt:lpstr>“PÁLIDO PONTO AZUL”</vt:lpstr>
      <vt:lpstr>A GRANDE VIAGEM CONTINUA!</vt:lpstr>
      <vt:lpstr>       SONDAS FORA DO SISTEMA SOLAR</vt:lpstr>
      <vt:lpstr>HELIOSFERA</vt:lpstr>
      <vt:lpstr>VENTOS SOLARES</vt:lpstr>
      <vt:lpstr>MAPA DA HELIOSFERA</vt:lpstr>
      <vt:lpstr>EQUIPAMENTO</vt:lpstr>
      <vt:lpstr> TRANSIÇÃO</vt:lpstr>
      <vt:lpstr>ESPAÇO INTERESTELAR</vt:lpstr>
      <vt:lpstr>CURIOSIDADE</vt:lpstr>
      <vt:lpstr>CURIOSIDADE</vt:lpstr>
      <vt:lpstr>CURIOSIDADE</vt:lpstr>
      <vt:lpstr>CURIOSIDADE</vt:lpstr>
      <vt:lpstr>CURIOSIDADE</vt:lpstr>
      <vt:lpstr>DÚVIDAS?</vt:lpstr>
      <vt:lpstr>Fim!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Voyager:</dc:title>
  <dc:creator>Robson</dc:creator>
  <cp:lastModifiedBy>Observatório</cp:lastModifiedBy>
  <cp:revision>164</cp:revision>
  <dcterms:created xsi:type="dcterms:W3CDTF">2013-08-12T18:59:29Z</dcterms:created>
  <dcterms:modified xsi:type="dcterms:W3CDTF">2013-10-02T19:22:23Z</dcterms:modified>
</cp:coreProperties>
</file>