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Default Extension="gif" ContentType="image/gif"/>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57" r:id="rId3"/>
    <p:sldId id="258" r:id="rId4"/>
    <p:sldId id="274" r:id="rId5"/>
    <p:sldId id="267" r:id="rId6"/>
    <p:sldId id="275" r:id="rId7"/>
    <p:sldId id="259" r:id="rId8"/>
    <p:sldId id="260" r:id="rId9"/>
    <p:sldId id="268" r:id="rId10"/>
    <p:sldId id="279" r:id="rId11"/>
    <p:sldId id="281" r:id="rId12"/>
    <p:sldId id="280" r:id="rId13"/>
    <p:sldId id="261" r:id="rId14"/>
    <p:sldId id="282" r:id="rId15"/>
    <p:sldId id="262" r:id="rId16"/>
    <p:sldId id="277" r:id="rId17"/>
    <p:sldId id="264" r:id="rId18"/>
    <p:sldId id="265" r:id="rId19"/>
    <p:sldId id="278" r:id="rId20"/>
    <p:sldId id="269" r:id="rId21"/>
    <p:sldId id="272" r:id="rId22"/>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013" autoAdjust="0"/>
    <p:restoredTop sz="86784" autoAdjust="0"/>
  </p:normalViewPr>
  <p:slideViewPr>
    <p:cSldViewPr>
      <p:cViewPr varScale="1">
        <p:scale>
          <a:sx n="40" d="100"/>
          <a:sy n="40" d="100"/>
        </p:scale>
        <p:origin x="-1262" y="-82"/>
      </p:cViewPr>
      <p:guideLst>
        <p:guide orient="horz" pos="2160"/>
        <p:guide pos="2880"/>
      </p:guideLst>
    </p:cSldViewPr>
  </p:slideViewPr>
  <p:notesTextViewPr>
    <p:cViewPr>
      <p:scale>
        <a:sx n="1" d="1"/>
        <a:sy n="1" d="1"/>
      </p:scale>
      <p:origin x="0" y="0"/>
    </p:cViewPr>
  </p:notesTextViewPr>
  <p:sorterViewPr>
    <p:cViewPr>
      <p:scale>
        <a:sx n="70" d="100"/>
        <a:sy n="70" d="100"/>
      </p:scale>
      <p:origin x="0" y="1949"/>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659C49D-267B-4152-80C5-C4A705E4FE9E}" type="datetimeFigureOut">
              <a:rPr lang="pt-BR" smtClean="0"/>
              <a:pPr/>
              <a:t>06/04/2013</a:t>
            </a:fld>
            <a:endParaRPr lang="pt-BR"/>
          </a:p>
        </p:txBody>
      </p:sp>
      <p:sp>
        <p:nvSpPr>
          <p:cNvPr id="4" name="Espaço Reservado para Imagem de Sli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86D581A-ABB8-4D78-8E6A-2427F47AB16B}" type="slidenum">
              <a:rPr lang="pt-BR" smtClean="0"/>
              <a:pPr/>
              <a:t>‹nº›</a:t>
            </a:fld>
            <a:endParaRPr lang="pt-BR"/>
          </a:p>
        </p:txBody>
      </p:sp>
    </p:spTree>
    <p:extLst>
      <p:ext uri="{BB962C8B-B14F-4D97-AF65-F5344CB8AC3E}">
        <p14:creationId xmlns:p14="http://schemas.microsoft.com/office/powerpoint/2010/main" xmlns="" val="28995412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sz="1200" b="0" i="0" u="none" strike="noStrike" kern="1200" baseline="0" dirty="0" err="1" smtClean="0">
                <a:solidFill>
                  <a:schemeClr val="tx1"/>
                </a:solidFill>
                <a:latin typeface="+mn-lt"/>
                <a:ea typeface="+mn-ea"/>
                <a:cs typeface="+mn-cs"/>
              </a:rPr>
              <a:t>Contemplavamos</a:t>
            </a:r>
            <a:r>
              <a:rPr lang="pt-BR" sz="1200" b="0" i="0" u="none" strike="noStrike" kern="1200" baseline="0" dirty="0" smtClean="0">
                <a:solidFill>
                  <a:schemeClr val="tx1"/>
                </a:solidFill>
                <a:latin typeface="+mn-lt"/>
                <a:ea typeface="+mn-ea"/>
                <a:cs typeface="+mn-cs"/>
              </a:rPr>
              <a:t> o </a:t>
            </a:r>
            <a:r>
              <a:rPr lang="pt-BR" sz="1200" b="0" i="0" u="none" strike="noStrike" kern="1200" baseline="0" dirty="0" err="1" smtClean="0">
                <a:solidFill>
                  <a:schemeClr val="tx1"/>
                </a:solidFill>
                <a:latin typeface="+mn-lt"/>
                <a:ea typeface="+mn-ea"/>
                <a:cs typeface="+mn-cs"/>
              </a:rPr>
              <a:t>ceu</a:t>
            </a:r>
            <a:r>
              <a:rPr lang="pt-BR" sz="1200" b="0" i="0" u="none" strike="noStrike" kern="1200" baseline="0" dirty="0" smtClean="0">
                <a:solidFill>
                  <a:schemeClr val="tx1"/>
                </a:solidFill>
                <a:latin typeface="+mn-lt"/>
                <a:ea typeface="+mn-ea"/>
                <a:cs typeface="+mn-cs"/>
              </a:rPr>
              <a:t> noturno em uma localidade do interior. Orion</a:t>
            </a:r>
          </a:p>
          <a:p>
            <a:r>
              <a:rPr lang="pt-BR" sz="1200" b="0" i="0" u="none" strike="noStrike" kern="1200" baseline="0" dirty="0" smtClean="0">
                <a:solidFill>
                  <a:schemeClr val="tx1"/>
                </a:solidFill>
                <a:latin typeface="+mn-lt"/>
                <a:ea typeface="+mn-ea"/>
                <a:cs typeface="+mn-cs"/>
              </a:rPr>
              <a:t>estava bem sobre nossas </a:t>
            </a:r>
            <a:r>
              <a:rPr lang="pt-BR" sz="1200" b="0" i="0" u="none" strike="noStrike" kern="1200" baseline="0" dirty="0" err="1" smtClean="0">
                <a:solidFill>
                  <a:schemeClr val="tx1"/>
                </a:solidFill>
                <a:latin typeface="+mn-lt"/>
                <a:ea typeface="+mn-ea"/>
                <a:cs typeface="+mn-cs"/>
              </a:rPr>
              <a:t>cabecas</a:t>
            </a:r>
            <a:r>
              <a:rPr lang="pt-BR" sz="1200" b="0" i="0" u="none" strike="noStrike" kern="1200" baseline="0" dirty="0" smtClean="0">
                <a:solidFill>
                  <a:schemeClr val="tx1"/>
                </a:solidFill>
                <a:latin typeface="+mn-lt"/>
                <a:ea typeface="+mn-ea"/>
                <a:cs typeface="+mn-cs"/>
              </a:rPr>
              <a:t>. Em um de seus </a:t>
            </a:r>
            <a:r>
              <a:rPr lang="pt-BR" sz="1200" b="0" i="0" u="none" strike="noStrike" kern="1200" baseline="0" dirty="0" err="1" smtClean="0">
                <a:solidFill>
                  <a:schemeClr val="tx1"/>
                </a:solidFill>
                <a:latin typeface="+mn-lt"/>
                <a:ea typeface="+mn-ea"/>
                <a:cs typeface="+mn-cs"/>
              </a:rPr>
              <a:t>vertices</a:t>
            </a:r>
            <a:r>
              <a:rPr lang="pt-BR" sz="1200" b="0" i="0" u="none" strike="noStrike" kern="1200" baseline="0" dirty="0" smtClean="0">
                <a:solidFill>
                  <a:schemeClr val="tx1"/>
                </a:solidFill>
                <a:latin typeface="+mn-lt"/>
                <a:ea typeface="+mn-ea"/>
                <a:cs typeface="+mn-cs"/>
              </a:rPr>
              <a:t>, </a:t>
            </a:r>
            <a:r>
              <a:rPr lang="pt-BR" sz="1200" b="0" i="0" u="none" strike="noStrike" kern="1200" baseline="0" dirty="0" err="1" smtClean="0">
                <a:solidFill>
                  <a:schemeClr val="tx1"/>
                </a:solidFill>
                <a:latin typeface="+mn-lt"/>
                <a:ea typeface="+mn-ea"/>
                <a:cs typeface="+mn-cs"/>
              </a:rPr>
              <a:t>Betelgeuse</a:t>
            </a:r>
            <a:r>
              <a:rPr lang="pt-BR" sz="1200" b="0" i="0" u="none" strike="noStrike" kern="1200" baseline="0" dirty="0" smtClean="0">
                <a:solidFill>
                  <a:schemeClr val="tx1"/>
                </a:solidFill>
                <a:latin typeface="+mn-lt"/>
                <a:ea typeface="+mn-ea"/>
                <a:cs typeface="+mn-cs"/>
              </a:rPr>
              <a:t> apresentava</a:t>
            </a:r>
          </a:p>
          <a:p>
            <a:r>
              <a:rPr lang="pt-BR" sz="1200" b="0" i="0" u="none" strike="noStrike" kern="1200" baseline="0" dirty="0" smtClean="0">
                <a:solidFill>
                  <a:schemeClr val="tx1"/>
                </a:solidFill>
                <a:latin typeface="+mn-lt"/>
                <a:ea typeface="+mn-ea"/>
                <a:cs typeface="+mn-cs"/>
              </a:rPr>
              <a:t>uma </a:t>
            </a:r>
            <a:r>
              <a:rPr lang="pt-BR" sz="1200" b="0" i="0" u="none" strike="noStrike" kern="1200" baseline="0" dirty="0" err="1" smtClean="0">
                <a:solidFill>
                  <a:schemeClr val="tx1"/>
                </a:solidFill>
                <a:latin typeface="+mn-lt"/>
                <a:ea typeface="+mn-ea"/>
                <a:cs typeface="+mn-cs"/>
              </a:rPr>
              <a:t>coloracao</a:t>
            </a:r>
            <a:r>
              <a:rPr lang="pt-BR" sz="1200" b="0" i="0" u="none" strike="noStrike" kern="1200" baseline="0" dirty="0" smtClean="0">
                <a:solidFill>
                  <a:schemeClr val="tx1"/>
                </a:solidFill>
                <a:latin typeface="+mn-lt"/>
                <a:ea typeface="+mn-ea"/>
                <a:cs typeface="+mn-cs"/>
              </a:rPr>
              <a:t> alaranjada. No </a:t>
            </a:r>
            <a:r>
              <a:rPr lang="pt-BR" sz="1200" b="0" i="0" u="none" strike="noStrike" kern="1200" baseline="0" dirty="0" err="1" smtClean="0">
                <a:solidFill>
                  <a:schemeClr val="tx1"/>
                </a:solidFill>
                <a:latin typeface="+mn-lt"/>
                <a:ea typeface="+mn-ea"/>
                <a:cs typeface="+mn-cs"/>
              </a:rPr>
              <a:t>vertice</a:t>
            </a:r>
            <a:r>
              <a:rPr lang="pt-BR" sz="1200" b="0" i="0" u="none" strike="noStrike" kern="1200" baseline="0" dirty="0" smtClean="0">
                <a:solidFill>
                  <a:schemeClr val="tx1"/>
                </a:solidFill>
                <a:latin typeface="+mn-lt"/>
                <a:ea typeface="+mn-ea"/>
                <a:cs typeface="+mn-cs"/>
              </a:rPr>
              <a:t> oposto, </a:t>
            </a:r>
            <a:r>
              <a:rPr lang="pt-BR" sz="1200" b="0" i="0" u="none" strike="noStrike" kern="1200" baseline="0" dirty="0" err="1" smtClean="0">
                <a:solidFill>
                  <a:schemeClr val="tx1"/>
                </a:solidFill>
                <a:latin typeface="+mn-lt"/>
                <a:ea typeface="+mn-ea"/>
                <a:cs typeface="+mn-cs"/>
              </a:rPr>
              <a:t>Rigel</a:t>
            </a:r>
            <a:r>
              <a:rPr lang="pt-BR" sz="1200" b="0" i="0" u="none" strike="noStrike" kern="1200" baseline="0" dirty="0" smtClean="0">
                <a:solidFill>
                  <a:schemeClr val="tx1"/>
                </a:solidFill>
                <a:latin typeface="+mn-lt"/>
                <a:ea typeface="+mn-ea"/>
                <a:cs typeface="+mn-cs"/>
              </a:rPr>
              <a:t> brilhava vivamente com um</a:t>
            </a:r>
          </a:p>
          <a:p>
            <a:r>
              <a:rPr lang="pt-BR" sz="1200" b="0" i="0" u="none" strike="noStrike" kern="1200" baseline="0" dirty="0" smtClean="0">
                <a:solidFill>
                  <a:schemeClr val="tx1"/>
                </a:solidFill>
                <a:latin typeface="+mn-lt"/>
                <a:ea typeface="+mn-ea"/>
                <a:cs typeface="+mn-cs"/>
              </a:rPr>
              <a:t>certo tom azul. Um pouco a sudeste, Sirius dominava o panorama como um intenso</a:t>
            </a:r>
          </a:p>
          <a:p>
            <a:r>
              <a:rPr lang="pt-BR" sz="1200" b="0" i="0" u="none" strike="noStrike" kern="1200" baseline="0" dirty="0" smtClean="0">
                <a:solidFill>
                  <a:schemeClr val="tx1"/>
                </a:solidFill>
                <a:latin typeface="+mn-lt"/>
                <a:ea typeface="+mn-ea"/>
                <a:cs typeface="+mn-cs"/>
              </a:rPr>
              <a:t>farol branco. </a:t>
            </a:r>
            <a:r>
              <a:rPr lang="pt-BR" sz="1200" b="0" i="0" u="none" strike="noStrike" kern="1200" baseline="0" dirty="0" err="1" smtClean="0">
                <a:solidFill>
                  <a:schemeClr val="tx1"/>
                </a:solidFill>
                <a:latin typeface="+mn-lt"/>
                <a:ea typeface="+mn-ea"/>
                <a:cs typeface="+mn-cs"/>
              </a:rPr>
              <a:t>Ja</a:t>
            </a:r>
            <a:r>
              <a:rPr lang="pt-BR" sz="1200" b="0" i="0" u="none" strike="noStrike" kern="1200" baseline="0" dirty="0" smtClean="0">
                <a:solidFill>
                  <a:schemeClr val="tx1"/>
                </a:solidFill>
                <a:latin typeface="+mn-lt"/>
                <a:ea typeface="+mn-ea"/>
                <a:cs typeface="+mn-cs"/>
              </a:rPr>
              <a:t> a noroeste, </a:t>
            </a:r>
            <a:r>
              <a:rPr lang="pt-BR" sz="1200" b="0" i="0" u="none" strike="noStrike" kern="1200" baseline="0" dirty="0" err="1" smtClean="0">
                <a:solidFill>
                  <a:schemeClr val="tx1"/>
                </a:solidFill>
                <a:latin typeface="+mn-lt"/>
                <a:ea typeface="+mn-ea"/>
                <a:cs typeface="+mn-cs"/>
              </a:rPr>
              <a:t>Aldebaran</a:t>
            </a:r>
            <a:r>
              <a:rPr lang="pt-BR" sz="1200" b="0" i="0" u="none" strike="noStrike" kern="1200" baseline="0" dirty="0" smtClean="0">
                <a:solidFill>
                  <a:schemeClr val="tx1"/>
                </a:solidFill>
                <a:latin typeface="+mn-lt"/>
                <a:ea typeface="+mn-ea"/>
                <a:cs typeface="+mn-cs"/>
              </a:rPr>
              <a:t> era alaranjada, quase vermelha. </a:t>
            </a:r>
            <a:r>
              <a:rPr lang="pt-BR" sz="1200" b="0" i="0" u="none" strike="noStrike" kern="1200" baseline="0" dirty="0" err="1" smtClean="0">
                <a:solidFill>
                  <a:schemeClr val="tx1"/>
                </a:solidFill>
                <a:latin typeface="+mn-lt"/>
                <a:ea typeface="+mn-ea"/>
                <a:cs typeface="+mn-cs"/>
              </a:rPr>
              <a:t>Alguem</a:t>
            </a:r>
            <a:endParaRPr lang="pt-BR" sz="1200" b="0" i="0" u="none" strike="noStrike" kern="1200" baseline="0" dirty="0" smtClean="0">
              <a:solidFill>
                <a:schemeClr val="tx1"/>
              </a:solidFill>
              <a:latin typeface="+mn-lt"/>
              <a:ea typeface="+mn-ea"/>
              <a:cs typeface="+mn-cs"/>
            </a:endParaRPr>
          </a:p>
          <a:p>
            <a:r>
              <a:rPr lang="pt-BR" sz="1200" b="0" i="0" u="none" strike="noStrike" kern="1200" baseline="0" dirty="0" smtClean="0">
                <a:solidFill>
                  <a:schemeClr val="tx1"/>
                </a:solidFill>
                <a:latin typeface="+mn-lt"/>
                <a:ea typeface="+mn-ea"/>
                <a:cs typeface="+mn-cs"/>
              </a:rPr>
              <a:t>lembrou Antares, a rival vermelha de Marte, </a:t>
            </a:r>
            <a:r>
              <a:rPr lang="pt-BR" sz="1200" b="0" i="0" u="none" strike="noStrike" kern="1200" baseline="0" dirty="0" err="1" smtClean="0">
                <a:solidFill>
                  <a:schemeClr val="tx1"/>
                </a:solidFill>
                <a:latin typeface="+mn-lt"/>
                <a:ea typeface="+mn-ea"/>
                <a:cs typeface="+mn-cs"/>
              </a:rPr>
              <a:t>invisivel</a:t>
            </a:r>
            <a:r>
              <a:rPr lang="pt-BR" sz="1200" b="0" i="0" u="none" strike="noStrike" kern="1200" baseline="0" dirty="0" smtClean="0">
                <a:solidFill>
                  <a:schemeClr val="tx1"/>
                </a:solidFill>
                <a:latin typeface="+mn-lt"/>
                <a:ea typeface="+mn-ea"/>
                <a:cs typeface="+mn-cs"/>
              </a:rPr>
              <a:t> aquela hora.</a:t>
            </a:r>
            <a:endParaRPr lang="pt-BR" dirty="0"/>
          </a:p>
        </p:txBody>
      </p:sp>
      <p:sp>
        <p:nvSpPr>
          <p:cNvPr id="4" name="Espaço Reservado para Número de Slide 3"/>
          <p:cNvSpPr>
            <a:spLocks noGrp="1"/>
          </p:cNvSpPr>
          <p:nvPr>
            <p:ph type="sldNum" sz="quarter" idx="10"/>
          </p:nvPr>
        </p:nvSpPr>
        <p:spPr/>
        <p:txBody>
          <a:bodyPr/>
          <a:lstStyle/>
          <a:p>
            <a:fld id="{586D581A-ABB8-4D78-8E6A-2427F47AB16B}" type="slidenum">
              <a:rPr lang="pt-BR" smtClean="0"/>
              <a:pPr/>
              <a:t>2</a:t>
            </a:fld>
            <a:endParaRPr lang="pt-BR"/>
          </a:p>
        </p:txBody>
      </p:sp>
    </p:spTree>
    <p:extLst>
      <p:ext uri="{BB962C8B-B14F-4D97-AF65-F5344CB8AC3E}">
        <p14:creationId xmlns:p14="http://schemas.microsoft.com/office/powerpoint/2010/main" xmlns="" val="4439387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sz="1200" b="0" i="0" u="none" strike="noStrike" kern="1200" baseline="0" dirty="0" smtClean="0">
                <a:solidFill>
                  <a:schemeClr val="tx1"/>
                </a:solidFill>
                <a:latin typeface="+mn-lt"/>
                <a:ea typeface="+mn-ea"/>
                <a:cs typeface="+mn-cs"/>
              </a:rPr>
              <a:t>A Fig. 1 representa os </a:t>
            </a:r>
            <a:r>
              <a:rPr lang="pt-BR" sz="1200" b="0" i="0" u="none" strike="noStrike" kern="1200" baseline="0" dirty="0" err="1" smtClean="0">
                <a:solidFill>
                  <a:schemeClr val="tx1"/>
                </a:solidFill>
                <a:latin typeface="+mn-lt"/>
                <a:ea typeface="+mn-ea"/>
                <a:cs typeface="+mn-cs"/>
              </a:rPr>
              <a:t>graficos</a:t>
            </a:r>
            <a:r>
              <a:rPr lang="pt-BR" sz="1200" b="0" i="0" u="none" strike="noStrike" kern="1200" baseline="0" dirty="0" smtClean="0">
                <a:solidFill>
                  <a:schemeClr val="tx1"/>
                </a:solidFill>
                <a:latin typeface="+mn-lt"/>
                <a:ea typeface="+mn-ea"/>
                <a:cs typeface="+mn-cs"/>
              </a:rPr>
              <a:t> da formula de Planck para irradiadores</a:t>
            </a:r>
          </a:p>
          <a:p>
            <a:r>
              <a:rPr lang="pt-BR" sz="1200" b="0" i="0" u="none" strike="noStrike" kern="1200" baseline="0" dirty="0" smtClean="0">
                <a:solidFill>
                  <a:schemeClr val="tx1"/>
                </a:solidFill>
                <a:latin typeface="+mn-lt"/>
                <a:ea typeface="+mn-ea"/>
                <a:cs typeface="+mn-cs"/>
              </a:rPr>
              <a:t>ideais a </a:t>
            </a:r>
            <a:r>
              <a:rPr lang="pt-BR" sz="1200" b="0" i="0" u="none" strike="noStrike" kern="1200" baseline="0" dirty="0" err="1" smtClean="0">
                <a:solidFill>
                  <a:schemeClr val="tx1"/>
                </a:solidFill>
                <a:latin typeface="+mn-lt"/>
                <a:ea typeface="+mn-ea"/>
                <a:cs typeface="+mn-cs"/>
              </a:rPr>
              <a:t>tres</a:t>
            </a:r>
            <a:r>
              <a:rPr lang="pt-BR" sz="1200" b="0" i="0" u="none" strike="noStrike" kern="1200" baseline="0" dirty="0" smtClean="0">
                <a:solidFill>
                  <a:schemeClr val="tx1"/>
                </a:solidFill>
                <a:latin typeface="+mn-lt"/>
                <a:ea typeface="+mn-ea"/>
                <a:cs typeface="+mn-cs"/>
              </a:rPr>
              <a:t> temperaturas: 3000K, 5300K e 9000K. As escalas verticais foram</a:t>
            </a:r>
          </a:p>
          <a:p>
            <a:r>
              <a:rPr lang="pt-BR" sz="1200" b="0" i="0" u="none" strike="noStrike" kern="1200" baseline="0" dirty="0" smtClean="0">
                <a:solidFill>
                  <a:schemeClr val="tx1"/>
                </a:solidFill>
                <a:latin typeface="+mn-lt"/>
                <a:ea typeface="+mn-ea"/>
                <a:cs typeface="+mn-cs"/>
              </a:rPr>
              <a:t>ampliadas por fatores convenientes, de modo a facilitar a </a:t>
            </a:r>
            <a:r>
              <a:rPr lang="pt-BR" sz="1200" b="0" i="0" u="none" strike="noStrike" kern="1200" baseline="0" dirty="0" err="1" smtClean="0">
                <a:solidFill>
                  <a:schemeClr val="tx1"/>
                </a:solidFill>
                <a:latin typeface="+mn-lt"/>
                <a:ea typeface="+mn-ea"/>
                <a:cs typeface="+mn-cs"/>
              </a:rPr>
              <a:t>comparacao</a:t>
            </a:r>
            <a:r>
              <a:rPr lang="pt-BR" sz="1200" b="0" i="0" u="none" strike="noStrike" kern="1200" baseline="0" dirty="0" smtClean="0">
                <a:solidFill>
                  <a:schemeClr val="tx1"/>
                </a:solidFill>
                <a:latin typeface="+mn-lt"/>
                <a:ea typeface="+mn-ea"/>
                <a:cs typeface="+mn-cs"/>
              </a:rPr>
              <a:t> entre as </a:t>
            </a:r>
            <a:r>
              <a:rPr lang="pt-BR" sz="1200" b="0" i="0" u="none" strike="noStrike" kern="1200" baseline="0" dirty="0" err="1" smtClean="0">
                <a:solidFill>
                  <a:schemeClr val="tx1"/>
                </a:solidFill>
                <a:latin typeface="+mn-lt"/>
                <a:ea typeface="+mn-ea"/>
                <a:cs typeface="+mn-cs"/>
              </a:rPr>
              <a:t>tres</a:t>
            </a:r>
            <a:endParaRPr lang="pt-BR" sz="1200" b="0" i="0" u="none" strike="noStrike" kern="1200" baseline="0" dirty="0" smtClean="0">
              <a:solidFill>
                <a:schemeClr val="tx1"/>
              </a:solidFill>
              <a:latin typeface="+mn-lt"/>
              <a:ea typeface="+mn-ea"/>
              <a:cs typeface="+mn-cs"/>
            </a:endParaRPr>
          </a:p>
          <a:p>
            <a:r>
              <a:rPr lang="pt-BR" sz="1200" b="0" i="0" u="none" strike="noStrike" kern="1200" baseline="0" dirty="0" smtClean="0">
                <a:solidFill>
                  <a:schemeClr val="tx1"/>
                </a:solidFill>
                <a:latin typeface="+mn-lt"/>
                <a:ea typeface="+mn-ea"/>
                <a:cs typeface="+mn-cs"/>
              </a:rPr>
              <a:t>curvas; na verdade a </a:t>
            </a:r>
            <a:r>
              <a:rPr lang="pt-BR" sz="1200" b="0" i="0" u="none" strike="noStrike" kern="1200" baseline="0" dirty="0" err="1" smtClean="0">
                <a:solidFill>
                  <a:schemeClr val="tx1"/>
                </a:solidFill>
                <a:latin typeface="+mn-lt"/>
                <a:ea typeface="+mn-ea"/>
                <a:cs typeface="+mn-cs"/>
              </a:rPr>
              <a:t>diferenca</a:t>
            </a:r>
            <a:r>
              <a:rPr lang="pt-BR" sz="1200" b="0" i="0" u="none" strike="noStrike" kern="1200" baseline="0" dirty="0" smtClean="0">
                <a:solidFill>
                  <a:schemeClr val="tx1"/>
                </a:solidFill>
                <a:latin typeface="+mn-lt"/>
                <a:ea typeface="+mn-ea"/>
                <a:cs typeface="+mn-cs"/>
              </a:rPr>
              <a:t> de alturas e muito mais pronunciada. A escala</a:t>
            </a:r>
          </a:p>
          <a:p>
            <a:r>
              <a:rPr lang="pt-BR" sz="1200" b="0" i="0" u="none" strike="noStrike" kern="1200" baseline="0" dirty="0" smtClean="0">
                <a:solidFill>
                  <a:schemeClr val="tx1"/>
                </a:solidFill>
                <a:latin typeface="+mn-lt"/>
                <a:ea typeface="+mn-ea"/>
                <a:cs typeface="+mn-cs"/>
              </a:rPr>
              <a:t>horizontal foi escolhida de modo a evidenciar a </a:t>
            </a:r>
            <a:r>
              <a:rPr lang="pt-BR" sz="1200" b="0" i="0" u="none" strike="noStrike" kern="1200" baseline="0" dirty="0" err="1" smtClean="0">
                <a:solidFill>
                  <a:schemeClr val="tx1"/>
                </a:solidFill>
                <a:latin typeface="+mn-lt"/>
                <a:ea typeface="+mn-ea"/>
                <a:cs typeface="+mn-cs"/>
              </a:rPr>
              <a:t>regiao</a:t>
            </a:r>
            <a:r>
              <a:rPr lang="pt-BR" sz="1200" b="0" i="0" u="none" strike="noStrike" kern="1200" baseline="0" dirty="0" smtClean="0">
                <a:solidFill>
                  <a:schemeClr val="tx1"/>
                </a:solidFill>
                <a:latin typeface="+mn-lt"/>
                <a:ea typeface="+mn-ea"/>
                <a:cs typeface="+mn-cs"/>
              </a:rPr>
              <a:t> do espectro </a:t>
            </a:r>
            <a:r>
              <a:rPr lang="pt-BR" sz="1200" b="0" i="0" u="none" strike="noStrike" kern="1200" baseline="0" dirty="0" err="1" smtClean="0">
                <a:solidFill>
                  <a:schemeClr val="tx1"/>
                </a:solidFill>
                <a:latin typeface="+mn-lt"/>
                <a:ea typeface="+mn-ea"/>
                <a:cs typeface="+mn-cs"/>
              </a:rPr>
              <a:t>eletromagnetico</a:t>
            </a:r>
            <a:endParaRPr lang="pt-BR" sz="1200" b="0" i="0" u="none" strike="noStrike" kern="1200" baseline="0" dirty="0" smtClean="0">
              <a:solidFill>
                <a:schemeClr val="tx1"/>
              </a:solidFill>
              <a:latin typeface="+mn-lt"/>
              <a:ea typeface="+mn-ea"/>
              <a:cs typeface="+mn-cs"/>
            </a:endParaRPr>
          </a:p>
          <a:p>
            <a:r>
              <a:rPr lang="pt-BR" sz="1200" b="0" i="0" u="none" strike="noStrike" kern="1200" baseline="0" dirty="0" smtClean="0">
                <a:solidFill>
                  <a:schemeClr val="tx1"/>
                </a:solidFill>
                <a:latin typeface="+mn-lt"/>
                <a:ea typeface="+mn-ea"/>
                <a:cs typeface="+mn-cs"/>
              </a:rPr>
              <a:t>correspondente a luz </a:t>
            </a:r>
            <a:r>
              <a:rPr lang="pt-BR" sz="1200" b="0" i="0" u="none" strike="noStrike" kern="1200" baseline="0" dirty="0" err="1" smtClean="0">
                <a:solidFill>
                  <a:schemeClr val="tx1"/>
                </a:solidFill>
                <a:latin typeface="+mn-lt"/>
                <a:ea typeface="+mn-ea"/>
                <a:cs typeface="+mn-cs"/>
              </a:rPr>
              <a:t>visivel</a:t>
            </a:r>
            <a:r>
              <a:rPr lang="pt-BR" sz="1200" b="0" i="0" u="none" strike="noStrike" kern="1200" baseline="0" dirty="0" smtClean="0">
                <a:solidFill>
                  <a:schemeClr val="tx1"/>
                </a:solidFill>
                <a:latin typeface="+mn-lt"/>
                <a:ea typeface="+mn-ea"/>
                <a:cs typeface="+mn-cs"/>
              </a:rPr>
              <a:t>, que se situa aproximadamente entre 420nm (limite</a:t>
            </a:r>
          </a:p>
          <a:p>
            <a:r>
              <a:rPr lang="pt-BR" sz="1200" b="0" i="0" u="none" strike="noStrike" kern="1200" baseline="0" dirty="0" smtClean="0">
                <a:solidFill>
                  <a:schemeClr val="tx1"/>
                </a:solidFill>
                <a:latin typeface="+mn-lt"/>
                <a:ea typeface="+mn-ea"/>
                <a:cs typeface="+mn-cs"/>
              </a:rPr>
              <a:t>violeta) e 680nm (limite vermelho), mostrada entre as duas linhas tracejadas</a:t>
            </a:r>
          </a:p>
          <a:p>
            <a:r>
              <a:rPr lang="pt-BR" sz="1200" b="0" i="0" u="none" strike="noStrike" kern="1200" baseline="0" dirty="0" smtClean="0">
                <a:solidFill>
                  <a:schemeClr val="tx1"/>
                </a:solidFill>
                <a:latin typeface="+mn-lt"/>
                <a:ea typeface="+mn-ea"/>
                <a:cs typeface="+mn-cs"/>
              </a:rPr>
              <a:t>verticais.</a:t>
            </a:r>
            <a:endParaRPr lang="pt-BR" dirty="0"/>
          </a:p>
        </p:txBody>
      </p:sp>
      <p:sp>
        <p:nvSpPr>
          <p:cNvPr id="4" name="Espaço Reservado para Número de Slide 3"/>
          <p:cNvSpPr>
            <a:spLocks noGrp="1"/>
          </p:cNvSpPr>
          <p:nvPr>
            <p:ph type="sldNum" sz="quarter" idx="10"/>
          </p:nvPr>
        </p:nvSpPr>
        <p:spPr/>
        <p:txBody>
          <a:bodyPr/>
          <a:lstStyle/>
          <a:p>
            <a:fld id="{586D581A-ABB8-4D78-8E6A-2427F47AB16B}" type="slidenum">
              <a:rPr lang="pt-BR" smtClean="0"/>
              <a:pPr/>
              <a:t>12</a:t>
            </a:fld>
            <a:endParaRPr lang="pt-BR"/>
          </a:p>
        </p:txBody>
      </p:sp>
    </p:spTree>
    <p:extLst>
      <p:ext uri="{BB962C8B-B14F-4D97-AF65-F5344CB8AC3E}">
        <p14:creationId xmlns:p14="http://schemas.microsoft.com/office/powerpoint/2010/main" xmlns="" val="33277285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sz="1200" b="0" i="0" u="none" strike="noStrike" kern="1200" baseline="0" dirty="0" smtClean="0">
                <a:solidFill>
                  <a:schemeClr val="tx1"/>
                </a:solidFill>
                <a:latin typeface="+mn-lt"/>
                <a:ea typeface="+mn-ea"/>
                <a:cs typeface="+mn-cs"/>
              </a:rPr>
              <a:t>A Fig. 1 representa os </a:t>
            </a:r>
            <a:r>
              <a:rPr lang="pt-BR" sz="1200" b="0" i="0" u="none" strike="noStrike" kern="1200" baseline="0" dirty="0" err="1" smtClean="0">
                <a:solidFill>
                  <a:schemeClr val="tx1"/>
                </a:solidFill>
                <a:latin typeface="+mn-lt"/>
                <a:ea typeface="+mn-ea"/>
                <a:cs typeface="+mn-cs"/>
              </a:rPr>
              <a:t>graficos</a:t>
            </a:r>
            <a:r>
              <a:rPr lang="pt-BR" sz="1200" b="0" i="0" u="none" strike="noStrike" kern="1200" baseline="0" dirty="0" smtClean="0">
                <a:solidFill>
                  <a:schemeClr val="tx1"/>
                </a:solidFill>
                <a:latin typeface="+mn-lt"/>
                <a:ea typeface="+mn-ea"/>
                <a:cs typeface="+mn-cs"/>
              </a:rPr>
              <a:t> da formula de Planck para irradiadores</a:t>
            </a:r>
          </a:p>
          <a:p>
            <a:r>
              <a:rPr lang="pt-BR" sz="1200" b="0" i="0" u="none" strike="noStrike" kern="1200" baseline="0" dirty="0" smtClean="0">
                <a:solidFill>
                  <a:schemeClr val="tx1"/>
                </a:solidFill>
                <a:latin typeface="+mn-lt"/>
                <a:ea typeface="+mn-ea"/>
                <a:cs typeface="+mn-cs"/>
              </a:rPr>
              <a:t>ideais a </a:t>
            </a:r>
            <a:r>
              <a:rPr lang="pt-BR" sz="1200" b="0" i="0" u="none" strike="noStrike" kern="1200" baseline="0" dirty="0" err="1" smtClean="0">
                <a:solidFill>
                  <a:schemeClr val="tx1"/>
                </a:solidFill>
                <a:latin typeface="+mn-lt"/>
                <a:ea typeface="+mn-ea"/>
                <a:cs typeface="+mn-cs"/>
              </a:rPr>
              <a:t>tres</a:t>
            </a:r>
            <a:r>
              <a:rPr lang="pt-BR" sz="1200" b="0" i="0" u="none" strike="noStrike" kern="1200" baseline="0" dirty="0" smtClean="0">
                <a:solidFill>
                  <a:schemeClr val="tx1"/>
                </a:solidFill>
                <a:latin typeface="+mn-lt"/>
                <a:ea typeface="+mn-ea"/>
                <a:cs typeface="+mn-cs"/>
              </a:rPr>
              <a:t> temperaturas: 3000K, 5300K e 9000K. As escalas verticais foram</a:t>
            </a:r>
          </a:p>
          <a:p>
            <a:r>
              <a:rPr lang="pt-BR" sz="1200" b="0" i="0" u="none" strike="noStrike" kern="1200" baseline="0" dirty="0" smtClean="0">
                <a:solidFill>
                  <a:schemeClr val="tx1"/>
                </a:solidFill>
                <a:latin typeface="+mn-lt"/>
                <a:ea typeface="+mn-ea"/>
                <a:cs typeface="+mn-cs"/>
              </a:rPr>
              <a:t>ampliadas por fatores convenientes, de modo a facilitar a </a:t>
            </a:r>
            <a:r>
              <a:rPr lang="pt-BR" sz="1200" b="0" i="0" u="none" strike="noStrike" kern="1200" baseline="0" dirty="0" err="1" smtClean="0">
                <a:solidFill>
                  <a:schemeClr val="tx1"/>
                </a:solidFill>
                <a:latin typeface="+mn-lt"/>
                <a:ea typeface="+mn-ea"/>
                <a:cs typeface="+mn-cs"/>
              </a:rPr>
              <a:t>comparacao</a:t>
            </a:r>
            <a:r>
              <a:rPr lang="pt-BR" sz="1200" b="0" i="0" u="none" strike="noStrike" kern="1200" baseline="0" dirty="0" smtClean="0">
                <a:solidFill>
                  <a:schemeClr val="tx1"/>
                </a:solidFill>
                <a:latin typeface="+mn-lt"/>
                <a:ea typeface="+mn-ea"/>
                <a:cs typeface="+mn-cs"/>
              </a:rPr>
              <a:t> entre as </a:t>
            </a:r>
            <a:r>
              <a:rPr lang="pt-BR" sz="1200" b="0" i="0" u="none" strike="noStrike" kern="1200" baseline="0" dirty="0" err="1" smtClean="0">
                <a:solidFill>
                  <a:schemeClr val="tx1"/>
                </a:solidFill>
                <a:latin typeface="+mn-lt"/>
                <a:ea typeface="+mn-ea"/>
                <a:cs typeface="+mn-cs"/>
              </a:rPr>
              <a:t>tres</a:t>
            </a:r>
            <a:endParaRPr lang="pt-BR" sz="1200" b="0" i="0" u="none" strike="noStrike" kern="1200" baseline="0" dirty="0" smtClean="0">
              <a:solidFill>
                <a:schemeClr val="tx1"/>
              </a:solidFill>
              <a:latin typeface="+mn-lt"/>
              <a:ea typeface="+mn-ea"/>
              <a:cs typeface="+mn-cs"/>
            </a:endParaRPr>
          </a:p>
          <a:p>
            <a:r>
              <a:rPr lang="pt-BR" sz="1200" b="0" i="0" u="none" strike="noStrike" kern="1200" baseline="0" dirty="0" smtClean="0">
                <a:solidFill>
                  <a:schemeClr val="tx1"/>
                </a:solidFill>
                <a:latin typeface="+mn-lt"/>
                <a:ea typeface="+mn-ea"/>
                <a:cs typeface="+mn-cs"/>
              </a:rPr>
              <a:t>curvas; na verdade a </a:t>
            </a:r>
            <a:r>
              <a:rPr lang="pt-BR" sz="1200" b="0" i="0" u="none" strike="noStrike" kern="1200" baseline="0" dirty="0" err="1" smtClean="0">
                <a:solidFill>
                  <a:schemeClr val="tx1"/>
                </a:solidFill>
                <a:latin typeface="+mn-lt"/>
                <a:ea typeface="+mn-ea"/>
                <a:cs typeface="+mn-cs"/>
              </a:rPr>
              <a:t>diferenca</a:t>
            </a:r>
            <a:r>
              <a:rPr lang="pt-BR" sz="1200" b="0" i="0" u="none" strike="noStrike" kern="1200" baseline="0" dirty="0" smtClean="0">
                <a:solidFill>
                  <a:schemeClr val="tx1"/>
                </a:solidFill>
                <a:latin typeface="+mn-lt"/>
                <a:ea typeface="+mn-ea"/>
                <a:cs typeface="+mn-cs"/>
              </a:rPr>
              <a:t> de alturas e muito mais pronunciada. A escala</a:t>
            </a:r>
          </a:p>
          <a:p>
            <a:r>
              <a:rPr lang="pt-BR" sz="1200" b="0" i="0" u="none" strike="noStrike" kern="1200" baseline="0" dirty="0" smtClean="0">
                <a:solidFill>
                  <a:schemeClr val="tx1"/>
                </a:solidFill>
                <a:latin typeface="+mn-lt"/>
                <a:ea typeface="+mn-ea"/>
                <a:cs typeface="+mn-cs"/>
              </a:rPr>
              <a:t>horizontal foi escolhida de modo a evidenciar a </a:t>
            </a:r>
            <a:r>
              <a:rPr lang="pt-BR" sz="1200" b="0" i="0" u="none" strike="noStrike" kern="1200" baseline="0" dirty="0" err="1" smtClean="0">
                <a:solidFill>
                  <a:schemeClr val="tx1"/>
                </a:solidFill>
                <a:latin typeface="+mn-lt"/>
                <a:ea typeface="+mn-ea"/>
                <a:cs typeface="+mn-cs"/>
              </a:rPr>
              <a:t>regiao</a:t>
            </a:r>
            <a:r>
              <a:rPr lang="pt-BR" sz="1200" b="0" i="0" u="none" strike="noStrike" kern="1200" baseline="0" dirty="0" smtClean="0">
                <a:solidFill>
                  <a:schemeClr val="tx1"/>
                </a:solidFill>
                <a:latin typeface="+mn-lt"/>
                <a:ea typeface="+mn-ea"/>
                <a:cs typeface="+mn-cs"/>
              </a:rPr>
              <a:t> do espectro </a:t>
            </a:r>
            <a:r>
              <a:rPr lang="pt-BR" sz="1200" b="0" i="0" u="none" strike="noStrike" kern="1200" baseline="0" dirty="0" err="1" smtClean="0">
                <a:solidFill>
                  <a:schemeClr val="tx1"/>
                </a:solidFill>
                <a:latin typeface="+mn-lt"/>
                <a:ea typeface="+mn-ea"/>
                <a:cs typeface="+mn-cs"/>
              </a:rPr>
              <a:t>eletromagnetico</a:t>
            </a:r>
            <a:endParaRPr lang="pt-BR" sz="1200" b="0" i="0" u="none" strike="noStrike" kern="1200" baseline="0" dirty="0" smtClean="0">
              <a:solidFill>
                <a:schemeClr val="tx1"/>
              </a:solidFill>
              <a:latin typeface="+mn-lt"/>
              <a:ea typeface="+mn-ea"/>
              <a:cs typeface="+mn-cs"/>
            </a:endParaRPr>
          </a:p>
          <a:p>
            <a:r>
              <a:rPr lang="pt-BR" sz="1200" b="0" i="0" u="none" strike="noStrike" kern="1200" baseline="0" dirty="0" smtClean="0">
                <a:solidFill>
                  <a:schemeClr val="tx1"/>
                </a:solidFill>
                <a:latin typeface="+mn-lt"/>
                <a:ea typeface="+mn-ea"/>
                <a:cs typeface="+mn-cs"/>
              </a:rPr>
              <a:t>correspondente a luz </a:t>
            </a:r>
            <a:r>
              <a:rPr lang="pt-BR" sz="1200" b="0" i="0" u="none" strike="noStrike" kern="1200" baseline="0" dirty="0" err="1" smtClean="0">
                <a:solidFill>
                  <a:schemeClr val="tx1"/>
                </a:solidFill>
                <a:latin typeface="+mn-lt"/>
                <a:ea typeface="+mn-ea"/>
                <a:cs typeface="+mn-cs"/>
              </a:rPr>
              <a:t>visivel</a:t>
            </a:r>
            <a:r>
              <a:rPr lang="pt-BR" sz="1200" b="0" i="0" u="none" strike="noStrike" kern="1200" baseline="0" dirty="0" smtClean="0">
                <a:solidFill>
                  <a:schemeClr val="tx1"/>
                </a:solidFill>
                <a:latin typeface="+mn-lt"/>
                <a:ea typeface="+mn-ea"/>
                <a:cs typeface="+mn-cs"/>
              </a:rPr>
              <a:t>, que se situa aproximadamente entre 420nm (limite</a:t>
            </a:r>
          </a:p>
          <a:p>
            <a:r>
              <a:rPr lang="pt-BR" sz="1200" b="0" i="0" u="none" strike="noStrike" kern="1200" baseline="0" dirty="0" smtClean="0">
                <a:solidFill>
                  <a:schemeClr val="tx1"/>
                </a:solidFill>
                <a:latin typeface="+mn-lt"/>
                <a:ea typeface="+mn-ea"/>
                <a:cs typeface="+mn-cs"/>
              </a:rPr>
              <a:t>violeta) e 680nm (limite vermelho), mostrada entre as duas linhas tracejadas</a:t>
            </a:r>
          </a:p>
          <a:p>
            <a:r>
              <a:rPr lang="pt-BR" sz="1200" b="0" i="0" u="none" strike="noStrike" kern="1200" baseline="0" dirty="0" smtClean="0">
                <a:solidFill>
                  <a:schemeClr val="tx1"/>
                </a:solidFill>
                <a:latin typeface="+mn-lt"/>
                <a:ea typeface="+mn-ea"/>
                <a:cs typeface="+mn-cs"/>
              </a:rPr>
              <a:t>verticais.</a:t>
            </a:r>
            <a:endParaRPr lang="pt-BR" dirty="0"/>
          </a:p>
        </p:txBody>
      </p:sp>
      <p:sp>
        <p:nvSpPr>
          <p:cNvPr id="4" name="Espaço Reservado para Número de Slide 3"/>
          <p:cNvSpPr>
            <a:spLocks noGrp="1"/>
          </p:cNvSpPr>
          <p:nvPr>
            <p:ph type="sldNum" sz="quarter" idx="10"/>
          </p:nvPr>
        </p:nvSpPr>
        <p:spPr/>
        <p:txBody>
          <a:bodyPr/>
          <a:lstStyle/>
          <a:p>
            <a:fld id="{586D581A-ABB8-4D78-8E6A-2427F47AB16B}" type="slidenum">
              <a:rPr lang="pt-BR" smtClean="0"/>
              <a:pPr/>
              <a:t>13</a:t>
            </a:fld>
            <a:endParaRPr lang="pt-BR"/>
          </a:p>
        </p:txBody>
      </p:sp>
    </p:spTree>
    <p:extLst>
      <p:ext uri="{BB962C8B-B14F-4D97-AF65-F5344CB8AC3E}">
        <p14:creationId xmlns:p14="http://schemas.microsoft.com/office/powerpoint/2010/main" xmlns="" val="33277285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sz="1200" b="0" i="0" u="none" strike="noStrike" kern="1200" baseline="0" dirty="0" smtClean="0">
                <a:solidFill>
                  <a:schemeClr val="tx1"/>
                </a:solidFill>
                <a:latin typeface="+mn-lt"/>
                <a:ea typeface="+mn-ea"/>
                <a:cs typeface="+mn-cs"/>
              </a:rPr>
              <a:t>Para a temperatura intermediaria, qual seja 5300K, o pico da</a:t>
            </a:r>
          </a:p>
          <a:p>
            <a:r>
              <a:rPr lang="pt-BR" sz="1200" b="0" i="0" u="none" strike="noStrike" kern="1200" baseline="0" dirty="0" err="1" smtClean="0">
                <a:solidFill>
                  <a:schemeClr val="tx1"/>
                </a:solidFill>
                <a:latin typeface="+mn-lt"/>
                <a:ea typeface="+mn-ea"/>
                <a:cs typeface="+mn-cs"/>
              </a:rPr>
              <a:t>radiancia</a:t>
            </a:r>
            <a:r>
              <a:rPr lang="pt-BR" sz="1200" b="0" i="0" u="none" strike="noStrike" kern="1200" baseline="0" dirty="0" smtClean="0">
                <a:solidFill>
                  <a:schemeClr val="tx1"/>
                </a:solidFill>
                <a:latin typeface="+mn-lt"/>
                <a:ea typeface="+mn-ea"/>
                <a:cs typeface="+mn-cs"/>
              </a:rPr>
              <a:t> espectral encontra-se no meio do espectro </a:t>
            </a:r>
            <a:r>
              <a:rPr lang="pt-BR" sz="1200" b="0" i="0" u="none" strike="noStrike" kern="1200" baseline="0" dirty="0" err="1" smtClean="0">
                <a:solidFill>
                  <a:schemeClr val="tx1"/>
                </a:solidFill>
                <a:latin typeface="+mn-lt"/>
                <a:ea typeface="+mn-ea"/>
                <a:cs typeface="+mn-cs"/>
              </a:rPr>
              <a:t>visivel</a:t>
            </a:r>
            <a:r>
              <a:rPr lang="pt-BR" sz="1200" b="0" i="0" u="none" strike="noStrike" kern="1200" baseline="0" dirty="0" smtClean="0">
                <a:solidFill>
                  <a:schemeClr val="tx1"/>
                </a:solidFill>
                <a:latin typeface="+mn-lt"/>
                <a:ea typeface="+mn-ea"/>
                <a:cs typeface="+mn-cs"/>
              </a:rPr>
              <a:t>, ou seja, corresponde a luz verde. Mas a </a:t>
            </a:r>
            <a:r>
              <a:rPr lang="pt-BR" sz="1200" b="0" i="0" u="none" strike="noStrike" kern="1200" baseline="0" dirty="0" err="1" smtClean="0">
                <a:solidFill>
                  <a:schemeClr val="tx1"/>
                </a:solidFill>
                <a:latin typeface="+mn-lt"/>
                <a:ea typeface="+mn-ea"/>
                <a:cs typeface="+mn-cs"/>
              </a:rPr>
              <a:t>predominancia</a:t>
            </a:r>
            <a:r>
              <a:rPr lang="pt-BR" sz="1200" b="0" i="0" u="none" strike="noStrike" kern="1200" baseline="0" dirty="0" smtClean="0">
                <a:solidFill>
                  <a:schemeClr val="tx1"/>
                </a:solidFill>
                <a:latin typeface="+mn-lt"/>
                <a:ea typeface="+mn-ea"/>
                <a:cs typeface="+mn-cs"/>
              </a:rPr>
              <a:t> do verde sobre as outras cores </a:t>
            </a:r>
            <a:r>
              <a:rPr lang="pt-BR" sz="1200" b="0" i="0" u="none" strike="noStrike" kern="1200" baseline="0" dirty="0" err="1" smtClean="0">
                <a:solidFill>
                  <a:schemeClr val="tx1"/>
                </a:solidFill>
                <a:latin typeface="+mn-lt"/>
                <a:ea typeface="+mn-ea"/>
                <a:cs typeface="+mn-cs"/>
              </a:rPr>
              <a:t>nao</a:t>
            </a:r>
            <a:r>
              <a:rPr lang="pt-BR" sz="1200" b="0" i="0" u="none" strike="noStrike" kern="1200" baseline="0" dirty="0" smtClean="0">
                <a:solidFill>
                  <a:schemeClr val="tx1"/>
                </a:solidFill>
                <a:latin typeface="+mn-lt"/>
                <a:ea typeface="+mn-ea"/>
                <a:cs typeface="+mn-cs"/>
              </a:rPr>
              <a:t> e </a:t>
            </a:r>
            <a:r>
              <a:rPr lang="pt-BR" sz="1200" b="0" i="0" u="none" strike="noStrike" kern="1200" baseline="0" dirty="0" err="1" smtClean="0">
                <a:solidFill>
                  <a:schemeClr val="tx1"/>
                </a:solidFill>
                <a:latin typeface="+mn-lt"/>
                <a:ea typeface="+mn-ea"/>
                <a:cs typeface="+mn-cs"/>
              </a:rPr>
              <a:t>tao</a:t>
            </a:r>
            <a:r>
              <a:rPr lang="pt-BR" sz="1200" b="0" i="0" u="none" strike="noStrike" kern="1200" baseline="0" dirty="0" smtClean="0">
                <a:solidFill>
                  <a:schemeClr val="tx1"/>
                </a:solidFill>
                <a:latin typeface="+mn-lt"/>
                <a:ea typeface="+mn-ea"/>
                <a:cs typeface="+mn-cs"/>
              </a:rPr>
              <a:t> acentuada</a:t>
            </a:r>
          </a:p>
          <a:p>
            <a:r>
              <a:rPr lang="pt-BR" sz="1200" b="0" i="0" u="none" strike="noStrike" kern="1200" baseline="0" dirty="0" smtClean="0">
                <a:solidFill>
                  <a:schemeClr val="tx1"/>
                </a:solidFill>
                <a:latin typeface="+mn-lt"/>
                <a:ea typeface="+mn-ea"/>
                <a:cs typeface="+mn-cs"/>
              </a:rPr>
              <a:t>como nos casos anteriores e, </a:t>
            </a:r>
            <a:r>
              <a:rPr lang="pt-BR" sz="1200" b="0" i="0" u="none" strike="noStrike" kern="1200" baseline="0" dirty="0" err="1" smtClean="0">
                <a:solidFill>
                  <a:schemeClr val="tx1"/>
                </a:solidFill>
                <a:latin typeface="+mn-lt"/>
                <a:ea typeface="+mn-ea"/>
                <a:cs typeface="+mn-cs"/>
              </a:rPr>
              <a:t>alem</a:t>
            </a:r>
            <a:r>
              <a:rPr lang="pt-BR" sz="1200" b="0" i="0" u="none" strike="noStrike" kern="1200" baseline="0" dirty="0" smtClean="0">
                <a:solidFill>
                  <a:schemeClr val="tx1"/>
                </a:solidFill>
                <a:latin typeface="+mn-lt"/>
                <a:ea typeface="+mn-ea"/>
                <a:cs typeface="+mn-cs"/>
              </a:rPr>
              <a:t> disso, o vermelho e o violeta </a:t>
            </a:r>
            <a:r>
              <a:rPr lang="pt-BR" sz="1200" b="0" i="0" u="none" strike="noStrike" kern="1200" baseline="0" dirty="0" err="1" smtClean="0">
                <a:solidFill>
                  <a:schemeClr val="tx1"/>
                </a:solidFill>
                <a:latin typeface="+mn-lt"/>
                <a:ea typeface="+mn-ea"/>
                <a:cs typeface="+mn-cs"/>
              </a:rPr>
              <a:t>sao</a:t>
            </a:r>
            <a:r>
              <a:rPr lang="pt-BR" sz="1200" b="0" i="0" u="none" strike="noStrike" kern="1200" baseline="0" dirty="0" smtClean="0">
                <a:solidFill>
                  <a:schemeClr val="tx1"/>
                </a:solidFill>
                <a:latin typeface="+mn-lt"/>
                <a:ea typeface="+mn-ea"/>
                <a:cs typeface="+mn-cs"/>
              </a:rPr>
              <a:t> igualmente</a:t>
            </a:r>
          </a:p>
          <a:p>
            <a:r>
              <a:rPr lang="pt-BR" sz="1200" b="0" i="0" u="none" strike="noStrike" kern="1200" baseline="0" dirty="0" smtClean="0">
                <a:solidFill>
                  <a:schemeClr val="tx1"/>
                </a:solidFill>
                <a:latin typeface="+mn-lt"/>
                <a:ea typeface="+mn-ea"/>
                <a:cs typeface="+mn-cs"/>
              </a:rPr>
              <a:t>aquinhoados, de modo que, agora, a luz irradiada distribui-se de maneira mais ou</a:t>
            </a:r>
          </a:p>
          <a:p>
            <a:r>
              <a:rPr lang="pt-BR" sz="1200" b="0" i="0" u="none" strike="noStrike" kern="1200" baseline="0" dirty="0" smtClean="0">
                <a:solidFill>
                  <a:schemeClr val="tx1"/>
                </a:solidFill>
                <a:latin typeface="+mn-lt"/>
                <a:ea typeface="+mn-ea"/>
                <a:cs typeface="+mn-cs"/>
              </a:rPr>
              <a:t>menos uniforme por todo o espectro </a:t>
            </a:r>
            <a:r>
              <a:rPr lang="pt-BR" sz="1200" b="0" i="0" u="none" strike="noStrike" kern="1200" baseline="0" dirty="0" err="1" smtClean="0">
                <a:solidFill>
                  <a:schemeClr val="tx1"/>
                </a:solidFill>
                <a:latin typeface="+mn-lt"/>
                <a:ea typeface="+mn-ea"/>
                <a:cs typeface="+mn-cs"/>
              </a:rPr>
              <a:t>visivel</a:t>
            </a:r>
            <a:r>
              <a:rPr lang="pt-BR" sz="1200" b="0" i="0" u="none" strike="noStrike" kern="1200" baseline="0" dirty="0" smtClean="0">
                <a:solidFill>
                  <a:schemeClr val="tx1"/>
                </a:solidFill>
                <a:latin typeface="+mn-lt"/>
                <a:ea typeface="+mn-ea"/>
                <a:cs typeface="+mn-cs"/>
              </a:rPr>
              <a:t>, o que, aos nossos olhos, produz a</a:t>
            </a:r>
          </a:p>
          <a:p>
            <a:r>
              <a:rPr lang="pt-BR" sz="1200" b="0" i="0" u="none" strike="noStrike" kern="1200" baseline="0" dirty="0" err="1" smtClean="0">
                <a:solidFill>
                  <a:schemeClr val="tx1"/>
                </a:solidFill>
                <a:latin typeface="+mn-lt"/>
                <a:ea typeface="+mn-ea"/>
                <a:cs typeface="+mn-cs"/>
              </a:rPr>
              <a:t>sensacao</a:t>
            </a:r>
            <a:r>
              <a:rPr lang="pt-BR" sz="1200" b="0" i="0" u="none" strike="noStrike" kern="1200" baseline="0" dirty="0" smtClean="0">
                <a:solidFill>
                  <a:schemeClr val="tx1"/>
                </a:solidFill>
                <a:latin typeface="+mn-lt"/>
                <a:ea typeface="+mn-ea"/>
                <a:cs typeface="+mn-cs"/>
              </a:rPr>
              <a:t> de luz branca. </a:t>
            </a:r>
            <a:endParaRPr lang="pt-BR" dirty="0"/>
          </a:p>
        </p:txBody>
      </p:sp>
      <p:sp>
        <p:nvSpPr>
          <p:cNvPr id="4" name="Espaço Reservado para Número de Slide 3"/>
          <p:cNvSpPr>
            <a:spLocks noGrp="1"/>
          </p:cNvSpPr>
          <p:nvPr>
            <p:ph type="sldNum" sz="quarter" idx="10"/>
          </p:nvPr>
        </p:nvSpPr>
        <p:spPr/>
        <p:txBody>
          <a:bodyPr/>
          <a:lstStyle/>
          <a:p>
            <a:fld id="{586D581A-ABB8-4D78-8E6A-2427F47AB16B}" type="slidenum">
              <a:rPr lang="pt-BR" smtClean="0"/>
              <a:pPr/>
              <a:t>15</a:t>
            </a:fld>
            <a:endParaRPr lang="pt-BR"/>
          </a:p>
        </p:txBody>
      </p:sp>
    </p:spTree>
    <p:extLst>
      <p:ext uri="{BB962C8B-B14F-4D97-AF65-F5344CB8AC3E}">
        <p14:creationId xmlns:p14="http://schemas.microsoft.com/office/powerpoint/2010/main" xmlns="" val="3218049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fontAlgn="base"/>
            <a:r>
              <a:rPr lang="pt-BR" sz="1200" b="0" i="0" kern="1200" dirty="0" smtClean="0">
                <a:solidFill>
                  <a:schemeClr val="tx1"/>
                </a:solidFill>
                <a:latin typeface="+mn-lt"/>
                <a:ea typeface="+mn-ea"/>
                <a:cs typeface="+mn-cs"/>
              </a:rPr>
              <a:t>Os cones da nossa retina, que são as células que percebem cores, existem em três tipos: os que captam o verde, os que captam o azul, e os que captam o vermelho.</a:t>
            </a:r>
          </a:p>
          <a:p>
            <a:pPr fontAlgn="base"/>
            <a:r>
              <a:rPr lang="pt-BR" sz="1200" b="0" i="0" kern="1200" dirty="0" smtClean="0">
                <a:solidFill>
                  <a:schemeClr val="tx1"/>
                </a:solidFill>
                <a:latin typeface="+mn-lt"/>
                <a:ea typeface="+mn-ea"/>
                <a:cs typeface="+mn-cs"/>
              </a:rPr>
              <a:t>O cérebro capta as cores combinando as informações dos três tipos de cones. Se ele percebe atividade nos cones verde, azul e vermelho, ele produz uma imagem laranja. Se os cones verdes e vermelhos estiverem ativos e o azul não, a cor é o amarelo, e assim por diante.</a:t>
            </a:r>
          </a:p>
          <a:p>
            <a:pPr fontAlgn="base"/>
            <a:r>
              <a:rPr lang="pt-BR" sz="1200" b="0" i="0" kern="1200" dirty="0" smtClean="0">
                <a:solidFill>
                  <a:schemeClr val="tx1"/>
                </a:solidFill>
                <a:latin typeface="+mn-lt"/>
                <a:ea typeface="+mn-ea"/>
                <a:cs typeface="+mn-cs"/>
              </a:rPr>
              <a:t>Só vemos uma coisa “verde” se ela só emite ou reflete luz verde, ou seja, se só os cones do verde forem excitados. Se misturar um pouco de azul ou um pouco de vermelho, já muda tudo.</a:t>
            </a:r>
          </a:p>
          <a:p>
            <a:pPr fontAlgn="base"/>
            <a:r>
              <a:rPr lang="pt-BR" sz="1200" b="0" i="0" kern="1200" dirty="0" smtClean="0">
                <a:solidFill>
                  <a:schemeClr val="tx1"/>
                </a:solidFill>
                <a:latin typeface="+mn-lt"/>
                <a:ea typeface="+mn-ea"/>
                <a:cs typeface="+mn-cs"/>
              </a:rPr>
              <a:t>Já que a temperatura indica um pico no verde, mas a luz é emitida em todas as faixas de cores, os cones azul e vermelho também são excitados. Por isto, vemos estas estrelas na cor branca.</a:t>
            </a:r>
          </a:p>
          <a:p>
            <a:endParaRPr lang="pt-BR" dirty="0" smtClean="0"/>
          </a:p>
          <a:p>
            <a:endParaRPr lang="pt-BR" dirty="0"/>
          </a:p>
        </p:txBody>
      </p:sp>
      <p:sp>
        <p:nvSpPr>
          <p:cNvPr id="4" name="Espaço Reservado para Número de Slide 3"/>
          <p:cNvSpPr>
            <a:spLocks noGrp="1"/>
          </p:cNvSpPr>
          <p:nvPr>
            <p:ph type="sldNum" sz="quarter" idx="10"/>
          </p:nvPr>
        </p:nvSpPr>
        <p:spPr/>
        <p:txBody>
          <a:bodyPr/>
          <a:lstStyle/>
          <a:p>
            <a:fld id="{586D581A-ABB8-4D78-8E6A-2427F47AB16B}" type="slidenum">
              <a:rPr lang="pt-BR" smtClean="0"/>
              <a:pPr/>
              <a:t>16</a:t>
            </a:fld>
            <a:endParaRPr lang="pt-BR"/>
          </a:p>
        </p:txBody>
      </p:sp>
    </p:spTree>
    <p:extLst>
      <p:ext uri="{BB962C8B-B14F-4D97-AF65-F5344CB8AC3E}">
        <p14:creationId xmlns:p14="http://schemas.microsoft.com/office/powerpoint/2010/main" xmlns="" val="3218049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r>
              <a:rPr lang="pt-BR" sz="1200" b="0" i="0" u="none" strike="noStrike" kern="1200" baseline="0" dirty="0" smtClean="0">
                <a:solidFill>
                  <a:schemeClr val="tx1"/>
                </a:solidFill>
                <a:latin typeface="+mn-lt"/>
                <a:ea typeface="+mn-ea"/>
                <a:cs typeface="+mn-cs"/>
              </a:rPr>
              <a:t>Quando decompomos luz branca fazendo-a passar por um</a:t>
            </a:r>
          </a:p>
          <a:p>
            <a:r>
              <a:rPr lang="pt-BR" sz="1200" b="0" i="0" u="none" strike="noStrike" kern="1200" baseline="0" dirty="0" smtClean="0">
                <a:solidFill>
                  <a:schemeClr val="tx1"/>
                </a:solidFill>
                <a:latin typeface="+mn-lt"/>
                <a:ea typeface="+mn-ea"/>
                <a:cs typeface="+mn-cs"/>
              </a:rPr>
              <a:t>prisma, obtemos um </a:t>
            </a:r>
            <a:r>
              <a:rPr lang="pt-BR" sz="1200" b="0" i="0" u="none" strike="noStrike" kern="1200" baseline="0" dirty="0" err="1" smtClean="0">
                <a:solidFill>
                  <a:schemeClr val="tx1"/>
                </a:solidFill>
                <a:latin typeface="+mn-lt"/>
                <a:ea typeface="+mn-ea"/>
                <a:cs typeface="+mn-cs"/>
              </a:rPr>
              <a:t>arco-iris</a:t>
            </a:r>
            <a:r>
              <a:rPr lang="pt-BR" sz="1200" b="0" i="0" u="none" strike="noStrike" kern="1200" baseline="0" dirty="0" smtClean="0">
                <a:solidFill>
                  <a:schemeClr val="tx1"/>
                </a:solidFill>
                <a:latin typeface="+mn-lt"/>
                <a:ea typeface="+mn-ea"/>
                <a:cs typeface="+mn-cs"/>
              </a:rPr>
              <a:t>, com as cores na sequencia usualmente descrita</a:t>
            </a:r>
          </a:p>
          <a:p>
            <a:r>
              <a:rPr lang="pt-BR" sz="1200" b="0" i="0" u="none" strike="noStrike" kern="1200" baseline="0" dirty="0" smtClean="0">
                <a:solidFill>
                  <a:schemeClr val="tx1"/>
                </a:solidFill>
                <a:latin typeface="+mn-lt"/>
                <a:ea typeface="+mn-ea"/>
                <a:cs typeface="+mn-cs"/>
              </a:rPr>
              <a:t>como: vermelho, laranja, amarelo, verde, azul, anil e violeta. Mas, quando descrevemos</a:t>
            </a:r>
          </a:p>
          <a:p>
            <a:r>
              <a:rPr lang="pt-BR" sz="1200" b="0" i="0" u="none" strike="noStrike" kern="1200" baseline="0" dirty="0" smtClean="0">
                <a:solidFill>
                  <a:schemeClr val="tx1"/>
                </a:solidFill>
                <a:latin typeface="+mn-lt"/>
                <a:ea typeface="+mn-ea"/>
                <a:cs typeface="+mn-cs"/>
              </a:rPr>
              <a:t>a sequencia de cores em </a:t>
            </a:r>
            <a:r>
              <a:rPr lang="pt-BR" sz="1200" b="0" i="0" u="none" strike="noStrike" kern="1200" baseline="0" dirty="0" err="1" smtClean="0">
                <a:solidFill>
                  <a:schemeClr val="tx1"/>
                </a:solidFill>
                <a:latin typeface="+mn-lt"/>
                <a:ea typeface="+mn-ea"/>
                <a:cs typeface="+mn-cs"/>
              </a:rPr>
              <a:t>funcao</a:t>
            </a:r>
            <a:r>
              <a:rPr lang="pt-BR" sz="1200" b="0" i="0" u="none" strike="noStrike" kern="1200" baseline="0" dirty="0" smtClean="0">
                <a:solidFill>
                  <a:schemeClr val="tx1"/>
                </a:solidFill>
                <a:latin typeface="+mn-lt"/>
                <a:ea typeface="+mn-ea"/>
                <a:cs typeface="+mn-cs"/>
              </a:rPr>
              <a:t> da temperatura de objetos incandescentes,</a:t>
            </a:r>
          </a:p>
          <a:p>
            <a:r>
              <a:rPr lang="pt-BR" sz="1200" b="0" i="0" u="none" strike="noStrike" kern="1200" baseline="0" dirty="0" smtClean="0">
                <a:solidFill>
                  <a:schemeClr val="tx1"/>
                </a:solidFill>
                <a:latin typeface="+mn-lt"/>
                <a:ea typeface="+mn-ea"/>
                <a:cs typeface="+mn-cs"/>
              </a:rPr>
              <a:t>o verde “perde a vez”, sendo </a:t>
            </a:r>
            <a:r>
              <a:rPr lang="pt-BR" sz="1200" b="0" i="0" u="none" strike="noStrike" kern="1200" baseline="0" dirty="0" err="1" smtClean="0">
                <a:solidFill>
                  <a:schemeClr val="tx1"/>
                </a:solidFill>
                <a:latin typeface="+mn-lt"/>
                <a:ea typeface="+mn-ea"/>
                <a:cs typeface="+mn-cs"/>
              </a:rPr>
              <a:t>substituido</a:t>
            </a:r>
            <a:r>
              <a:rPr lang="pt-BR" sz="1200" b="0" i="0" u="none" strike="noStrike" kern="1200" baseline="0" dirty="0" smtClean="0">
                <a:solidFill>
                  <a:schemeClr val="tx1"/>
                </a:solidFill>
                <a:latin typeface="+mn-lt"/>
                <a:ea typeface="+mn-ea"/>
                <a:cs typeface="+mn-cs"/>
              </a:rPr>
              <a:t> pelo branco. Eis porque </a:t>
            </a:r>
            <a:r>
              <a:rPr lang="pt-BR" sz="1200" b="0" i="0" u="none" strike="noStrike" kern="1200" baseline="0" dirty="0" err="1" smtClean="0">
                <a:solidFill>
                  <a:schemeClr val="tx1"/>
                </a:solidFill>
                <a:latin typeface="+mn-lt"/>
                <a:ea typeface="+mn-ea"/>
                <a:cs typeface="+mn-cs"/>
              </a:rPr>
              <a:t>nao</a:t>
            </a:r>
            <a:r>
              <a:rPr lang="pt-BR" sz="1200" b="0" i="0" u="none" strike="noStrike" kern="1200" baseline="0" dirty="0" smtClean="0">
                <a:solidFill>
                  <a:schemeClr val="tx1"/>
                </a:solidFill>
                <a:latin typeface="+mn-lt"/>
                <a:ea typeface="+mn-ea"/>
                <a:cs typeface="+mn-cs"/>
              </a:rPr>
              <a:t> vemos estrelas</a:t>
            </a:r>
          </a:p>
          <a:p>
            <a:r>
              <a:rPr lang="pt-BR" sz="1200" b="0" i="0" u="none" strike="noStrike" kern="1200" baseline="0" dirty="0" smtClean="0">
                <a:solidFill>
                  <a:schemeClr val="tx1"/>
                </a:solidFill>
                <a:latin typeface="+mn-lt"/>
                <a:ea typeface="+mn-ea"/>
                <a:cs typeface="+mn-cs"/>
              </a:rPr>
              <a:t>verdes...</a:t>
            </a:r>
            <a:endParaRPr lang="pt-BR" dirty="0" smtClean="0"/>
          </a:p>
          <a:p>
            <a:endParaRPr lang="pt-BR" dirty="0"/>
          </a:p>
        </p:txBody>
      </p:sp>
      <p:sp>
        <p:nvSpPr>
          <p:cNvPr id="4" name="Espaço Reservado para Número de Slide 3"/>
          <p:cNvSpPr>
            <a:spLocks noGrp="1"/>
          </p:cNvSpPr>
          <p:nvPr>
            <p:ph type="sldNum" sz="quarter" idx="10"/>
          </p:nvPr>
        </p:nvSpPr>
        <p:spPr/>
        <p:txBody>
          <a:bodyPr/>
          <a:lstStyle/>
          <a:p>
            <a:fld id="{586D581A-ABB8-4D78-8E6A-2427F47AB16B}" type="slidenum">
              <a:rPr lang="pt-BR" smtClean="0"/>
              <a:pPr/>
              <a:t>17</a:t>
            </a:fld>
            <a:endParaRPr lang="pt-B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sz="1200" b="0" i="0" u="none" strike="noStrike" kern="1200" baseline="0" dirty="0" smtClean="0">
                <a:solidFill>
                  <a:schemeClr val="tx1"/>
                </a:solidFill>
                <a:latin typeface="+mn-lt"/>
                <a:ea typeface="+mn-ea"/>
                <a:cs typeface="+mn-cs"/>
              </a:rPr>
              <a:t>E, de </a:t>
            </a:r>
            <a:r>
              <a:rPr lang="pt-BR" sz="1200" b="0" i="0" u="none" strike="noStrike" kern="1200" baseline="0" smtClean="0">
                <a:solidFill>
                  <a:schemeClr val="tx1"/>
                </a:solidFill>
                <a:latin typeface="+mn-lt"/>
                <a:ea typeface="+mn-ea"/>
                <a:cs typeface="+mn-cs"/>
              </a:rPr>
              <a:t>repente, a </a:t>
            </a:r>
            <a:r>
              <a:rPr lang="pt-BR" sz="1200" b="0" i="0" u="none" strike="noStrike" kern="1200" baseline="0" dirty="0" smtClean="0">
                <a:solidFill>
                  <a:schemeClr val="tx1"/>
                </a:solidFill>
                <a:latin typeface="+mn-lt"/>
                <a:ea typeface="+mn-ea"/>
                <a:cs typeface="+mn-cs"/>
              </a:rPr>
              <a:t>pergunta:</a:t>
            </a:r>
          </a:p>
          <a:p>
            <a:r>
              <a:rPr lang="pt-BR" sz="1200" b="0" i="0" u="none" strike="noStrike" kern="1200" baseline="0" dirty="0" smtClean="0">
                <a:solidFill>
                  <a:schemeClr val="tx1"/>
                </a:solidFill>
                <a:latin typeface="+mn-lt"/>
                <a:ea typeface="+mn-ea"/>
                <a:cs typeface="+mn-cs"/>
              </a:rPr>
              <a:t>- Porque </a:t>
            </a:r>
            <a:r>
              <a:rPr lang="pt-BR" sz="1200" b="0" i="0" u="none" strike="noStrike" kern="1200" baseline="0" dirty="0" err="1" smtClean="0">
                <a:solidFill>
                  <a:schemeClr val="tx1"/>
                </a:solidFill>
                <a:latin typeface="+mn-lt"/>
                <a:ea typeface="+mn-ea"/>
                <a:cs typeface="+mn-cs"/>
              </a:rPr>
              <a:t>nao</a:t>
            </a:r>
            <a:r>
              <a:rPr lang="pt-BR" sz="1200" b="0" i="0" u="none" strike="noStrike" kern="1200" baseline="0" dirty="0" smtClean="0">
                <a:solidFill>
                  <a:schemeClr val="tx1"/>
                </a:solidFill>
                <a:latin typeface="+mn-lt"/>
                <a:ea typeface="+mn-ea"/>
                <a:cs typeface="+mn-cs"/>
              </a:rPr>
              <a:t> existem estrelas verdes?</a:t>
            </a:r>
          </a:p>
          <a:p>
            <a:r>
              <a:rPr lang="pt-BR" sz="1200" b="0" i="0" u="none" strike="noStrike" kern="1200" baseline="0" dirty="0" smtClean="0">
                <a:solidFill>
                  <a:schemeClr val="tx1"/>
                </a:solidFill>
                <a:latin typeface="+mn-lt"/>
                <a:ea typeface="+mn-ea"/>
                <a:cs typeface="+mn-cs"/>
              </a:rPr>
              <a:t>Gabi, oito anos, tinha a resposta na ponta da </a:t>
            </a:r>
            <a:r>
              <a:rPr lang="pt-BR" sz="1200" b="0" i="0" u="none" strike="noStrike" kern="1200" baseline="0" dirty="0" err="1" smtClean="0">
                <a:solidFill>
                  <a:schemeClr val="tx1"/>
                </a:solidFill>
                <a:latin typeface="+mn-lt"/>
                <a:ea typeface="+mn-ea"/>
                <a:cs typeface="+mn-cs"/>
              </a:rPr>
              <a:t>lingua</a:t>
            </a:r>
            <a:r>
              <a:rPr lang="pt-BR" sz="1200" b="0" i="0" u="none" strike="noStrike" kern="1200" baseline="0" dirty="0" smtClean="0">
                <a:solidFill>
                  <a:schemeClr val="tx1"/>
                </a:solidFill>
                <a:latin typeface="+mn-lt"/>
                <a:ea typeface="+mn-ea"/>
                <a:cs typeface="+mn-cs"/>
              </a:rPr>
              <a:t>:</a:t>
            </a:r>
          </a:p>
          <a:p>
            <a:r>
              <a:rPr lang="pt-BR" sz="1200" b="0" i="0" u="none" strike="noStrike" kern="1200" baseline="0" dirty="0" smtClean="0">
                <a:solidFill>
                  <a:schemeClr val="tx1"/>
                </a:solidFill>
                <a:latin typeface="+mn-lt"/>
                <a:ea typeface="+mn-ea"/>
                <a:cs typeface="+mn-cs"/>
              </a:rPr>
              <a:t>- Porque nunca </a:t>
            </a:r>
            <a:r>
              <a:rPr lang="pt-BR" sz="1200" b="0" i="0" u="none" strike="noStrike" kern="1200" baseline="0" dirty="0" err="1" smtClean="0">
                <a:solidFill>
                  <a:schemeClr val="tx1"/>
                </a:solidFill>
                <a:latin typeface="+mn-lt"/>
                <a:ea typeface="+mn-ea"/>
                <a:cs typeface="+mn-cs"/>
              </a:rPr>
              <a:t>ninguem</a:t>
            </a:r>
            <a:r>
              <a:rPr lang="pt-BR" sz="1200" b="0" i="0" u="none" strike="noStrike" kern="1200" baseline="0" dirty="0" smtClean="0">
                <a:solidFill>
                  <a:schemeClr val="tx1"/>
                </a:solidFill>
                <a:latin typeface="+mn-lt"/>
                <a:ea typeface="+mn-ea"/>
                <a:cs typeface="+mn-cs"/>
              </a:rPr>
              <a:t> viu uma, ora...</a:t>
            </a:r>
          </a:p>
          <a:p>
            <a:r>
              <a:rPr lang="pt-BR" sz="1200" b="0" i="0" u="none" strike="noStrike" kern="1200" baseline="0" dirty="0" smtClean="0">
                <a:solidFill>
                  <a:schemeClr val="tx1"/>
                </a:solidFill>
                <a:latin typeface="+mn-lt"/>
                <a:ea typeface="+mn-ea"/>
                <a:cs typeface="+mn-cs"/>
              </a:rPr>
              <a:t>Resposta intrigante. </a:t>
            </a:r>
            <a:r>
              <a:rPr lang="pt-BR" sz="1200" b="0" i="0" u="none" strike="noStrike" kern="1200" baseline="0" dirty="0" err="1" smtClean="0">
                <a:solidFill>
                  <a:schemeClr val="tx1"/>
                </a:solidFill>
                <a:latin typeface="+mn-lt"/>
                <a:ea typeface="+mn-ea"/>
                <a:cs typeface="+mn-cs"/>
              </a:rPr>
              <a:t>Sera</a:t>
            </a:r>
            <a:r>
              <a:rPr lang="pt-BR" sz="1200" b="0" i="0" u="none" strike="noStrike" kern="1200" baseline="0" dirty="0" smtClean="0">
                <a:solidFill>
                  <a:schemeClr val="tx1"/>
                </a:solidFill>
                <a:latin typeface="+mn-lt"/>
                <a:ea typeface="+mn-ea"/>
                <a:cs typeface="+mn-cs"/>
              </a:rPr>
              <a:t> que as coisas </a:t>
            </a:r>
            <a:r>
              <a:rPr lang="pt-BR" sz="1200" b="0" i="0" u="none" strike="noStrike" kern="1200" baseline="0" dirty="0" err="1" smtClean="0">
                <a:solidFill>
                  <a:schemeClr val="tx1"/>
                </a:solidFill>
                <a:latin typeface="+mn-lt"/>
                <a:ea typeface="+mn-ea"/>
                <a:cs typeface="+mn-cs"/>
              </a:rPr>
              <a:t>so</a:t>
            </a:r>
            <a:r>
              <a:rPr lang="pt-BR" sz="1200" b="0" i="0" u="none" strike="noStrike" kern="1200" baseline="0" dirty="0" smtClean="0">
                <a:solidFill>
                  <a:schemeClr val="tx1"/>
                </a:solidFill>
                <a:latin typeface="+mn-lt"/>
                <a:ea typeface="+mn-ea"/>
                <a:cs typeface="+mn-cs"/>
              </a:rPr>
              <a:t> existem porque as vemos? E</a:t>
            </a:r>
          </a:p>
          <a:p>
            <a:r>
              <a:rPr lang="pt-BR" sz="1200" b="0" i="0" u="none" strike="noStrike" kern="1200" baseline="0" dirty="0" smtClean="0">
                <a:solidFill>
                  <a:schemeClr val="tx1"/>
                </a:solidFill>
                <a:latin typeface="+mn-lt"/>
                <a:ea typeface="+mn-ea"/>
                <a:cs typeface="+mn-cs"/>
              </a:rPr>
              <a:t>se existem por si mesmas, </a:t>
            </a:r>
            <a:r>
              <a:rPr lang="pt-BR" sz="1200" b="0" i="0" u="none" strike="noStrike" kern="1200" baseline="0" dirty="0" err="1" smtClean="0">
                <a:solidFill>
                  <a:schemeClr val="tx1"/>
                </a:solidFill>
                <a:latin typeface="+mn-lt"/>
                <a:ea typeface="+mn-ea"/>
                <a:cs typeface="+mn-cs"/>
              </a:rPr>
              <a:t>serao</a:t>
            </a:r>
            <a:r>
              <a:rPr lang="pt-BR" sz="1200" b="0" i="0" u="none" strike="noStrike" kern="1200" baseline="0" dirty="0" smtClean="0">
                <a:solidFill>
                  <a:schemeClr val="tx1"/>
                </a:solidFill>
                <a:latin typeface="+mn-lt"/>
                <a:ea typeface="+mn-ea"/>
                <a:cs typeface="+mn-cs"/>
              </a:rPr>
              <a:t> elas como as percebemos, ou </a:t>
            </a:r>
            <a:r>
              <a:rPr lang="pt-BR" sz="1200" b="0" i="0" u="none" strike="noStrike" kern="1200" baseline="0" dirty="0" err="1" smtClean="0">
                <a:solidFill>
                  <a:schemeClr val="tx1"/>
                </a:solidFill>
                <a:latin typeface="+mn-lt"/>
                <a:ea typeface="+mn-ea"/>
                <a:cs typeface="+mn-cs"/>
              </a:rPr>
              <a:t>terao</a:t>
            </a:r>
            <a:r>
              <a:rPr lang="pt-BR" sz="1200" b="0" i="0" u="none" strike="noStrike" kern="1200" baseline="0" dirty="0" smtClean="0">
                <a:solidFill>
                  <a:schemeClr val="tx1"/>
                </a:solidFill>
                <a:latin typeface="+mn-lt"/>
                <a:ea typeface="+mn-ea"/>
                <a:cs typeface="+mn-cs"/>
              </a:rPr>
              <a:t> seu jeito </a:t>
            </a:r>
            <a:r>
              <a:rPr lang="pt-BR" sz="1200" b="0" i="0" u="none" strike="noStrike" kern="1200" baseline="0" dirty="0" err="1" smtClean="0">
                <a:solidFill>
                  <a:schemeClr val="tx1"/>
                </a:solidFill>
                <a:latin typeface="+mn-lt"/>
                <a:ea typeface="+mn-ea"/>
                <a:cs typeface="+mn-cs"/>
              </a:rPr>
              <a:t>proprio</a:t>
            </a:r>
            <a:endParaRPr lang="pt-BR" sz="1200" b="0" i="0" u="none" strike="noStrike" kern="1200" baseline="0" dirty="0" smtClean="0">
              <a:solidFill>
                <a:schemeClr val="tx1"/>
              </a:solidFill>
              <a:latin typeface="+mn-lt"/>
              <a:ea typeface="+mn-ea"/>
              <a:cs typeface="+mn-cs"/>
            </a:endParaRPr>
          </a:p>
          <a:p>
            <a:r>
              <a:rPr lang="pt-BR" sz="1200" b="0" i="0" u="none" strike="noStrike" kern="1200" baseline="0" dirty="0" smtClean="0">
                <a:solidFill>
                  <a:schemeClr val="tx1"/>
                </a:solidFill>
                <a:latin typeface="+mn-lt"/>
                <a:ea typeface="+mn-ea"/>
                <a:cs typeface="+mn-cs"/>
              </a:rPr>
              <a:t>de ser? O que queremos de fato dizer, quando afirmamos a </a:t>
            </a:r>
            <a:r>
              <a:rPr lang="pt-BR" sz="1200" b="0" i="0" u="none" strike="noStrike" kern="1200" baseline="0" dirty="0" err="1" smtClean="0">
                <a:solidFill>
                  <a:schemeClr val="tx1"/>
                </a:solidFill>
                <a:latin typeface="+mn-lt"/>
                <a:ea typeface="+mn-ea"/>
                <a:cs typeface="+mn-cs"/>
              </a:rPr>
              <a:t>existencia</a:t>
            </a:r>
            <a:r>
              <a:rPr lang="pt-BR" sz="1200" b="0" i="0" u="none" strike="noStrike" kern="1200" baseline="0" dirty="0" smtClean="0">
                <a:solidFill>
                  <a:schemeClr val="tx1"/>
                </a:solidFill>
                <a:latin typeface="+mn-lt"/>
                <a:ea typeface="+mn-ea"/>
                <a:cs typeface="+mn-cs"/>
              </a:rPr>
              <a:t> ou a</a:t>
            </a:r>
          </a:p>
          <a:p>
            <a:r>
              <a:rPr lang="pt-BR" sz="1200" b="0" i="0" u="none" strike="noStrike" kern="1200" baseline="0" dirty="0" err="1" smtClean="0">
                <a:solidFill>
                  <a:schemeClr val="tx1"/>
                </a:solidFill>
                <a:latin typeface="+mn-lt"/>
                <a:ea typeface="+mn-ea"/>
                <a:cs typeface="+mn-cs"/>
              </a:rPr>
              <a:t>inexistencia</a:t>
            </a:r>
            <a:r>
              <a:rPr lang="pt-BR" sz="1200" b="0" i="0" u="none" strike="noStrike" kern="1200" baseline="0" dirty="0" smtClean="0">
                <a:solidFill>
                  <a:schemeClr val="tx1"/>
                </a:solidFill>
                <a:latin typeface="+mn-lt"/>
                <a:ea typeface="+mn-ea"/>
                <a:cs typeface="+mn-cs"/>
              </a:rPr>
              <a:t> de algo? Melhor reformular a </a:t>
            </a:r>
            <a:r>
              <a:rPr lang="pt-BR" sz="1200" b="0" i="0" u="none" strike="noStrike" kern="1200" baseline="0" dirty="0" err="1" smtClean="0">
                <a:solidFill>
                  <a:schemeClr val="tx1"/>
                </a:solidFill>
                <a:latin typeface="+mn-lt"/>
                <a:ea typeface="+mn-ea"/>
                <a:cs typeface="+mn-cs"/>
              </a:rPr>
              <a:t>questao</a:t>
            </a:r>
            <a:r>
              <a:rPr lang="pt-BR" sz="1200" b="0" i="0" u="none" strike="noStrike" kern="1200" baseline="0" dirty="0" smtClean="0">
                <a:solidFill>
                  <a:schemeClr val="tx1"/>
                </a:solidFill>
                <a:latin typeface="+mn-lt"/>
                <a:ea typeface="+mn-ea"/>
                <a:cs typeface="+mn-cs"/>
              </a:rPr>
              <a:t>: porque </a:t>
            </a:r>
            <a:r>
              <a:rPr lang="pt-BR" sz="1200" b="0" i="0" u="none" strike="noStrike" kern="1200" baseline="0" dirty="0" err="1" smtClean="0">
                <a:solidFill>
                  <a:schemeClr val="tx1"/>
                </a:solidFill>
                <a:latin typeface="+mn-lt"/>
                <a:ea typeface="+mn-ea"/>
                <a:cs typeface="+mn-cs"/>
              </a:rPr>
              <a:t>nao</a:t>
            </a:r>
            <a:r>
              <a:rPr lang="pt-BR" sz="1200" b="0" i="0" u="none" strike="noStrike" kern="1200" baseline="0" dirty="0" smtClean="0">
                <a:solidFill>
                  <a:schemeClr val="tx1"/>
                </a:solidFill>
                <a:latin typeface="+mn-lt"/>
                <a:ea typeface="+mn-ea"/>
                <a:cs typeface="+mn-cs"/>
              </a:rPr>
              <a:t> </a:t>
            </a:r>
            <a:r>
              <a:rPr lang="pt-BR" sz="1200" b="1" i="1" u="none" strike="noStrike" kern="1200" baseline="0" dirty="0" smtClean="0">
                <a:solidFill>
                  <a:schemeClr val="tx1"/>
                </a:solidFill>
                <a:latin typeface="+mn-lt"/>
                <a:ea typeface="+mn-ea"/>
                <a:cs typeface="+mn-cs"/>
              </a:rPr>
              <a:t>vemos </a:t>
            </a:r>
            <a:r>
              <a:rPr lang="pt-BR" sz="1200" b="0" i="0" u="none" strike="noStrike" kern="1200" baseline="0" dirty="0" smtClean="0">
                <a:solidFill>
                  <a:schemeClr val="tx1"/>
                </a:solidFill>
                <a:latin typeface="+mn-lt"/>
                <a:ea typeface="+mn-ea"/>
                <a:cs typeface="+mn-cs"/>
              </a:rPr>
              <a:t>estrelas</a:t>
            </a:r>
          </a:p>
          <a:p>
            <a:r>
              <a:rPr lang="pt-BR" sz="1200" b="0" i="0" u="none" strike="noStrike" kern="1200" baseline="0" dirty="0" smtClean="0">
                <a:solidFill>
                  <a:schemeClr val="tx1"/>
                </a:solidFill>
                <a:latin typeface="+mn-lt"/>
                <a:ea typeface="+mn-ea"/>
                <a:cs typeface="+mn-cs"/>
              </a:rPr>
              <a:t>verdes? Esta nova pergunta admite uma resposta mais objetiva e prosaica, em</a:t>
            </a:r>
          </a:p>
          <a:p>
            <a:r>
              <a:rPr lang="pt-BR" sz="1200" b="0" i="0" u="none" strike="noStrike" kern="1200" baseline="0" dirty="0" smtClean="0">
                <a:solidFill>
                  <a:schemeClr val="tx1"/>
                </a:solidFill>
                <a:latin typeface="+mn-lt"/>
                <a:ea typeface="+mn-ea"/>
                <a:cs typeface="+mn-cs"/>
              </a:rPr>
              <a:t>termos de </a:t>
            </a:r>
            <a:r>
              <a:rPr lang="pt-BR" sz="1200" b="0" i="0" u="none" strike="noStrike" kern="1200" baseline="0" dirty="0" err="1" smtClean="0">
                <a:solidFill>
                  <a:schemeClr val="tx1"/>
                </a:solidFill>
                <a:latin typeface="+mn-lt"/>
                <a:ea typeface="+mn-ea"/>
                <a:cs typeface="+mn-cs"/>
              </a:rPr>
              <a:t>Fisica</a:t>
            </a:r>
            <a:r>
              <a:rPr lang="pt-BR" sz="1200" b="0" i="0" u="none" strike="noStrike" kern="1200" baseline="0" dirty="0" smtClean="0">
                <a:solidFill>
                  <a:schemeClr val="tx1"/>
                </a:solidFill>
                <a:latin typeface="+mn-lt"/>
                <a:ea typeface="+mn-ea"/>
                <a:cs typeface="+mn-cs"/>
              </a:rPr>
              <a:t>. </a:t>
            </a:r>
            <a:r>
              <a:rPr lang="pt-BR" sz="1200" b="0" i="0" u="none" strike="noStrike" kern="1200" baseline="0" dirty="0" err="1" smtClean="0">
                <a:solidFill>
                  <a:schemeClr val="tx1"/>
                </a:solidFill>
                <a:latin typeface="+mn-lt"/>
                <a:ea typeface="+mn-ea"/>
                <a:cs typeface="+mn-cs"/>
              </a:rPr>
              <a:t>Senao</a:t>
            </a:r>
            <a:r>
              <a:rPr lang="pt-BR" sz="1200" b="0" i="0" u="none" strike="noStrike" kern="1200" baseline="0" dirty="0" smtClean="0">
                <a:solidFill>
                  <a:schemeClr val="tx1"/>
                </a:solidFill>
                <a:latin typeface="+mn-lt"/>
                <a:ea typeface="+mn-ea"/>
                <a:cs typeface="+mn-cs"/>
              </a:rPr>
              <a:t>, vejamos.</a:t>
            </a:r>
            <a:endParaRPr lang="pt-BR" dirty="0"/>
          </a:p>
        </p:txBody>
      </p:sp>
      <p:sp>
        <p:nvSpPr>
          <p:cNvPr id="4" name="Espaço Reservado para Número de Slide 3"/>
          <p:cNvSpPr>
            <a:spLocks noGrp="1"/>
          </p:cNvSpPr>
          <p:nvPr>
            <p:ph type="sldNum" sz="quarter" idx="10"/>
          </p:nvPr>
        </p:nvSpPr>
        <p:spPr/>
        <p:txBody>
          <a:bodyPr/>
          <a:lstStyle/>
          <a:p>
            <a:fld id="{586D581A-ABB8-4D78-8E6A-2427F47AB16B}" type="slidenum">
              <a:rPr lang="pt-BR" smtClean="0"/>
              <a:pPr/>
              <a:t>3</a:t>
            </a:fld>
            <a:endParaRPr lang="pt-BR"/>
          </a:p>
        </p:txBody>
      </p:sp>
    </p:spTree>
    <p:extLst>
      <p:ext uri="{BB962C8B-B14F-4D97-AF65-F5344CB8AC3E}">
        <p14:creationId xmlns:p14="http://schemas.microsoft.com/office/powerpoint/2010/main" xmlns="" val="5536698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sz="1200" b="0" i="0" u="none" strike="noStrike" kern="1200" baseline="0" dirty="0" smtClean="0">
                <a:solidFill>
                  <a:schemeClr val="tx1"/>
                </a:solidFill>
                <a:latin typeface="+mn-lt"/>
                <a:ea typeface="+mn-ea"/>
                <a:cs typeface="+mn-cs"/>
              </a:rPr>
              <a:t>A </a:t>
            </a:r>
            <a:r>
              <a:rPr lang="pt-BR" sz="1200" b="0" i="0" u="none" strike="noStrike" kern="1200" baseline="0" dirty="0" err="1" smtClean="0">
                <a:solidFill>
                  <a:schemeClr val="tx1"/>
                </a:solidFill>
                <a:latin typeface="+mn-lt"/>
                <a:ea typeface="+mn-ea"/>
                <a:cs typeface="+mn-cs"/>
              </a:rPr>
              <a:t>coloracao</a:t>
            </a:r>
            <a:r>
              <a:rPr lang="pt-BR" sz="1200" b="0" i="0" u="none" strike="noStrike" kern="1200" baseline="0" dirty="0" smtClean="0">
                <a:solidFill>
                  <a:schemeClr val="tx1"/>
                </a:solidFill>
                <a:latin typeface="+mn-lt"/>
                <a:ea typeface="+mn-ea"/>
                <a:cs typeface="+mn-cs"/>
              </a:rPr>
              <a:t> das estrelas e um exemplo do </a:t>
            </a:r>
            <a:r>
              <a:rPr lang="pt-BR" sz="1200" b="0" i="0" u="none" strike="noStrike" kern="1200" baseline="0" dirty="0" err="1" smtClean="0">
                <a:solidFill>
                  <a:schemeClr val="tx1"/>
                </a:solidFill>
                <a:latin typeface="+mn-lt"/>
                <a:ea typeface="+mn-ea"/>
                <a:cs typeface="+mn-cs"/>
              </a:rPr>
              <a:t>fenomeno</a:t>
            </a:r>
            <a:r>
              <a:rPr lang="pt-BR" sz="1200" b="0" i="0" u="none" strike="noStrike" kern="1200" baseline="0" dirty="0" smtClean="0">
                <a:solidFill>
                  <a:schemeClr val="tx1"/>
                </a:solidFill>
                <a:latin typeface="+mn-lt"/>
                <a:ea typeface="+mn-ea"/>
                <a:cs typeface="+mn-cs"/>
              </a:rPr>
              <a:t> chamado de </a:t>
            </a:r>
            <a:r>
              <a:rPr lang="pt-BR" sz="1200" b="0" i="1" u="none" strike="noStrike" kern="1200" baseline="0" dirty="0" err="1" smtClean="0">
                <a:solidFill>
                  <a:schemeClr val="tx1"/>
                </a:solidFill>
                <a:latin typeface="+mn-lt"/>
                <a:ea typeface="+mn-ea"/>
                <a:cs typeface="+mn-cs"/>
              </a:rPr>
              <a:t>radiacao</a:t>
            </a:r>
            <a:endParaRPr lang="pt-BR" sz="1200" b="0" i="1" u="none" strike="noStrike" kern="1200" baseline="0" dirty="0" smtClean="0">
              <a:solidFill>
                <a:schemeClr val="tx1"/>
              </a:solidFill>
              <a:latin typeface="+mn-lt"/>
              <a:ea typeface="+mn-ea"/>
              <a:cs typeface="+mn-cs"/>
            </a:endParaRPr>
          </a:p>
          <a:p>
            <a:r>
              <a:rPr lang="pt-BR" sz="1200" b="0" i="1" u="none" strike="noStrike" kern="1200" baseline="0" dirty="0" err="1" smtClean="0">
                <a:solidFill>
                  <a:schemeClr val="tx1"/>
                </a:solidFill>
                <a:latin typeface="+mn-lt"/>
                <a:ea typeface="+mn-ea"/>
                <a:cs typeface="+mn-cs"/>
              </a:rPr>
              <a:t>termica</a:t>
            </a:r>
            <a:r>
              <a:rPr lang="pt-BR" sz="1200" b="0" i="0" u="none" strike="noStrike" kern="1200" baseline="0" dirty="0" smtClean="0">
                <a:solidFill>
                  <a:schemeClr val="tx1"/>
                </a:solidFill>
                <a:latin typeface="+mn-lt"/>
                <a:ea typeface="+mn-ea"/>
                <a:cs typeface="+mn-cs"/>
              </a:rPr>
              <a:t>. Sabe-se, ha muito tempo, que um objeto suficientemente aquecido</a:t>
            </a:r>
          </a:p>
          <a:p>
            <a:r>
              <a:rPr lang="pt-BR" sz="1200" b="0" i="0" u="none" strike="noStrike" kern="1200" baseline="0" dirty="0" smtClean="0">
                <a:solidFill>
                  <a:schemeClr val="tx1"/>
                </a:solidFill>
                <a:latin typeface="+mn-lt"/>
                <a:ea typeface="+mn-ea"/>
                <a:cs typeface="+mn-cs"/>
              </a:rPr>
              <a:t>irradia luz, torna-se incandescente (por exemplo, um ferro em brasa na forja do</a:t>
            </a:r>
          </a:p>
          <a:p>
            <a:r>
              <a:rPr lang="pt-BR" sz="1200" b="0" i="0" u="none" strike="noStrike" kern="1200" baseline="0" dirty="0" smtClean="0">
                <a:solidFill>
                  <a:schemeClr val="tx1"/>
                </a:solidFill>
                <a:latin typeface="+mn-lt"/>
                <a:ea typeface="+mn-ea"/>
                <a:cs typeface="+mn-cs"/>
              </a:rPr>
              <a:t>ferreiro ou o filamento de uma </a:t>
            </a:r>
            <a:r>
              <a:rPr lang="pt-BR" sz="1200" b="0" i="0" u="none" strike="noStrike" kern="1200" baseline="0" dirty="0" err="1" smtClean="0">
                <a:solidFill>
                  <a:schemeClr val="tx1"/>
                </a:solidFill>
                <a:latin typeface="+mn-lt"/>
                <a:ea typeface="+mn-ea"/>
                <a:cs typeface="+mn-cs"/>
              </a:rPr>
              <a:t>lampada</a:t>
            </a:r>
            <a:r>
              <a:rPr lang="pt-BR" sz="1200" b="0" i="0" u="none" strike="noStrike" kern="1200" baseline="0" dirty="0" smtClean="0">
                <a:solidFill>
                  <a:schemeClr val="tx1"/>
                </a:solidFill>
                <a:latin typeface="+mn-lt"/>
                <a:ea typeface="+mn-ea"/>
                <a:cs typeface="+mn-cs"/>
              </a:rPr>
              <a:t> incandescente). Sabe-se, </a:t>
            </a:r>
            <a:r>
              <a:rPr lang="pt-BR" sz="1200" b="0" i="0" u="none" strike="noStrike" kern="1200" baseline="0" dirty="0" err="1" smtClean="0">
                <a:solidFill>
                  <a:schemeClr val="tx1"/>
                </a:solidFill>
                <a:latin typeface="+mn-lt"/>
                <a:ea typeface="+mn-ea"/>
                <a:cs typeface="+mn-cs"/>
              </a:rPr>
              <a:t>tambem</a:t>
            </a:r>
            <a:r>
              <a:rPr lang="pt-BR" sz="1200" b="0" i="0" u="none" strike="noStrike" kern="1200" baseline="0" dirty="0" smtClean="0">
                <a:solidFill>
                  <a:schemeClr val="tx1"/>
                </a:solidFill>
                <a:latin typeface="+mn-lt"/>
                <a:ea typeface="+mn-ea"/>
                <a:cs typeface="+mn-cs"/>
              </a:rPr>
              <a:t>, que a</a:t>
            </a:r>
          </a:p>
          <a:p>
            <a:r>
              <a:rPr lang="pt-BR" sz="1200" b="0" i="0" u="none" strike="noStrike" kern="1200" baseline="0" dirty="0" smtClean="0">
                <a:solidFill>
                  <a:schemeClr val="tx1"/>
                </a:solidFill>
                <a:latin typeface="+mn-lt"/>
                <a:ea typeface="+mn-ea"/>
                <a:cs typeface="+mn-cs"/>
              </a:rPr>
              <a:t>cor da luminosidade irradiada depende da temperatura. A medida que o objeto</a:t>
            </a:r>
          </a:p>
          <a:p>
            <a:r>
              <a:rPr lang="pt-BR" sz="1200" b="0" i="0" u="none" strike="noStrike" kern="1200" baseline="0" dirty="0" smtClean="0">
                <a:solidFill>
                  <a:schemeClr val="tx1"/>
                </a:solidFill>
                <a:latin typeface="+mn-lt"/>
                <a:ea typeface="+mn-ea"/>
                <a:cs typeface="+mn-cs"/>
              </a:rPr>
              <a:t>esquenta, inicialmente emite apenas calor, depois brilha de um vermelho fosco, do</a:t>
            </a:r>
          </a:p>
          <a:p>
            <a:r>
              <a:rPr lang="pt-BR" sz="1200" b="0" i="0" u="none" strike="noStrike" kern="1200" baseline="0" dirty="0" smtClean="0">
                <a:solidFill>
                  <a:schemeClr val="tx1"/>
                </a:solidFill>
                <a:latin typeface="+mn-lt"/>
                <a:ea typeface="+mn-ea"/>
                <a:cs typeface="+mn-cs"/>
              </a:rPr>
              <a:t>qual passa a um a um vermelho vivo, a um alaranjado, amarelo, branco e, finalmente,</a:t>
            </a:r>
          </a:p>
          <a:p>
            <a:r>
              <a:rPr lang="pt-BR" sz="1200" b="0" i="0" u="none" strike="noStrike" kern="1200" baseline="0" dirty="0" smtClean="0">
                <a:solidFill>
                  <a:schemeClr val="tx1"/>
                </a:solidFill>
                <a:latin typeface="+mn-lt"/>
                <a:ea typeface="+mn-ea"/>
                <a:cs typeface="+mn-cs"/>
              </a:rPr>
              <a:t>azulado (e </a:t>
            </a:r>
            <a:r>
              <a:rPr lang="pt-BR" sz="1200" b="0" i="0" u="none" strike="noStrike" kern="1200" baseline="0" dirty="0" err="1" smtClean="0">
                <a:solidFill>
                  <a:schemeClr val="tx1"/>
                </a:solidFill>
                <a:latin typeface="+mn-lt"/>
                <a:ea typeface="+mn-ea"/>
                <a:cs typeface="+mn-cs"/>
              </a:rPr>
              <a:t>possivel</a:t>
            </a:r>
            <a:r>
              <a:rPr lang="pt-BR" sz="1200" b="0" i="0" u="none" strike="noStrike" kern="1200" baseline="0" dirty="0" smtClean="0">
                <a:solidFill>
                  <a:schemeClr val="tx1"/>
                </a:solidFill>
                <a:latin typeface="+mn-lt"/>
                <a:ea typeface="+mn-ea"/>
                <a:cs typeface="+mn-cs"/>
              </a:rPr>
              <a:t> que, a esta altura, </a:t>
            </a:r>
            <a:r>
              <a:rPr lang="pt-BR" sz="1200" b="0" i="0" u="none" strike="noStrike" kern="1200" baseline="0" dirty="0" err="1" smtClean="0">
                <a:solidFill>
                  <a:schemeClr val="tx1"/>
                </a:solidFill>
                <a:latin typeface="+mn-lt"/>
                <a:ea typeface="+mn-ea"/>
                <a:cs typeface="+mn-cs"/>
              </a:rPr>
              <a:t>ja</a:t>
            </a:r>
            <a:r>
              <a:rPr lang="pt-BR" sz="1200" b="0" i="0" u="none" strike="noStrike" kern="1200" baseline="0" dirty="0" smtClean="0">
                <a:solidFill>
                  <a:schemeClr val="tx1"/>
                </a:solidFill>
                <a:latin typeface="+mn-lt"/>
                <a:ea typeface="+mn-ea"/>
                <a:cs typeface="+mn-cs"/>
              </a:rPr>
              <a:t> haja ate mudado de estado </a:t>
            </a:r>
            <a:r>
              <a:rPr lang="pt-BR" sz="1200" b="0" i="0" u="none" strike="noStrike" kern="1200" baseline="0" dirty="0" err="1" smtClean="0">
                <a:solidFill>
                  <a:schemeClr val="tx1"/>
                </a:solidFill>
                <a:latin typeface="+mn-lt"/>
                <a:ea typeface="+mn-ea"/>
                <a:cs typeface="+mn-cs"/>
              </a:rPr>
              <a:t>fisico</a:t>
            </a:r>
            <a:r>
              <a:rPr lang="pt-BR" sz="1200" b="0" i="0" u="none" strike="noStrike" kern="1200" baseline="0" dirty="0" smtClean="0">
                <a:solidFill>
                  <a:schemeClr val="tx1"/>
                </a:solidFill>
                <a:latin typeface="+mn-lt"/>
                <a:ea typeface="+mn-ea"/>
                <a:cs typeface="+mn-cs"/>
              </a:rPr>
              <a:t>...).</a:t>
            </a:r>
          </a:p>
          <a:p>
            <a:r>
              <a:rPr lang="pt-BR" sz="1200" b="0" i="0" u="none" strike="noStrike" kern="1200" baseline="0" dirty="0" smtClean="0">
                <a:solidFill>
                  <a:schemeClr val="tx1"/>
                </a:solidFill>
                <a:latin typeface="+mn-lt"/>
                <a:ea typeface="+mn-ea"/>
                <a:cs typeface="+mn-cs"/>
              </a:rPr>
              <a:t>Existe ate um instrumento para medir a temperatura de objetos incandescentes,</a:t>
            </a:r>
          </a:p>
          <a:p>
            <a:r>
              <a:rPr lang="pt-BR" sz="1200" b="0" i="0" u="none" strike="noStrike" kern="1200" baseline="0" dirty="0" smtClean="0">
                <a:solidFill>
                  <a:schemeClr val="tx1"/>
                </a:solidFill>
                <a:latin typeface="+mn-lt"/>
                <a:ea typeface="+mn-ea"/>
                <a:cs typeface="+mn-cs"/>
              </a:rPr>
              <a:t>observando a sua </a:t>
            </a:r>
            <a:r>
              <a:rPr lang="pt-BR" sz="1200" b="0" i="0" u="none" strike="noStrike" kern="1200" baseline="0" dirty="0" err="1" smtClean="0">
                <a:solidFill>
                  <a:schemeClr val="tx1"/>
                </a:solidFill>
                <a:latin typeface="+mn-lt"/>
                <a:ea typeface="+mn-ea"/>
                <a:cs typeface="+mn-cs"/>
              </a:rPr>
              <a:t>coloracao</a:t>
            </a:r>
            <a:r>
              <a:rPr lang="pt-BR" sz="1200" b="0" i="0" u="none" strike="noStrike" kern="1200" baseline="0" dirty="0" smtClean="0">
                <a:solidFill>
                  <a:schemeClr val="tx1"/>
                </a:solidFill>
                <a:latin typeface="+mn-lt"/>
                <a:ea typeface="+mn-ea"/>
                <a:cs typeface="+mn-cs"/>
              </a:rPr>
              <a:t>: o </a:t>
            </a:r>
            <a:r>
              <a:rPr lang="pt-BR" sz="1200" b="1" i="1" u="none" strike="noStrike" kern="1200" baseline="0" dirty="0" smtClean="0">
                <a:solidFill>
                  <a:schemeClr val="tx1"/>
                </a:solidFill>
                <a:latin typeface="+mn-lt"/>
                <a:ea typeface="+mn-ea"/>
                <a:cs typeface="+mn-cs"/>
              </a:rPr>
              <a:t>pirômetro ótico</a:t>
            </a:r>
            <a:r>
              <a:rPr lang="pt-BR" sz="1200" b="0" i="0" u="none" strike="noStrike" kern="1200" baseline="0" dirty="0" smtClean="0">
                <a:solidFill>
                  <a:schemeClr val="tx1"/>
                </a:solidFill>
                <a:latin typeface="+mn-lt"/>
                <a:ea typeface="+mn-ea"/>
                <a:cs typeface="+mn-cs"/>
              </a:rPr>
              <a:t>.</a:t>
            </a:r>
            <a:endParaRPr lang="pt-BR" dirty="0"/>
          </a:p>
        </p:txBody>
      </p:sp>
      <p:sp>
        <p:nvSpPr>
          <p:cNvPr id="4" name="Espaço Reservado para Número de Slide 3"/>
          <p:cNvSpPr>
            <a:spLocks noGrp="1"/>
          </p:cNvSpPr>
          <p:nvPr>
            <p:ph type="sldNum" sz="quarter" idx="10"/>
          </p:nvPr>
        </p:nvSpPr>
        <p:spPr/>
        <p:txBody>
          <a:bodyPr/>
          <a:lstStyle/>
          <a:p>
            <a:fld id="{586D581A-ABB8-4D78-8E6A-2427F47AB16B}" type="slidenum">
              <a:rPr lang="pt-BR" smtClean="0"/>
              <a:pPr/>
              <a:t>5</a:t>
            </a:fld>
            <a:endParaRPr lang="pt-BR"/>
          </a:p>
        </p:txBody>
      </p:sp>
    </p:spTree>
    <p:extLst>
      <p:ext uri="{BB962C8B-B14F-4D97-AF65-F5344CB8AC3E}">
        <p14:creationId xmlns:p14="http://schemas.microsoft.com/office/powerpoint/2010/main" xmlns="" val="40445552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sz="1200" b="0" i="0" u="none" strike="noStrike" kern="1200" baseline="0" dirty="0" smtClean="0">
                <a:solidFill>
                  <a:schemeClr val="tx1"/>
                </a:solidFill>
                <a:latin typeface="+mn-lt"/>
                <a:ea typeface="+mn-ea"/>
                <a:cs typeface="+mn-cs"/>
              </a:rPr>
              <a:t>A </a:t>
            </a:r>
            <a:r>
              <a:rPr lang="pt-BR" sz="1200" b="0" i="0" u="none" strike="noStrike" kern="1200" baseline="0" dirty="0" err="1" smtClean="0">
                <a:solidFill>
                  <a:schemeClr val="tx1"/>
                </a:solidFill>
                <a:latin typeface="+mn-lt"/>
                <a:ea typeface="+mn-ea"/>
                <a:cs typeface="+mn-cs"/>
              </a:rPr>
              <a:t>coloracao</a:t>
            </a:r>
            <a:r>
              <a:rPr lang="pt-BR" sz="1200" b="0" i="0" u="none" strike="noStrike" kern="1200" baseline="0" dirty="0" smtClean="0">
                <a:solidFill>
                  <a:schemeClr val="tx1"/>
                </a:solidFill>
                <a:latin typeface="+mn-lt"/>
                <a:ea typeface="+mn-ea"/>
                <a:cs typeface="+mn-cs"/>
              </a:rPr>
              <a:t> das estrelas e um exemplo do </a:t>
            </a:r>
            <a:r>
              <a:rPr lang="pt-BR" sz="1200" b="0" i="0" u="none" strike="noStrike" kern="1200" baseline="0" dirty="0" err="1" smtClean="0">
                <a:solidFill>
                  <a:schemeClr val="tx1"/>
                </a:solidFill>
                <a:latin typeface="+mn-lt"/>
                <a:ea typeface="+mn-ea"/>
                <a:cs typeface="+mn-cs"/>
              </a:rPr>
              <a:t>fenomeno</a:t>
            </a:r>
            <a:r>
              <a:rPr lang="pt-BR" sz="1200" b="0" i="0" u="none" strike="noStrike" kern="1200" baseline="0" dirty="0" smtClean="0">
                <a:solidFill>
                  <a:schemeClr val="tx1"/>
                </a:solidFill>
                <a:latin typeface="+mn-lt"/>
                <a:ea typeface="+mn-ea"/>
                <a:cs typeface="+mn-cs"/>
              </a:rPr>
              <a:t> chamado de </a:t>
            </a:r>
            <a:r>
              <a:rPr lang="pt-BR" sz="1200" b="0" i="1" u="none" strike="noStrike" kern="1200" baseline="0" dirty="0" err="1" smtClean="0">
                <a:solidFill>
                  <a:schemeClr val="tx1"/>
                </a:solidFill>
                <a:latin typeface="+mn-lt"/>
                <a:ea typeface="+mn-ea"/>
                <a:cs typeface="+mn-cs"/>
              </a:rPr>
              <a:t>radiacao</a:t>
            </a:r>
            <a:endParaRPr lang="pt-BR" sz="1200" b="0" i="1" u="none" strike="noStrike" kern="1200" baseline="0" dirty="0" smtClean="0">
              <a:solidFill>
                <a:schemeClr val="tx1"/>
              </a:solidFill>
              <a:latin typeface="+mn-lt"/>
              <a:ea typeface="+mn-ea"/>
              <a:cs typeface="+mn-cs"/>
            </a:endParaRPr>
          </a:p>
          <a:p>
            <a:r>
              <a:rPr lang="pt-BR" sz="1200" b="0" i="1" u="none" strike="noStrike" kern="1200" baseline="0" dirty="0" err="1" smtClean="0">
                <a:solidFill>
                  <a:schemeClr val="tx1"/>
                </a:solidFill>
                <a:latin typeface="+mn-lt"/>
                <a:ea typeface="+mn-ea"/>
                <a:cs typeface="+mn-cs"/>
              </a:rPr>
              <a:t>termica</a:t>
            </a:r>
            <a:r>
              <a:rPr lang="pt-BR" sz="1200" b="0" i="0" u="none" strike="noStrike" kern="1200" baseline="0" dirty="0" smtClean="0">
                <a:solidFill>
                  <a:schemeClr val="tx1"/>
                </a:solidFill>
                <a:latin typeface="+mn-lt"/>
                <a:ea typeface="+mn-ea"/>
                <a:cs typeface="+mn-cs"/>
              </a:rPr>
              <a:t>. Sabe-se, ha muito tempo, que um objeto suficientemente aquecido</a:t>
            </a:r>
          </a:p>
          <a:p>
            <a:r>
              <a:rPr lang="pt-BR" sz="1200" b="0" i="0" u="none" strike="noStrike" kern="1200" baseline="0" dirty="0" smtClean="0">
                <a:solidFill>
                  <a:schemeClr val="tx1"/>
                </a:solidFill>
                <a:latin typeface="+mn-lt"/>
                <a:ea typeface="+mn-ea"/>
                <a:cs typeface="+mn-cs"/>
              </a:rPr>
              <a:t>irradia luz, torna-se incandescente (por exemplo, um ferro em brasa na forja do</a:t>
            </a:r>
          </a:p>
          <a:p>
            <a:r>
              <a:rPr lang="pt-BR" sz="1200" b="0" i="0" u="none" strike="noStrike" kern="1200" baseline="0" dirty="0" smtClean="0">
                <a:solidFill>
                  <a:schemeClr val="tx1"/>
                </a:solidFill>
                <a:latin typeface="+mn-lt"/>
                <a:ea typeface="+mn-ea"/>
                <a:cs typeface="+mn-cs"/>
              </a:rPr>
              <a:t>ferreiro ou o filamento de uma </a:t>
            </a:r>
            <a:r>
              <a:rPr lang="pt-BR" sz="1200" b="0" i="0" u="none" strike="noStrike" kern="1200" baseline="0" dirty="0" err="1" smtClean="0">
                <a:solidFill>
                  <a:schemeClr val="tx1"/>
                </a:solidFill>
                <a:latin typeface="+mn-lt"/>
                <a:ea typeface="+mn-ea"/>
                <a:cs typeface="+mn-cs"/>
              </a:rPr>
              <a:t>lampada</a:t>
            </a:r>
            <a:r>
              <a:rPr lang="pt-BR" sz="1200" b="0" i="0" u="none" strike="noStrike" kern="1200" baseline="0" dirty="0" smtClean="0">
                <a:solidFill>
                  <a:schemeClr val="tx1"/>
                </a:solidFill>
                <a:latin typeface="+mn-lt"/>
                <a:ea typeface="+mn-ea"/>
                <a:cs typeface="+mn-cs"/>
              </a:rPr>
              <a:t> incandescente). Sabe-se, </a:t>
            </a:r>
            <a:r>
              <a:rPr lang="pt-BR" sz="1200" b="0" i="0" u="none" strike="noStrike" kern="1200" baseline="0" dirty="0" err="1" smtClean="0">
                <a:solidFill>
                  <a:schemeClr val="tx1"/>
                </a:solidFill>
                <a:latin typeface="+mn-lt"/>
                <a:ea typeface="+mn-ea"/>
                <a:cs typeface="+mn-cs"/>
              </a:rPr>
              <a:t>tambem</a:t>
            </a:r>
            <a:r>
              <a:rPr lang="pt-BR" sz="1200" b="0" i="0" u="none" strike="noStrike" kern="1200" baseline="0" dirty="0" smtClean="0">
                <a:solidFill>
                  <a:schemeClr val="tx1"/>
                </a:solidFill>
                <a:latin typeface="+mn-lt"/>
                <a:ea typeface="+mn-ea"/>
                <a:cs typeface="+mn-cs"/>
              </a:rPr>
              <a:t>, que a</a:t>
            </a:r>
          </a:p>
          <a:p>
            <a:r>
              <a:rPr lang="pt-BR" sz="1200" b="0" i="0" u="none" strike="noStrike" kern="1200" baseline="0" dirty="0" smtClean="0">
                <a:solidFill>
                  <a:schemeClr val="tx1"/>
                </a:solidFill>
                <a:latin typeface="+mn-lt"/>
                <a:ea typeface="+mn-ea"/>
                <a:cs typeface="+mn-cs"/>
              </a:rPr>
              <a:t>cor da luminosidade irradiada depende da temperatura. A medida que o objeto</a:t>
            </a:r>
          </a:p>
          <a:p>
            <a:r>
              <a:rPr lang="pt-BR" sz="1200" b="0" i="0" u="none" strike="noStrike" kern="1200" baseline="0" dirty="0" smtClean="0">
                <a:solidFill>
                  <a:schemeClr val="tx1"/>
                </a:solidFill>
                <a:latin typeface="+mn-lt"/>
                <a:ea typeface="+mn-ea"/>
                <a:cs typeface="+mn-cs"/>
              </a:rPr>
              <a:t>esquenta, inicialmente emite apenas calor, depois brilha de um vermelho fosco, do</a:t>
            </a:r>
          </a:p>
          <a:p>
            <a:r>
              <a:rPr lang="pt-BR" sz="1200" b="0" i="0" u="none" strike="noStrike" kern="1200" baseline="0" dirty="0" smtClean="0">
                <a:solidFill>
                  <a:schemeClr val="tx1"/>
                </a:solidFill>
                <a:latin typeface="+mn-lt"/>
                <a:ea typeface="+mn-ea"/>
                <a:cs typeface="+mn-cs"/>
              </a:rPr>
              <a:t>qual passa a um a um vermelho vivo, a um alaranjado, amarelo, branco e, finalmente,</a:t>
            </a:r>
          </a:p>
          <a:p>
            <a:r>
              <a:rPr lang="pt-BR" sz="1200" b="0" i="0" u="none" strike="noStrike" kern="1200" baseline="0" dirty="0" smtClean="0">
                <a:solidFill>
                  <a:schemeClr val="tx1"/>
                </a:solidFill>
                <a:latin typeface="+mn-lt"/>
                <a:ea typeface="+mn-ea"/>
                <a:cs typeface="+mn-cs"/>
              </a:rPr>
              <a:t>azulado (e </a:t>
            </a:r>
            <a:r>
              <a:rPr lang="pt-BR" sz="1200" b="0" i="0" u="none" strike="noStrike" kern="1200" baseline="0" dirty="0" err="1" smtClean="0">
                <a:solidFill>
                  <a:schemeClr val="tx1"/>
                </a:solidFill>
                <a:latin typeface="+mn-lt"/>
                <a:ea typeface="+mn-ea"/>
                <a:cs typeface="+mn-cs"/>
              </a:rPr>
              <a:t>possivel</a:t>
            </a:r>
            <a:r>
              <a:rPr lang="pt-BR" sz="1200" b="0" i="0" u="none" strike="noStrike" kern="1200" baseline="0" dirty="0" smtClean="0">
                <a:solidFill>
                  <a:schemeClr val="tx1"/>
                </a:solidFill>
                <a:latin typeface="+mn-lt"/>
                <a:ea typeface="+mn-ea"/>
                <a:cs typeface="+mn-cs"/>
              </a:rPr>
              <a:t> que, a esta altura, </a:t>
            </a:r>
            <a:r>
              <a:rPr lang="pt-BR" sz="1200" b="0" i="0" u="none" strike="noStrike" kern="1200" baseline="0" dirty="0" err="1" smtClean="0">
                <a:solidFill>
                  <a:schemeClr val="tx1"/>
                </a:solidFill>
                <a:latin typeface="+mn-lt"/>
                <a:ea typeface="+mn-ea"/>
                <a:cs typeface="+mn-cs"/>
              </a:rPr>
              <a:t>ja</a:t>
            </a:r>
            <a:r>
              <a:rPr lang="pt-BR" sz="1200" b="0" i="0" u="none" strike="noStrike" kern="1200" baseline="0" dirty="0" smtClean="0">
                <a:solidFill>
                  <a:schemeClr val="tx1"/>
                </a:solidFill>
                <a:latin typeface="+mn-lt"/>
                <a:ea typeface="+mn-ea"/>
                <a:cs typeface="+mn-cs"/>
              </a:rPr>
              <a:t> haja ate mudado de estado </a:t>
            </a:r>
            <a:r>
              <a:rPr lang="pt-BR" sz="1200" b="0" i="0" u="none" strike="noStrike" kern="1200" baseline="0" dirty="0" err="1" smtClean="0">
                <a:solidFill>
                  <a:schemeClr val="tx1"/>
                </a:solidFill>
                <a:latin typeface="+mn-lt"/>
                <a:ea typeface="+mn-ea"/>
                <a:cs typeface="+mn-cs"/>
              </a:rPr>
              <a:t>fisico</a:t>
            </a:r>
            <a:r>
              <a:rPr lang="pt-BR" sz="1200" b="0" i="0" u="none" strike="noStrike" kern="1200" baseline="0" dirty="0" smtClean="0">
                <a:solidFill>
                  <a:schemeClr val="tx1"/>
                </a:solidFill>
                <a:latin typeface="+mn-lt"/>
                <a:ea typeface="+mn-ea"/>
                <a:cs typeface="+mn-cs"/>
              </a:rPr>
              <a:t>...).</a:t>
            </a:r>
          </a:p>
          <a:p>
            <a:r>
              <a:rPr lang="pt-BR" sz="1200" b="0" i="0" u="none" strike="noStrike" kern="1200" baseline="0" dirty="0" smtClean="0">
                <a:solidFill>
                  <a:schemeClr val="tx1"/>
                </a:solidFill>
                <a:latin typeface="+mn-lt"/>
                <a:ea typeface="+mn-ea"/>
                <a:cs typeface="+mn-cs"/>
              </a:rPr>
              <a:t>Existe ate um instrumento para medir a temperatura de objetos incandescentes,</a:t>
            </a:r>
          </a:p>
          <a:p>
            <a:r>
              <a:rPr lang="pt-BR" sz="1200" b="0" i="0" u="none" strike="noStrike" kern="1200" baseline="0" dirty="0" smtClean="0">
                <a:solidFill>
                  <a:schemeClr val="tx1"/>
                </a:solidFill>
                <a:latin typeface="+mn-lt"/>
                <a:ea typeface="+mn-ea"/>
                <a:cs typeface="+mn-cs"/>
              </a:rPr>
              <a:t>observando a sua </a:t>
            </a:r>
            <a:r>
              <a:rPr lang="pt-BR" sz="1200" b="0" i="0" u="none" strike="noStrike" kern="1200" baseline="0" dirty="0" err="1" smtClean="0">
                <a:solidFill>
                  <a:schemeClr val="tx1"/>
                </a:solidFill>
                <a:latin typeface="+mn-lt"/>
                <a:ea typeface="+mn-ea"/>
                <a:cs typeface="+mn-cs"/>
              </a:rPr>
              <a:t>coloracao</a:t>
            </a:r>
            <a:r>
              <a:rPr lang="pt-BR" sz="1200" b="0" i="0" u="none" strike="noStrike" kern="1200" baseline="0" dirty="0" smtClean="0">
                <a:solidFill>
                  <a:schemeClr val="tx1"/>
                </a:solidFill>
                <a:latin typeface="+mn-lt"/>
                <a:ea typeface="+mn-ea"/>
                <a:cs typeface="+mn-cs"/>
              </a:rPr>
              <a:t>: o </a:t>
            </a:r>
            <a:r>
              <a:rPr lang="pt-BR" sz="1200" b="1" i="1" u="none" strike="noStrike" kern="1200" baseline="0" dirty="0" smtClean="0">
                <a:solidFill>
                  <a:schemeClr val="tx1"/>
                </a:solidFill>
                <a:latin typeface="+mn-lt"/>
                <a:ea typeface="+mn-ea"/>
                <a:cs typeface="+mn-cs"/>
              </a:rPr>
              <a:t>pirômetro ótico</a:t>
            </a:r>
            <a:r>
              <a:rPr lang="pt-BR" sz="1200" b="0" i="0" u="none" strike="noStrike" kern="1200" baseline="0" dirty="0" smtClean="0">
                <a:solidFill>
                  <a:schemeClr val="tx1"/>
                </a:solidFill>
                <a:latin typeface="+mn-lt"/>
                <a:ea typeface="+mn-ea"/>
                <a:cs typeface="+mn-cs"/>
              </a:rPr>
              <a:t>.</a:t>
            </a:r>
            <a:endParaRPr lang="pt-BR" dirty="0"/>
          </a:p>
        </p:txBody>
      </p:sp>
      <p:sp>
        <p:nvSpPr>
          <p:cNvPr id="4" name="Espaço Reservado para Número de Slide 3"/>
          <p:cNvSpPr>
            <a:spLocks noGrp="1"/>
          </p:cNvSpPr>
          <p:nvPr>
            <p:ph type="sldNum" sz="quarter" idx="10"/>
          </p:nvPr>
        </p:nvSpPr>
        <p:spPr/>
        <p:txBody>
          <a:bodyPr/>
          <a:lstStyle/>
          <a:p>
            <a:fld id="{586D581A-ABB8-4D78-8E6A-2427F47AB16B}" type="slidenum">
              <a:rPr lang="pt-BR" smtClean="0"/>
              <a:pPr/>
              <a:t>6</a:t>
            </a:fld>
            <a:endParaRPr lang="pt-BR"/>
          </a:p>
        </p:txBody>
      </p:sp>
    </p:spTree>
    <p:extLst>
      <p:ext uri="{BB962C8B-B14F-4D97-AF65-F5344CB8AC3E}">
        <p14:creationId xmlns:p14="http://schemas.microsoft.com/office/powerpoint/2010/main" xmlns="" val="40445552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sz="1200" b="0" i="0" u="none" strike="noStrike" kern="1200" baseline="0" dirty="0" smtClean="0">
                <a:solidFill>
                  <a:schemeClr val="tx1"/>
                </a:solidFill>
                <a:latin typeface="+mn-lt"/>
                <a:ea typeface="+mn-ea"/>
                <a:cs typeface="+mn-cs"/>
              </a:rPr>
              <a:t>A </a:t>
            </a:r>
            <a:r>
              <a:rPr lang="pt-BR" sz="1200" b="0" i="0" u="none" strike="noStrike" kern="1200" baseline="0" dirty="0" err="1" smtClean="0">
                <a:solidFill>
                  <a:schemeClr val="tx1"/>
                </a:solidFill>
                <a:latin typeface="+mn-lt"/>
                <a:ea typeface="+mn-ea"/>
                <a:cs typeface="+mn-cs"/>
              </a:rPr>
              <a:t>coloracao</a:t>
            </a:r>
            <a:r>
              <a:rPr lang="pt-BR" sz="1200" b="0" i="0" u="none" strike="noStrike" kern="1200" baseline="0" dirty="0" smtClean="0">
                <a:solidFill>
                  <a:schemeClr val="tx1"/>
                </a:solidFill>
                <a:latin typeface="+mn-lt"/>
                <a:ea typeface="+mn-ea"/>
                <a:cs typeface="+mn-cs"/>
              </a:rPr>
              <a:t> das estrelas e um exemplo do </a:t>
            </a:r>
            <a:r>
              <a:rPr lang="pt-BR" sz="1200" b="0" i="0" u="none" strike="noStrike" kern="1200" baseline="0" dirty="0" err="1" smtClean="0">
                <a:solidFill>
                  <a:schemeClr val="tx1"/>
                </a:solidFill>
                <a:latin typeface="+mn-lt"/>
                <a:ea typeface="+mn-ea"/>
                <a:cs typeface="+mn-cs"/>
              </a:rPr>
              <a:t>fenomeno</a:t>
            </a:r>
            <a:r>
              <a:rPr lang="pt-BR" sz="1200" b="0" i="0" u="none" strike="noStrike" kern="1200" baseline="0" dirty="0" smtClean="0">
                <a:solidFill>
                  <a:schemeClr val="tx1"/>
                </a:solidFill>
                <a:latin typeface="+mn-lt"/>
                <a:ea typeface="+mn-ea"/>
                <a:cs typeface="+mn-cs"/>
              </a:rPr>
              <a:t> chamado de </a:t>
            </a:r>
            <a:r>
              <a:rPr lang="pt-BR" sz="1200" b="0" i="1" u="none" strike="noStrike" kern="1200" baseline="0" dirty="0" err="1" smtClean="0">
                <a:solidFill>
                  <a:schemeClr val="tx1"/>
                </a:solidFill>
                <a:latin typeface="+mn-lt"/>
                <a:ea typeface="+mn-ea"/>
                <a:cs typeface="+mn-cs"/>
              </a:rPr>
              <a:t>radiacao</a:t>
            </a:r>
            <a:endParaRPr lang="pt-BR" sz="1200" b="0" i="1" u="none" strike="noStrike" kern="1200" baseline="0" dirty="0" smtClean="0">
              <a:solidFill>
                <a:schemeClr val="tx1"/>
              </a:solidFill>
              <a:latin typeface="+mn-lt"/>
              <a:ea typeface="+mn-ea"/>
              <a:cs typeface="+mn-cs"/>
            </a:endParaRPr>
          </a:p>
          <a:p>
            <a:r>
              <a:rPr lang="pt-BR" sz="1200" b="0" i="1" u="none" strike="noStrike" kern="1200" baseline="0" dirty="0" err="1" smtClean="0">
                <a:solidFill>
                  <a:schemeClr val="tx1"/>
                </a:solidFill>
                <a:latin typeface="+mn-lt"/>
                <a:ea typeface="+mn-ea"/>
                <a:cs typeface="+mn-cs"/>
              </a:rPr>
              <a:t>termica</a:t>
            </a:r>
            <a:r>
              <a:rPr lang="pt-BR" sz="1200" b="0" i="0" u="none" strike="noStrike" kern="1200" baseline="0" dirty="0" smtClean="0">
                <a:solidFill>
                  <a:schemeClr val="tx1"/>
                </a:solidFill>
                <a:latin typeface="+mn-lt"/>
                <a:ea typeface="+mn-ea"/>
                <a:cs typeface="+mn-cs"/>
              </a:rPr>
              <a:t>. Sabe-se, ha muito tempo, que um objeto suficientemente aquecido</a:t>
            </a:r>
          </a:p>
          <a:p>
            <a:r>
              <a:rPr lang="pt-BR" sz="1200" b="0" i="0" u="none" strike="noStrike" kern="1200" baseline="0" dirty="0" smtClean="0">
                <a:solidFill>
                  <a:schemeClr val="tx1"/>
                </a:solidFill>
                <a:latin typeface="+mn-lt"/>
                <a:ea typeface="+mn-ea"/>
                <a:cs typeface="+mn-cs"/>
              </a:rPr>
              <a:t>irradia luz, torna-se incandescente (por exemplo, um ferro em brasa na forja do</a:t>
            </a:r>
          </a:p>
          <a:p>
            <a:r>
              <a:rPr lang="pt-BR" sz="1200" b="0" i="0" u="none" strike="noStrike" kern="1200" baseline="0" dirty="0" smtClean="0">
                <a:solidFill>
                  <a:schemeClr val="tx1"/>
                </a:solidFill>
                <a:latin typeface="+mn-lt"/>
                <a:ea typeface="+mn-ea"/>
                <a:cs typeface="+mn-cs"/>
              </a:rPr>
              <a:t>ferreiro ou o filamento de uma </a:t>
            </a:r>
            <a:r>
              <a:rPr lang="pt-BR" sz="1200" b="0" i="0" u="none" strike="noStrike" kern="1200" baseline="0" dirty="0" err="1" smtClean="0">
                <a:solidFill>
                  <a:schemeClr val="tx1"/>
                </a:solidFill>
                <a:latin typeface="+mn-lt"/>
                <a:ea typeface="+mn-ea"/>
                <a:cs typeface="+mn-cs"/>
              </a:rPr>
              <a:t>lampada</a:t>
            </a:r>
            <a:r>
              <a:rPr lang="pt-BR" sz="1200" b="0" i="0" u="none" strike="noStrike" kern="1200" baseline="0" dirty="0" smtClean="0">
                <a:solidFill>
                  <a:schemeClr val="tx1"/>
                </a:solidFill>
                <a:latin typeface="+mn-lt"/>
                <a:ea typeface="+mn-ea"/>
                <a:cs typeface="+mn-cs"/>
              </a:rPr>
              <a:t> incandescente). Sabe-se, </a:t>
            </a:r>
            <a:r>
              <a:rPr lang="pt-BR" sz="1200" b="0" i="0" u="none" strike="noStrike" kern="1200" baseline="0" dirty="0" err="1" smtClean="0">
                <a:solidFill>
                  <a:schemeClr val="tx1"/>
                </a:solidFill>
                <a:latin typeface="+mn-lt"/>
                <a:ea typeface="+mn-ea"/>
                <a:cs typeface="+mn-cs"/>
              </a:rPr>
              <a:t>tambem</a:t>
            </a:r>
            <a:r>
              <a:rPr lang="pt-BR" sz="1200" b="0" i="0" u="none" strike="noStrike" kern="1200" baseline="0" dirty="0" smtClean="0">
                <a:solidFill>
                  <a:schemeClr val="tx1"/>
                </a:solidFill>
                <a:latin typeface="+mn-lt"/>
                <a:ea typeface="+mn-ea"/>
                <a:cs typeface="+mn-cs"/>
              </a:rPr>
              <a:t>, que a</a:t>
            </a:r>
          </a:p>
          <a:p>
            <a:r>
              <a:rPr lang="pt-BR" sz="1200" b="0" i="0" u="none" strike="noStrike" kern="1200" baseline="0" dirty="0" smtClean="0">
                <a:solidFill>
                  <a:schemeClr val="tx1"/>
                </a:solidFill>
                <a:latin typeface="+mn-lt"/>
                <a:ea typeface="+mn-ea"/>
                <a:cs typeface="+mn-cs"/>
              </a:rPr>
              <a:t>cor da luminosidade irradiada depende da temperatura. A medida que o objeto</a:t>
            </a:r>
          </a:p>
          <a:p>
            <a:r>
              <a:rPr lang="pt-BR" sz="1200" b="0" i="0" u="none" strike="noStrike" kern="1200" baseline="0" dirty="0" smtClean="0">
                <a:solidFill>
                  <a:schemeClr val="tx1"/>
                </a:solidFill>
                <a:latin typeface="+mn-lt"/>
                <a:ea typeface="+mn-ea"/>
                <a:cs typeface="+mn-cs"/>
              </a:rPr>
              <a:t>esquenta, inicialmente emite apenas calor, depois brilha de um vermelho fosco, do</a:t>
            </a:r>
          </a:p>
          <a:p>
            <a:r>
              <a:rPr lang="pt-BR" sz="1200" b="0" i="0" u="none" strike="noStrike" kern="1200" baseline="0" dirty="0" smtClean="0">
                <a:solidFill>
                  <a:schemeClr val="tx1"/>
                </a:solidFill>
                <a:latin typeface="+mn-lt"/>
                <a:ea typeface="+mn-ea"/>
                <a:cs typeface="+mn-cs"/>
              </a:rPr>
              <a:t>qual passa a um a um vermelho vivo, a um alaranjado, amarelo, branco e, finalmente,</a:t>
            </a:r>
          </a:p>
          <a:p>
            <a:r>
              <a:rPr lang="pt-BR" sz="1200" b="0" i="0" u="none" strike="noStrike" kern="1200" baseline="0" dirty="0" smtClean="0">
                <a:solidFill>
                  <a:schemeClr val="tx1"/>
                </a:solidFill>
                <a:latin typeface="+mn-lt"/>
                <a:ea typeface="+mn-ea"/>
                <a:cs typeface="+mn-cs"/>
              </a:rPr>
              <a:t>azulado (e </a:t>
            </a:r>
            <a:r>
              <a:rPr lang="pt-BR" sz="1200" b="0" i="0" u="none" strike="noStrike" kern="1200" baseline="0" dirty="0" err="1" smtClean="0">
                <a:solidFill>
                  <a:schemeClr val="tx1"/>
                </a:solidFill>
                <a:latin typeface="+mn-lt"/>
                <a:ea typeface="+mn-ea"/>
                <a:cs typeface="+mn-cs"/>
              </a:rPr>
              <a:t>possivel</a:t>
            </a:r>
            <a:r>
              <a:rPr lang="pt-BR" sz="1200" b="0" i="0" u="none" strike="noStrike" kern="1200" baseline="0" dirty="0" smtClean="0">
                <a:solidFill>
                  <a:schemeClr val="tx1"/>
                </a:solidFill>
                <a:latin typeface="+mn-lt"/>
                <a:ea typeface="+mn-ea"/>
                <a:cs typeface="+mn-cs"/>
              </a:rPr>
              <a:t> que, a esta altura, </a:t>
            </a:r>
            <a:r>
              <a:rPr lang="pt-BR" sz="1200" b="0" i="0" u="none" strike="noStrike" kern="1200" baseline="0" dirty="0" err="1" smtClean="0">
                <a:solidFill>
                  <a:schemeClr val="tx1"/>
                </a:solidFill>
                <a:latin typeface="+mn-lt"/>
                <a:ea typeface="+mn-ea"/>
                <a:cs typeface="+mn-cs"/>
              </a:rPr>
              <a:t>ja</a:t>
            </a:r>
            <a:r>
              <a:rPr lang="pt-BR" sz="1200" b="0" i="0" u="none" strike="noStrike" kern="1200" baseline="0" dirty="0" smtClean="0">
                <a:solidFill>
                  <a:schemeClr val="tx1"/>
                </a:solidFill>
                <a:latin typeface="+mn-lt"/>
                <a:ea typeface="+mn-ea"/>
                <a:cs typeface="+mn-cs"/>
              </a:rPr>
              <a:t> haja ate mudado de estado </a:t>
            </a:r>
            <a:r>
              <a:rPr lang="pt-BR" sz="1200" b="0" i="0" u="none" strike="noStrike" kern="1200" baseline="0" dirty="0" err="1" smtClean="0">
                <a:solidFill>
                  <a:schemeClr val="tx1"/>
                </a:solidFill>
                <a:latin typeface="+mn-lt"/>
                <a:ea typeface="+mn-ea"/>
                <a:cs typeface="+mn-cs"/>
              </a:rPr>
              <a:t>fisico</a:t>
            </a:r>
            <a:r>
              <a:rPr lang="pt-BR" sz="1200" b="0" i="0" u="none" strike="noStrike" kern="1200" baseline="0" dirty="0" smtClean="0">
                <a:solidFill>
                  <a:schemeClr val="tx1"/>
                </a:solidFill>
                <a:latin typeface="+mn-lt"/>
                <a:ea typeface="+mn-ea"/>
                <a:cs typeface="+mn-cs"/>
              </a:rPr>
              <a:t>...).</a:t>
            </a:r>
          </a:p>
          <a:p>
            <a:r>
              <a:rPr lang="pt-BR" sz="1200" b="0" i="0" u="none" strike="noStrike" kern="1200" baseline="0" dirty="0" smtClean="0">
                <a:solidFill>
                  <a:schemeClr val="tx1"/>
                </a:solidFill>
                <a:latin typeface="+mn-lt"/>
                <a:ea typeface="+mn-ea"/>
                <a:cs typeface="+mn-cs"/>
              </a:rPr>
              <a:t>Existe ate um instrumento para medir a temperatura de objetos incandescentes,</a:t>
            </a:r>
          </a:p>
          <a:p>
            <a:r>
              <a:rPr lang="pt-BR" sz="1200" b="0" i="0" u="none" strike="noStrike" kern="1200" baseline="0" dirty="0" smtClean="0">
                <a:solidFill>
                  <a:schemeClr val="tx1"/>
                </a:solidFill>
                <a:latin typeface="+mn-lt"/>
                <a:ea typeface="+mn-ea"/>
                <a:cs typeface="+mn-cs"/>
              </a:rPr>
              <a:t>observando a sua </a:t>
            </a:r>
            <a:r>
              <a:rPr lang="pt-BR" sz="1200" b="0" i="0" u="none" strike="noStrike" kern="1200" baseline="0" dirty="0" err="1" smtClean="0">
                <a:solidFill>
                  <a:schemeClr val="tx1"/>
                </a:solidFill>
                <a:latin typeface="+mn-lt"/>
                <a:ea typeface="+mn-ea"/>
                <a:cs typeface="+mn-cs"/>
              </a:rPr>
              <a:t>coloracao</a:t>
            </a:r>
            <a:r>
              <a:rPr lang="pt-BR" sz="1200" b="0" i="0" u="none" strike="noStrike" kern="1200" baseline="0" dirty="0" smtClean="0">
                <a:solidFill>
                  <a:schemeClr val="tx1"/>
                </a:solidFill>
                <a:latin typeface="+mn-lt"/>
                <a:ea typeface="+mn-ea"/>
                <a:cs typeface="+mn-cs"/>
              </a:rPr>
              <a:t>: o </a:t>
            </a:r>
            <a:r>
              <a:rPr lang="pt-BR" sz="1200" b="1" i="1" u="none" strike="noStrike" kern="1200" baseline="0" dirty="0" smtClean="0">
                <a:solidFill>
                  <a:schemeClr val="tx1"/>
                </a:solidFill>
                <a:latin typeface="+mn-lt"/>
                <a:ea typeface="+mn-ea"/>
                <a:cs typeface="+mn-cs"/>
              </a:rPr>
              <a:t>pirômetro ótico</a:t>
            </a:r>
            <a:r>
              <a:rPr lang="pt-BR" sz="1200" b="0" i="0" u="none" strike="noStrike" kern="1200" baseline="0" dirty="0" smtClean="0">
                <a:solidFill>
                  <a:schemeClr val="tx1"/>
                </a:solidFill>
                <a:latin typeface="+mn-lt"/>
                <a:ea typeface="+mn-ea"/>
                <a:cs typeface="+mn-cs"/>
              </a:rPr>
              <a:t>.</a:t>
            </a:r>
            <a:endParaRPr lang="pt-BR" dirty="0"/>
          </a:p>
        </p:txBody>
      </p:sp>
      <p:sp>
        <p:nvSpPr>
          <p:cNvPr id="4" name="Espaço Reservado para Número de Slide 3"/>
          <p:cNvSpPr>
            <a:spLocks noGrp="1"/>
          </p:cNvSpPr>
          <p:nvPr>
            <p:ph type="sldNum" sz="quarter" idx="10"/>
          </p:nvPr>
        </p:nvSpPr>
        <p:spPr/>
        <p:txBody>
          <a:bodyPr/>
          <a:lstStyle/>
          <a:p>
            <a:fld id="{586D581A-ABB8-4D78-8E6A-2427F47AB16B}" type="slidenum">
              <a:rPr lang="pt-BR" smtClean="0"/>
              <a:pPr/>
              <a:t>7</a:t>
            </a:fld>
            <a:endParaRPr lang="pt-BR"/>
          </a:p>
        </p:txBody>
      </p:sp>
    </p:spTree>
    <p:extLst>
      <p:ext uri="{BB962C8B-B14F-4D97-AF65-F5344CB8AC3E}">
        <p14:creationId xmlns:p14="http://schemas.microsoft.com/office/powerpoint/2010/main" xmlns="" val="40445552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sz="1200" b="0" i="0" u="none" strike="noStrike" kern="1200" baseline="0" dirty="0" smtClean="0">
                <a:solidFill>
                  <a:schemeClr val="tx1"/>
                </a:solidFill>
                <a:latin typeface="+mn-lt"/>
                <a:ea typeface="+mn-ea"/>
                <a:cs typeface="+mn-cs"/>
              </a:rPr>
              <a:t>Em outubro de 1900, Max Planck encontrou uma formula </a:t>
            </a:r>
            <a:r>
              <a:rPr lang="pt-BR" sz="1200" b="0" i="0" u="none" strike="noStrike" kern="1200" baseline="0" dirty="0" err="1" smtClean="0">
                <a:solidFill>
                  <a:schemeClr val="tx1"/>
                </a:solidFill>
                <a:latin typeface="+mn-lt"/>
                <a:ea typeface="+mn-ea"/>
                <a:cs typeface="+mn-cs"/>
              </a:rPr>
              <a:t>empirica</a:t>
            </a:r>
            <a:endParaRPr lang="pt-BR" sz="1200" b="0" i="0" u="none" strike="noStrike" kern="1200" baseline="0" dirty="0" smtClean="0">
              <a:solidFill>
                <a:schemeClr val="tx1"/>
              </a:solidFill>
              <a:latin typeface="+mn-lt"/>
              <a:ea typeface="+mn-ea"/>
              <a:cs typeface="+mn-cs"/>
            </a:endParaRPr>
          </a:p>
          <a:p>
            <a:r>
              <a:rPr lang="pt-BR" sz="1200" b="0" i="0" u="none" strike="noStrike" kern="1200" baseline="0" dirty="0" smtClean="0">
                <a:solidFill>
                  <a:schemeClr val="tx1"/>
                </a:solidFill>
                <a:latin typeface="+mn-lt"/>
                <a:ea typeface="+mn-ea"/>
                <a:cs typeface="+mn-cs"/>
              </a:rPr>
              <a:t>capaz de descrever a </a:t>
            </a:r>
            <a:r>
              <a:rPr lang="pt-BR" sz="1200" b="0" i="0" u="none" strike="noStrike" kern="1200" baseline="0" dirty="0" err="1" smtClean="0">
                <a:solidFill>
                  <a:schemeClr val="tx1"/>
                </a:solidFill>
                <a:latin typeface="+mn-lt"/>
                <a:ea typeface="+mn-ea"/>
                <a:cs typeface="+mn-cs"/>
              </a:rPr>
              <a:t>radiacao</a:t>
            </a:r>
            <a:r>
              <a:rPr lang="pt-BR" sz="1200" b="0" i="0" u="none" strike="noStrike" kern="1200" baseline="0" dirty="0" smtClean="0">
                <a:solidFill>
                  <a:schemeClr val="tx1"/>
                </a:solidFill>
                <a:latin typeface="+mn-lt"/>
                <a:ea typeface="+mn-ea"/>
                <a:cs typeface="+mn-cs"/>
              </a:rPr>
              <a:t> </a:t>
            </a:r>
            <a:r>
              <a:rPr lang="pt-BR" sz="1200" b="0" i="0" u="none" strike="noStrike" kern="1200" baseline="0" dirty="0" err="1" smtClean="0">
                <a:solidFill>
                  <a:schemeClr val="tx1"/>
                </a:solidFill>
                <a:latin typeface="+mn-lt"/>
                <a:ea typeface="+mn-ea"/>
                <a:cs typeface="+mn-cs"/>
              </a:rPr>
              <a:t>termica</a:t>
            </a:r>
            <a:r>
              <a:rPr lang="pt-BR" sz="1200" b="0" i="0" u="none" strike="noStrike" kern="1200" baseline="0" dirty="0" smtClean="0">
                <a:solidFill>
                  <a:schemeClr val="tx1"/>
                </a:solidFill>
                <a:latin typeface="+mn-lt"/>
                <a:ea typeface="+mn-ea"/>
                <a:cs typeface="+mn-cs"/>
              </a:rPr>
              <a:t>, isto e, uma formula capaz de reproduzir</a:t>
            </a:r>
          </a:p>
          <a:p>
            <a:r>
              <a:rPr lang="pt-BR" sz="1200" b="0" i="0" u="none" strike="noStrike" kern="1200" baseline="0" dirty="0" smtClean="0">
                <a:solidFill>
                  <a:schemeClr val="tx1"/>
                </a:solidFill>
                <a:latin typeface="+mn-lt"/>
                <a:ea typeface="+mn-ea"/>
                <a:cs typeface="+mn-cs"/>
              </a:rPr>
              <a:t>satisfatoriamente os dados experimentais. Uma maneira moderna de escrever a</a:t>
            </a:r>
          </a:p>
          <a:p>
            <a:r>
              <a:rPr lang="pt-BR" sz="1200" b="0" i="0" u="none" strike="noStrike" kern="1200" baseline="0" dirty="0" smtClean="0">
                <a:solidFill>
                  <a:schemeClr val="tx1"/>
                </a:solidFill>
                <a:latin typeface="+mn-lt"/>
                <a:ea typeface="+mn-ea"/>
                <a:cs typeface="+mn-cs"/>
              </a:rPr>
              <a:t>formula de Planck ei:</a:t>
            </a:r>
          </a:p>
          <a:p>
            <a:r>
              <a:rPr lang="pt-BR" sz="1200" b="0" i="0" u="none" strike="noStrike" kern="1200" baseline="0" dirty="0" smtClean="0">
                <a:solidFill>
                  <a:schemeClr val="tx1"/>
                </a:solidFill>
                <a:latin typeface="+mn-lt"/>
                <a:ea typeface="+mn-ea"/>
                <a:cs typeface="+mn-cs"/>
              </a:rPr>
              <a:t>1</a:t>
            </a:r>
          </a:p>
          <a:p>
            <a:r>
              <a:rPr lang="pt-BR" sz="1200" b="0" i="0" u="none" strike="noStrike" kern="1200" baseline="0" dirty="0" smtClean="0">
                <a:solidFill>
                  <a:schemeClr val="tx1"/>
                </a:solidFill>
                <a:latin typeface="+mn-lt"/>
                <a:ea typeface="+mn-ea"/>
                <a:cs typeface="+mn-cs"/>
              </a:rPr>
              <a:t>2 1</a:t>
            </a:r>
          </a:p>
          <a:p>
            <a:r>
              <a:rPr lang="pt-BR" sz="1200" b="0" i="0" u="none" strike="noStrike" kern="1200" baseline="0" dirty="0" smtClean="0">
                <a:solidFill>
                  <a:schemeClr val="tx1"/>
                </a:solidFill>
                <a:latin typeface="+mn-lt"/>
                <a:ea typeface="+mn-ea"/>
                <a:cs typeface="+mn-cs"/>
              </a:rPr>
              <a:t>5</a:t>
            </a:r>
          </a:p>
          <a:p>
            <a:r>
              <a:rPr lang="pt-BR" sz="1200" b="0" i="0" u="none" strike="noStrike" kern="1200" baseline="0" dirty="0" smtClean="0">
                <a:solidFill>
                  <a:schemeClr val="tx1"/>
                </a:solidFill>
                <a:latin typeface="+mn-lt"/>
                <a:ea typeface="+mn-ea"/>
                <a:cs typeface="+mn-cs"/>
              </a:rPr>
              <a:t>2</a:t>
            </a:r>
          </a:p>
          <a:p>
            <a:r>
              <a:rPr lang="pt-BR" sz="1200" b="0" i="0" u="none" strike="noStrike" kern="1200" baseline="0" dirty="0" smtClean="0">
                <a:solidFill>
                  <a:schemeClr val="tx1"/>
                </a:solidFill>
                <a:latin typeface="+mn-lt"/>
                <a:ea typeface="+mn-ea"/>
                <a:cs typeface="+mn-cs"/>
              </a:rPr>
              <a:t>−</a:t>
            </a:r>
          </a:p>
          <a:p>
            <a:r>
              <a:rPr lang="pt-BR" sz="1200" b="0" i="0" u="none" strike="noStrike" kern="1200" baseline="0" dirty="0" smtClean="0">
                <a:solidFill>
                  <a:schemeClr val="tx1"/>
                </a:solidFill>
                <a:latin typeface="+mn-lt"/>
                <a:ea typeface="+mn-ea"/>
                <a:cs typeface="+mn-cs"/>
              </a:rPr>
              <a:t>= </a:t>
            </a:r>
            <a:r>
              <a:rPr lang="pt-BR" sz="1200" b="0" i="1" u="none" strike="noStrike" kern="1200" baseline="0" dirty="0" smtClean="0">
                <a:solidFill>
                  <a:schemeClr val="tx1"/>
                </a:solidFill>
                <a:latin typeface="+mn-lt"/>
                <a:ea typeface="+mn-ea"/>
                <a:cs typeface="+mn-cs"/>
              </a:rPr>
              <a:t>T </a:t>
            </a:r>
            <a:r>
              <a:rPr lang="pt-BR" sz="1200" b="0" i="1" u="none" strike="noStrike" kern="1200" baseline="0" dirty="0" err="1" smtClean="0">
                <a:solidFill>
                  <a:schemeClr val="tx1"/>
                </a:solidFill>
                <a:latin typeface="+mn-lt"/>
                <a:ea typeface="+mn-ea"/>
                <a:cs typeface="+mn-cs"/>
              </a:rPr>
              <a:t>hc</a:t>
            </a:r>
            <a:r>
              <a:rPr lang="pt-BR" sz="1200" b="0" i="1" u="none" strike="noStrike" kern="1200" baseline="0" dirty="0" smtClean="0">
                <a:solidFill>
                  <a:schemeClr val="tx1"/>
                </a:solidFill>
                <a:latin typeface="+mn-lt"/>
                <a:ea typeface="+mn-ea"/>
                <a:cs typeface="+mn-cs"/>
              </a:rPr>
              <a:t> / </a:t>
            </a:r>
            <a:r>
              <a:rPr lang="pt-BR" sz="1200" b="0" i="1" u="none" strike="noStrike" kern="1200" baseline="0" dirty="0" err="1" smtClean="0">
                <a:solidFill>
                  <a:schemeClr val="tx1"/>
                </a:solidFill>
                <a:latin typeface="+mn-lt"/>
                <a:ea typeface="+mn-ea"/>
                <a:cs typeface="+mn-cs"/>
              </a:rPr>
              <a:t>kT</a:t>
            </a:r>
            <a:r>
              <a:rPr lang="pt-BR" sz="1200" b="0" i="1" u="none" strike="noStrike" kern="1200" baseline="0" dirty="0" smtClean="0">
                <a:solidFill>
                  <a:schemeClr val="tx1"/>
                </a:solidFill>
                <a:latin typeface="+mn-lt"/>
                <a:ea typeface="+mn-ea"/>
                <a:cs typeface="+mn-cs"/>
              </a:rPr>
              <a:t> e</a:t>
            </a:r>
          </a:p>
          <a:p>
            <a:r>
              <a:rPr lang="pt-BR" sz="1200" b="0" i="1" u="none" strike="noStrike" kern="1200" baseline="0" dirty="0" smtClean="0">
                <a:solidFill>
                  <a:schemeClr val="tx1"/>
                </a:solidFill>
                <a:latin typeface="+mn-lt"/>
                <a:ea typeface="+mn-ea"/>
                <a:cs typeface="+mn-cs"/>
              </a:rPr>
              <a:t>R ( ) c h λ </a:t>
            </a:r>
            <a:r>
              <a:rPr lang="pt-BR" sz="1200" b="0" i="1" u="none" strike="noStrike" kern="1200" baseline="0" dirty="0" err="1" smtClean="0">
                <a:solidFill>
                  <a:schemeClr val="tx1"/>
                </a:solidFill>
                <a:latin typeface="+mn-lt"/>
                <a:ea typeface="+mn-ea"/>
                <a:cs typeface="+mn-cs"/>
              </a:rPr>
              <a:t>λ</a:t>
            </a:r>
            <a:endParaRPr lang="pt-BR" sz="1200" b="0" i="1" u="none" strike="noStrike" kern="1200" baseline="0" dirty="0" smtClean="0">
              <a:solidFill>
                <a:schemeClr val="tx1"/>
              </a:solidFill>
              <a:latin typeface="+mn-lt"/>
              <a:ea typeface="+mn-ea"/>
              <a:cs typeface="+mn-cs"/>
            </a:endParaRPr>
          </a:p>
          <a:p>
            <a:r>
              <a:rPr lang="el-GR" sz="1200" b="0" i="1" u="none" strike="noStrike" kern="1200" baseline="0" dirty="0" smtClean="0">
                <a:solidFill>
                  <a:schemeClr val="tx1"/>
                </a:solidFill>
                <a:latin typeface="+mn-lt"/>
                <a:ea typeface="+mn-ea"/>
                <a:cs typeface="+mn-cs"/>
              </a:rPr>
              <a:t>π</a:t>
            </a:r>
          </a:p>
          <a:p>
            <a:r>
              <a:rPr lang="el-GR" sz="1200" b="0" i="1" u="none" strike="noStrike" kern="1200" baseline="0" dirty="0" smtClean="0">
                <a:solidFill>
                  <a:schemeClr val="tx1"/>
                </a:solidFill>
                <a:latin typeface="+mn-lt"/>
                <a:ea typeface="+mn-ea"/>
                <a:cs typeface="+mn-cs"/>
              </a:rPr>
              <a:t>λ</a:t>
            </a:r>
          </a:p>
          <a:p>
            <a:r>
              <a:rPr lang="pt-BR" sz="1200" b="0" i="0" u="none" strike="noStrike" kern="1200" baseline="0" dirty="0" smtClean="0">
                <a:solidFill>
                  <a:schemeClr val="tx1"/>
                </a:solidFill>
                <a:latin typeface="+mn-lt"/>
                <a:ea typeface="+mn-ea"/>
                <a:cs typeface="+mn-cs"/>
              </a:rPr>
              <a:t>sendo h a constante de Planck, c a velocidade da luz e k a constante de Boltzmann.</a:t>
            </a:r>
          </a:p>
          <a:p>
            <a:r>
              <a:rPr lang="pt-BR" sz="1200" b="0" i="0" u="none" strike="noStrike" kern="1200" baseline="0" dirty="0" smtClean="0">
                <a:solidFill>
                  <a:schemeClr val="tx1"/>
                </a:solidFill>
                <a:latin typeface="+mn-lt"/>
                <a:ea typeface="+mn-ea"/>
                <a:cs typeface="+mn-cs"/>
              </a:rPr>
              <a:t>A </a:t>
            </a:r>
            <a:r>
              <a:rPr lang="pt-BR" sz="1200" b="0" i="0" u="none" strike="noStrike" kern="1200" baseline="0" dirty="0" err="1" smtClean="0">
                <a:solidFill>
                  <a:schemeClr val="tx1"/>
                </a:solidFill>
                <a:latin typeface="+mn-lt"/>
                <a:ea typeface="+mn-ea"/>
                <a:cs typeface="+mn-cs"/>
              </a:rPr>
              <a:t>funcao</a:t>
            </a:r>
            <a:r>
              <a:rPr lang="pt-BR" sz="1200" b="0" i="0" u="none" strike="noStrike" kern="1200" baseline="0" dirty="0" smtClean="0">
                <a:solidFill>
                  <a:schemeClr val="tx1"/>
                </a:solidFill>
                <a:latin typeface="+mn-lt"/>
                <a:ea typeface="+mn-ea"/>
                <a:cs typeface="+mn-cs"/>
              </a:rPr>
              <a:t> RT(λ), chamada de </a:t>
            </a:r>
            <a:r>
              <a:rPr lang="pt-BR" sz="1200" b="1" i="1" u="none" strike="noStrike" kern="1200" baseline="0" dirty="0" err="1" smtClean="0">
                <a:solidFill>
                  <a:schemeClr val="tx1"/>
                </a:solidFill>
                <a:latin typeface="+mn-lt"/>
                <a:ea typeface="+mn-ea"/>
                <a:cs typeface="+mn-cs"/>
              </a:rPr>
              <a:t>radiância</a:t>
            </a:r>
            <a:r>
              <a:rPr lang="pt-BR" sz="1200" b="1" i="1" u="none" strike="noStrike" kern="1200" baseline="0" dirty="0" smtClean="0">
                <a:solidFill>
                  <a:schemeClr val="tx1"/>
                </a:solidFill>
                <a:latin typeface="+mn-lt"/>
                <a:ea typeface="+mn-ea"/>
                <a:cs typeface="+mn-cs"/>
              </a:rPr>
              <a:t> espectral</a:t>
            </a:r>
            <a:r>
              <a:rPr lang="pt-BR" sz="1200" b="0" i="0" u="none" strike="noStrike" kern="1200" baseline="0" dirty="0" smtClean="0">
                <a:solidFill>
                  <a:schemeClr val="tx1"/>
                </a:solidFill>
                <a:latin typeface="+mn-lt"/>
                <a:ea typeface="+mn-ea"/>
                <a:cs typeface="+mn-cs"/>
              </a:rPr>
              <a:t>, descreve como a </a:t>
            </a:r>
            <a:r>
              <a:rPr lang="pt-BR" sz="1200" b="0" i="0" u="none" strike="noStrike" kern="1200" baseline="0" dirty="0" err="1" smtClean="0">
                <a:solidFill>
                  <a:schemeClr val="tx1"/>
                </a:solidFill>
                <a:latin typeface="+mn-lt"/>
                <a:ea typeface="+mn-ea"/>
                <a:cs typeface="+mn-cs"/>
              </a:rPr>
              <a:t>radiacao</a:t>
            </a:r>
            <a:endParaRPr lang="pt-BR" sz="1200" b="0" i="0" u="none" strike="noStrike" kern="1200" baseline="0" dirty="0" smtClean="0">
              <a:solidFill>
                <a:schemeClr val="tx1"/>
              </a:solidFill>
              <a:latin typeface="+mn-lt"/>
              <a:ea typeface="+mn-ea"/>
              <a:cs typeface="+mn-cs"/>
            </a:endParaRPr>
          </a:p>
          <a:p>
            <a:r>
              <a:rPr lang="pt-BR" sz="1200" b="0" i="0" u="none" strike="noStrike" kern="1200" baseline="0" dirty="0" smtClean="0">
                <a:solidFill>
                  <a:schemeClr val="tx1"/>
                </a:solidFill>
                <a:latin typeface="+mn-lt"/>
                <a:ea typeface="+mn-ea"/>
                <a:cs typeface="+mn-cs"/>
              </a:rPr>
              <a:t>se distribui pelos </a:t>
            </a:r>
            <a:r>
              <a:rPr lang="pt-BR" sz="1200" b="0" i="0" u="none" strike="noStrike" kern="1200" baseline="0" dirty="0" err="1" smtClean="0">
                <a:solidFill>
                  <a:schemeClr val="tx1"/>
                </a:solidFill>
                <a:latin typeface="+mn-lt"/>
                <a:ea typeface="+mn-ea"/>
                <a:cs typeface="+mn-cs"/>
              </a:rPr>
              <a:t>varios</a:t>
            </a:r>
            <a:r>
              <a:rPr lang="pt-BR" sz="1200" b="0" i="0" u="none" strike="noStrike" kern="1200" baseline="0" dirty="0" smtClean="0">
                <a:solidFill>
                  <a:schemeClr val="tx1"/>
                </a:solidFill>
                <a:latin typeface="+mn-lt"/>
                <a:ea typeface="+mn-ea"/>
                <a:cs typeface="+mn-cs"/>
              </a:rPr>
              <a:t> comprimentos de onda do espectro </a:t>
            </a:r>
            <a:r>
              <a:rPr lang="pt-BR" sz="1200" b="0" i="0" u="none" strike="noStrike" kern="1200" baseline="0" dirty="0" err="1" smtClean="0">
                <a:solidFill>
                  <a:schemeClr val="tx1"/>
                </a:solidFill>
                <a:latin typeface="+mn-lt"/>
                <a:ea typeface="+mn-ea"/>
                <a:cs typeface="+mn-cs"/>
              </a:rPr>
              <a:t>eletromagnetico</a:t>
            </a:r>
            <a:r>
              <a:rPr lang="pt-BR" sz="1200" b="0" i="0" u="none" strike="noStrike" kern="1200" baseline="0" dirty="0" smtClean="0">
                <a:solidFill>
                  <a:schemeClr val="tx1"/>
                </a:solidFill>
                <a:latin typeface="+mn-lt"/>
                <a:ea typeface="+mn-ea"/>
                <a:cs typeface="+mn-cs"/>
              </a:rPr>
              <a:t>:</a:t>
            </a:r>
          </a:p>
          <a:p>
            <a:r>
              <a:rPr lang="pt-BR" sz="1200" b="0" i="0" u="none" strike="noStrike" kern="1200" baseline="0" dirty="0" smtClean="0">
                <a:solidFill>
                  <a:schemeClr val="tx1"/>
                </a:solidFill>
                <a:latin typeface="+mn-lt"/>
                <a:ea typeface="+mn-ea"/>
                <a:cs typeface="+mn-cs"/>
              </a:rPr>
              <a:t>RT(λ) representa a quantidade de energia emitida sob a forma de ondas </a:t>
            </a:r>
            <a:r>
              <a:rPr lang="pt-BR" sz="1200" b="0" i="0" u="none" strike="noStrike" kern="1200" baseline="0" dirty="0" err="1" smtClean="0">
                <a:solidFill>
                  <a:schemeClr val="tx1"/>
                </a:solidFill>
                <a:latin typeface="+mn-lt"/>
                <a:ea typeface="+mn-ea"/>
                <a:cs typeface="+mn-cs"/>
              </a:rPr>
              <a:t>eletromagneticas</a:t>
            </a:r>
            <a:endParaRPr lang="pt-BR" sz="1200" b="0" i="0" u="none" strike="noStrike" kern="1200" baseline="0" dirty="0" smtClean="0">
              <a:solidFill>
                <a:schemeClr val="tx1"/>
              </a:solidFill>
              <a:latin typeface="+mn-lt"/>
              <a:ea typeface="+mn-ea"/>
              <a:cs typeface="+mn-cs"/>
            </a:endParaRPr>
          </a:p>
          <a:p>
            <a:r>
              <a:rPr lang="pt-BR" sz="1200" b="0" i="0" u="none" strike="noStrike" kern="1200" baseline="0" dirty="0" smtClean="0">
                <a:solidFill>
                  <a:schemeClr val="tx1"/>
                </a:solidFill>
                <a:latin typeface="+mn-lt"/>
                <a:ea typeface="+mn-ea"/>
                <a:cs typeface="+mn-cs"/>
              </a:rPr>
              <a:t>de comprimento de onda λ, por unidade de tempo e de </a:t>
            </a:r>
            <a:r>
              <a:rPr lang="pt-BR" sz="1200" b="0" i="0" u="none" strike="noStrike" kern="1200" baseline="0" dirty="0" err="1" smtClean="0">
                <a:solidFill>
                  <a:schemeClr val="tx1"/>
                </a:solidFill>
                <a:latin typeface="+mn-lt"/>
                <a:ea typeface="+mn-ea"/>
                <a:cs typeface="+mn-cs"/>
              </a:rPr>
              <a:t>area</a:t>
            </a:r>
            <a:r>
              <a:rPr lang="pt-BR" sz="1200" b="0" i="0" u="none" strike="noStrike" kern="1200" baseline="0" dirty="0" smtClean="0">
                <a:solidFill>
                  <a:schemeClr val="tx1"/>
                </a:solidFill>
                <a:latin typeface="+mn-lt"/>
                <a:ea typeface="+mn-ea"/>
                <a:cs typeface="+mn-cs"/>
              </a:rPr>
              <a:t>, por um</a:t>
            </a:r>
          </a:p>
          <a:p>
            <a:r>
              <a:rPr lang="pt-BR" sz="1200" b="0" i="0" u="none" strike="noStrike" kern="1200" baseline="0" dirty="0" smtClean="0">
                <a:solidFill>
                  <a:schemeClr val="tx1"/>
                </a:solidFill>
                <a:latin typeface="+mn-lt"/>
                <a:ea typeface="+mn-ea"/>
                <a:cs typeface="+mn-cs"/>
              </a:rPr>
              <a:t>objeto a temperatura absoluta T. Na formula original de Planck, apareciam constantes</a:t>
            </a:r>
          </a:p>
          <a:p>
            <a:r>
              <a:rPr lang="pt-BR" sz="1200" b="0" i="0" u="none" strike="noStrike" kern="1200" baseline="0" dirty="0" smtClean="0">
                <a:solidFill>
                  <a:schemeClr val="tx1"/>
                </a:solidFill>
                <a:latin typeface="+mn-lt"/>
                <a:ea typeface="+mn-ea"/>
                <a:cs typeface="+mn-cs"/>
              </a:rPr>
              <a:t>arbitrarias, cujos valores eram obtidos por ajuste </a:t>
            </a:r>
            <a:r>
              <a:rPr lang="pt-BR" sz="1200" b="0" i="0" u="none" strike="noStrike" kern="1200" baseline="0" dirty="0" err="1" smtClean="0">
                <a:solidFill>
                  <a:schemeClr val="tx1"/>
                </a:solidFill>
                <a:latin typeface="+mn-lt"/>
                <a:ea typeface="+mn-ea"/>
                <a:cs typeface="+mn-cs"/>
              </a:rPr>
              <a:t>numerico</a:t>
            </a:r>
            <a:r>
              <a:rPr lang="pt-BR" sz="1200" b="0" i="0" u="none" strike="noStrike" kern="1200" baseline="0" dirty="0" smtClean="0">
                <a:solidFill>
                  <a:schemeClr val="tx1"/>
                </a:solidFill>
                <a:latin typeface="+mn-lt"/>
                <a:ea typeface="+mn-ea"/>
                <a:cs typeface="+mn-cs"/>
              </a:rPr>
              <a:t>, fazendo-se com</a:t>
            </a:r>
          </a:p>
          <a:p>
            <a:r>
              <a:rPr lang="pt-BR" sz="1200" b="0" i="0" u="none" strike="noStrike" kern="1200" baseline="0" dirty="0" smtClean="0">
                <a:solidFill>
                  <a:schemeClr val="tx1"/>
                </a:solidFill>
                <a:latin typeface="+mn-lt"/>
                <a:ea typeface="+mn-ea"/>
                <a:cs typeface="+mn-cs"/>
              </a:rPr>
              <a:t>que o </a:t>
            </a:r>
            <a:r>
              <a:rPr lang="pt-BR" sz="1200" b="0" i="0" u="none" strike="noStrike" kern="1200" baseline="0" dirty="0" err="1" smtClean="0">
                <a:solidFill>
                  <a:schemeClr val="tx1"/>
                </a:solidFill>
                <a:latin typeface="+mn-lt"/>
                <a:ea typeface="+mn-ea"/>
                <a:cs typeface="+mn-cs"/>
              </a:rPr>
              <a:t>grafico</a:t>
            </a:r>
            <a:r>
              <a:rPr lang="pt-BR" sz="1200" b="0" i="0" u="none" strike="noStrike" kern="1200" baseline="0" dirty="0" smtClean="0">
                <a:solidFill>
                  <a:schemeClr val="tx1"/>
                </a:solidFill>
                <a:latin typeface="+mn-lt"/>
                <a:ea typeface="+mn-ea"/>
                <a:cs typeface="+mn-cs"/>
              </a:rPr>
              <a:t> da </a:t>
            </a:r>
            <a:r>
              <a:rPr lang="pt-BR" sz="1200" b="0" i="0" u="none" strike="noStrike" kern="1200" baseline="0" dirty="0" err="1" smtClean="0">
                <a:solidFill>
                  <a:schemeClr val="tx1"/>
                </a:solidFill>
                <a:latin typeface="+mn-lt"/>
                <a:ea typeface="+mn-ea"/>
                <a:cs typeface="+mn-cs"/>
              </a:rPr>
              <a:t>funcao</a:t>
            </a:r>
            <a:r>
              <a:rPr lang="pt-BR" sz="1200" b="0" i="0" u="none" strike="noStrike" kern="1200" baseline="0" dirty="0" smtClean="0">
                <a:solidFill>
                  <a:schemeClr val="tx1"/>
                </a:solidFill>
                <a:latin typeface="+mn-lt"/>
                <a:ea typeface="+mn-ea"/>
                <a:cs typeface="+mn-cs"/>
              </a:rPr>
              <a:t> </a:t>
            </a:r>
            <a:r>
              <a:rPr lang="pt-BR" sz="1200" b="0" i="0" u="none" strike="noStrike" kern="1200" baseline="0" dirty="0" err="1" smtClean="0">
                <a:solidFill>
                  <a:schemeClr val="tx1"/>
                </a:solidFill>
                <a:latin typeface="+mn-lt"/>
                <a:ea typeface="+mn-ea"/>
                <a:cs typeface="+mn-cs"/>
              </a:rPr>
              <a:t>matematica</a:t>
            </a:r>
            <a:r>
              <a:rPr lang="pt-BR" sz="1200" b="0" i="0" u="none" strike="noStrike" kern="1200" baseline="0" dirty="0" smtClean="0">
                <a:solidFill>
                  <a:schemeClr val="tx1"/>
                </a:solidFill>
                <a:latin typeface="+mn-lt"/>
                <a:ea typeface="+mn-ea"/>
                <a:cs typeface="+mn-cs"/>
              </a:rPr>
              <a:t> coincidisse com o </a:t>
            </a:r>
            <a:r>
              <a:rPr lang="pt-BR" sz="1200" b="0" i="0" u="none" strike="noStrike" kern="1200" baseline="0" dirty="0" err="1" smtClean="0">
                <a:solidFill>
                  <a:schemeClr val="tx1"/>
                </a:solidFill>
                <a:latin typeface="+mn-lt"/>
                <a:ea typeface="+mn-ea"/>
                <a:cs typeface="+mn-cs"/>
              </a:rPr>
              <a:t>grafico</a:t>
            </a:r>
            <a:r>
              <a:rPr lang="pt-BR" sz="1200" b="0" i="0" u="none" strike="noStrike" kern="1200" baseline="0" dirty="0" smtClean="0">
                <a:solidFill>
                  <a:schemeClr val="tx1"/>
                </a:solidFill>
                <a:latin typeface="+mn-lt"/>
                <a:ea typeface="+mn-ea"/>
                <a:cs typeface="+mn-cs"/>
              </a:rPr>
              <a:t> experimental RT(λ)</a:t>
            </a:r>
          </a:p>
          <a:p>
            <a:r>
              <a:rPr lang="pt-BR" sz="1200" b="0" i="0" u="none" strike="noStrike" kern="1200" baseline="0" dirty="0" smtClean="0">
                <a:solidFill>
                  <a:schemeClr val="tx1"/>
                </a:solidFill>
                <a:latin typeface="+mn-lt"/>
                <a:ea typeface="+mn-ea"/>
                <a:cs typeface="+mn-cs"/>
              </a:rPr>
              <a:t>× λ. Foi no decorrer das buscas de </a:t>
            </a:r>
            <a:r>
              <a:rPr lang="pt-BR" sz="1200" b="0" i="0" u="none" strike="noStrike" kern="1200" baseline="0" dirty="0" err="1" smtClean="0">
                <a:solidFill>
                  <a:schemeClr val="tx1"/>
                </a:solidFill>
                <a:latin typeface="+mn-lt"/>
                <a:ea typeface="+mn-ea"/>
                <a:cs typeface="+mn-cs"/>
              </a:rPr>
              <a:t>explicacao</a:t>
            </a:r>
            <a:r>
              <a:rPr lang="pt-BR" sz="1200" b="0" i="0" u="none" strike="noStrike" kern="1200" baseline="0" dirty="0" smtClean="0">
                <a:solidFill>
                  <a:schemeClr val="tx1"/>
                </a:solidFill>
                <a:latin typeface="+mn-lt"/>
                <a:ea typeface="+mn-ea"/>
                <a:cs typeface="+mn-cs"/>
              </a:rPr>
              <a:t> </a:t>
            </a:r>
            <a:r>
              <a:rPr lang="pt-BR" sz="1200" b="0" i="0" u="none" strike="noStrike" kern="1200" baseline="0" dirty="0" err="1" smtClean="0">
                <a:solidFill>
                  <a:schemeClr val="tx1"/>
                </a:solidFill>
                <a:latin typeface="+mn-lt"/>
                <a:ea typeface="+mn-ea"/>
                <a:cs typeface="+mn-cs"/>
              </a:rPr>
              <a:t>teorica</a:t>
            </a:r>
            <a:r>
              <a:rPr lang="pt-BR" sz="1200" b="0" i="0" u="none" strike="noStrike" kern="1200" baseline="0" dirty="0" smtClean="0">
                <a:solidFill>
                  <a:schemeClr val="tx1"/>
                </a:solidFill>
                <a:latin typeface="+mn-lt"/>
                <a:ea typeface="+mn-ea"/>
                <a:cs typeface="+mn-cs"/>
              </a:rPr>
              <a:t> do </a:t>
            </a:r>
            <a:r>
              <a:rPr lang="pt-BR" sz="1200" b="0" i="0" u="none" strike="noStrike" kern="1200" baseline="0" dirty="0" err="1" smtClean="0">
                <a:solidFill>
                  <a:schemeClr val="tx1"/>
                </a:solidFill>
                <a:latin typeface="+mn-lt"/>
                <a:ea typeface="+mn-ea"/>
                <a:cs typeface="+mn-cs"/>
              </a:rPr>
              <a:t>fenomeno</a:t>
            </a:r>
            <a:r>
              <a:rPr lang="pt-BR" sz="1200" b="0" i="0" u="none" strike="noStrike" kern="1200" baseline="0" dirty="0" smtClean="0">
                <a:solidFill>
                  <a:schemeClr val="tx1"/>
                </a:solidFill>
                <a:latin typeface="+mn-lt"/>
                <a:ea typeface="+mn-ea"/>
                <a:cs typeface="+mn-cs"/>
              </a:rPr>
              <a:t> que elas foram</a:t>
            </a:r>
          </a:p>
          <a:p>
            <a:r>
              <a:rPr lang="pt-BR" sz="1200" b="0" i="0" u="none" strike="noStrike" kern="1200" baseline="0" dirty="0" smtClean="0">
                <a:solidFill>
                  <a:schemeClr val="tx1"/>
                </a:solidFill>
                <a:latin typeface="+mn-lt"/>
                <a:ea typeface="+mn-ea"/>
                <a:cs typeface="+mn-cs"/>
              </a:rPr>
              <a:t>sendo identificadas com as constantes universais que agora </a:t>
            </a:r>
            <a:r>
              <a:rPr lang="pt-BR" sz="1200" b="0" i="0" u="none" strike="noStrike" kern="1200" baseline="0" dirty="0" err="1" smtClean="0">
                <a:solidFill>
                  <a:schemeClr val="tx1"/>
                </a:solidFill>
                <a:latin typeface="+mn-lt"/>
                <a:ea typeface="+mn-ea"/>
                <a:cs typeface="+mn-cs"/>
              </a:rPr>
              <a:t>la</a:t>
            </a:r>
            <a:r>
              <a:rPr lang="pt-BR" sz="1200" b="0" i="0" u="none" strike="noStrike" kern="1200" baseline="0" dirty="0" smtClean="0">
                <a:solidFill>
                  <a:schemeClr val="tx1"/>
                </a:solidFill>
                <a:latin typeface="+mn-lt"/>
                <a:ea typeface="+mn-ea"/>
                <a:cs typeface="+mn-cs"/>
              </a:rPr>
              <a:t> </a:t>
            </a:r>
            <a:r>
              <a:rPr lang="pt-BR" sz="1200" b="0" i="0" u="none" strike="noStrike" kern="1200" baseline="0" dirty="0" err="1" smtClean="0">
                <a:solidFill>
                  <a:schemeClr val="tx1"/>
                </a:solidFill>
                <a:latin typeface="+mn-lt"/>
                <a:ea typeface="+mn-ea"/>
                <a:cs typeface="+mn-cs"/>
              </a:rPr>
              <a:t>estao</a:t>
            </a:r>
            <a:r>
              <a:rPr lang="pt-BR" sz="1200" b="0" i="0" u="none" strike="noStrike" kern="1200" baseline="0" dirty="0" smtClean="0">
                <a:solidFill>
                  <a:schemeClr val="tx1"/>
                </a:solidFill>
                <a:latin typeface="+mn-lt"/>
                <a:ea typeface="+mn-ea"/>
                <a:cs typeface="+mn-cs"/>
              </a:rPr>
              <a:t>. Alias, foram</a:t>
            </a:r>
          </a:p>
          <a:p>
            <a:r>
              <a:rPr lang="pt-BR" sz="1200" b="0" i="0" u="none" strike="noStrike" kern="1200" baseline="0" dirty="0" smtClean="0">
                <a:solidFill>
                  <a:schemeClr val="tx1"/>
                </a:solidFill>
                <a:latin typeface="+mn-lt"/>
                <a:ea typeface="+mn-ea"/>
                <a:cs typeface="+mn-cs"/>
              </a:rPr>
              <a:t>justamente tais buscas que desencadearam o surgimento da </a:t>
            </a:r>
            <a:r>
              <a:rPr lang="pt-BR" sz="1200" b="0" i="0" u="none" strike="noStrike" kern="1200" baseline="0" dirty="0" err="1" smtClean="0">
                <a:solidFill>
                  <a:schemeClr val="tx1"/>
                </a:solidFill>
                <a:latin typeface="+mn-lt"/>
                <a:ea typeface="+mn-ea"/>
                <a:cs typeface="+mn-cs"/>
              </a:rPr>
              <a:t>Fisica</a:t>
            </a:r>
            <a:r>
              <a:rPr lang="pt-BR" sz="1200" b="0" i="0" u="none" strike="noStrike" kern="1200" baseline="0" dirty="0" smtClean="0">
                <a:solidFill>
                  <a:schemeClr val="tx1"/>
                </a:solidFill>
                <a:latin typeface="+mn-lt"/>
                <a:ea typeface="+mn-ea"/>
                <a:cs typeface="+mn-cs"/>
              </a:rPr>
              <a:t> </a:t>
            </a:r>
            <a:r>
              <a:rPr lang="pt-BR" sz="1200" b="0" i="0" u="none" strike="noStrike" kern="1200" baseline="0" dirty="0" err="1" smtClean="0">
                <a:solidFill>
                  <a:schemeClr val="tx1"/>
                </a:solidFill>
                <a:latin typeface="+mn-lt"/>
                <a:ea typeface="+mn-ea"/>
                <a:cs typeface="+mn-cs"/>
              </a:rPr>
              <a:t>Quanticaii</a:t>
            </a:r>
            <a:r>
              <a:rPr lang="pt-BR" sz="1200" b="0" i="0" u="none" strike="noStrike" kern="1200" baseline="0" dirty="0" smtClean="0">
                <a:solidFill>
                  <a:schemeClr val="tx1"/>
                </a:solidFill>
                <a:latin typeface="+mn-lt"/>
                <a:ea typeface="+mn-ea"/>
                <a:cs typeface="+mn-cs"/>
              </a:rPr>
              <a:t>.</a:t>
            </a:r>
          </a:p>
          <a:p>
            <a:r>
              <a:rPr lang="pt-BR" sz="1200" b="0" i="0" u="none" strike="noStrike" kern="1200" baseline="0" dirty="0" smtClean="0">
                <a:solidFill>
                  <a:schemeClr val="tx1"/>
                </a:solidFill>
                <a:latin typeface="+mn-lt"/>
                <a:ea typeface="+mn-ea"/>
                <a:cs typeface="+mn-cs"/>
              </a:rPr>
              <a:t>A formula de Planck aplica-se, na verdade, a um irradiador ideal,</a:t>
            </a:r>
          </a:p>
          <a:p>
            <a:r>
              <a:rPr lang="pt-BR" sz="1200" b="0" i="0" u="none" strike="noStrike" kern="1200" baseline="0" dirty="0" err="1" smtClean="0">
                <a:solidFill>
                  <a:schemeClr val="tx1"/>
                </a:solidFill>
                <a:latin typeface="+mn-lt"/>
                <a:ea typeface="+mn-ea"/>
                <a:cs typeface="+mn-cs"/>
              </a:rPr>
              <a:t>tambem</a:t>
            </a:r>
            <a:r>
              <a:rPr lang="pt-BR" sz="1200" b="0" i="0" u="none" strike="noStrike" kern="1200" baseline="0" dirty="0" smtClean="0">
                <a:solidFill>
                  <a:schemeClr val="tx1"/>
                </a:solidFill>
                <a:latin typeface="+mn-lt"/>
                <a:ea typeface="+mn-ea"/>
                <a:cs typeface="+mn-cs"/>
              </a:rPr>
              <a:t> conhecido como corpo negro ou cavidade. O leitor interessado pode recorrer</a:t>
            </a:r>
          </a:p>
          <a:p>
            <a:r>
              <a:rPr lang="pt-BR" sz="1200" b="0" i="0" u="none" strike="noStrike" kern="1200" baseline="0" dirty="0" smtClean="0">
                <a:solidFill>
                  <a:schemeClr val="tx1"/>
                </a:solidFill>
                <a:latin typeface="+mn-lt"/>
                <a:ea typeface="+mn-ea"/>
                <a:cs typeface="+mn-cs"/>
              </a:rPr>
              <a:t>a bibliografia indicada para mais detalhes. No caso de objetos reais, ocorrem</a:t>
            </a:r>
          </a:p>
          <a:p>
            <a:r>
              <a:rPr lang="pt-BR" sz="1200" b="0" i="0" u="none" strike="noStrike" kern="1200" baseline="0" dirty="0" smtClean="0">
                <a:solidFill>
                  <a:schemeClr val="tx1"/>
                </a:solidFill>
                <a:latin typeface="+mn-lt"/>
                <a:ea typeface="+mn-ea"/>
                <a:cs typeface="+mn-cs"/>
              </a:rPr>
              <a:t>desvios e no caso especifico das estrelas, existem peculiaridades que escapam</a:t>
            </a:r>
          </a:p>
          <a:p>
            <a:r>
              <a:rPr lang="pt-BR" sz="1200" b="0" i="0" u="none" strike="noStrike" kern="1200" baseline="0" dirty="0" smtClean="0">
                <a:solidFill>
                  <a:schemeClr val="tx1"/>
                </a:solidFill>
                <a:latin typeface="+mn-lt"/>
                <a:ea typeface="+mn-ea"/>
                <a:cs typeface="+mn-cs"/>
              </a:rPr>
              <a:t>a essa </a:t>
            </a:r>
            <a:r>
              <a:rPr lang="pt-BR" sz="1200" b="0" i="0" u="none" strike="noStrike" kern="1200" baseline="0" dirty="0" err="1" smtClean="0">
                <a:solidFill>
                  <a:schemeClr val="tx1"/>
                </a:solidFill>
                <a:latin typeface="+mn-lt"/>
                <a:ea typeface="+mn-ea"/>
                <a:cs typeface="+mn-cs"/>
              </a:rPr>
              <a:t>descricao</a:t>
            </a:r>
            <a:r>
              <a:rPr lang="pt-BR" sz="1200" b="0" i="0" u="none" strike="noStrike" kern="1200" baseline="0" dirty="0" smtClean="0">
                <a:solidFill>
                  <a:schemeClr val="tx1"/>
                </a:solidFill>
                <a:latin typeface="+mn-lt"/>
                <a:ea typeface="+mn-ea"/>
                <a:cs typeface="+mn-cs"/>
              </a:rPr>
              <a:t> </a:t>
            </a:r>
            <a:r>
              <a:rPr lang="pt-BR" sz="1200" b="0" i="0" u="none" strike="noStrike" kern="1200" baseline="0" dirty="0" err="1" smtClean="0">
                <a:solidFill>
                  <a:schemeClr val="tx1"/>
                </a:solidFill>
                <a:latin typeface="+mn-lt"/>
                <a:ea typeface="+mn-ea"/>
                <a:cs typeface="+mn-cs"/>
              </a:rPr>
              <a:t>matematica</a:t>
            </a:r>
            <a:r>
              <a:rPr lang="pt-BR" sz="1200" b="0" i="0" u="none" strike="noStrike" kern="1200" baseline="0" dirty="0" smtClean="0">
                <a:solidFill>
                  <a:schemeClr val="tx1"/>
                </a:solidFill>
                <a:latin typeface="+mn-lt"/>
                <a:ea typeface="+mn-ea"/>
                <a:cs typeface="+mn-cs"/>
              </a:rPr>
              <a:t>, mas que, tendo em vista apenas responder a </a:t>
            </a:r>
            <a:r>
              <a:rPr lang="pt-BR" sz="1200" b="0" i="0" u="none" strike="noStrike" kern="1200" baseline="0" dirty="0" err="1" smtClean="0">
                <a:solidFill>
                  <a:schemeClr val="tx1"/>
                </a:solidFill>
                <a:latin typeface="+mn-lt"/>
                <a:ea typeface="+mn-ea"/>
                <a:cs typeface="+mn-cs"/>
              </a:rPr>
              <a:t>questao</a:t>
            </a:r>
            <a:endParaRPr lang="pt-BR" sz="1200" b="0" i="0" u="none" strike="noStrike" kern="1200" baseline="0" dirty="0" smtClean="0">
              <a:solidFill>
                <a:schemeClr val="tx1"/>
              </a:solidFill>
              <a:latin typeface="+mn-lt"/>
              <a:ea typeface="+mn-ea"/>
              <a:cs typeface="+mn-cs"/>
            </a:endParaRPr>
          </a:p>
          <a:p>
            <a:r>
              <a:rPr lang="pt-BR" sz="1200" b="0" i="0" u="none" strike="noStrike" kern="1200" baseline="0" dirty="0" smtClean="0">
                <a:solidFill>
                  <a:schemeClr val="tx1"/>
                </a:solidFill>
                <a:latin typeface="+mn-lt"/>
                <a:ea typeface="+mn-ea"/>
                <a:cs typeface="+mn-cs"/>
              </a:rPr>
              <a:t>proposta, podemos desconsiderar.</a:t>
            </a:r>
          </a:p>
        </p:txBody>
      </p:sp>
      <p:sp>
        <p:nvSpPr>
          <p:cNvPr id="4" name="Espaço Reservado para Número de Slide 3"/>
          <p:cNvSpPr>
            <a:spLocks noGrp="1"/>
          </p:cNvSpPr>
          <p:nvPr>
            <p:ph type="sldNum" sz="quarter" idx="10"/>
          </p:nvPr>
        </p:nvSpPr>
        <p:spPr/>
        <p:txBody>
          <a:bodyPr/>
          <a:lstStyle/>
          <a:p>
            <a:fld id="{586D581A-ABB8-4D78-8E6A-2427F47AB16B}" type="slidenum">
              <a:rPr lang="pt-BR" smtClean="0"/>
              <a:pPr/>
              <a:t>8</a:t>
            </a:fld>
            <a:endParaRPr lang="pt-BR"/>
          </a:p>
        </p:txBody>
      </p:sp>
    </p:spTree>
    <p:extLst>
      <p:ext uri="{BB962C8B-B14F-4D97-AF65-F5344CB8AC3E}">
        <p14:creationId xmlns:p14="http://schemas.microsoft.com/office/powerpoint/2010/main" xmlns="" val="28803062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r>
              <a:rPr lang="pt-BR" sz="1200" b="0" i="0" u="none" strike="noStrike" kern="1200" baseline="0" dirty="0" smtClean="0">
                <a:solidFill>
                  <a:schemeClr val="tx1"/>
                </a:solidFill>
                <a:latin typeface="+mn-lt"/>
                <a:ea typeface="+mn-ea"/>
                <a:cs typeface="+mn-cs"/>
              </a:rPr>
              <a:t>Qualquer objeto, a qualquer temperatura, emite </a:t>
            </a:r>
            <a:r>
              <a:rPr lang="pt-BR" sz="1200" b="0" i="0" u="none" strike="noStrike" kern="1200" baseline="0" dirty="0" err="1" smtClean="0">
                <a:solidFill>
                  <a:schemeClr val="tx1"/>
                </a:solidFill>
                <a:latin typeface="+mn-lt"/>
                <a:ea typeface="+mn-ea"/>
                <a:cs typeface="+mn-cs"/>
              </a:rPr>
              <a:t>radiacao</a:t>
            </a:r>
            <a:r>
              <a:rPr lang="pt-BR" sz="1200" b="0" i="0" u="none" strike="noStrike" kern="1200" baseline="0" dirty="0" smtClean="0">
                <a:solidFill>
                  <a:schemeClr val="tx1"/>
                </a:solidFill>
                <a:latin typeface="+mn-lt"/>
                <a:ea typeface="+mn-ea"/>
                <a:cs typeface="+mn-cs"/>
              </a:rPr>
              <a:t> de modo a</a:t>
            </a:r>
          </a:p>
          <a:p>
            <a:r>
              <a:rPr lang="pt-BR" sz="1200" b="0" i="0" u="none" strike="noStrike" kern="1200" baseline="0" dirty="0" smtClean="0">
                <a:solidFill>
                  <a:schemeClr val="tx1"/>
                </a:solidFill>
                <a:latin typeface="+mn-lt"/>
                <a:ea typeface="+mn-ea"/>
                <a:cs typeface="+mn-cs"/>
              </a:rPr>
              <a:t>abranger todo o espectro </a:t>
            </a:r>
            <a:r>
              <a:rPr lang="pt-BR" sz="1200" b="0" i="0" u="none" strike="noStrike" kern="1200" baseline="0" dirty="0" err="1" smtClean="0">
                <a:solidFill>
                  <a:schemeClr val="tx1"/>
                </a:solidFill>
                <a:latin typeface="+mn-lt"/>
                <a:ea typeface="+mn-ea"/>
                <a:cs typeface="+mn-cs"/>
              </a:rPr>
              <a:t>eletromagnetico</a:t>
            </a:r>
            <a:r>
              <a:rPr lang="pt-BR" sz="1200" b="0" i="0" u="none" strike="noStrike" kern="1200" baseline="0" dirty="0" smtClean="0">
                <a:solidFill>
                  <a:schemeClr val="tx1"/>
                </a:solidFill>
                <a:latin typeface="+mn-lt"/>
                <a:ea typeface="+mn-ea"/>
                <a:cs typeface="+mn-cs"/>
              </a:rPr>
              <a:t>, isto e, de modo a varrer um </a:t>
            </a:r>
            <a:r>
              <a:rPr lang="pt-BR" sz="1200" b="0" i="1" u="none" strike="noStrike" kern="1200" baseline="0" dirty="0" smtClean="0">
                <a:solidFill>
                  <a:schemeClr val="tx1"/>
                </a:solidFill>
                <a:latin typeface="+mn-lt"/>
                <a:ea typeface="+mn-ea"/>
                <a:cs typeface="+mn-cs"/>
              </a:rPr>
              <a:t>continuum</a:t>
            </a:r>
          </a:p>
          <a:p>
            <a:r>
              <a:rPr lang="pt-BR" sz="1200" b="0" i="0" u="none" strike="noStrike" kern="1200" baseline="0" dirty="0" smtClean="0">
                <a:solidFill>
                  <a:schemeClr val="tx1"/>
                </a:solidFill>
                <a:latin typeface="+mn-lt"/>
                <a:ea typeface="+mn-ea"/>
                <a:cs typeface="+mn-cs"/>
              </a:rPr>
              <a:t>de comprimentos de onda entre zero e infinito. A </a:t>
            </a:r>
            <a:r>
              <a:rPr lang="pt-BR" sz="1200" b="0" i="0" u="none" strike="noStrike" kern="1200" baseline="0" dirty="0" err="1" smtClean="0">
                <a:solidFill>
                  <a:schemeClr val="tx1"/>
                </a:solidFill>
                <a:latin typeface="+mn-lt"/>
                <a:ea typeface="+mn-ea"/>
                <a:cs typeface="+mn-cs"/>
              </a:rPr>
              <a:t>funcao</a:t>
            </a:r>
            <a:r>
              <a:rPr lang="pt-BR" sz="1200" b="0" i="0" u="none" strike="noStrike" kern="1200" baseline="0" dirty="0" smtClean="0">
                <a:solidFill>
                  <a:schemeClr val="tx1"/>
                </a:solidFill>
                <a:latin typeface="+mn-lt"/>
                <a:ea typeface="+mn-ea"/>
                <a:cs typeface="+mn-cs"/>
              </a:rPr>
              <a:t> RT(λ) assume um valor</a:t>
            </a:r>
          </a:p>
          <a:p>
            <a:r>
              <a:rPr lang="pt-BR" sz="1200" b="0" i="0" u="none" strike="noStrike" kern="1200" baseline="0" dirty="0" err="1" smtClean="0">
                <a:solidFill>
                  <a:schemeClr val="tx1"/>
                </a:solidFill>
                <a:latin typeface="+mn-lt"/>
                <a:ea typeface="+mn-ea"/>
                <a:cs typeface="+mn-cs"/>
              </a:rPr>
              <a:t>maximo</a:t>
            </a:r>
            <a:r>
              <a:rPr lang="pt-BR" sz="1200" b="0" i="0" u="none" strike="noStrike" kern="1200" baseline="0" dirty="0" smtClean="0">
                <a:solidFill>
                  <a:schemeClr val="tx1"/>
                </a:solidFill>
                <a:latin typeface="+mn-lt"/>
                <a:ea typeface="+mn-ea"/>
                <a:cs typeface="+mn-cs"/>
              </a:rPr>
              <a:t> para um certo comprimento de onda, que e tanto maior quanto mais elevada</a:t>
            </a:r>
          </a:p>
          <a:p>
            <a:r>
              <a:rPr lang="pt-BR" sz="1200" b="0" i="0" u="none" strike="noStrike" kern="1200" baseline="0" dirty="0" smtClean="0">
                <a:solidFill>
                  <a:schemeClr val="tx1"/>
                </a:solidFill>
                <a:latin typeface="+mn-lt"/>
                <a:ea typeface="+mn-ea"/>
                <a:cs typeface="+mn-cs"/>
              </a:rPr>
              <a:t>for a temperatura. </a:t>
            </a:r>
            <a:endParaRPr lang="pt-BR" dirty="0" smtClean="0"/>
          </a:p>
          <a:p>
            <a:endParaRPr lang="pt-BR" dirty="0"/>
          </a:p>
        </p:txBody>
      </p:sp>
      <p:sp>
        <p:nvSpPr>
          <p:cNvPr id="4" name="Espaço Reservado para Número de Slide 3"/>
          <p:cNvSpPr>
            <a:spLocks noGrp="1"/>
          </p:cNvSpPr>
          <p:nvPr>
            <p:ph type="sldNum" sz="quarter" idx="10"/>
          </p:nvPr>
        </p:nvSpPr>
        <p:spPr/>
        <p:txBody>
          <a:bodyPr/>
          <a:lstStyle/>
          <a:p>
            <a:fld id="{586D581A-ABB8-4D78-8E6A-2427F47AB16B}" type="slidenum">
              <a:rPr lang="pt-BR" smtClean="0"/>
              <a:pPr/>
              <a:t>9</a:t>
            </a:fld>
            <a:endParaRPr lang="pt-B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sz="1200" b="0" i="0" u="none" strike="noStrike" kern="1200" baseline="0" dirty="0" smtClean="0">
                <a:solidFill>
                  <a:schemeClr val="tx1"/>
                </a:solidFill>
                <a:latin typeface="+mn-lt"/>
                <a:ea typeface="+mn-ea"/>
                <a:cs typeface="+mn-cs"/>
              </a:rPr>
              <a:t>A Fig. 1 representa os </a:t>
            </a:r>
            <a:r>
              <a:rPr lang="pt-BR" sz="1200" b="0" i="0" u="none" strike="noStrike" kern="1200" baseline="0" dirty="0" err="1" smtClean="0">
                <a:solidFill>
                  <a:schemeClr val="tx1"/>
                </a:solidFill>
                <a:latin typeface="+mn-lt"/>
                <a:ea typeface="+mn-ea"/>
                <a:cs typeface="+mn-cs"/>
              </a:rPr>
              <a:t>graficos</a:t>
            </a:r>
            <a:r>
              <a:rPr lang="pt-BR" sz="1200" b="0" i="0" u="none" strike="noStrike" kern="1200" baseline="0" dirty="0" smtClean="0">
                <a:solidFill>
                  <a:schemeClr val="tx1"/>
                </a:solidFill>
                <a:latin typeface="+mn-lt"/>
                <a:ea typeface="+mn-ea"/>
                <a:cs typeface="+mn-cs"/>
              </a:rPr>
              <a:t> da formula de Planck para irradiadores</a:t>
            </a:r>
          </a:p>
          <a:p>
            <a:r>
              <a:rPr lang="pt-BR" sz="1200" b="0" i="0" u="none" strike="noStrike" kern="1200" baseline="0" dirty="0" smtClean="0">
                <a:solidFill>
                  <a:schemeClr val="tx1"/>
                </a:solidFill>
                <a:latin typeface="+mn-lt"/>
                <a:ea typeface="+mn-ea"/>
                <a:cs typeface="+mn-cs"/>
              </a:rPr>
              <a:t>ideais a </a:t>
            </a:r>
            <a:r>
              <a:rPr lang="pt-BR" sz="1200" b="0" i="0" u="none" strike="noStrike" kern="1200" baseline="0" dirty="0" err="1" smtClean="0">
                <a:solidFill>
                  <a:schemeClr val="tx1"/>
                </a:solidFill>
                <a:latin typeface="+mn-lt"/>
                <a:ea typeface="+mn-ea"/>
                <a:cs typeface="+mn-cs"/>
              </a:rPr>
              <a:t>tres</a:t>
            </a:r>
            <a:r>
              <a:rPr lang="pt-BR" sz="1200" b="0" i="0" u="none" strike="noStrike" kern="1200" baseline="0" dirty="0" smtClean="0">
                <a:solidFill>
                  <a:schemeClr val="tx1"/>
                </a:solidFill>
                <a:latin typeface="+mn-lt"/>
                <a:ea typeface="+mn-ea"/>
                <a:cs typeface="+mn-cs"/>
              </a:rPr>
              <a:t> temperaturas: 3000K, 5300K e 9000K. As escalas verticais foram</a:t>
            </a:r>
          </a:p>
          <a:p>
            <a:r>
              <a:rPr lang="pt-BR" sz="1200" b="0" i="0" u="none" strike="noStrike" kern="1200" baseline="0" dirty="0" smtClean="0">
                <a:solidFill>
                  <a:schemeClr val="tx1"/>
                </a:solidFill>
                <a:latin typeface="+mn-lt"/>
                <a:ea typeface="+mn-ea"/>
                <a:cs typeface="+mn-cs"/>
              </a:rPr>
              <a:t>ampliadas por fatores convenientes, de modo a facilitar a </a:t>
            </a:r>
            <a:r>
              <a:rPr lang="pt-BR" sz="1200" b="0" i="0" u="none" strike="noStrike" kern="1200" baseline="0" dirty="0" err="1" smtClean="0">
                <a:solidFill>
                  <a:schemeClr val="tx1"/>
                </a:solidFill>
                <a:latin typeface="+mn-lt"/>
                <a:ea typeface="+mn-ea"/>
                <a:cs typeface="+mn-cs"/>
              </a:rPr>
              <a:t>comparacao</a:t>
            </a:r>
            <a:r>
              <a:rPr lang="pt-BR" sz="1200" b="0" i="0" u="none" strike="noStrike" kern="1200" baseline="0" dirty="0" smtClean="0">
                <a:solidFill>
                  <a:schemeClr val="tx1"/>
                </a:solidFill>
                <a:latin typeface="+mn-lt"/>
                <a:ea typeface="+mn-ea"/>
                <a:cs typeface="+mn-cs"/>
              </a:rPr>
              <a:t> entre as </a:t>
            </a:r>
            <a:r>
              <a:rPr lang="pt-BR" sz="1200" b="0" i="0" u="none" strike="noStrike" kern="1200" baseline="0" dirty="0" err="1" smtClean="0">
                <a:solidFill>
                  <a:schemeClr val="tx1"/>
                </a:solidFill>
                <a:latin typeface="+mn-lt"/>
                <a:ea typeface="+mn-ea"/>
                <a:cs typeface="+mn-cs"/>
              </a:rPr>
              <a:t>tres</a:t>
            </a:r>
            <a:endParaRPr lang="pt-BR" sz="1200" b="0" i="0" u="none" strike="noStrike" kern="1200" baseline="0" dirty="0" smtClean="0">
              <a:solidFill>
                <a:schemeClr val="tx1"/>
              </a:solidFill>
              <a:latin typeface="+mn-lt"/>
              <a:ea typeface="+mn-ea"/>
              <a:cs typeface="+mn-cs"/>
            </a:endParaRPr>
          </a:p>
          <a:p>
            <a:r>
              <a:rPr lang="pt-BR" sz="1200" b="0" i="0" u="none" strike="noStrike" kern="1200" baseline="0" dirty="0" smtClean="0">
                <a:solidFill>
                  <a:schemeClr val="tx1"/>
                </a:solidFill>
                <a:latin typeface="+mn-lt"/>
                <a:ea typeface="+mn-ea"/>
                <a:cs typeface="+mn-cs"/>
              </a:rPr>
              <a:t>curvas; na verdade a </a:t>
            </a:r>
            <a:r>
              <a:rPr lang="pt-BR" sz="1200" b="0" i="0" u="none" strike="noStrike" kern="1200" baseline="0" dirty="0" err="1" smtClean="0">
                <a:solidFill>
                  <a:schemeClr val="tx1"/>
                </a:solidFill>
                <a:latin typeface="+mn-lt"/>
                <a:ea typeface="+mn-ea"/>
                <a:cs typeface="+mn-cs"/>
              </a:rPr>
              <a:t>diferenca</a:t>
            </a:r>
            <a:r>
              <a:rPr lang="pt-BR" sz="1200" b="0" i="0" u="none" strike="noStrike" kern="1200" baseline="0" dirty="0" smtClean="0">
                <a:solidFill>
                  <a:schemeClr val="tx1"/>
                </a:solidFill>
                <a:latin typeface="+mn-lt"/>
                <a:ea typeface="+mn-ea"/>
                <a:cs typeface="+mn-cs"/>
              </a:rPr>
              <a:t> de alturas e muito mais pronunciada. A escala</a:t>
            </a:r>
          </a:p>
          <a:p>
            <a:r>
              <a:rPr lang="pt-BR" sz="1200" b="0" i="0" u="none" strike="noStrike" kern="1200" baseline="0" dirty="0" smtClean="0">
                <a:solidFill>
                  <a:schemeClr val="tx1"/>
                </a:solidFill>
                <a:latin typeface="+mn-lt"/>
                <a:ea typeface="+mn-ea"/>
                <a:cs typeface="+mn-cs"/>
              </a:rPr>
              <a:t>horizontal foi escolhida de modo a evidenciar a </a:t>
            </a:r>
            <a:r>
              <a:rPr lang="pt-BR" sz="1200" b="0" i="0" u="none" strike="noStrike" kern="1200" baseline="0" dirty="0" err="1" smtClean="0">
                <a:solidFill>
                  <a:schemeClr val="tx1"/>
                </a:solidFill>
                <a:latin typeface="+mn-lt"/>
                <a:ea typeface="+mn-ea"/>
                <a:cs typeface="+mn-cs"/>
              </a:rPr>
              <a:t>regiao</a:t>
            </a:r>
            <a:r>
              <a:rPr lang="pt-BR" sz="1200" b="0" i="0" u="none" strike="noStrike" kern="1200" baseline="0" dirty="0" smtClean="0">
                <a:solidFill>
                  <a:schemeClr val="tx1"/>
                </a:solidFill>
                <a:latin typeface="+mn-lt"/>
                <a:ea typeface="+mn-ea"/>
                <a:cs typeface="+mn-cs"/>
              </a:rPr>
              <a:t> do espectro </a:t>
            </a:r>
            <a:r>
              <a:rPr lang="pt-BR" sz="1200" b="0" i="0" u="none" strike="noStrike" kern="1200" baseline="0" dirty="0" err="1" smtClean="0">
                <a:solidFill>
                  <a:schemeClr val="tx1"/>
                </a:solidFill>
                <a:latin typeface="+mn-lt"/>
                <a:ea typeface="+mn-ea"/>
                <a:cs typeface="+mn-cs"/>
              </a:rPr>
              <a:t>eletromagnetico</a:t>
            </a:r>
            <a:endParaRPr lang="pt-BR" sz="1200" b="0" i="0" u="none" strike="noStrike" kern="1200" baseline="0" dirty="0" smtClean="0">
              <a:solidFill>
                <a:schemeClr val="tx1"/>
              </a:solidFill>
              <a:latin typeface="+mn-lt"/>
              <a:ea typeface="+mn-ea"/>
              <a:cs typeface="+mn-cs"/>
            </a:endParaRPr>
          </a:p>
          <a:p>
            <a:r>
              <a:rPr lang="pt-BR" sz="1200" b="0" i="0" u="none" strike="noStrike" kern="1200" baseline="0" dirty="0" smtClean="0">
                <a:solidFill>
                  <a:schemeClr val="tx1"/>
                </a:solidFill>
                <a:latin typeface="+mn-lt"/>
                <a:ea typeface="+mn-ea"/>
                <a:cs typeface="+mn-cs"/>
              </a:rPr>
              <a:t>correspondente a luz </a:t>
            </a:r>
            <a:r>
              <a:rPr lang="pt-BR" sz="1200" b="0" i="0" u="none" strike="noStrike" kern="1200" baseline="0" dirty="0" err="1" smtClean="0">
                <a:solidFill>
                  <a:schemeClr val="tx1"/>
                </a:solidFill>
                <a:latin typeface="+mn-lt"/>
                <a:ea typeface="+mn-ea"/>
                <a:cs typeface="+mn-cs"/>
              </a:rPr>
              <a:t>visivel</a:t>
            </a:r>
            <a:r>
              <a:rPr lang="pt-BR" sz="1200" b="0" i="0" u="none" strike="noStrike" kern="1200" baseline="0" dirty="0" smtClean="0">
                <a:solidFill>
                  <a:schemeClr val="tx1"/>
                </a:solidFill>
                <a:latin typeface="+mn-lt"/>
                <a:ea typeface="+mn-ea"/>
                <a:cs typeface="+mn-cs"/>
              </a:rPr>
              <a:t>, que se situa aproximadamente entre 420nm (limite</a:t>
            </a:r>
          </a:p>
          <a:p>
            <a:r>
              <a:rPr lang="pt-BR" sz="1200" b="0" i="0" u="none" strike="noStrike" kern="1200" baseline="0" dirty="0" smtClean="0">
                <a:solidFill>
                  <a:schemeClr val="tx1"/>
                </a:solidFill>
                <a:latin typeface="+mn-lt"/>
                <a:ea typeface="+mn-ea"/>
                <a:cs typeface="+mn-cs"/>
              </a:rPr>
              <a:t>violeta) e 680nm (limite vermelho), mostrada entre as duas linhas tracejadas</a:t>
            </a:r>
          </a:p>
          <a:p>
            <a:r>
              <a:rPr lang="pt-BR" sz="1200" b="0" i="0" u="none" strike="noStrike" kern="1200" baseline="0" dirty="0" smtClean="0">
                <a:solidFill>
                  <a:schemeClr val="tx1"/>
                </a:solidFill>
                <a:latin typeface="+mn-lt"/>
                <a:ea typeface="+mn-ea"/>
                <a:cs typeface="+mn-cs"/>
              </a:rPr>
              <a:t>verticais.</a:t>
            </a:r>
            <a:endParaRPr lang="pt-BR" dirty="0"/>
          </a:p>
        </p:txBody>
      </p:sp>
      <p:sp>
        <p:nvSpPr>
          <p:cNvPr id="4" name="Espaço Reservado para Número de Slide 3"/>
          <p:cNvSpPr>
            <a:spLocks noGrp="1"/>
          </p:cNvSpPr>
          <p:nvPr>
            <p:ph type="sldNum" sz="quarter" idx="10"/>
          </p:nvPr>
        </p:nvSpPr>
        <p:spPr/>
        <p:txBody>
          <a:bodyPr/>
          <a:lstStyle/>
          <a:p>
            <a:fld id="{586D581A-ABB8-4D78-8E6A-2427F47AB16B}" type="slidenum">
              <a:rPr lang="pt-BR" smtClean="0"/>
              <a:pPr/>
              <a:t>10</a:t>
            </a:fld>
            <a:endParaRPr lang="pt-BR"/>
          </a:p>
        </p:txBody>
      </p:sp>
    </p:spTree>
    <p:extLst>
      <p:ext uri="{BB962C8B-B14F-4D97-AF65-F5344CB8AC3E}">
        <p14:creationId xmlns:p14="http://schemas.microsoft.com/office/powerpoint/2010/main" xmlns="" val="33277285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sz="1200" b="0" i="0" u="none" strike="noStrike" kern="1200" baseline="0" dirty="0" err="1" smtClean="0">
                <a:solidFill>
                  <a:schemeClr val="tx1"/>
                </a:solidFill>
                <a:latin typeface="+mn-lt"/>
                <a:ea typeface="+mn-ea"/>
                <a:cs typeface="+mn-cs"/>
              </a:rPr>
              <a:t>Contemplavamos</a:t>
            </a:r>
            <a:r>
              <a:rPr lang="pt-BR" sz="1200" b="0" i="0" u="none" strike="noStrike" kern="1200" baseline="0" dirty="0" smtClean="0">
                <a:solidFill>
                  <a:schemeClr val="tx1"/>
                </a:solidFill>
                <a:latin typeface="+mn-lt"/>
                <a:ea typeface="+mn-ea"/>
                <a:cs typeface="+mn-cs"/>
              </a:rPr>
              <a:t> o </a:t>
            </a:r>
            <a:r>
              <a:rPr lang="pt-BR" sz="1200" b="0" i="0" u="none" strike="noStrike" kern="1200" baseline="0" dirty="0" err="1" smtClean="0">
                <a:solidFill>
                  <a:schemeClr val="tx1"/>
                </a:solidFill>
                <a:latin typeface="+mn-lt"/>
                <a:ea typeface="+mn-ea"/>
                <a:cs typeface="+mn-cs"/>
              </a:rPr>
              <a:t>ceu</a:t>
            </a:r>
            <a:r>
              <a:rPr lang="pt-BR" sz="1200" b="0" i="0" u="none" strike="noStrike" kern="1200" baseline="0" dirty="0" smtClean="0">
                <a:solidFill>
                  <a:schemeClr val="tx1"/>
                </a:solidFill>
                <a:latin typeface="+mn-lt"/>
                <a:ea typeface="+mn-ea"/>
                <a:cs typeface="+mn-cs"/>
              </a:rPr>
              <a:t> noturno em uma localidade do interior. Orion</a:t>
            </a:r>
          </a:p>
          <a:p>
            <a:r>
              <a:rPr lang="pt-BR" sz="1200" b="0" i="0" u="none" strike="noStrike" kern="1200" baseline="0" dirty="0" smtClean="0">
                <a:solidFill>
                  <a:schemeClr val="tx1"/>
                </a:solidFill>
                <a:latin typeface="+mn-lt"/>
                <a:ea typeface="+mn-ea"/>
                <a:cs typeface="+mn-cs"/>
              </a:rPr>
              <a:t>estava bem sobre nossas </a:t>
            </a:r>
            <a:r>
              <a:rPr lang="pt-BR" sz="1200" b="0" i="0" u="none" strike="noStrike" kern="1200" baseline="0" dirty="0" err="1" smtClean="0">
                <a:solidFill>
                  <a:schemeClr val="tx1"/>
                </a:solidFill>
                <a:latin typeface="+mn-lt"/>
                <a:ea typeface="+mn-ea"/>
                <a:cs typeface="+mn-cs"/>
              </a:rPr>
              <a:t>cabecas</a:t>
            </a:r>
            <a:r>
              <a:rPr lang="pt-BR" sz="1200" b="0" i="0" u="none" strike="noStrike" kern="1200" baseline="0" dirty="0" smtClean="0">
                <a:solidFill>
                  <a:schemeClr val="tx1"/>
                </a:solidFill>
                <a:latin typeface="+mn-lt"/>
                <a:ea typeface="+mn-ea"/>
                <a:cs typeface="+mn-cs"/>
              </a:rPr>
              <a:t>. Em um de seus </a:t>
            </a:r>
            <a:r>
              <a:rPr lang="pt-BR" sz="1200" b="0" i="0" u="none" strike="noStrike" kern="1200" baseline="0" dirty="0" err="1" smtClean="0">
                <a:solidFill>
                  <a:schemeClr val="tx1"/>
                </a:solidFill>
                <a:latin typeface="+mn-lt"/>
                <a:ea typeface="+mn-ea"/>
                <a:cs typeface="+mn-cs"/>
              </a:rPr>
              <a:t>vertices</a:t>
            </a:r>
            <a:r>
              <a:rPr lang="pt-BR" sz="1200" b="0" i="0" u="none" strike="noStrike" kern="1200" baseline="0" dirty="0" smtClean="0">
                <a:solidFill>
                  <a:schemeClr val="tx1"/>
                </a:solidFill>
                <a:latin typeface="+mn-lt"/>
                <a:ea typeface="+mn-ea"/>
                <a:cs typeface="+mn-cs"/>
              </a:rPr>
              <a:t>, </a:t>
            </a:r>
            <a:r>
              <a:rPr lang="pt-BR" sz="1200" b="0" i="0" u="none" strike="noStrike" kern="1200" baseline="0" dirty="0" err="1" smtClean="0">
                <a:solidFill>
                  <a:schemeClr val="tx1"/>
                </a:solidFill>
                <a:latin typeface="+mn-lt"/>
                <a:ea typeface="+mn-ea"/>
                <a:cs typeface="+mn-cs"/>
              </a:rPr>
              <a:t>Betelgeuse</a:t>
            </a:r>
            <a:r>
              <a:rPr lang="pt-BR" sz="1200" b="0" i="0" u="none" strike="noStrike" kern="1200" baseline="0" dirty="0" smtClean="0">
                <a:solidFill>
                  <a:schemeClr val="tx1"/>
                </a:solidFill>
                <a:latin typeface="+mn-lt"/>
                <a:ea typeface="+mn-ea"/>
                <a:cs typeface="+mn-cs"/>
              </a:rPr>
              <a:t> apresentava</a:t>
            </a:r>
          </a:p>
          <a:p>
            <a:r>
              <a:rPr lang="pt-BR" sz="1200" b="0" i="0" u="none" strike="noStrike" kern="1200" baseline="0" dirty="0" smtClean="0">
                <a:solidFill>
                  <a:schemeClr val="tx1"/>
                </a:solidFill>
                <a:latin typeface="+mn-lt"/>
                <a:ea typeface="+mn-ea"/>
                <a:cs typeface="+mn-cs"/>
              </a:rPr>
              <a:t>uma </a:t>
            </a:r>
            <a:r>
              <a:rPr lang="pt-BR" sz="1200" b="0" i="0" u="none" strike="noStrike" kern="1200" baseline="0" dirty="0" err="1" smtClean="0">
                <a:solidFill>
                  <a:schemeClr val="tx1"/>
                </a:solidFill>
                <a:latin typeface="+mn-lt"/>
                <a:ea typeface="+mn-ea"/>
                <a:cs typeface="+mn-cs"/>
              </a:rPr>
              <a:t>coloracao</a:t>
            </a:r>
            <a:r>
              <a:rPr lang="pt-BR" sz="1200" b="0" i="0" u="none" strike="noStrike" kern="1200" baseline="0" dirty="0" smtClean="0">
                <a:solidFill>
                  <a:schemeClr val="tx1"/>
                </a:solidFill>
                <a:latin typeface="+mn-lt"/>
                <a:ea typeface="+mn-ea"/>
                <a:cs typeface="+mn-cs"/>
              </a:rPr>
              <a:t> alaranjada. No </a:t>
            </a:r>
            <a:r>
              <a:rPr lang="pt-BR" sz="1200" b="0" i="0" u="none" strike="noStrike" kern="1200" baseline="0" dirty="0" err="1" smtClean="0">
                <a:solidFill>
                  <a:schemeClr val="tx1"/>
                </a:solidFill>
                <a:latin typeface="+mn-lt"/>
                <a:ea typeface="+mn-ea"/>
                <a:cs typeface="+mn-cs"/>
              </a:rPr>
              <a:t>vertice</a:t>
            </a:r>
            <a:r>
              <a:rPr lang="pt-BR" sz="1200" b="0" i="0" u="none" strike="noStrike" kern="1200" baseline="0" dirty="0" smtClean="0">
                <a:solidFill>
                  <a:schemeClr val="tx1"/>
                </a:solidFill>
                <a:latin typeface="+mn-lt"/>
                <a:ea typeface="+mn-ea"/>
                <a:cs typeface="+mn-cs"/>
              </a:rPr>
              <a:t> oposto, </a:t>
            </a:r>
            <a:r>
              <a:rPr lang="pt-BR" sz="1200" b="0" i="0" u="none" strike="noStrike" kern="1200" baseline="0" dirty="0" err="1" smtClean="0">
                <a:solidFill>
                  <a:schemeClr val="tx1"/>
                </a:solidFill>
                <a:latin typeface="+mn-lt"/>
                <a:ea typeface="+mn-ea"/>
                <a:cs typeface="+mn-cs"/>
              </a:rPr>
              <a:t>Rigel</a:t>
            </a:r>
            <a:r>
              <a:rPr lang="pt-BR" sz="1200" b="0" i="0" u="none" strike="noStrike" kern="1200" baseline="0" dirty="0" smtClean="0">
                <a:solidFill>
                  <a:schemeClr val="tx1"/>
                </a:solidFill>
                <a:latin typeface="+mn-lt"/>
                <a:ea typeface="+mn-ea"/>
                <a:cs typeface="+mn-cs"/>
              </a:rPr>
              <a:t> brilhava vivamente com um</a:t>
            </a:r>
          </a:p>
          <a:p>
            <a:r>
              <a:rPr lang="pt-BR" sz="1200" b="0" i="0" u="none" strike="noStrike" kern="1200" baseline="0" dirty="0" smtClean="0">
                <a:solidFill>
                  <a:schemeClr val="tx1"/>
                </a:solidFill>
                <a:latin typeface="+mn-lt"/>
                <a:ea typeface="+mn-ea"/>
                <a:cs typeface="+mn-cs"/>
              </a:rPr>
              <a:t>certo tom azul. Um pouco a sudeste, Sirius dominava o panorama como um intenso</a:t>
            </a:r>
          </a:p>
          <a:p>
            <a:r>
              <a:rPr lang="pt-BR" sz="1200" b="0" i="0" u="none" strike="noStrike" kern="1200" baseline="0" dirty="0" smtClean="0">
                <a:solidFill>
                  <a:schemeClr val="tx1"/>
                </a:solidFill>
                <a:latin typeface="+mn-lt"/>
                <a:ea typeface="+mn-ea"/>
                <a:cs typeface="+mn-cs"/>
              </a:rPr>
              <a:t>farol branco. </a:t>
            </a:r>
            <a:r>
              <a:rPr lang="pt-BR" sz="1200" b="0" i="0" u="none" strike="noStrike" kern="1200" baseline="0" dirty="0" err="1" smtClean="0">
                <a:solidFill>
                  <a:schemeClr val="tx1"/>
                </a:solidFill>
                <a:latin typeface="+mn-lt"/>
                <a:ea typeface="+mn-ea"/>
                <a:cs typeface="+mn-cs"/>
              </a:rPr>
              <a:t>Ja</a:t>
            </a:r>
            <a:r>
              <a:rPr lang="pt-BR" sz="1200" b="0" i="0" u="none" strike="noStrike" kern="1200" baseline="0" dirty="0" smtClean="0">
                <a:solidFill>
                  <a:schemeClr val="tx1"/>
                </a:solidFill>
                <a:latin typeface="+mn-lt"/>
                <a:ea typeface="+mn-ea"/>
                <a:cs typeface="+mn-cs"/>
              </a:rPr>
              <a:t> a noroeste, </a:t>
            </a:r>
            <a:r>
              <a:rPr lang="pt-BR" sz="1200" b="0" i="0" u="none" strike="noStrike" kern="1200" baseline="0" dirty="0" err="1" smtClean="0">
                <a:solidFill>
                  <a:schemeClr val="tx1"/>
                </a:solidFill>
                <a:latin typeface="+mn-lt"/>
                <a:ea typeface="+mn-ea"/>
                <a:cs typeface="+mn-cs"/>
              </a:rPr>
              <a:t>Aldebaran</a:t>
            </a:r>
            <a:r>
              <a:rPr lang="pt-BR" sz="1200" b="0" i="0" u="none" strike="noStrike" kern="1200" baseline="0" dirty="0" smtClean="0">
                <a:solidFill>
                  <a:schemeClr val="tx1"/>
                </a:solidFill>
                <a:latin typeface="+mn-lt"/>
                <a:ea typeface="+mn-ea"/>
                <a:cs typeface="+mn-cs"/>
              </a:rPr>
              <a:t> era alaranjada, quase vermelha. </a:t>
            </a:r>
            <a:r>
              <a:rPr lang="pt-BR" sz="1200" b="0" i="0" u="none" strike="noStrike" kern="1200" baseline="0" dirty="0" err="1" smtClean="0">
                <a:solidFill>
                  <a:schemeClr val="tx1"/>
                </a:solidFill>
                <a:latin typeface="+mn-lt"/>
                <a:ea typeface="+mn-ea"/>
                <a:cs typeface="+mn-cs"/>
              </a:rPr>
              <a:t>Alguem</a:t>
            </a:r>
            <a:endParaRPr lang="pt-BR" sz="1200" b="0" i="0" u="none" strike="noStrike" kern="1200" baseline="0" dirty="0" smtClean="0">
              <a:solidFill>
                <a:schemeClr val="tx1"/>
              </a:solidFill>
              <a:latin typeface="+mn-lt"/>
              <a:ea typeface="+mn-ea"/>
              <a:cs typeface="+mn-cs"/>
            </a:endParaRPr>
          </a:p>
          <a:p>
            <a:r>
              <a:rPr lang="pt-BR" sz="1200" b="0" i="0" u="none" strike="noStrike" kern="1200" baseline="0" dirty="0" smtClean="0">
                <a:solidFill>
                  <a:schemeClr val="tx1"/>
                </a:solidFill>
                <a:latin typeface="+mn-lt"/>
                <a:ea typeface="+mn-ea"/>
                <a:cs typeface="+mn-cs"/>
              </a:rPr>
              <a:t>lembrou Antares, a rival vermelha de Marte, </a:t>
            </a:r>
            <a:r>
              <a:rPr lang="pt-BR" sz="1200" b="0" i="0" u="none" strike="noStrike" kern="1200" baseline="0" dirty="0" err="1" smtClean="0">
                <a:solidFill>
                  <a:schemeClr val="tx1"/>
                </a:solidFill>
                <a:latin typeface="+mn-lt"/>
                <a:ea typeface="+mn-ea"/>
                <a:cs typeface="+mn-cs"/>
              </a:rPr>
              <a:t>invisivel</a:t>
            </a:r>
            <a:r>
              <a:rPr lang="pt-BR" sz="1200" b="0" i="0" u="none" strike="noStrike" kern="1200" baseline="0" dirty="0" smtClean="0">
                <a:solidFill>
                  <a:schemeClr val="tx1"/>
                </a:solidFill>
                <a:latin typeface="+mn-lt"/>
                <a:ea typeface="+mn-ea"/>
                <a:cs typeface="+mn-cs"/>
              </a:rPr>
              <a:t> aquela hora.</a:t>
            </a:r>
            <a:endParaRPr lang="pt-BR" dirty="0"/>
          </a:p>
        </p:txBody>
      </p:sp>
      <p:sp>
        <p:nvSpPr>
          <p:cNvPr id="4" name="Espaço Reservado para Número de Slide 3"/>
          <p:cNvSpPr>
            <a:spLocks noGrp="1"/>
          </p:cNvSpPr>
          <p:nvPr>
            <p:ph type="sldNum" sz="quarter" idx="10"/>
          </p:nvPr>
        </p:nvSpPr>
        <p:spPr/>
        <p:txBody>
          <a:bodyPr/>
          <a:lstStyle/>
          <a:p>
            <a:fld id="{586D581A-ABB8-4D78-8E6A-2427F47AB16B}" type="slidenum">
              <a:rPr lang="pt-BR" smtClean="0"/>
              <a:pPr/>
              <a:t>11</a:t>
            </a:fld>
            <a:endParaRPr lang="pt-BR"/>
          </a:p>
        </p:txBody>
      </p:sp>
    </p:spTree>
    <p:extLst>
      <p:ext uri="{BB962C8B-B14F-4D97-AF65-F5344CB8AC3E}">
        <p14:creationId xmlns:p14="http://schemas.microsoft.com/office/powerpoint/2010/main" xmlns="" val="4439387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2EDA98BA-FBEC-4B61-919C-7084EDEE6226}" type="datetimeFigureOut">
              <a:rPr lang="pt-BR" smtClean="0"/>
              <a:pPr/>
              <a:t>06/04/2013</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5D127AD1-32D7-4DD3-9A6F-76E6E4D1C8F0}" type="slidenum">
              <a:rPr lang="pt-BR" smtClean="0"/>
              <a:pPr/>
              <a:t>‹nº›</a:t>
            </a:fld>
            <a:endParaRPr lang="pt-BR"/>
          </a:p>
        </p:txBody>
      </p:sp>
    </p:spTree>
    <p:extLst>
      <p:ext uri="{BB962C8B-B14F-4D97-AF65-F5344CB8AC3E}">
        <p14:creationId xmlns:p14="http://schemas.microsoft.com/office/powerpoint/2010/main" xmlns="" val="42138973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EDA98BA-FBEC-4B61-919C-7084EDEE6226}" type="datetimeFigureOut">
              <a:rPr lang="pt-BR" smtClean="0"/>
              <a:pPr/>
              <a:t>06/04/2013</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5D127AD1-32D7-4DD3-9A6F-76E6E4D1C8F0}" type="slidenum">
              <a:rPr lang="pt-BR" smtClean="0"/>
              <a:pPr/>
              <a:t>‹nº›</a:t>
            </a:fld>
            <a:endParaRPr lang="pt-BR"/>
          </a:p>
        </p:txBody>
      </p:sp>
    </p:spTree>
    <p:extLst>
      <p:ext uri="{BB962C8B-B14F-4D97-AF65-F5344CB8AC3E}">
        <p14:creationId xmlns:p14="http://schemas.microsoft.com/office/powerpoint/2010/main" xmlns="" val="14321894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EDA98BA-FBEC-4B61-919C-7084EDEE6226}" type="datetimeFigureOut">
              <a:rPr lang="pt-BR" smtClean="0"/>
              <a:pPr/>
              <a:t>06/04/2013</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5D127AD1-32D7-4DD3-9A6F-76E6E4D1C8F0}" type="slidenum">
              <a:rPr lang="pt-BR" smtClean="0"/>
              <a:pPr/>
              <a:t>‹nº›</a:t>
            </a:fld>
            <a:endParaRPr lang="pt-BR"/>
          </a:p>
        </p:txBody>
      </p:sp>
    </p:spTree>
    <p:extLst>
      <p:ext uri="{BB962C8B-B14F-4D97-AF65-F5344CB8AC3E}">
        <p14:creationId xmlns:p14="http://schemas.microsoft.com/office/powerpoint/2010/main" xmlns="" val="10601106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EDA98BA-FBEC-4B61-919C-7084EDEE6226}" type="datetimeFigureOut">
              <a:rPr lang="pt-BR" smtClean="0"/>
              <a:pPr/>
              <a:t>06/04/2013</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5D127AD1-32D7-4DD3-9A6F-76E6E4D1C8F0}" type="slidenum">
              <a:rPr lang="pt-BR" smtClean="0"/>
              <a:pPr/>
              <a:t>‹nº›</a:t>
            </a:fld>
            <a:endParaRPr lang="pt-BR"/>
          </a:p>
        </p:txBody>
      </p:sp>
    </p:spTree>
    <p:extLst>
      <p:ext uri="{BB962C8B-B14F-4D97-AF65-F5344CB8AC3E}">
        <p14:creationId xmlns:p14="http://schemas.microsoft.com/office/powerpoint/2010/main" xmlns="" val="5489034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2EDA98BA-FBEC-4B61-919C-7084EDEE6226}" type="datetimeFigureOut">
              <a:rPr lang="pt-BR" smtClean="0"/>
              <a:pPr/>
              <a:t>06/04/2013</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5D127AD1-32D7-4DD3-9A6F-76E6E4D1C8F0}" type="slidenum">
              <a:rPr lang="pt-BR" smtClean="0"/>
              <a:pPr/>
              <a:t>‹nº›</a:t>
            </a:fld>
            <a:endParaRPr lang="pt-BR"/>
          </a:p>
        </p:txBody>
      </p:sp>
    </p:spTree>
    <p:extLst>
      <p:ext uri="{BB962C8B-B14F-4D97-AF65-F5344CB8AC3E}">
        <p14:creationId xmlns:p14="http://schemas.microsoft.com/office/powerpoint/2010/main" xmlns="" val="35983373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2EDA98BA-FBEC-4B61-919C-7084EDEE6226}" type="datetimeFigureOut">
              <a:rPr lang="pt-BR" smtClean="0"/>
              <a:pPr/>
              <a:t>06/04/2013</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5D127AD1-32D7-4DD3-9A6F-76E6E4D1C8F0}" type="slidenum">
              <a:rPr lang="pt-BR" smtClean="0"/>
              <a:pPr/>
              <a:t>‹nº›</a:t>
            </a:fld>
            <a:endParaRPr lang="pt-BR"/>
          </a:p>
        </p:txBody>
      </p:sp>
    </p:spTree>
    <p:extLst>
      <p:ext uri="{BB962C8B-B14F-4D97-AF65-F5344CB8AC3E}">
        <p14:creationId xmlns:p14="http://schemas.microsoft.com/office/powerpoint/2010/main" xmlns="" val="13398897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2EDA98BA-FBEC-4B61-919C-7084EDEE6226}" type="datetimeFigureOut">
              <a:rPr lang="pt-BR" smtClean="0"/>
              <a:pPr/>
              <a:t>06/04/2013</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5D127AD1-32D7-4DD3-9A6F-76E6E4D1C8F0}" type="slidenum">
              <a:rPr lang="pt-BR" smtClean="0"/>
              <a:pPr/>
              <a:t>‹nº›</a:t>
            </a:fld>
            <a:endParaRPr lang="pt-BR"/>
          </a:p>
        </p:txBody>
      </p:sp>
    </p:spTree>
    <p:extLst>
      <p:ext uri="{BB962C8B-B14F-4D97-AF65-F5344CB8AC3E}">
        <p14:creationId xmlns:p14="http://schemas.microsoft.com/office/powerpoint/2010/main" xmlns="" val="37637849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2EDA98BA-FBEC-4B61-919C-7084EDEE6226}" type="datetimeFigureOut">
              <a:rPr lang="pt-BR" smtClean="0"/>
              <a:pPr/>
              <a:t>06/04/2013</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5D127AD1-32D7-4DD3-9A6F-76E6E4D1C8F0}" type="slidenum">
              <a:rPr lang="pt-BR" smtClean="0"/>
              <a:pPr/>
              <a:t>‹nº›</a:t>
            </a:fld>
            <a:endParaRPr lang="pt-BR"/>
          </a:p>
        </p:txBody>
      </p:sp>
    </p:spTree>
    <p:extLst>
      <p:ext uri="{BB962C8B-B14F-4D97-AF65-F5344CB8AC3E}">
        <p14:creationId xmlns:p14="http://schemas.microsoft.com/office/powerpoint/2010/main" xmlns="" val="11451543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2EDA98BA-FBEC-4B61-919C-7084EDEE6226}" type="datetimeFigureOut">
              <a:rPr lang="pt-BR" smtClean="0"/>
              <a:pPr/>
              <a:t>06/04/2013</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5D127AD1-32D7-4DD3-9A6F-76E6E4D1C8F0}" type="slidenum">
              <a:rPr lang="pt-BR" smtClean="0"/>
              <a:pPr/>
              <a:t>‹nº›</a:t>
            </a:fld>
            <a:endParaRPr lang="pt-BR"/>
          </a:p>
        </p:txBody>
      </p:sp>
    </p:spTree>
    <p:extLst>
      <p:ext uri="{BB962C8B-B14F-4D97-AF65-F5344CB8AC3E}">
        <p14:creationId xmlns:p14="http://schemas.microsoft.com/office/powerpoint/2010/main" xmlns="" val="7941986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2EDA98BA-FBEC-4B61-919C-7084EDEE6226}" type="datetimeFigureOut">
              <a:rPr lang="pt-BR" smtClean="0"/>
              <a:pPr/>
              <a:t>06/04/2013</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5D127AD1-32D7-4DD3-9A6F-76E6E4D1C8F0}" type="slidenum">
              <a:rPr lang="pt-BR" smtClean="0"/>
              <a:pPr/>
              <a:t>‹nº›</a:t>
            </a:fld>
            <a:endParaRPr lang="pt-BR"/>
          </a:p>
        </p:txBody>
      </p:sp>
    </p:spTree>
    <p:extLst>
      <p:ext uri="{BB962C8B-B14F-4D97-AF65-F5344CB8AC3E}">
        <p14:creationId xmlns:p14="http://schemas.microsoft.com/office/powerpoint/2010/main" xmlns="" val="9197722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2EDA98BA-FBEC-4B61-919C-7084EDEE6226}" type="datetimeFigureOut">
              <a:rPr lang="pt-BR" smtClean="0"/>
              <a:pPr/>
              <a:t>06/04/2013</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5D127AD1-32D7-4DD3-9A6F-76E6E4D1C8F0}" type="slidenum">
              <a:rPr lang="pt-BR" smtClean="0"/>
              <a:pPr/>
              <a:t>‹nº›</a:t>
            </a:fld>
            <a:endParaRPr lang="pt-BR"/>
          </a:p>
        </p:txBody>
      </p:sp>
    </p:spTree>
    <p:extLst>
      <p:ext uri="{BB962C8B-B14F-4D97-AF65-F5344CB8AC3E}">
        <p14:creationId xmlns:p14="http://schemas.microsoft.com/office/powerpoint/2010/main" xmlns="" val="24521977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smtClean="0"/>
              <a:t>Clique para editar o título mestre</a:t>
            </a:r>
            <a:endParaRPr lang="pt-B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DA98BA-FBEC-4B61-919C-7084EDEE6226}" type="datetimeFigureOut">
              <a:rPr lang="pt-BR" smtClean="0"/>
              <a:pPr/>
              <a:t>06/04/2013</a:t>
            </a:fld>
            <a:endParaRPr lang="pt-BR"/>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127AD1-32D7-4DD3-9A6F-76E6E4D1C8F0}" type="slidenum">
              <a:rPr lang="pt-BR" smtClean="0"/>
              <a:pPr/>
              <a:t>‹nº›</a:t>
            </a:fld>
            <a:endParaRPr lang="pt-BR"/>
          </a:p>
        </p:txBody>
      </p:sp>
    </p:spTree>
    <p:extLst>
      <p:ext uri="{BB962C8B-B14F-4D97-AF65-F5344CB8AC3E}">
        <p14:creationId xmlns:p14="http://schemas.microsoft.com/office/powerpoint/2010/main" xmlns="" val="15999774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hypescience.com/por-que-nao-existem-estrelas-verdes/"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http://sites2.uai.com.br/jornalismo/imagem/JewelBoxHubb.jpg"/>
          <p:cNvPicPr>
            <a:picLocks noChangeAspect="1" noChangeArrowheads="1"/>
          </p:cNvPicPr>
          <p:nvPr/>
        </p:nvPicPr>
        <p:blipFill>
          <a:blip r:embed="rId2" cstate="print"/>
          <a:srcRect/>
          <a:stretch>
            <a:fillRect/>
          </a:stretch>
        </p:blipFill>
        <p:spPr bwMode="auto">
          <a:xfrm>
            <a:off x="0" y="-27384"/>
            <a:ext cx="9396536" cy="9396536"/>
          </a:xfrm>
          <a:prstGeom prst="rect">
            <a:avLst/>
          </a:prstGeom>
          <a:noFill/>
        </p:spPr>
      </p:pic>
      <p:sp>
        <p:nvSpPr>
          <p:cNvPr id="2" name="Título 1"/>
          <p:cNvSpPr>
            <a:spLocks noGrp="1"/>
          </p:cNvSpPr>
          <p:nvPr>
            <p:ph type="ctrTitle"/>
          </p:nvPr>
        </p:nvSpPr>
        <p:spPr>
          <a:xfrm>
            <a:off x="683568" y="332656"/>
            <a:ext cx="7772400" cy="1470025"/>
          </a:xfrm>
        </p:spPr>
        <p:txBody>
          <a:bodyPr>
            <a:noAutofit/>
          </a:bodyPr>
          <a:lstStyle/>
          <a:p>
            <a:r>
              <a:rPr lang="pt-BR" sz="5400" b="1" dirty="0" smtClean="0">
                <a:solidFill>
                  <a:schemeClr val="bg1"/>
                </a:solidFill>
              </a:rPr>
              <a:t>Por que não existem estrelas verdes?</a:t>
            </a:r>
            <a:endParaRPr lang="pt-BR" sz="5400" b="1" dirty="0">
              <a:solidFill>
                <a:schemeClr val="bg1"/>
              </a:solidFill>
            </a:endParaRPr>
          </a:p>
        </p:txBody>
      </p:sp>
      <p:sp>
        <p:nvSpPr>
          <p:cNvPr id="3" name="Subtítulo 2"/>
          <p:cNvSpPr>
            <a:spLocks noGrp="1"/>
          </p:cNvSpPr>
          <p:nvPr>
            <p:ph type="subTitle" idx="1"/>
          </p:nvPr>
        </p:nvSpPr>
        <p:spPr>
          <a:xfrm>
            <a:off x="3419872" y="5517232"/>
            <a:ext cx="6400800" cy="1752600"/>
          </a:xfrm>
        </p:spPr>
        <p:txBody>
          <a:bodyPr/>
          <a:lstStyle/>
          <a:p>
            <a:r>
              <a:rPr lang="pt-BR" b="1" dirty="0" smtClean="0">
                <a:solidFill>
                  <a:schemeClr val="bg1"/>
                </a:solidFill>
              </a:rPr>
              <a:t>Andrea </a:t>
            </a:r>
            <a:r>
              <a:rPr lang="pt-BR" b="1" dirty="0" err="1" smtClean="0">
                <a:solidFill>
                  <a:schemeClr val="bg1"/>
                </a:solidFill>
              </a:rPr>
              <a:t>Greff</a:t>
            </a:r>
            <a:endParaRPr lang="pt-BR" b="1" dirty="0">
              <a:solidFill>
                <a:schemeClr val="bg1"/>
              </a:solidFill>
            </a:endParaRPr>
          </a:p>
        </p:txBody>
      </p:sp>
    </p:spTree>
    <p:extLst>
      <p:ext uri="{BB962C8B-B14F-4D97-AF65-F5344CB8AC3E}">
        <p14:creationId xmlns:p14="http://schemas.microsoft.com/office/powerpoint/2010/main" xmlns="" val="1185612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lstStyle/>
          <a:p>
            <a:endParaRPr lang="pt-BR"/>
          </a:p>
        </p:txBody>
      </p:sp>
      <p:sp>
        <p:nvSpPr>
          <p:cNvPr id="7" name="Título 1"/>
          <p:cNvSpPr>
            <a:spLocks noGrp="1"/>
          </p:cNvSpPr>
          <p:nvPr>
            <p:ph type="title"/>
          </p:nvPr>
        </p:nvSpPr>
        <p:spPr>
          <a:xfrm>
            <a:off x="457200" y="274638"/>
            <a:ext cx="8229600" cy="1143000"/>
          </a:xfrm>
        </p:spPr>
        <p:txBody>
          <a:bodyPr/>
          <a:lstStyle/>
          <a:p>
            <a:r>
              <a:rPr lang="pt-BR" dirty="0" smtClean="0">
                <a:solidFill>
                  <a:schemeClr val="bg1"/>
                </a:solidFill>
              </a:rPr>
              <a:t>Cor das estrelas</a:t>
            </a:r>
            <a:endParaRPr lang="pt-BR" dirty="0">
              <a:solidFill>
                <a:schemeClr val="bg1"/>
              </a:solidFill>
            </a:endParaRPr>
          </a:p>
        </p:txBody>
      </p:sp>
      <p:pic>
        <p:nvPicPr>
          <p:cNvPr id="48130" name="Picture 2" descr="http://www.apolo11.com/imagens/etc/classe_espectral.gif"/>
          <p:cNvPicPr>
            <a:picLocks noChangeAspect="1" noChangeArrowheads="1"/>
          </p:cNvPicPr>
          <p:nvPr/>
        </p:nvPicPr>
        <p:blipFill>
          <a:blip r:embed="rId3" cstate="print"/>
          <a:srcRect/>
          <a:stretch>
            <a:fillRect/>
          </a:stretch>
        </p:blipFill>
        <p:spPr bwMode="auto">
          <a:xfrm>
            <a:off x="323528" y="1657158"/>
            <a:ext cx="8460432" cy="3860074"/>
          </a:xfrm>
          <a:prstGeom prst="rect">
            <a:avLst/>
          </a:prstGeom>
          <a:noFill/>
        </p:spPr>
      </p:pic>
    </p:spTree>
    <p:extLst>
      <p:ext uri="{BB962C8B-B14F-4D97-AF65-F5344CB8AC3E}">
        <p14:creationId xmlns:p14="http://schemas.microsoft.com/office/powerpoint/2010/main" xmlns="" val="27733294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oraskywalker.files.wordpress.com/2010/07/orion-sirius-aldebaran-pleiades.jpe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79512" y="-1395536"/>
            <a:ext cx="8856984" cy="8856984"/>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dirty="0"/>
          </a:p>
        </p:txBody>
      </p:sp>
    </p:spTree>
    <p:extLst>
      <p:ext uri="{BB962C8B-B14F-4D97-AF65-F5344CB8AC3E}">
        <p14:creationId xmlns:p14="http://schemas.microsoft.com/office/powerpoint/2010/main" xmlns="" val="1010316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lstStyle/>
          <a:p>
            <a:endParaRPr lang="pt-BR"/>
          </a:p>
        </p:txBody>
      </p:sp>
      <p:sp>
        <p:nvSpPr>
          <p:cNvPr id="7" name="Título 1"/>
          <p:cNvSpPr>
            <a:spLocks noGrp="1"/>
          </p:cNvSpPr>
          <p:nvPr>
            <p:ph type="title"/>
          </p:nvPr>
        </p:nvSpPr>
        <p:spPr>
          <a:xfrm>
            <a:off x="457200" y="274638"/>
            <a:ext cx="8229600" cy="1143000"/>
          </a:xfrm>
        </p:spPr>
        <p:txBody>
          <a:bodyPr/>
          <a:lstStyle/>
          <a:p>
            <a:r>
              <a:rPr lang="pt-BR" dirty="0" smtClean="0">
                <a:solidFill>
                  <a:schemeClr val="bg1"/>
                </a:solidFill>
              </a:rPr>
              <a:t>Cor das estrelas</a:t>
            </a:r>
            <a:endParaRPr lang="pt-BR" dirty="0">
              <a:solidFill>
                <a:schemeClr val="bg1"/>
              </a:solidFill>
            </a:endParaRPr>
          </a:p>
        </p:txBody>
      </p:sp>
      <p:pic>
        <p:nvPicPr>
          <p:cNvPr id="50178" name="Picture 2" descr="http://www.cienciaesaude.com.br/uni04.jpg"/>
          <p:cNvPicPr>
            <a:picLocks noChangeAspect="1" noChangeArrowheads="1"/>
          </p:cNvPicPr>
          <p:nvPr/>
        </p:nvPicPr>
        <p:blipFill>
          <a:blip r:embed="rId3" cstate="print"/>
          <a:srcRect/>
          <a:stretch>
            <a:fillRect/>
          </a:stretch>
        </p:blipFill>
        <p:spPr bwMode="auto">
          <a:xfrm>
            <a:off x="1691680" y="1412776"/>
            <a:ext cx="5760833" cy="4968552"/>
          </a:xfrm>
          <a:prstGeom prst="rect">
            <a:avLst/>
          </a:prstGeom>
          <a:noFill/>
        </p:spPr>
      </p:pic>
    </p:spTree>
    <p:extLst>
      <p:ext uri="{BB962C8B-B14F-4D97-AF65-F5344CB8AC3E}">
        <p14:creationId xmlns:p14="http://schemas.microsoft.com/office/powerpoint/2010/main" xmlns="" val="27733294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lstStyle/>
          <a:p>
            <a:endParaRPr lang="pt-B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23528" y="1340768"/>
            <a:ext cx="8435468" cy="525658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Título 1"/>
          <p:cNvSpPr>
            <a:spLocks noGrp="1"/>
          </p:cNvSpPr>
          <p:nvPr>
            <p:ph type="title"/>
          </p:nvPr>
        </p:nvSpPr>
        <p:spPr>
          <a:xfrm>
            <a:off x="457200" y="274638"/>
            <a:ext cx="8229600" cy="1143000"/>
          </a:xfrm>
        </p:spPr>
        <p:txBody>
          <a:bodyPr/>
          <a:lstStyle/>
          <a:p>
            <a:r>
              <a:rPr lang="pt-BR" dirty="0" smtClean="0">
                <a:solidFill>
                  <a:schemeClr val="bg1"/>
                </a:solidFill>
              </a:rPr>
              <a:t>Cor das estrelas</a:t>
            </a:r>
            <a:endParaRPr lang="pt-BR" dirty="0">
              <a:solidFill>
                <a:schemeClr val="bg1"/>
              </a:solidFill>
            </a:endParaRPr>
          </a:p>
        </p:txBody>
      </p:sp>
    </p:spTree>
    <p:extLst>
      <p:ext uri="{BB962C8B-B14F-4D97-AF65-F5344CB8AC3E}">
        <p14:creationId xmlns:p14="http://schemas.microsoft.com/office/powerpoint/2010/main" xmlns="" val="2773329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lstStyle/>
          <a:p>
            <a:endParaRPr lang="pt-BR"/>
          </a:p>
        </p:txBody>
      </p:sp>
      <p:pic>
        <p:nvPicPr>
          <p:cNvPr id="51202" name="Picture 2" descr="http://www.fas.org/irp/imint/docs/rst/Sect20/spic-sun-ant+.jpg"/>
          <p:cNvPicPr>
            <a:picLocks noChangeAspect="1" noChangeArrowheads="1"/>
          </p:cNvPicPr>
          <p:nvPr/>
        </p:nvPicPr>
        <p:blipFill>
          <a:blip r:embed="rId2" cstate="print"/>
          <a:srcRect/>
          <a:stretch>
            <a:fillRect/>
          </a:stretch>
        </p:blipFill>
        <p:spPr bwMode="auto">
          <a:xfrm>
            <a:off x="423204" y="1628800"/>
            <a:ext cx="8290059" cy="4585511"/>
          </a:xfrm>
          <a:prstGeom prst="rect">
            <a:avLst/>
          </a:prstGeom>
          <a:noFill/>
        </p:spPr>
      </p:pic>
      <p:sp>
        <p:nvSpPr>
          <p:cNvPr id="5" name="Título 1"/>
          <p:cNvSpPr>
            <a:spLocks noGrp="1"/>
          </p:cNvSpPr>
          <p:nvPr>
            <p:ph type="title"/>
          </p:nvPr>
        </p:nvSpPr>
        <p:spPr>
          <a:xfrm>
            <a:off x="457200" y="274638"/>
            <a:ext cx="8229600" cy="1143000"/>
          </a:xfrm>
        </p:spPr>
        <p:txBody>
          <a:bodyPr/>
          <a:lstStyle/>
          <a:p>
            <a:r>
              <a:rPr lang="pt-BR" dirty="0" smtClean="0">
                <a:solidFill>
                  <a:schemeClr val="bg1"/>
                </a:solidFill>
              </a:rPr>
              <a:t>Cor das estrelas</a:t>
            </a:r>
            <a:endParaRPr lang="pt-BR" dirty="0">
              <a:solidFill>
                <a:schemeClr val="bg1"/>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57200" y="1600200"/>
            <a:ext cx="8229600" cy="5257800"/>
          </a:xfrm>
        </p:spPr>
        <p:txBody>
          <a:bodyPr>
            <a:normAutofit fontScale="85000" lnSpcReduction="20000"/>
          </a:bodyPr>
          <a:lstStyle/>
          <a:p>
            <a:pPr algn="just"/>
            <a:endParaRPr lang="pt-BR" dirty="0" smtClean="0">
              <a:solidFill>
                <a:schemeClr val="bg1"/>
              </a:solidFill>
            </a:endParaRPr>
          </a:p>
          <a:p>
            <a:pPr algn="just"/>
            <a:endParaRPr lang="pt-BR" dirty="0" smtClean="0">
              <a:solidFill>
                <a:schemeClr val="bg1"/>
              </a:solidFill>
            </a:endParaRPr>
          </a:p>
          <a:p>
            <a:pPr algn="just"/>
            <a:endParaRPr lang="pt-BR" dirty="0" smtClean="0">
              <a:solidFill>
                <a:schemeClr val="bg1"/>
              </a:solidFill>
            </a:endParaRPr>
          </a:p>
          <a:p>
            <a:pPr algn="just"/>
            <a:endParaRPr lang="pt-BR" dirty="0" smtClean="0">
              <a:solidFill>
                <a:schemeClr val="bg1"/>
              </a:solidFill>
            </a:endParaRPr>
          </a:p>
          <a:p>
            <a:pPr algn="just"/>
            <a:endParaRPr lang="pt-BR" dirty="0" smtClean="0">
              <a:solidFill>
                <a:schemeClr val="bg1"/>
              </a:solidFill>
            </a:endParaRPr>
          </a:p>
          <a:p>
            <a:pPr algn="just"/>
            <a:endParaRPr lang="pt-BR" dirty="0" smtClean="0">
              <a:solidFill>
                <a:schemeClr val="bg1"/>
              </a:solidFill>
            </a:endParaRPr>
          </a:p>
          <a:p>
            <a:pPr algn="just"/>
            <a:endParaRPr lang="pt-BR" dirty="0" smtClean="0">
              <a:solidFill>
                <a:schemeClr val="bg1"/>
              </a:solidFill>
            </a:endParaRPr>
          </a:p>
          <a:p>
            <a:pPr algn="just"/>
            <a:r>
              <a:rPr lang="pt-BR" dirty="0" smtClean="0">
                <a:solidFill>
                  <a:schemeClr val="bg1"/>
                </a:solidFill>
              </a:rPr>
              <a:t>A predominância do verde sobre as outras cores não é tão acentuada como nos casos anteriores.</a:t>
            </a:r>
          </a:p>
          <a:p>
            <a:pPr algn="just"/>
            <a:endParaRPr lang="pt-BR" dirty="0" smtClean="0">
              <a:solidFill>
                <a:schemeClr val="bg1"/>
              </a:solidFill>
            </a:endParaRPr>
          </a:p>
          <a:p>
            <a:pPr algn="just"/>
            <a:r>
              <a:rPr lang="pt-BR" dirty="0" smtClean="0">
                <a:solidFill>
                  <a:schemeClr val="bg1"/>
                </a:solidFill>
              </a:rPr>
              <a:t>Além disso, o vermelho e o violeta são igualmente distribuídos.</a:t>
            </a:r>
          </a:p>
        </p:txBody>
      </p:sp>
      <p:pic>
        <p:nvPicPr>
          <p:cNvPr id="4" name="Picture 2" descr="http://skolor.nacka.se/samskolan/eaae/summerschools/TSunFig6.jpg"/>
          <p:cNvPicPr>
            <a:picLocks noChangeAspect="1" noChangeArrowheads="1"/>
          </p:cNvPicPr>
          <p:nvPr/>
        </p:nvPicPr>
        <p:blipFill>
          <a:blip r:embed="rId3" cstate="print"/>
          <a:srcRect l="6457" t="52401" r="43627"/>
          <a:stretch>
            <a:fillRect/>
          </a:stretch>
        </p:blipFill>
        <p:spPr bwMode="auto">
          <a:xfrm>
            <a:off x="2843808" y="1386004"/>
            <a:ext cx="3456384" cy="2907092"/>
          </a:xfrm>
          <a:prstGeom prst="rect">
            <a:avLst/>
          </a:prstGeom>
          <a:noFill/>
        </p:spPr>
      </p:pic>
      <p:sp>
        <p:nvSpPr>
          <p:cNvPr id="5" name="Título 1"/>
          <p:cNvSpPr>
            <a:spLocks noGrp="1"/>
          </p:cNvSpPr>
          <p:nvPr>
            <p:ph type="title"/>
          </p:nvPr>
        </p:nvSpPr>
        <p:spPr>
          <a:xfrm>
            <a:off x="457200" y="274638"/>
            <a:ext cx="8229600" cy="1143000"/>
          </a:xfrm>
        </p:spPr>
        <p:txBody>
          <a:bodyPr/>
          <a:lstStyle/>
          <a:p>
            <a:r>
              <a:rPr lang="pt-BR" dirty="0" smtClean="0">
                <a:solidFill>
                  <a:schemeClr val="bg1"/>
                </a:solidFill>
              </a:rPr>
              <a:t>E por que não é verde?</a:t>
            </a:r>
            <a:endParaRPr lang="pt-BR" dirty="0">
              <a:solidFill>
                <a:schemeClr val="bg1"/>
              </a:solidFill>
            </a:endParaRPr>
          </a:p>
        </p:txBody>
      </p:sp>
    </p:spTree>
    <p:extLst>
      <p:ext uri="{BB962C8B-B14F-4D97-AF65-F5344CB8AC3E}">
        <p14:creationId xmlns:p14="http://schemas.microsoft.com/office/powerpoint/2010/main" xmlns="" val="343426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corluzvida.no.sapo.pt/web/web_files/image001.gif"/>
          <p:cNvPicPr>
            <a:picLocks noChangeAspect="1" noChangeArrowheads="1"/>
          </p:cNvPicPr>
          <p:nvPr/>
        </p:nvPicPr>
        <p:blipFill>
          <a:blip r:embed="rId3" cstate="print"/>
          <a:srcRect/>
          <a:stretch>
            <a:fillRect/>
          </a:stretch>
        </p:blipFill>
        <p:spPr bwMode="auto">
          <a:xfrm>
            <a:off x="2699792" y="1237480"/>
            <a:ext cx="3919710" cy="3919712"/>
          </a:xfrm>
          <a:prstGeom prst="rect">
            <a:avLst/>
          </a:prstGeom>
          <a:noFill/>
        </p:spPr>
      </p:pic>
      <p:sp>
        <p:nvSpPr>
          <p:cNvPr id="3" name="Espaço Reservado para Conteúdo 2"/>
          <p:cNvSpPr>
            <a:spLocks noGrp="1"/>
          </p:cNvSpPr>
          <p:nvPr>
            <p:ph idx="1"/>
          </p:nvPr>
        </p:nvSpPr>
        <p:spPr>
          <a:xfrm>
            <a:off x="457200" y="1600200"/>
            <a:ext cx="8229600" cy="5257800"/>
          </a:xfrm>
        </p:spPr>
        <p:txBody>
          <a:bodyPr>
            <a:normAutofit fontScale="92500" lnSpcReduction="20000"/>
          </a:bodyPr>
          <a:lstStyle/>
          <a:p>
            <a:pPr algn="just"/>
            <a:endParaRPr lang="pt-BR" dirty="0" smtClean="0">
              <a:solidFill>
                <a:schemeClr val="bg1"/>
              </a:solidFill>
            </a:endParaRPr>
          </a:p>
          <a:p>
            <a:pPr algn="just"/>
            <a:endParaRPr lang="pt-BR" dirty="0" smtClean="0">
              <a:solidFill>
                <a:schemeClr val="bg1"/>
              </a:solidFill>
            </a:endParaRPr>
          </a:p>
          <a:p>
            <a:pPr algn="just"/>
            <a:endParaRPr lang="pt-BR" dirty="0" smtClean="0">
              <a:solidFill>
                <a:schemeClr val="bg1"/>
              </a:solidFill>
            </a:endParaRPr>
          </a:p>
          <a:p>
            <a:pPr algn="just"/>
            <a:endParaRPr lang="pt-BR" dirty="0" smtClean="0">
              <a:solidFill>
                <a:schemeClr val="bg1"/>
              </a:solidFill>
            </a:endParaRPr>
          </a:p>
          <a:p>
            <a:pPr algn="just"/>
            <a:endParaRPr lang="pt-BR" dirty="0" smtClean="0">
              <a:solidFill>
                <a:schemeClr val="bg1"/>
              </a:solidFill>
            </a:endParaRPr>
          </a:p>
          <a:p>
            <a:pPr algn="just"/>
            <a:endParaRPr lang="pt-BR" dirty="0" smtClean="0">
              <a:solidFill>
                <a:schemeClr val="bg1"/>
              </a:solidFill>
            </a:endParaRPr>
          </a:p>
          <a:p>
            <a:pPr algn="just"/>
            <a:endParaRPr lang="pt-BR" dirty="0" smtClean="0">
              <a:solidFill>
                <a:schemeClr val="bg1"/>
              </a:solidFill>
            </a:endParaRPr>
          </a:p>
          <a:p>
            <a:pPr algn="just"/>
            <a:endParaRPr lang="pt-BR" dirty="0" smtClean="0">
              <a:solidFill>
                <a:schemeClr val="bg1"/>
              </a:solidFill>
            </a:endParaRPr>
          </a:p>
          <a:p>
            <a:pPr algn="just"/>
            <a:r>
              <a:rPr lang="pt-BR" dirty="0" smtClean="0">
                <a:solidFill>
                  <a:schemeClr val="bg1"/>
                </a:solidFill>
              </a:rPr>
              <a:t>Produz, aos nossos olhos, a sensação de luz branca .</a:t>
            </a:r>
          </a:p>
          <a:p>
            <a:pPr lvl="1" algn="just"/>
            <a:r>
              <a:rPr lang="pt-BR" dirty="0" smtClean="0">
                <a:solidFill>
                  <a:schemeClr val="bg1"/>
                </a:solidFill>
              </a:rPr>
              <a:t>Cones e bastonetes</a:t>
            </a:r>
            <a:endParaRPr lang="pt-BR" dirty="0">
              <a:solidFill>
                <a:schemeClr val="bg1"/>
              </a:solidFill>
            </a:endParaRPr>
          </a:p>
        </p:txBody>
      </p:sp>
      <p:sp>
        <p:nvSpPr>
          <p:cNvPr id="5" name="Título 1"/>
          <p:cNvSpPr>
            <a:spLocks noGrp="1"/>
          </p:cNvSpPr>
          <p:nvPr>
            <p:ph type="title"/>
          </p:nvPr>
        </p:nvSpPr>
        <p:spPr>
          <a:xfrm>
            <a:off x="457200" y="274638"/>
            <a:ext cx="8229600" cy="1143000"/>
          </a:xfrm>
        </p:spPr>
        <p:txBody>
          <a:bodyPr/>
          <a:lstStyle/>
          <a:p>
            <a:r>
              <a:rPr lang="pt-BR" dirty="0" smtClean="0">
                <a:solidFill>
                  <a:schemeClr val="bg1"/>
                </a:solidFill>
              </a:rPr>
              <a:t>E por que não é verde?</a:t>
            </a:r>
            <a:endParaRPr lang="pt-BR" dirty="0">
              <a:solidFill>
                <a:schemeClr val="bg1"/>
              </a:solidFill>
            </a:endParaRPr>
          </a:p>
        </p:txBody>
      </p:sp>
    </p:spTree>
    <p:extLst>
      <p:ext uri="{BB962C8B-B14F-4D97-AF65-F5344CB8AC3E}">
        <p14:creationId xmlns:p14="http://schemas.microsoft.com/office/powerpoint/2010/main" xmlns="" val="343426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solidFill>
                  <a:schemeClr val="bg1"/>
                </a:solidFill>
              </a:rPr>
              <a:t>Luz Branca</a:t>
            </a:r>
            <a:endParaRPr lang="pt-BR" dirty="0">
              <a:solidFill>
                <a:schemeClr val="bg1"/>
              </a:solidFill>
            </a:endParaRPr>
          </a:p>
        </p:txBody>
      </p:sp>
      <p:sp>
        <p:nvSpPr>
          <p:cNvPr id="3" name="Espaço Reservado para Conteúdo 2"/>
          <p:cNvSpPr>
            <a:spLocks noGrp="1"/>
          </p:cNvSpPr>
          <p:nvPr>
            <p:ph idx="1"/>
          </p:nvPr>
        </p:nvSpPr>
        <p:spPr>
          <a:xfrm>
            <a:off x="457200" y="1600200"/>
            <a:ext cx="8435280" cy="4853136"/>
          </a:xfrm>
        </p:spPr>
        <p:txBody>
          <a:bodyPr>
            <a:normAutofit fontScale="92500" lnSpcReduction="10000"/>
          </a:bodyPr>
          <a:lstStyle/>
          <a:p>
            <a:pPr algn="just"/>
            <a:r>
              <a:rPr lang="pt-BR" dirty="0" smtClean="0">
                <a:solidFill>
                  <a:schemeClr val="bg1"/>
                </a:solidFill>
              </a:rPr>
              <a:t>Luz branca pode ser decomposta.</a:t>
            </a:r>
          </a:p>
          <a:p>
            <a:pPr algn="just"/>
            <a:endParaRPr lang="pt-BR" dirty="0" smtClean="0">
              <a:solidFill>
                <a:schemeClr val="bg1"/>
              </a:solidFill>
            </a:endParaRPr>
          </a:p>
          <a:p>
            <a:pPr algn="just"/>
            <a:endParaRPr lang="pt-BR" dirty="0" smtClean="0">
              <a:solidFill>
                <a:schemeClr val="bg1"/>
              </a:solidFill>
            </a:endParaRPr>
          </a:p>
          <a:p>
            <a:pPr algn="just"/>
            <a:endParaRPr lang="pt-BR" dirty="0" smtClean="0">
              <a:solidFill>
                <a:schemeClr val="bg1"/>
              </a:solidFill>
            </a:endParaRPr>
          </a:p>
          <a:p>
            <a:pPr algn="just"/>
            <a:endParaRPr lang="pt-BR" dirty="0" smtClean="0">
              <a:solidFill>
                <a:schemeClr val="bg1"/>
              </a:solidFill>
            </a:endParaRPr>
          </a:p>
          <a:p>
            <a:pPr algn="just"/>
            <a:endParaRPr lang="pt-BR" dirty="0" smtClean="0">
              <a:solidFill>
                <a:schemeClr val="bg1"/>
              </a:solidFill>
            </a:endParaRPr>
          </a:p>
          <a:p>
            <a:pPr algn="just"/>
            <a:endParaRPr lang="pt-BR" dirty="0" smtClean="0">
              <a:solidFill>
                <a:schemeClr val="bg1"/>
              </a:solidFill>
            </a:endParaRPr>
          </a:p>
          <a:p>
            <a:pPr algn="just"/>
            <a:r>
              <a:rPr lang="pt-BR" dirty="0" smtClean="0">
                <a:solidFill>
                  <a:schemeClr val="bg1"/>
                </a:solidFill>
              </a:rPr>
              <a:t>Para a sequência de cor de objetos incandescentes em função da temperatura, verde é substituído pelo branco</a:t>
            </a:r>
            <a:endParaRPr lang="pt-BR" dirty="0">
              <a:solidFill>
                <a:schemeClr val="bg1"/>
              </a:solidFill>
            </a:endParaRPr>
          </a:p>
        </p:txBody>
      </p:sp>
      <p:pic>
        <p:nvPicPr>
          <p:cNvPr id="29698" name="Picture 2" descr="http://www.alunosonline.com.br/upload/conteudo_legenda/bcfccb1ee1f60d85026647d06daa17ed.jpg"/>
          <p:cNvPicPr>
            <a:picLocks noChangeAspect="1" noChangeArrowheads="1"/>
          </p:cNvPicPr>
          <p:nvPr/>
        </p:nvPicPr>
        <p:blipFill>
          <a:blip r:embed="rId3" cstate="print"/>
          <a:srcRect/>
          <a:stretch>
            <a:fillRect/>
          </a:stretch>
        </p:blipFill>
        <p:spPr bwMode="auto">
          <a:xfrm>
            <a:off x="6228184" y="1628800"/>
            <a:ext cx="2482192" cy="3096344"/>
          </a:xfrm>
          <a:prstGeom prst="rect">
            <a:avLst/>
          </a:prstGeom>
          <a:noFill/>
        </p:spPr>
      </p:pic>
      <p:pic>
        <p:nvPicPr>
          <p:cNvPr id="10242" name="Picture 2" descr="http://rocknpy.com.br/wp-content/uploads/2012/03/PF_122658_OEM-15MBPink-Floyd-Dark-Side-of-the-Moon-Posters.jpg"/>
          <p:cNvPicPr>
            <a:picLocks noChangeAspect="1" noChangeArrowheads="1"/>
          </p:cNvPicPr>
          <p:nvPr/>
        </p:nvPicPr>
        <p:blipFill>
          <a:blip r:embed="rId4" cstate="print"/>
          <a:srcRect/>
          <a:stretch>
            <a:fillRect/>
          </a:stretch>
        </p:blipFill>
        <p:spPr bwMode="auto">
          <a:xfrm>
            <a:off x="971600" y="2204864"/>
            <a:ext cx="3810000" cy="253365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69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1.bp.blogspot.com/_YugIBmKzeao/S-gITMOOB1I/AAAAAAAAAxo/fGXIu0616Ec/s1600/parcial_verde.jpg"/>
          <p:cNvPicPr>
            <a:picLocks noChangeAspect="1" noChangeArrowheads="1"/>
          </p:cNvPicPr>
          <p:nvPr/>
        </p:nvPicPr>
        <p:blipFill>
          <a:blip r:embed="rId2" cstate="print"/>
          <a:srcRect/>
          <a:stretch>
            <a:fillRect/>
          </a:stretch>
        </p:blipFill>
        <p:spPr bwMode="auto">
          <a:xfrm>
            <a:off x="4644008" y="2499196"/>
            <a:ext cx="3960440" cy="3594100"/>
          </a:xfrm>
          <a:prstGeom prst="rect">
            <a:avLst/>
          </a:prstGeom>
          <a:noFill/>
        </p:spPr>
      </p:pic>
      <p:sp>
        <p:nvSpPr>
          <p:cNvPr id="2" name="Título 1"/>
          <p:cNvSpPr>
            <a:spLocks noGrp="1"/>
          </p:cNvSpPr>
          <p:nvPr>
            <p:ph type="title"/>
          </p:nvPr>
        </p:nvSpPr>
        <p:spPr/>
        <p:txBody>
          <a:bodyPr/>
          <a:lstStyle/>
          <a:p>
            <a:r>
              <a:rPr lang="pt-BR" dirty="0" smtClean="0">
                <a:solidFill>
                  <a:schemeClr val="bg1"/>
                </a:solidFill>
              </a:rPr>
              <a:t>E o Sol?</a:t>
            </a:r>
            <a:endParaRPr lang="pt-BR" dirty="0">
              <a:solidFill>
                <a:schemeClr val="bg1"/>
              </a:solidFill>
            </a:endParaRPr>
          </a:p>
        </p:txBody>
      </p:sp>
      <p:sp>
        <p:nvSpPr>
          <p:cNvPr id="3" name="Espaço Reservado para Conteúdo 2"/>
          <p:cNvSpPr>
            <a:spLocks noGrp="1"/>
          </p:cNvSpPr>
          <p:nvPr>
            <p:ph idx="1"/>
          </p:nvPr>
        </p:nvSpPr>
        <p:spPr/>
        <p:txBody>
          <a:bodyPr/>
          <a:lstStyle/>
          <a:p>
            <a:r>
              <a:rPr lang="pt-BR" dirty="0" smtClean="0">
                <a:solidFill>
                  <a:schemeClr val="bg1"/>
                </a:solidFill>
              </a:rPr>
              <a:t>Temperatura efetiva da superfície é 5 778 K.</a:t>
            </a:r>
            <a:endParaRPr lang="pt-BR" dirty="0">
              <a:solidFill>
                <a:schemeClr val="bg1"/>
              </a:solidFill>
            </a:endParaRPr>
          </a:p>
        </p:txBody>
      </p:sp>
      <p:pic>
        <p:nvPicPr>
          <p:cNvPr id="8196" name="Picture 4" descr="http://apollo.lsc.vsc.edu/classes/met130/notes/chapter2/graphics/earth_sun_plank.jpg"/>
          <p:cNvPicPr>
            <a:picLocks noChangeAspect="1" noChangeArrowheads="1"/>
          </p:cNvPicPr>
          <p:nvPr/>
        </p:nvPicPr>
        <p:blipFill>
          <a:blip r:embed="rId3" cstate="print"/>
          <a:srcRect/>
          <a:stretch>
            <a:fillRect/>
          </a:stretch>
        </p:blipFill>
        <p:spPr bwMode="auto">
          <a:xfrm>
            <a:off x="-36512" y="2477893"/>
            <a:ext cx="4716016" cy="3614363"/>
          </a:xfrm>
          <a:prstGeom prst="rect">
            <a:avLst/>
          </a:prstGeom>
          <a:noFill/>
        </p:spPr>
      </p:pic>
      <p:pic>
        <p:nvPicPr>
          <p:cNvPr id="27650" name="Picture 2" descr="http://1.bp.blogspot.com/_QmsNmIvwOMs/TGYLcxP1cII/AAAAAAAAB2k/YkssA9Vqos0/s1600/1.jpg"/>
          <p:cNvPicPr>
            <a:picLocks noChangeAspect="1" noChangeArrowheads="1"/>
          </p:cNvPicPr>
          <p:nvPr/>
        </p:nvPicPr>
        <p:blipFill>
          <a:blip r:embed="rId4" cstate="print"/>
          <a:srcRect/>
          <a:stretch>
            <a:fillRect/>
          </a:stretch>
        </p:blipFill>
        <p:spPr bwMode="auto">
          <a:xfrm>
            <a:off x="4585312" y="2492896"/>
            <a:ext cx="4811224" cy="36004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19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19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76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normAutofit fontScale="85000" lnSpcReduction="10000"/>
          </a:bodyPr>
          <a:lstStyle/>
          <a:p>
            <a:pPr fontAlgn="base"/>
            <a:r>
              <a:rPr lang="pt-BR" dirty="0" smtClean="0">
                <a:solidFill>
                  <a:schemeClr val="bg1"/>
                </a:solidFill>
              </a:rPr>
              <a:t>Então, não existem estrelas verdes por que as estrelas com a temperatura esperada emitem sua luz em uma forma que nossos olhos percebem como branco. Para ver as estrelas na cor verde, elas teriam que emitir luz apenas nesta faixa de cor.</a:t>
            </a:r>
          </a:p>
          <a:p>
            <a:pPr fontAlgn="base"/>
            <a:r>
              <a:rPr lang="pt-BR" dirty="0" smtClean="0">
                <a:solidFill>
                  <a:schemeClr val="bg1"/>
                </a:solidFill>
              </a:rPr>
              <a:t>Outro fator que trabalha contra a cor verde é que vemos as cores no céu usando as células que percebem preto e branco, os bastões, e não os cones sensíveis a cores. Isto significa que somente as estrelas bastante brilhantes tem alguma cor, geralmente vermelho, laranja, amarelo e azul.</a:t>
            </a:r>
            <a:endParaRPr lang="pt-BR" dirty="0">
              <a:solidFill>
                <a:schemeClr val="bg1"/>
              </a:solidFill>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dirty="0"/>
          </a:p>
        </p:txBody>
      </p:sp>
      <p:pic>
        <p:nvPicPr>
          <p:cNvPr id="1028" name="Picture 4" descr="http://www.davidmalin.com/fujii/image/af3-03_72.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115616" y="-675456"/>
            <a:ext cx="6840760" cy="8774020"/>
          </a:xfrm>
          <a:prstGeom prst="rect">
            <a:avLst/>
          </a:prstGeom>
          <a:noFill/>
          <a:extLst>
            <a:ext uri="{909E8E84-426E-40DD-AFC4-6F175D3DCCD1}">
              <a14:hiddenFill xmlns:a14="http://schemas.microsoft.com/office/drawing/2010/main" xmlns="">
                <a:solidFill>
                  <a:srgbClr val="FFFFFF"/>
                </a:solidFill>
              </a14:hiddenFill>
            </a:ext>
          </a:extLst>
        </p:spPr>
      </p:pic>
      <p:pic>
        <p:nvPicPr>
          <p:cNvPr id="1026" name="Picture 2" descr="http://coraskywalker.files.wordpress.com/2010/07/orion-sirius-aldebaran-pleiades.jpe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79512" y="-1395536"/>
            <a:ext cx="8856984" cy="885698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010316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http://4.bp.blogspot.com/_-qIP6KV_Zh4/TGOQ_bFx5zI/AAAAAAAAAW0/3rMdSPqOX7s/s1600/nuclio_npod_1093448835_7605523.jpg"/>
          <p:cNvPicPr>
            <a:picLocks noChangeAspect="1" noChangeArrowheads="1"/>
          </p:cNvPicPr>
          <p:nvPr/>
        </p:nvPicPr>
        <p:blipFill>
          <a:blip r:embed="rId2" cstate="print"/>
          <a:srcRect/>
          <a:stretch>
            <a:fillRect/>
          </a:stretch>
        </p:blipFill>
        <p:spPr bwMode="auto">
          <a:xfrm>
            <a:off x="-221645" y="-504056"/>
            <a:ext cx="9690189" cy="7461448"/>
          </a:xfrm>
          <a:prstGeom prst="rect">
            <a:avLst/>
          </a:prstGeom>
          <a:noFill/>
        </p:spPr>
      </p:pic>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a:xfrm>
            <a:off x="457200" y="1600200"/>
            <a:ext cx="8686800" cy="4925144"/>
          </a:xfrm>
        </p:spPr>
        <p:txBody>
          <a:bodyPr>
            <a:normAutofit/>
          </a:bodyPr>
          <a:lstStyle/>
          <a:p>
            <a:pPr algn="r"/>
            <a:endParaRPr lang="pt-BR" dirty="0" smtClean="0">
              <a:solidFill>
                <a:schemeClr val="bg1"/>
              </a:solidFill>
            </a:endParaRPr>
          </a:p>
          <a:p>
            <a:pPr algn="r"/>
            <a:endParaRPr lang="pt-BR" dirty="0" smtClean="0">
              <a:solidFill>
                <a:schemeClr val="bg1"/>
              </a:solidFill>
            </a:endParaRPr>
          </a:p>
          <a:p>
            <a:pPr algn="r">
              <a:buNone/>
            </a:pPr>
            <a:endParaRPr lang="pt-BR" dirty="0" smtClean="0">
              <a:solidFill>
                <a:schemeClr val="bg1"/>
              </a:solidFill>
            </a:endParaRPr>
          </a:p>
          <a:p>
            <a:pPr algn="r">
              <a:buNone/>
            </a:pPr>
            <a:endParaRPr lang="pt-BR" dirty="0" smtClean="0">
              <a:solidFill>
                <a:schemeClr val="bg1"/>
              </a:solidFill>
            </a:endParaRPr>
          </a:p>
          <a:p>
            <a:pPr algn="r">
              <a:buNone/>
            </a:pPr>
            <a:endParaRPr lang="pt-BR" dirty="0" smtClean="0">
              <a:solidFill>
                <a:schemeClr val="bg1"/>
              </a:solidFill>
            </a:endParaRPr>
          </a:p>
          <a:p>
            <a:pPr algn="r">
              <a:buNone/>
            </a:pPr>
            <a:endParaRPr lang="pt-BR" dirty="0" smtClean="0">
              <a:solidFill>
                <a:schemeClr val="bg1"/>
              </a:solidFill>
            </a:endParaRPr>
          </a:p>
          <a:p>
            <a:pPr algn="r">
              <a:buNone/>
            </a:pPr>
            <a:r>
              <a:rPr lang="pt-BR" b="1" dirty="0" smtClean="0">
                <a:solidFill>
                  <a:schemeClr val="bg1"/>
                </a:solidFill>
                <a:effectLst>
                  <a:outerShdw blurRad="38100" dist="38100" dir="2700000" algn="tl">
                    <a:srgbClr val="000000">
                      <a:alpha val="43137"/>
                    </a:srgbClr>
                  </a:outerShdw>
                </a:effectLst>
              </a:rPr>
              <a:t>Muito obrigada. </a:t>
            </a:r>
          </a:p>
          <a:p>
            <a:pPr algn="r">
              <a:buNone/>
            </a:pPr>
            <a:r>
              <a:rPr lang="pt-BR" b="1" dirty="0" smtClean="0">
                <a:solidFill>
                  <a:schemeClr val="bg1"/>
                </a:solidFill>
                <a:effectLst>
                  <a:outerShdw blurRad="38100" dist="38100" dir="2700000" algn="tl">
                    <a:srgbClr val="000000">
                      <a:alpha val="43137"/>
                    </a:srgbClr>
                  </a:outerShdw>
                </a:effectLst>
              </a:rPr>
              <a:t>E bom céu a todos!</a:t>
            </a:r>
          </a:p>
          <a:p>
            <a:pPr algn="r">
              <a:buNone/>
            </a:pPr>
            <a:endParaRPr lang="pt-BR" dirty="0" smtClean="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solidFill>
                  <a:schemeClr val="bg1"/>
                </a:solidFill>
              </a:rPr>
              <a:t>Bibliografia Consultada</a:t>
            </a:r>
            <a:endParaRPr lang="pt-BR" dirty="0">
              <a:solidFill>
                <a:schemeClr val="bg1"/>
              </a:solidFill>
            </a:endParaRPr>
          </a:p>
        </p:txBody>
      </p:sp>
      <p:sp>
        <p:nvSpPr>
          <p:cNvPr id="3" name="Espaço Reservado para Conteúdo 2"/>
          <p:cNvSpPr>
            <a:spLocks noGrp="1"/>
          </p:cNvSpPr>
          <p:nvPr>
            <p:ph idx="1"/>
          </p:nvPr>
        </p:nvSpPr>
        <p:spPr/>
        <p:txBody>
          <a:bodyPr>
            <a:normAutofit fontScale="92500"/>
          </a:bodyPr>
          <a:lstStyle/>
          <a:p>
            <a:r>
              <a:rPr lang="pt-BR" dirty="0" smtClean="0">
                <a:solidFill>
                  <a:schemeClr val="bg1"/>
                </a:solidFill>
              </a:rPr>
              <a:t>DIONISIO, </a:t>
            </a:r>
            <a:r>
              <a:rPr lang="pt-BR" dirty="0" err="1" smtClean="0">
                <a:solidFill>
                  <a:schemeClr val="bg1"/>
                </a:solidFill>
              </a:rPr>
              <a:t>P.H.</a:t>
            </a:r>
            <a:r>
              <a:rPr lang="pt-BR" dirty="0" smtClean="0">
                <a:solidFill>
                  <a:schemeClr val="bg1"/>
                </a:solidFill>
              </a:rPr>
              <a:t> E DIONISIO, G. </a:t>
            </a:r>
            <a:r>
              <a:rPr lang="pt-BR" i="1" dirty="0" smtClean="0">
                <a:solidFill>
                  <a:schemeClr val="bg1"/>
                </a:solidFill>
              </a:rPr>
              <a:t>Já lhe perguntaram... Por que não existem estrelas verdes?</a:t>
            </a:r>
            <a:r>
              <a:rPr lang="pt-BR" dirty="0" smtClean="0">
                <a:solidFill>
                  <a:schemeClr val="bg1"/>
                </a:solidFill>
              </a:rPr>
              <a:t> Cad. Bras. Ens. Fís., v.24, n.1: p. 50-53, abr.2007.</a:t>
            </a:r>
            <a:endParaRPr lang="pt-BR" smtClean="0">
              <a:solidFill>
                <a:schemeClr val="bg1"/>
              </a:solidFill>
            </a:endParaRPr>
          </a:p>
          <a:p>
            <a:endParaRPr lang="pt-BR" smtClean="0">
              <a:solidFill>
                <a:schemeClr val="bg1"/>
              </a:solidFill>
            </a:endParaRPr>
          </a:p>
          <a:p>
            <a:r>
              <a:rPr lang="pt-BR" dirty="0" smtClean="0">
                <a:solidFill>
                  <a:schemeClr val="bg1"/>
                </a:solidFill>
              </a:rPr>
              <a:t>GROSSMANN, C. </a:t>
            </a:r>
            <a:r>
              <a:rPr lang="pt-BR" i="1" dirty="0" smtClean="0">
                <a:solidFill>
                  <a:schemeClr val="bg1"/>
                </a:solidFill>
              </a:rPr>
              <a:t>Por que não existem estrelas verdes? </a:t>
            </a:r>
            <a:r>
              <a:rPr lang="pt-BR" dirty="0" smtClean="0">
                <a:solidFill>
                  <a:schemeClr val="bg1"/>
                </a:solidFill>
              </a:rPr>
              <a:t>Disponível em &lt;</a:t>
            </a:r>
            <a:r>
              <a:rPr lang="pt-BR" dirty="0" smtClean="0">
                <a:hlinkClick r:id="rId2"/>
              </a:rPr>
              <a:t>http</a:t>
            </a:r>
            <a:r>
              <a:rPr lang="pt-BR" dirty="0" smtClean="0">
                <a:hlinkClick r:id="rId2"/>
              </a:rPr>
              <a:t>://hypescience.com/por-que-nao-existem-estrelas-verdes</a:t>
            </a:r>
            <a:r>
              <a:rPr lang="pt-BR" dirty="0" smtClean="0">
                <a:hlinkClick r:id="rId2"/>
              </a:rPr>
              <a:t>/</a:t>
            </a:r>
            <a:r>
              <a:rPr lang="pt-BR" dirty="0" smtClean="0">
                <a:solidFill>
                  <a:schemeClr val="bg1"/>
                </a:solidFill>
              </a:rPr>
              <a:t>&gt;. Acesso em 06 abr.2013.</a:t>
            </a:r>
            <a:endParaRPr lang="pt-BR" dirty="0">
              <a:solidFill>
                <a:schemeClr val="bg1"/>
              </a:solidFill>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solidFill>
                  <a:schemeClr val="bg1"/>
                </a:solidFill>
              </a:rPr>
              <a:t>Pensando um pouco ...</a:t>
            </a:r>
            <a:endParaRPr lang="pt-BR" dirty="0">
              <a:solidFill>
                <a:schemeClr val="bg1"/>
              </a:solidFill>
            </a:endParaRPr>
          </a:p>
        </p:txBody>
      </p:sp>
      <p:sp>
        <p:nvSpPr>
          <p:cNvPr id="3" name="Espaço Reservado para Conteúdo 2"/>
          <p:cNvSpPr>
            <a:spLocks noGrp="1"/>
          </p:cNvSpPr>
          <p:nvPr>
            <p:ph idx="1"/>
          </p:nvPr>
        </p:nvSpPr>
        <p:spPr>
          <a:xfrm>
            <a:off x="457200" y="1600200"/>
            <a:ext cx="8229600" cy="5257800"/>
          </a:xfrm>
        </p:spPr>
        <p:txBody>
          <a:bodyPr>
            <a:normAutofit/>
          </a:bodyPr>
          <a:lstStyle/>
          <a:p>
            <a:r>
              <a:rPr lang="pt-BR" dirty="0" smtClean="0">
                <a:solidFill>
                  <a:schemeClr val="bg1"/>
                </a:solidFill>
              </a:rPr>
              <a:t>Estrelas verdes existem?</a:t>
            </a:r>
          </a:p>
          <a:p>
            <a:endParaRPr lang="pt-BR" dirty="0" smtClean="0">
              <a:solidFill>
                <a:schemeClr val="bg1"/>
              </a:solidFill>
            </a:endParaRPr>
          </a:p>
          <a:p>
            <a:pPr>
              <a:buNone/>
            </a:pPr>
            <a:endParaRPr lang="pt-BR" dirty="0" smtClean="0">
              <a:solidFill>
                <a:schemeClr val="bg1"/>
              </a:solidFill>
            </a:endParaRPr>
          </a:p>
          <a:p>
            <a:r>
              <a:rPr lang="pt-BR" dirty="0" smtClean="0">
                <a:solidFill>
                  <a:schemeClr val="bg1"/>
                </a:solidFill>
              </a:rPr>
              <a:t>Não existem? Ou </a:t>
            </a:r>
          </a:p>
          <a:p>
            <a:pPr>
              <a:buNone/>
            </a:pPr>
            <a:r>
              <a:rPr lang="pt-BR" dirty="0" smtClean="0">
                <a:solidFill>
                  <a:schemeClr val="bg1"/>
                </a:solidFill>
              </a:rPr>
              <a:t>não as percebemos?</a:t>
            </a:r>
          </a:p>
          <a:p>
            <a:endParaRPr lang="pt-BR" dirty="0" smtClean="0">
              <a:solidFill>
                <a:schemeClr val="bg1"/>
              </a:solidFill>
            </a:endParaRPr>
          </a:p>
          <a:p>
            <a:r>
              <a:rPr lang="pt-BR" dirty="0" smtClean="0">
                <a:solidFill>
                  <a:schemeClr val="bg1"/>
                </a:solidFill>
              </a:rPr>
              <a:t>Por que não </a:t>
            </a:r>
            <a:r>
              <a:rPr lang="pt-BR" i="1" dirty="0" smtClean="0">
                <a:solidFill>
                  <a:schemeClr val="bg1"/>
                </a:solidFill>
              </a:rPr>
              <a:t>vemos</a:t>
            </a:r>
            <a:r>
              <a:rPr lang="pt-BR" dirty="0" smtClean="0">
                <a:solidFill>
                  <a:schemeClr val="bg1"/>
                </a:solidFill>
              </a:rPr>
              <a:t> estrelas verdes?</a:t>
            </a:r>
            <a:endParaRPr lang="pt-BR" dirty="0">
              <a:solidFill>
                <a:schemeClr val="bg1"/>
              </a:solidFill>
            </a:endParaRPr>
          </a:p>
        </p:txBody>
      </p:sp>
      <p:pic>
        <p:nvPicPr>
          <p:cNvPr id="5" name="Picture 3"/>
          <p:cNvPicPr>
            <a:picLocks noChangeAspect="1" noChangeArrowheads="1"/>
          </p:cNvPicPr>
          <p:nvPr/>
        </p:nvPicPr>
        <p:blipFill>
          <a:blip r:embed="rId3" cstate="print"/>
          <a:srcRect/>
          <a:stretch>
            <a:fillRect/>
          </a:stretch>
        </p:blipFill>
        <p:spPr bwMode="auto">
          <a:xfrm>
            <a:off x="5292080" y="1556792"/>
            <a:ext cx="2723684" cy="2752055"/>
          </a:xfrm>
          <a:prstGeom prst="rect">
            <a:avLst/>
          </a:prstGeom>
          <a:noFill/>
          <a:ln w="9525">
            <a:noFill/>
            <a:miter lim="800000"/>
            <a:headEnd/>
            <a:tailEnd/>
          </a:ln>
        </p:spPr>
      </p:pic>
    </p:spTree>
    <p:extLst>
      <p:ext uri="{BB962C8B-B14F-4D97-AF65-F5344CB8AC3E}">
        <p14:creationId xmlns:p14="http://schemas.microsoft.com/office/powerpoint/2010/main" xmlns="" val="3707768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r>
              <a:rPr lang="pt-BR" dirty="0" smtClean="0">
                <a:solidFill>
                  <a:schemeClr val="bg1"/>
                </a:solidFill>
              </a:rPr>
              <a:t>Definir</a:t>
            </a:r>
          </a:p>
          <a:p>
            <a:pPr lvl="1"/>
            <a:r>
              <a:rPr lang="pt-BR" dirty="0" smtClean="0">
                <a:solidFill>
                  <a:schemeClr val="bg1"/>
                </a:solidFill>
              </a:rPr>
              <a:t>Radiação </a:t>
            </a:r>
            <a:r>
              <a:rPr lang="pt-BR" dirty="0" err="1" smtClean="0">
                <a:solidFill>
                  <a:schemeClr val="bg1"/>
                </a:solidFill>
              </a:rPr>
              <a:t>eletromag</a:t>
            </a:r>
            <a:endParaRPr lang="pt-BR" dirty="0" smtClean="0">
              <a:solidFill>
                <a:schemeClr val="bg1"/>
              </a:solidFill>
            </a:endParaRPr>
          </a:p>
          <a:p>
            <a:pPr lvl="1"/>
            <a:r>
              <a:rPr lang="pt-BR" dirty="0" smtClean="0">
                <a:solidFill>
                  <a:schemeClr val="bg1"/>
                </a:solidFill>
              </a:rPr>
              <a:t>Espectro </a:t>
            </a:r>
            <a:r>
              <a:rPr lang="pt-BR" dirty="0" err="1" smtClean="0">
                <a:solidFill>
                  <a:schemeClr val="bg1"/>
                </a:solidFill>
              </a:rPr>
              <a:t>eletromag</a:t>
            </a:r>
            <a:endParaRPr lang="pt-BR" dirty="0" smtClean="0">
              <a:solidFill>
                <a:schemeClr val="bg1"/>
              </a:solidFill>
            </a:endParaRPr>
          </a:p>
          <a:p>
            <a:pPr lvl="1"/>
            <a:r>
              <a:rPr lang="pt-BR" dirty="0" smtClean="0">
                <a:solidFill>
                  <a:schemeClr val="bg1"/>
                </a:solidFill>
              </a:rPr>
              <a:t>Comprimento de onda X </a:t>
            </a:r>
            <a:r>
              <a:rPr lang="pt-BR" dirty="0" err="1" smtClean="0">
                <a:solidFill>
                  <a:schemeClr val="bg1"/>
                </a:solidFill>
              </a:rPr>
              <a:t>frequencia</a:t>
            </a:r>
            <a:r>
              <a:rPr lang="pt-BR" dirty="0" smtClean="0">
                <a:solidFill>
                  <a:schemeClr val="bg1"/>
                </a:solidFill>
              </a:rPr>
              <a:t> (mola de brinquedo)</a:t>
            </a:r>
          </a:p>
          <a:p>
            <a:pPr lvl="1"/>
            <a:r>
              <a:rPr lang="pt-BR" dirty="0" smtClean="0">
                <a:solidFill>
                  <a:schemeClr val="bg1"/>
                </a:solidFill>
              </a:rPr>
              <a:t>disco de </a:t>
            </a:r>
            <a:r>
              <a:rPr lang="pt-BR" dirty="0" err="1" smtClean="0">
                <a:solidFill>
                  <a:schemeClr val="bg1"/>
                </a:solidFill>
              </a:rPr>
              <a:t>newton</a:t>
            </a:r>
            <a:r>
              <a:rPr lang="pt-BR" dirty="0" smtClean="0">
                <a:solidFill>
                  <a:schemeClr val="bg1"/>
                </a:solidFill>
              </a:rPr>
              <a:t> / capa </a:t>
            </a:r>
            <a:r>
              <a:rPr lang="pt-BR" dirty="0" err="1" smtClean="0">
                <a:solidFill>
                  <a:schemeClr val="bg1"/>
                </a:solidFill>
              </a:rPr>
              <a:t>the</a:t>
            </a:r>
            <a:r>
              <a:rPr lang="pt-BR" dirty="0" smtClean="0">
                <a:solidFill>
                  <a:schemeClr val="bg1"/>
                </a:solidFill>
              </a:rPr>
              <a:t> </a:t>
            </a:r>
            <a:r>
              <a:rPr lang="pt-BR" dirty="0" err="1" smtClean="0">
                <a:solidFill>
                  <a:schemeClr val="bg1"/>
                </a:solidFill>
              </a:rPr>
              <a:t>dark</a:t>
            </a:r>
            <a:r>
              <a:rPr lang="pt-BR" dirty="0" smtClean="0">
                <a:solidFill>
                  <a:schemeClr val="bg1"/>
                </a:solidFill>
              </a:rPr>
              <a:t> </a:t>
            </a:r>
            <a:r>
              <a:rPr lang="pt-BR" dirty="0" err="1" smtClean="0">
                <a:solidFill>
                  <a:schemeClr val="bg1"/>
                </a:solidFill>
              </a:rPr>
              <a:t>side</a:t>
            </a:r>
            <a:endParaRPr lang="pt-BR" dirty="0" smtClean="0">
              <a:solidFill>
                <a:schemeClr val="bg1"/>
              </a:solidFill>
            </a:endParaRPr>
          </a:p>
          <a:p>
            <a:pPr lvl="1"/>
            <a:r>
              <a:rPr lang="pt-BR" dirty="0" smtClean="0">
                <a:solidFill>
                  <a:schemeClr val="bg1"/>
                </a:solidFill>
              </a:rPr>
              <a:t>Referencia </a:t>
            </a:r>
            <a:r>
              <a:rPr lang="pt-BR" dirty="0" err="1" smtClean="0">
                <a:solidFill>
                  <a:schemeClr val="bg1"/>
                </a:solidFill>
              </a:rPr>
              <a:t>university</a:t>
            </a:r>
            <a:r>
              <a:rPr lang="pt-BR" dirty="0" smtClean="0">
                <a:solidFill>
                  <a:schemeClr val="bg1"/>
                </a:solidFill>
              </a:rPr>
              <a:t> </a:t>
            </a:r>
            <a:r>
              <a:rPr lang="pt-BR" dirty="0" err="1" smtClean="0">
                <a:solidFill>
                  <a:schemeClr val="bg1"/>
                </a:solidFill>
              </a:rPr>
              <a:t>nebraska</a:t>
            </a:r>
            <a:endParaRPr lang="pt-BR" dirty="0" smtClean="0">
              <a:solidFill>
                <a:schemeClr val="bg1"/>
              </a:solidFill>
            </a:endParaRP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solidFill>
                  <a:schemeClr val="bg1"/>
                </a:solidFill>
              </a:rPr>
              <a:t>Entendendo a luz</a:t>
            </a:r>
            <a:endParaRPr lang="pt-BR" dirty="0">
              <a:solidFill>
                <a:schemeClr val="bg1"/>
              </a:solidFill>
            </a:endParaRPr>
          </a:p>
        </p:txBody>
      </p:sp>
      <p:sp>
        <p:nvSpPr>
          <p:cNvPr id="3" name="Espaço Reservado para Conteúdo 2"/>
          <p:cNvSpPr>
            <a:spLocks noGrp="1"/>
          </p:cNvSpPr>
          <p:nvPr>
            <p:ph idx="1"/>
          </p:nvPr>
        </p:nvSpPr>
        <p:spPr/>
        <p:txBody>
          <a:bodyPr/>
          <a:lstStyle/>
          <a:p>
            <a:pPr algn="just"/>
            <a:r>
              <a:rPr lang="pt-BR" dirty="0" smtClean="0">
                <a:solidFill>
                  <a:schemeClr val="bg1"/>
                </a:solidFill>
              </a:rPr>
              <a:t>Qualquer objeto, a qualquer temperatura emite radiação por todo o espectro eletromagnético.</a:t>
            </a:r>
          </a:p>
        </p:txBody>
      </p:sp>
      <p:pic>
        <p:nvPicPr>
          <p:cNvPr id="24578" name="Picture 2" descr="http://4.bp.blogspot.com/-w_AY0TWooIk/UIFVbsgjx2I/AAAAAAAAA8s/UTSJsBZF6yo/s1600/FAMILIA+NO+INFRAVERMELHO+----+Resize+of+FAMILIA-MENOR.jpg"/>
          <p:cNvPicPr>
            <a:picLocks noChangeAspect="1" noChangeArrowheads="1"/>
          </p:cNvPicPr>
          <p:nvPr/>
        </p:nvPicPr>
        <p:blipFill>
          <a:blip r:embed="rId3" cstate="print"/>
          <a:srcRect/>
          <a:stretch>
            <a:fillRect/>
          </a:stretch>
        </p:blipFill>
        <p:spPr bwMode="auto">
          <a:xfrm>
            <a:off x="443880" y="3429000"/>
            <a:ext cx="3048000" cy="2695576"/>
          </a:xfrm>
          <a:prstGeom prst="rect">
            <a:avLst/>
          </a:prstGeom>
          <a:noFill/>
        </p:spPr>
      </p:pic>
      <p:sp>
        <p:nvSpPr>
          <p:cNvPr id="24580" name="AutoShape 4" descr="data:image/jpeg;base64,/9j/4AAQSkZJRgABAQAAAQABAAD/2wCEAAkGBhQSEBQUEBQUFBQUFxQVFRYXGBQUFRQVFhQVFBQWFRUXHSYeFxkkGRUUHzAgIycpLC0sFR4yNTAqNSYrLCkBCQoKDgwOGg8PGTAiHB8pKi0pKSsrKSosKSkqKSwsKSksLSosKSktNSwsLDUpLCwsKSkpNSk1LCwwLCk2MCk1LP/AABEIAJUBUQMBIgACEQEDEQH/xAAcAAACAgMBAQAAAAAAAAAAAAAABQQGAQIDBwj/xABMEAACAQMCAgQICgYIBQUBAAABAgMABBESIQUxBhNBkQcWIjJRU2HSFBUjUlRxgZOU0TM0c7Kz8CRCYnKDocHjNWOx0+IXRHSCkkP/xAAbAQEBAAMBAQEAAAAAAAAAAAAABQMEBgIBB//EADARAAEDAgMECQQDAAAAAAAAAAABAgMEMRGh0QUhQpEGEjJBUVJTcZITFDNhFRZD/9oADAMBAAIRAxEAPwD3GonFroxQSyLglEdhnllVJGfZUul3SP8AU7j9lJ+4aA78SvupgklIz1cbyEZxnQpbGezlVZsfCNGyK0sbRlpepXGXXXpjO+pVdRqkVCSnP0jBq2NEGQqwBVhggjIIIwQQeYxVOk47aNOxltEwhmKSlYmkd7Zkhk0xDy9iqgHnhBsBigJH/qVaiMOwlxpDbIxU+YJArHGyGRAxOAM1aopQyhhuCAR9RGRVMi45wqVtIhRhL1SljbNoYYh6sMxTGB10A35dYoqy8D4zFcxa4M6VZoyCpQqy4BUqRt2d9AdOGXhkEmrHkyyIMehGwM+2ptK+A8pv/kT/AL9NKA5yXCqQGYAscDJAyfQM8zWxcAgEjJ5DtP1emq10x6IG+MZDhOrSZQCNQYyGIgN2hcRkHSQ3lZBBFQJeh94zyv8ACsB3Z0UNNhQQ40gk6kDKVU6TtgkdgAF1zWqSg8iDsDsQdjyP1c6qXCuit3HNre8bSYgmMtIVYOGAQS5XAUadTBmPPY5JndEujTWnXamjbrmEnkqV6snOYlyT8iu2kdmpvTQFiqPxCYpFIy81R2HbuFJFSKicVOIJf2cn7hoDayug0aEkEsqNtjfK52Hf3VJrzeDweTSWiI00YKwQxRlRKuUit540ZyDlWJmGQuwC7ZzTJ+hd0Wj/AKW6qDO0pEk+o9a0mlVy2NKo0YGwwY89uwF0DjOMjIxkdozyz3HurKuDuN6pU3Q68IB+GHWVTrDmRAZMykyLpPJTICsZ8k6cHsqP4gXIc/0kmPMbLHqkRAUuln0lV7CA3lDfLciBQFwivyWnXA+SIA575iWTf7T/AJVvwy76yGN2xqeONyB2alB5ejOe6q/0V4dLCL1ZpOsYyBsguQMwJsNZJA7cZOM1Ek6KyzpDLFOYs2tunkmRW1JFcFCShGVDzxtjt6ugLokgOcEHBwcb4PoPoNZzVGm6AzhZhDclDIXK+XOoVpLmWaR/Jbz9DRKCQf0Z7DU696LXT6cX0inq2V9seWExCyacbK7Oxzkt5IJ2FAWysMwAydgKosfQS5KAPeS6gqgYlnwuBcEjII1eVJAckZxDjtrF10EunypvHaMxzx6WaQj5RZANQOesGXHM5GgY9gF6DA8t/wCcVE4PeGWCORsAuoJxy+yqmegtyiFYbplDOXK6pgAzPO2tcNkaesjIQeSxj3G9WXoz+qQ/3B/rQEnifFI7eMyTEqgKqSFZt3YIowoJ3ZgPtpe/S+3DsjMwdQp0lJAx1MihVGMs2qWNcDtbHYcTuLcLW4iMchYKWRsqQDlHWRdyD/WUUtuehcDzvMTIHfB2bZXDQurrkZBDQRkDONjtucgRLLwiW5TM5MTZl8nTI20c5h2IUZPmEjG2qrNBMGUMAQCAcMCpGfSp3B9hqrSeDS2JJ1T5JYn5TVku/WNuynA1Y2GB7Mkk23FAYY7VSbXwhO0bH4OHkiGXRJV1nyImyileRMqKATnJ+2rq/I1WeAdGU+BKOslzMsMrNlNQfREToOjYfJpt/ZoDaXpkGuYIYE1LKscrSE4Co5QBQvMviSM+wMPqqXxjjskMsaLBrWV0jRzIqAuyyPjTgkABOf8AaHtpfedF4YJbeSHUuJQmgEaMSSmV9sZ88LjfYKANtqecS4Ss5iLM69TIJV0lRlgCo1ZByMMwx7aAXcP6TvIQjQdXMJhE8RkUlF6sS9ZqAww0nb0+mma3h+EmPbSIlf25Lsp+zAFZHCYxcG4C/KlBGT6VDFhtyyCTv6Dio6/rzfsE/iyUBGuumMEczRvrVUYo8xX5BJBH1xRpM+do35Y3xnO1HjraaolWYMZS2nSCcBRIWLfNA6mQb75Wl/H7CyW4xNHNJJOGZ0j690AKC3ad44zpU6GCa8Zxy5ZHHiVpwpNUssqKD1jMRPINRYTlm0q3lMBJcYxuMnHLYB/w/pNbTuEhmSRyusKpydOSuT6NwRg77Gu7Xh+EiLbSYi/tyHC92DVd4da8LglSSOWMSR5jXMzEgzZkxpZvObLHl6fRTmZM3uDne3YbEg7yryI3B9tAQl6Wh2u0iVC1vH1iZfaQAyI+dIJTDxsvbzB7a52XTPrZbSNIsGdZDLqf9A8QOqLyQdb6lcdg8nPaKmt0Rt/I2kGiJ4ARLKCY3xrDkNlydKnU2TkZzXSHotbrKkqqyujM4Idxqd0VHZxnDsVRQSc8qAa1mjFFAFJ+k98i2twrMA3VSbE77qcU4qj9POU37E/utQFrHF4cfpE76Vz8N4e7u7pAzyeeSBlt1Ofryib8/JHopC53P2/61jNAWFbKwAACW+ByGlcbdX2Y/wCVH/8AhfRUnh0lpbpogMUaZzhdhnAGfrwB3VVc0UBYuCcUiCy5kXeefG/9s0y+OIfWL31QeHHyX/bTfxDUqgLp8cQ+sXvo+OIfWL31S80UBdPjiH1id9HxxD6xO+qXQDQF0+OIfWL31F4rxWIwSgSL+jk7f7Bqq1xvP0Un9x/3DQFzsOLRCKMGRfMTt/siu/xxD6xO+qPbeYn91P3RXSgLp8cQ+sTvo+OIfWJ31S6M0BarRcm5kBBSQgqQc+bCqHPo3BrTgfFohawAyL+ii7f7C1jgo/orf4n/AEqn8LH9Hh/ZRfuLQF++OIfWJ30fHEPrE76pdFAXT44h9YnfR8cQ+sXvql0ZoC6fG8PrF76W9HOKxC0hBkUHQO366r8Z3H1j/rUHg/6vH/d/1NAegfHEPrE76PjiH1i99UvNFAXT44h9YvfR8cQ+sTvql0ZoC5txeHH6RO+oPAuKxC1gBkXPUxdv/LWq0ai8LPyEP7KL+GtAWKfjSSJCWdNQu8bEDyVlkRf8lFPPjiH1id9ebofIj/8AlN/HlpoKAunxxD6xO+lycUi+GsesXHUIM57etkquVFT9Yb9lH/EkoC1cTtrWeRJGlZHQacxyNGXQsrlH0+cupQe/0nMBOjPDwX8snWJV3kY6VlR0ZV9AxI+PRml1FATJuiXD3LM8rszMjMxlYsdBYgZ5gZduXp2xTY8Ui+Gg9YuOobfP/NWq7UX/ANx/gn+KtAX744h9YnfW8PEo2IVXUk8gD9tUjNMOA/rCf/b900BcKKKKAKXcQ6PwztqlVicadnlQEb7FVYA8zTGsE0An8Ubb5sn31x79HijbfNk++uPfpIvhAYwpIYVB6u4nlXWSFjguBbsIzpGpjksMgDb27N1gvPhKkughDguuc6l6l1ITbK4fqzvzxzxsQOnijbfNk++uPfo8Ubb5sn31x79OaKASJ0OthyRxkkn5afmTknz+dbeKNt82T7649+oV70uZJpoerXUs1rDEdRwxuATqfyfJC4bYZzgb77d4+MTXFmktumGbIYBl1BklCOFDgKw8mTcldsdvIDt4o23zZPvrj36PFG2+bJ99ce/U3hBkMKdeCJN9QOjI8o4zoOnOMcqmUAm8Ubb5sn31x79HijbfNk++uPfrXjfSL4NLGrIDG0VzKzA+UOoRXwFxg5BO+ezlXPgfSF7gSKY0EsfUkgM2jRNGsikMVzqALDGNyo5Z2A7eKNt82T7649+sN0PtiCCjkEEH5a43B2P9es9HTdaW+FjB2056vP8AWz+jJHLQf7xbsxULjvS2WOVoLSyuLmZQpzgRW41DbM77Hs2UHt9FATB0QthyR9tv01x79QuKcN4fbJruZBEvpe5mXuzJv9ldk4tdxcPmnu4YVniSWQRxyMUKopdQXKkhsAg4BGR7dkz3Nq/EBI9rE0jPb27TMNUiySW7XEegMCAoXSCRg5Ps3AacH4XY3UKzW5d42yA3W3S8jg7MwI39lLuI+DUyzlheXEEI06YoWZW5DVrlkZi2TnGAMbfbY4Irj4WzMU+D9XhVHPVqBBII541dvo+xpQC3g/AY7aDqItZTfz5HkY6vO8pjnu9NVa78E0WP6Jd3ltjGFEzSx7DG6SEkjltnsq9mqhcdOHWIt1Kak+Hu662K9VYyaH0tpyXbK4yAOdAM4uh9uFAYSMQAC3WzjUQNzgPgZ54FU+TpLw+Jyt5bX9oAxCvN8L6thvhg6OcA4PPHKrzDPO8yNhBAUcnDZYklOqJyBjydWQOR7TTFkBGCAQeYO4P2UAkt+jFq6K6B2VgGUia4wVIyCPL5YNdPFG2+bJ99ce/TivLIRxJJSYL8s0t7cwLHPEssK9Wksw8oYdFxGFwNhmgL2OiVt82T7649+tU6G2qgBUcAcgJrgAfV5dcOjd5c3AguJDGIZbZG6tQwYSvofJznbBYc+/Nap4Q7LrjC83UuCVHXJJAr4OnyHkUK4yOw0BL8Ubb5sn31x79HijbfNk++uPfptFMGUMhDKdwQQQR6QRzpNxzpJ8GmRXQGMw3UzMD5Q+DqjFQuMHIY757KA38Ubb5sn31x79HijbfNk++uPfpdD0guJ4pVijAmj6onQ4O0saSx6etUA+cQ2SNlyNzgWlaAT+KNt82T7649+sDohbAYCOANgOunwB2f16dUq4xxhoZLVAgYXE3UkliCnyUkgIGPK/R45jnQHl3SbpPbWSmOOJnlWSXWWmudKEzSaFCq4LMQQeY5jnW/QfphbXcwhuYWjZm0KyzXSjX2I6NISM7YOedJPCnw2a3vJn0FhM2uI9jZAyM+lTnb0Y9NKfB/wKS4uY0RXBEiSSuceSoIYucHA5YA9OK0Vlk66++GH6OqbQUi0yO8WdZXb9zsF3Y44X3YYW78VQ978Ubb5sn31x79a+J1tnOh84xnrrjOASQPP5ZJp0Kh8Zu2itppIwpaON3UNnSSqlgDjfG1bxypD8Ubb5sn31x79HijbfNk++uPfpZJ0uk+RIRNJisZJRhiSbybqQIznC6CCxznIwNudPuDtKYh14IfU+x0Z06zoz1ZK+bjlQETxRtvmyffXHv1r4nW2c6HzjGeuuM4znHn8sindFAJvFG2+bJ99ce/Xaz6OwROHRXDLnGZZmG4wdmcg7eyl69LiU8mL5Q3M9qqFwAWhWR2YuFOAUiYjY74HtqX0dv5Z1aVwvVS9XJbY87qXiRvLGNm1Fs/XQDiiiigCsMM1migE0XRG2VEQIdMZYqC8h89xI6t5XlKXUMVORkcqcCs0UAUUUUArk6Nws8rlW1TGMudbjyoiDGy4PkFcbEYqdaWqxIqRjSqABR6APadz9ZrtVa4705jglaCKG4urhQpMUMbNpDDKl5CAijl2n6qAstRr7iMUCF55EjQc2dgqj7TUTo9xCeaHXdW/wAGk1MOr1rKdOxViy7A4PL0g1G4n0Hs7mfr7mETOAFUSM7ooHzYydAJ2ycb4oDNjLacQ0XMLiYR9ZGrKzaQWAEileRyMZyOWKUXfRC7LulrdrZ2xKn5NGluXwioQ0srEIAFCrpGwUe2rdbWiRrpjRUUclVQoG2OQ25AV1oBdwHg3wWERdbNNgk65n6yQljk+VgbZzt2ZpjRRQEe/sVmieKQEpIpVgCVyp2IyN8EbfbUWLo/CsiSBTqQKFJZz5qsisQThmCsw1HfB50yooAooooApN4pW+jQUYrrkkOZJCS0v6UE6slXO5U7H0U5ooDAFZoooApZ4t2+h06pdMj9YwJY5kPN8k5De0UzooDWOMKAFAAAAAAwABsAAOQrle2McyFJkSRDzV1V1P1qwIrvRQEexsI4Y1jhRY40GFRQFVRz2A9tVDj3RziJuvhEE1rME1iOGdJIwiOMMgeNvL1YXJYdlXeigE/RWxaO2XrIRBK28iCRp8EAIo6xtyNCoAOwbdldl6S2pmaD4RD1ynDR9YmsH0Fc5z7KZUn4x0Qs7v8AWbaGU7+UyDVvzw4ww5+mgG4NQ7/hEczRNICTC/WR4Zl0vgrnAO+xYb9jH01jgnBY7SBYIAwjTOkMzORklj5TEk7mlHFeI8SilYw2tvcQZ8kLO0U+MDJbWujOc7A9nOgH13ZJKuiVEkU/1XUMvcdq1seHRQrphjSNTuQiqgJ9JCitOEXzzQrJJC8DNnMchUsuDjcoSOzI9hHLlUvVvjtofcVwwM1yu7VZEZJBqRwVYb7g7EHHZXWih8F68AgBiIiXMICxczoA5AZ5gdmeXZimFFFAFFFFAJF6JwhGUGXypXn1azrWVwwdkbmuQzAgdjGm1tbLGiogCoihVA5BVGAB9grrRQBRRRQBRRVc6QdPrW0cxuzSz7HqIUaabB3BKr5o3G5xzHpoCx1q8gUEsQAOZOwH1mlvR7jDXMPWSQS2xLMOrlAD4HJsDsIP/WoHHOglveTa7tppU8nEBldYFK9vVpjJPbnNAO7LiEcyloZEkUMVJRlcBl2ZSVPMeikHG4OJyytHayW1rANOJiGnnbIGrTEQEXBJ5k+aPTs74XwiG2j6u2ijiTnpRQoJwBk45nAG532qZQC3gHDJLeERzXEly+WJkkChjk5xhdsA5x3UyozRQBRRRQBRRRQBRRRQBRRRQBRRRQBRRRQBRRRQBRRRQBRRRQBRRRQBRRRQBRRRQBSDjXQa0upDLLERNgDrkd4pRgYGHQg4HoO1P6KAXcD4N8Gi6sSzTDUSGmfrXAOMKGIzpAG2aVcf6TXNtNhOHzXFuFBaWF42k1bkgQEgsAAN8jc4xVmrjc3Kxrqc4GVGdzuzBRy9pFAQuj/H0u4jJGk0eGKMs0bxOrLjIKsN+fMZHP0UzrApBxvobFcyibrbmGYAKJIZnTCg506DlCM88rvQFgopZwHh80MZS4uGuTq8h2RI2CYACto2Y5ydWBzqHx7pcLSQLJbXTx4BaaKIyxpkkYbSdWRjJwpxkUA/opXwPpPbXilrWZJQuAwGQyEjIDKcFT9Y7DTSgCiiigPPPDFx6e1gt2tpXiLSMGK43ATIByPTXl0fT2/yT8KlyeZ8jJxyydO9eheHn9Xtf2r/AMM149HVmhja5qYpiWaONjo8VQs69Pr/AOlzd6/lW3j7f/Spe9fyqurW9dFT00K3YnJDcdFHh2U5D1+n1/8ASpe9fyqNL4Q+IDldzd6/lSl6iT1cjoqb02/FNCXUsaibkHB8I/Ec/rk3ev5UytOnt+ed3MftX8qpR87vpvY16moaZE3RN+KaHMVT3NspdrXpnenncyn7V/Kmtv0pujznk7x+VVGzpza1EnpoUsxOSHM1FRKlnrzUs9v0guDzmkP2j8qYRcYm9a/fVftR/pTSLl31IlijSzU5EGesqEtI75LqSZOMz+tfvqLJx649c/fWstQpedcDtp7mIvVXD2PkVbUKv5HfJdRnFx2f1r94/KpKcZm9a/fSiGpSVxj6qfzrzUv09TMqb3rzUapxaX1jd9SE4lL89qWR1KjrVdV1HqO5qXoJHrdV5k9OISfPapCXr/ONQI6kR1rOrKj1HfJdSzAqrcmrdP8AONc5rxwNmNYSuM/Ksba2px/I75LqVY2ovcR5uJyjk7f5VBm4zMM4kb/L8q6z/wClLrjtrfiq51/0dzUqRRMW7U5HObpBcdkz/wCX5Uvn6T3QzieTvH5UXHb9VK7nt/nsqpFUTLxrzUsQ00K3YnJDNz0vvByuZO9fypZJ03vgf1qXvH5Vzu6Tzc6rRTSYdpeZdp6KmW8bfimg68eb76VL3j8qPHm++lS94/KkVFZvqv8AMvM2/wCPpfSb8U0HvjzffSpe8flR48330qXvH5Uiop9V/mXmP4+l9JvxTQe+PN99Kl7x+VYPTm++lS94/KkdYNPqv8y8z46gpfSb8U0HR6d330qXvH5VGvOm98ykNcykZU4JHMMCOz0gUrao83L7R+8KzMkfjdeZoT0VOjVwjbZeFNB63T+/+lzd6/lXNvCBxD6XN3r+VI2rm1ZEkd4mnJSQeROSDxvCJxD6XN3r+Vc38IvEfpc3ev5Ugeub1lR7vEnyU0KcCckHh8InEASRdygnmRoycDAydO9e8eDLiUtxwuCWd2kkbrNTNjJxK4GcewAV8yvX0j4IP+DW3+L/ABnrahVVXeQdoxsaxOqiJvLlRRRWyRTy3w8/q9r+1f8Ah149Hyr2Hw8/q9r+1f8AhmvHo6ubP7KF2h/Ed1retFrcV01Mbr7Gr1DnqY/Kok9dBGSKqxEPnd9N7L+f8qUHnTex/n/KvU/ZOTrO8e2dObWk1lTm1qDOcrUje1/KmkVK7X8qaRVFmOeqDnLUOXnU2WoUtfnO3bKfIrnWKpUdRYalJXDvOiprEpKlR1FjqVHWo86GnO8dSY6jx1JjrVeXIDulcZ+VdkrjPyrE3tFiMWz0vuO2mE9L7jtqjEV4e4V3FK7nt/nsppcdtK7nt/nsqtCW4BTd0nm504u6Tzc6sQ2OgpjSiiis5uhRRRQBWDWawaIeXWNGqPNy+0fvCpDVHn5faP3hWZlydUdhfZTRq5vXRq5tWVDRlOD1zeuj1zesrSdLY4vX0j4IP+DW3+L/ABnr5uevpHwQf8Gtv8X+M9bkNzndp9hPcuVFFFbRCPLfDz+r2v7V/wCGa8ejr2Lw8cKuZ7a2FpFLKyyuWEaNIQOrwCQAcCvGR0U4t9Du/uH92qNLVNhbgqFGnq2RM6qopLWtxXa06J8S+B3Ba0uuuEluIvkZA2k9d1uldO42jz6NqXeLPF/od39w/u1Yh2zCy7Vy1Nh20I17lJD1FnrJ6McX+h3f3D+7Wh6JcWPOzu/uJPdqmzpLTJwuy1NGadr7IRj51NrH+f8AKoHibxX6Fd/cSe7XVOi/Fxys7sf4D+7XqTpNTOTBGuy1Is9M6Sylos+ynNrVFTgvGhytbz8O3uV2Wx46OVtefh29ypku2oX2auWpGl2NM+zkz0PS7X8qaRcq8mVOPjlBefhj7ldBL0h9Refhv9up8m0Y3WRSXJ0ZqH2e3PQ9RlqHLVM4KONsZuvhu9oJjHm3K/KhR1ePI3OeQpURx/6Pefhv/CuU2jSuqkwYuHufGdGKhvG3PQ9NiqUleUjxg9Refhv/AArYSdIfUXn4b/brnnbAnXiTPQqRbFmZdyZ6HryVJjrxoXPSL1N5+G/262F50j9Ve/hv9usDujdQvG3PQqRUT2XVD2uOpKV4aOIdI/VXv4b/AG6yOKdJPV3v4Yf9usTujFQvG3PQpRt6tz3lK4z8q8O+Nukvq738MP8At1g8V6S+rvfw3+3XhOi1Si49duehvNnRD2Cal9x21550euOPPdwLcxXfUmRBJqt9K6NQ1am0DAx20rebpCf/AON7+G/8K2mdHKhvG3PQ3o69jbop6HcdtK7nt/nsqlsvHzzgvPwx9yubWnHTzt7z8OfcrcZsWZvEmehQi21Cy7Vy1LFd0nm51AfhXGzztbz8O3uVyPAOMnnaXf4d/drfZs6Rqb1QqRdJqZl2uy1GNFLfF7jH0S7/AA7+7R4vcY+iXf4d/drJ9i/xQ2P7XS+R2Woyopb4vcY+iXf4d/do8XuMfRLv8O/u0+xf4oP7XS+R2WoyrBpd4vcY+iXf4d/dpl0l6M8TW7mW2tLrqQ5EemF2XT2YbScin2L/ABQ8r0qpV4HZanNqjzcvtH7wrh4ucY+h3f4d/drlN0d4sBlrS7AyNzA43JAH9X0kVkbRvRboasvSOne1URrt/tqSWrm1aHovxf6Hd/cP7tYPRTi30O7+4f3a9pSu8TXft6B3CuWpo9c3rqeiXFvod39xJ7tYPRDiv0K7+4k92vaU7k7zUftiF3CuWpFevpHwQf8ABrb/ABf4z187HoZxX6Fd/cSe7X0Z4J7GWHhFtHcI8ci9ZqR1KsMyuRlTuNiD9tZ441au8l1lWydqI1FuW+iiisxNCkHTa6njs5jbK+vq5TqjCl48RsQVDEZbUABjOM8qf0UB5rJxO76zdpgDIRcjLgQ23wi3ETpjZGMLSEspzu5/q5F06LSyNaRmbJbMmC3nNGJHELNnfJjCE533pris0BjFGKzRQGMUYrNFAYxRis0UBjFQuNSabeU9Z1XkMBJpL9WSMBtI3OCQanUUB5yLu7RYlV5GlCwiDypGS4f4XItw7FvOUwCNgHPkhtvTTzoNdSusnWNI6hbc6pNRYTGLNygLAHAfG3IEkD0C04rNAYxRis0l6R8fa26pY0R5Ji4XrJOpjAjjaVtUmlsHC7DHt2ANAOcUYqrT+Ea3Q4Kys24GhVcMyAGUI2oagmRk7A52zWknhMtVXUwmAAYsdHmAEqNW/acYxnzhnG+ALZijFVQ+EWEMVaKfV5PkhQWAdIWQOCwCsTOgwCfaRvjX/wBTrU6tCzvp0+bHs2UeQ6SSPNVGznHLbNAW3FBFVqz6ewvIEKSqWlMQOFKj5UwxuxB2V3BA2yO3A3qNf+EuCGZ0dJSqFlDKAxd0keOQIgOSF6t8k483YHagEacbuXbM5mjRmzOyGRPg/k3IjtgANmEiQEuvnawDsRlh0Uvrt7mIXJfrCsnwiM50IoigMLKvmhixfcbkl/m4VpxPpl1U5RYwyJ8HMjGTQ+LlykfVRFSZMYyd17QMkYqOPCTAwTq45SzvEuGCpoSV7dVkY5OxW5jIAyew4oC3YoxVch6cQyQiWJXIM3UEMApBEfXM22QR1YLDHPaow8JduQMR3BJwcdWuRqClM+Vjyg6kfXvjBoC2YoxS3gXHVuVkZBgI4UH5ytHHNG/IYyki7dhzTOgMYoxWaKAxijFZooCncctpkN1LBLcHCxggsxRdciGUxJjAKQgkEZOW9NK7DiN0Z1GuUjr4xbAlyJrU3U6zvJnzyIAhBbfZCPO8r0TFGKAAKW9I1/o5/vw/xo6Z1yubdXXS4yMqce1WDDl7QKA8a6ceF2ZJZFtW6uNGZVIVWeQqcM2WBCr9nLuqweDrwiSXEot7shmcExSABSSBqKOBsTgEgjHI1QenfQ6a2eZNBKPr6qQA6SrHIBI81hyIPoqy+CzolK1xHcyKUiiyVLAgyOUKDSDzUBic8uXtxPa+X6iJ+1x9jsJ6ehSjc5MMOo1Wqna6+/FFW6/tLIncexYoxWaKoHHmMVmiigCiiigCiiigCiiigCiiigCiiigCiiigCiiigCiiigCo99w+OZdE0aSLkHS6q65HI4YYzRRQHP4oh1M/UxamxqbQuWwCq5ON8AkfUa4P0btjKJTBGXClASoICnzsLyBOcE4yRtRRQEr4tiznq487b6Vztpxvjs0r/wDkeiua8GgBJEMQLYydCb6VKLnbsVmH1EiiigMrwaAOHEMQdSWDaF1BmAVmBxkEgAZ9lay8Dt2LFoISXIZyY0JdhggscbkY7aKKA6T8LieRZHijaRMhHZVLoDz0sRkdvKtDwaAlSYYsocr5CeScKoK7bbIg/wDqPQKKKA1HBIAgRYkVVYOFVQg1DYHC+zb2jblXUcLh9VH2f1F7AAOzswO6sUUBtZWCRBhGoUMxdsdpwF+wYVQB2AAVJoooAooooAooooAooooAooooDGKzRRQBRRRQBRRRQBRRRQH/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24582" name="AutoShape 6" descr="data:image/jpeg;base64,/9j/4AAQSkZJRgABAQAAAQABAAD/2wCEAAkGBhQSEBQUEBQUFBQUFxQVFRYXGBQUFRQVFhQVFBQWFRUXHSYeFxkkGRUUHzAgIycpLC0sFR4yNTAqNSYrLCkBCQoKDgwOGg8PGTAiHB8pKi0pKSsrKSosKSkqKSwsKSksLSosKSktNSwsLDUpLCwsKSkpNSk1LCwwLCk2MCk1LP/AABEIAJUBUQMBIgACEQEDEQH/xAAcAAACAgMBAQAAAAAAAAAAAAAABQQGAQIDBwj/xABMEAACAQMCAgQICgYIBQUBAAABAgMABBESIQUxBhNBkQcWIjJRU2HSFBUjUlRxgZOU0TM0c7Kz8CRCYnKDocHjNWOx0+IXRHSCkkP/xAAbAQEBAAMBAQEAAAAAAAAAAAAABQMEBgIBB//EADARAAEDAgMECQQDAAAAAAAAAAABAgMEMRGh0QUhQpEGEjJBUVJTcZITFDNhFRZD/9oADAMBAAIRAxEAPwD3GonFroxQSyLglEdhnllVJGfZUul3SP8AU7j9lJ+4aA78SvupgklIz1cbyEZxnQpbGezlVZsfCNGyK0sbRlpepXGXXXpjO+pVdRqkVCSnP0jBq2NEGQqwBVhggjIIIwQQeYxVOk47aNOxltEwhmKSlYmkd7Zkhk0xDy9iqgHnhBsBigJH/qVaiMOwlxpDbIxU+YJArHGyGRAxOAM1aopQyhhuCAR9RGRVMi45wqVtIhRhL1SljbNoYYh6sMxTGB10A35dYoqy8D4zFcxa4M6VZoyCpQqy4BUqRt2d9AdOGXhkEmrHkyyIMehGwM+2ptK+A8pv/kT/AL9NKA5yXCqQGYAscDJAyfQM8zWxcAgEjJ5DtP1emq10x6IG+MZDhOrSZQCNQYyGIgN2hcRkHSQ3lZBBFQJeh94zyv8ACsB3Z0UNNhQQ40gk6kDKVU6TtgkdgAF1zWqSg8iDsDsQdjyP1c6qXCuit3HNre8bSYgmMtIVYOGAQS5XAUadTBmPPY5JndEujTWnXamjbrmEnkqV6snOYlyT8iu2kdmpvTQFiqPxCYpFIy81R2HbuFJFSKicVOIJf2cn7hoDayug0aEkEsqNtjfK52Hf3VJrzeDweTSWiI00YKwQxRlRKuUit540ZyDlWJmGQuwC7ZzTJ+hd0Wj/AKW6qDO0pEk+o9a0mlVy2NKo0YGwwY89uwF0DjOMjIxkdozyz3HurKuDuN6pU3Q68IB+GHWVTrDmRAZMykyLpPJTICsZ8k6cHsqP4gXIc/0kmPMbLHqkRAUuln0lV7CA3lDfLciBQFwivyWnXA+SIA575iWTf7T/AJVvwy76yGN2xqeONyB2alB5ejOe6q/0V4dLCL1ZpOsYyBsguQMwJsNZJA7cZOM1Ek6KyzpDLFOYs2tunkmRW1JFcFCShGVDzxtjt6ugLokgOcEHBwcb4PoPoNZzVGm6AzhZhDclDIXK+XOoVpLmWaR/Jbz9DRKCQf0Z7DU696LXT6cX0inq2V9seWExCyacbK7Oxzkt5IJ2FAWysMwAydgKosfQS5KAPeS6gqgYlnwuBcEjII1eVJAckZxDjtrF10EunypvHaMxzx6WaQj5RZANQOesGXHM5GgY9gF6DA8t/wCcVE4PeGWCORsAuoJxy+yqmegtyiFYbplDOXK6pgAzPO2tcNkaesjIQeSxj3G9WXoz+qQ/3B/rQEnifFI7eMyTEqgKqSFZt3YIowoJ3ZgPtpe/S+3DsjMwdQp0lJAx1MihVGMs2qWNcDtbHYcTuLcLW4iMchYKWRsqQDlHWRdyD/WUUtuehcDzvMTIHfB2bZXDQurrkZBDQRkDONjtucgRLLwiW5TM5MTZl8nTI20c5h2IUZPmEjG2qrNBMGUMAQCAcMCpGfSp3B9hqrSeDS2JJ1T5JYn5TVku/WNuynA1Y2GB7Mkk23FAYY7VSbXwhO0bH4OHkiGXRJV1nyImyileRMqKATnJ+2rq/I1WeAdGU+BKOslzMsMrNlNQfREToOjYfJpt/ZoDaXpkGuYIYE1LKscrSE4Co5QBQvMviSM+wMPqqXxjjskMsaLBrWV0jRzIqAuyyPjTgkABOf8AaHtpfedF4YJbeSHUuJQmgEaMSSmV9sZ88LjfYKANtqecS4Ss5iLM69TIJV0lRlgCo1ZByMMwx7aAXcP6TvIQjQdXMJhE8RkUlF6sS9ZqAww0nb0+mma3h+EmPbSIlf25Lsp+zAFZHCYxcG4C/KlBGT6VDFhtyyCTv6Dio6/rzfsE/iyUBGuumMEczRvrVUYo8xX5BJBH1xRpM+do35Y3xnO1HjraaolWYMZS2nSCcBRIWLfNA6mQb75Wl/H7CyW4xNHNJJOGZ0j690AKC3ad44zpU6GCa8Zxy5ZHHiVpwpNUssqKD1jMRPINRYTlm0q3lMBJcYxuMnHLYB/w/pNbTuEhmSRyusKpydOSuT6NwRg77Gu7Xh+EiLbSYi/tyHC92DVd4da8LglSSOWMSR5jXMzEgzZkxpZvObLHl6fRTmZM3uDne3YbEg7yryI3B9tAQl6Wh2u0iVC1vH1iZfaQAyI+dIJTDxsvbzB7a52XTPrZbSNIsGdZDLqf9A8QOqLyQdb6lcdg8nPaKmt0Rt/I2kGiJ4ARLKCY3xrDkNlydKnU2TkZzXSHotbrKkqqyujM4Idxqd0VHZxnDsVRQSc8qAa1mjFFAFJ+k98i2twrMA3VSbE77qcU4qj9POU37E/utQFrHF4cfpE76Vz8N4e7u7pAzyeeSBlt1Ofryib8/JHopC53P2/61jNAWFbKwAACW+ByGlcbdX2Y/wCVH/8AhfRUnh0lpbpogMUaZzhdhnAGfrwB3VVc0UBYuCcUiCy5kXeefG/9s0y+OIfWL31QeHHyX/bTfxDUqgLp8cQ+sXvo+OIfWL31S80UBdPjiH1id9HxxD6xO+qXQDQF0+OIfWL31F4rxWIwSgSL+jk7f7Bqq1xvP0Un9x/3DQFzsOLRCKMGRfMTt/siu/xxD6xO+qPbeYn91P3RXSgLp8cQ+sTvo+OIfWJ31S6M0BarRcm5kBBSQgqQc+bCqHPo3BrTgfFohawAyL+ii7f7C1jgo/orf4n/AEqn8LH9Hh/ZRfuLQF++OIfWJ30fHEPrE76pdFAXT44h9YnfR8cQ+sXvql0ZoC6fG8PrF76W9HOKxC0hBkUHQO366r8Z3H1j/rUHg/6vH/d/1NAegfHEPrE76PjiH1i99UvNFAXT44h9YvfR8cQ+sTvql0ZoC5txeHH6RO+oPAuKxC1gBkXPUxdv/LWq0ai8LPyEP7KL+GtAWKfjSSJCWdNQu8bEDyVlkRf8lFPPjiH1id9ebofIj/8AlN/HlpoKAunxxD6xO+lycUi+GsesXHUIM57etkquVFT9Yb9lH/EkoC1cTtrWeRJGlZHQacxyNGXQsrlH0+cupQe/0nMBOjPDwX8snWJV3kY6VlR0ZV9AxI+PRml1FATJuiXD3LM8rszMjMxlYsdBYgZ5gZduXp2xTY8Ui+Gg9YuOobfP/NWq7UX/ANx/gn+KtAX744h9YnfW8PEo2IVXUk8gD9tUjNMOA/rCf/b900BcKKKKAKXcQ6PwztqlVicadnlQEb7FVYA8zTGsE0An8Ubb5sn31x79HijbfNk++uPfpIvhAYwpIYVB6u4nlXWSFjguBbsIzpGpjksMgDb27N1gvPhKkughDguuc6l6l1ITbK4fqzvzxzxsQOnijbfNk++uPfo8Ubb5sn31x79OaKASJ0OthyRxkkn5afmTknz+dbeKNt82T7649+oV70uZJpoerXUs1rDEdRwxuATqfyfJC4bYZzgb77d4+MTXFmktumGbIYBl1BklCOFDgKw8mTcldsdvIDt4o23zZPvrj36PFG2+bJ99ce/U3hBkMKdeCJN9QOjI8o4zoOnOMcqmUAm8Ubb5sn31x79HijbfNk++uPfrXjfSL4NLGrIDG0VzKzA+UOoRXwFxg5BO+ezlXPgfSF7gSKY0EsfUkgM2jRNGsikMVzqALDGNyo5Z2A7eKNt82T7649+sN0PtiCCjkEEH5a43B2P9es9HTdaW+FjB2056vP8AWz+jJHLQf7xbsxULjvS2WOVoLSyuLmZQpzgRW41DbM77Hs2UHt9FATB0QthyR9tv01x79QuKcN4fbJruZBEvpe5mXuzJv9ldk4tdxcPmnu4YVniSWQRxyMUKopdQXKkhsAg4BGR7dkz3Nq/EBI9rE0jPb27TMNUiySW7XEegMCAoXSCRg5Ps3AacH4XY3UKzW5d42yA3W3S8jg7MwI39lLuI+DUyzlheXEEI06YoWZW5DVrlkZi2TnGAMbfbY4Irj4WzMU+D9XhVHPVqBBII541dvo+xpQC3g/AY7aDqItZTfz5HkY6vO8pjnu9NVa78E0WP6Jd3ltjGFEzSx7DG6SEkjltnsq9mqhcdOHWIt1Kak+Hu662K9VYyaH0tpyXbK4yAOdAM4uh9uFAYSMQAC3WzjUQNzgPgZ54FU+TpLw+Jyt5bX9oAxCvN8L6thvhg6OcA4PPHKrzDPO8yNhBAUcnDZYklOqJyBjydWQOR7TTFkBGCAQeYO4P2UAkt+jFq6K6B2VgGUia4wVIyCPL5YNdPFG2+bJ99ce/TivLIRxJJSYL8s0t7cwLHPEssK9Wksw8oYdFxGFwNhmgL2OiVt82T7649+tU6G2qgBUcAcgJrgAfV5dcOjd5c3AguJDGIZbZG6tQwYSvofJznbBYc+/Nap4Q7LrjC83UuCVHXJJAr4OnyHkUK4yOw0BL8Ubb5sn31x79HijbfNk++uPfptFMGUMhDKdwQQQR6QRzpNxzpJ8GmRXQGMw3UzMD5Q+DqjFQuMHIY757KA38Ubb5sn31x79HijbfNk++uPfpdD0guJ4pVijAmj6onQ4O0saSx6etUA+cQ2SNlyNzgWlaAT+KNt82T7649+sDohbAYCOANgOunwB2f16dUq4xxhoZLVAgYXE3UkliCnyUkgIGPK/R45jnQHl3SbpPbWSmOOJnlWSXWWmudKEzSaFCq4LMQQeY5jnW/QfphbXcwhuYWjZm0KyzXSjX2I6NISM7YOedJPCnw2a3vJn0FhM2uI9jZAyM+lTnb0Y9NKfB/wKS4uY0RXBEiSSuceSoIYucHA5YA9OK0Vlk66++GH6OqbQUi0yO8WdZXb9zsF3Y44X3YYW78VQ978Ubb5sn31x79a+J1tnOh84xnrrjOASQPP5ZJp0Kh8Zu2itppIwpaON3UNnSSqlgDjfG1bxypD8Ubb5sn31x79HijbfNk++uPfpZJ0uk+RIRNJisZJRhiSbybqQIznC6CCxznIwNudPuDtKYh14IfU+x0Z06zoz1ZK+bjlQETxRtvmyffXHv1r4nW2c6HzjGeuuM4znHn8sindFAJvFG2+bJ99ce/Xaz6OwROHRXDLnGZZmG4wdmcg7eyl69LiU8mL5Q3M9qqFwAWhWR2YuFOAUiYjY74HtqX0dv5Z1aVwvVS9XJbY87qXiRvLGNm1Fs/XQDiiiigCsMM1migE0XRG2VEQIdMZYqC8h89xI6t5XlKXUMVORkcqcCs0UAUUUUArk6Nws8rlW1TGMudbjyoiDGy4PkFcbEYqdaWqxIqRjSqABR6APadz9ZrtVa4705jglaCKG4urhQpMUMbNpDDKl5CAijl2n6qAstRr7iMUCF55EjQc2dgqj7TUTo9xCeaHXdW/wAGk1MOr1rKdOxViy7A4PL0g1G4n0Hs7mfr7mETOAFUSM7ooHzYydAJ2ycb4oDNjLacQ0XMLiYR9ZGrKzaQWAEileRyMZyOWKUXfRC7LulrdrZ2xKn5NGluXwioQ0srEIAFCrpGwUe2rdbWiRrpjRUUclVQoG2OQ25AV1oBdwHg3wWERdbNNgk65n6yQljk+VgbZzt2ZpjRRQEe/sVmieKQEpIpVgCVyp2IyN8EbfbUWLo/CsiSBTqQKFJZz5qsisQThmCsw1HfB50yooAooooApN4pW+jQUYrrkkOZJCS0v6UE6slXO5U7H0U5ooDAFZoooApZ4t2+h06pdMj9YwJY5kPN8k5De0UzooDWOMKAFAAAAAAwABsAAOQrle2McyFJkSRDzV1V1P1qwIrvRQEexsI4Y1jhRY40GFRQFVRz2A9tVDj3RziJuvhEE1rME1iOGdJIwiOMMgeNvL1YXJYdlXeigE/RWxaO2XrIRBK28iCRp8EAIo6xtyNCoAOwbdldl6S2pmaD4RD1ynDR9YmsH0Fc5z7KZUn4x0Qs7v8AWbaGU7+UyDVvzw4ww5+mgG4NQ7/hEczRNICTC/WR4Zl0vgrnAO+xYb9jH01jgnBY7SBYIAwjTOkMzORklj5TEk7mlHFeI8SilYw2tvcQZ8kLO0U+MDJbWujOc7A9nOgH13ZJKuiVEkU/1XUMvcdq1seHRQrphjSNTuQiqgJ9JCitOEXzzQrJJC8DNnMchUsuDjcoSOzI9hHLlUvVvjtofcVwwM1yu7VZEZJBqRwVYb7g7EHHZXWih8F68AgBiIiXMICxczoA5AZ5gdmeXZimFFFAFFFFAJF6JwhGUGXypXn1azrWVwwdkbmuQzAgdjGm1tbLGiogCoihVA5BVGAB9grrRQBRRRQBRRVc6QdPrW0cxuzSz7HqIUaabB3BKr5o3G5xzHpoCx1q8gUEsQAOZOwH1mlvR7jDXMPWSQS2xLMOrlAD4HJsDsIP/WoHHOglveTa7tppU8nEBldYFK9vVpjJPbnNAO7LiEcyloZEkUMVJRlcBl2ZSVPMeikHG4OJyytHayW1rANOJiGnnbIGrTEQEXBJ5k+aPTs74XwiG2j6u2ijiTnpRQoJwBk45nAG532qZQC3gHDJLeERzXEly+WJkkChjk5xhdsA5x3UyozRQBRRRQBRRRQBRRRQBRRRQBRRRQBRRRQBRRRQBRRRQBRRRQBRRRQBRRRQBRRRQBSDjXQa0upDLLERNgDrkd4pRgYGHQg4HoO1P6KAXcD4N8Gi6sSzTDUSGmfrXAOMKGIzpAG2aVcf6TXNtNhOHzXFuFBaWF42k1bkgQEgsAAN8jc4xVmrjc3Kxrqc4GVGdzuzBRy9pFAQuj/H0u4jJGk0eGKMs0bxOrLjIKsN+fMZHP0UzrApBxvobFcyibrbmGYAKJIZnTCg506DlCM88rvQFgopZwHh80MZS4uGuTq8h2RI2CYACto2Y5ydWBzqHx7pcLSQLJbXTx4BaaKIyxpkkYbSdWRjJwpxkUA/opXwPpPbXilrWZJQuAwGQyEjIDKcFT9Y7DTSgCiiigPPPDFx6e1gt2tpXiLSMGK43ATIByPTXl0fT2/yT8KlyeZ8jJxyydO9eheHn9Xtf2r/AMM149HVmhja5qYpiWaONjo8VQs69Pr/AOlzd6/lW3j7f/Spe9fyqurW9dFT00K3YnJDcdFHh2U5D1+n1/8ASpe9fyqNL4Q+IDldzd6/lSl6iT1cjoqb02/FNCXUsaibkHB8I/Ec/rk3ev5UytOnt+ed3MftX8qpR87vpvY16moaZE3RN+KaHMVT3NspdrXpnenncyn7V/Kmtv0pujznk7x+VVGzpza1EnpoUsxOSHM1FRKlnrzUs9v0guDzmkP2j8qYRcYm9a/fVftR/pTSLl31IlijSzU5EGesqEtI75LqSZOMz+tfvqLJx649c/fWstQpedcDtp7mIvVXD2PkVbUKv5HfJdRnFx2f1r94/KpKcZm9a/fSiGpSVxj6qfzrzUv09TMqb3rzUapxaX1jd9SE4lL89qWR1KjrVdV1HqO5qXoJHrdV5k9OISfPapCXr/ONQI6kR1rOrKj1HfJdSzAqrcmrdP8AONc5rxwNmNYSuM/Ksba2px/I75LqVY2ovcR5uJyjk7f5VBm4zMM4kb/L8q6z/wClLrjtrfiq51/0dzUqRRMW7U5HObpBcdkz/wCX5Uvn6T3QzieTvH5UXHb9VK7nt/nsqpFUTLxrzUsQ00K3YnJDNz0vvByuZO9fypZJ03vgf1qXvH5Vzu6Tzc6rRTSYdpeZdp6KmW8bfimg68eb76VL3j8qPHm++lS94/KkVFZvqv8AMvM2/wCPpfSb8U0HvjzffSpe8flR48330qXvH5Uiop9V/mXmP4+l9JvxTQe+PN99Kl7x+VYPTm++lS94/KkdYNPqv8y8z46gpfSb8U0HR6d330qXvH5VGvOm98ykNcykZU4JHMMCOz0gUrao83L7R+8KzMkfjdeZoT0VOjVwjbZeFNB63T+/+lzd6/lXNvCBxD6XN3r+VI2rm1ZEkd4mnJSQeROSDxvCJxD6XN3r+Vc38IvEfpc3ev5Ugeub1lR7vEnyU0KcCckHh8InEASRdygnmRoycDAydO9e8eDLiUtxwuCWd2kkbrNTNjJxK4GcewAV8yvX0j4IP+DW3+L/ABnrahVVXeQdoxsaxOqiJvLlRRRWyRTy3w8/q9r+1f8Ah149Hyr2Hw8/q9r+1f8AhmvHo6ubP7KF2h/Ed1retFrcV01Mbr7Gr1DnqY/Kok9dBGSKqxEPnd9N7L+f8qUHnTex/n/KvU/ZOTrO8e2dObWk1lTm1qDOcrUje1/KmkVK7X8qaRVFmOeqDnLUOXnU2WoUtfnO3bKfIrnWKpUdRYalJXDvOiprEpKlR1FjqVHWo86GnO8dSY6jx1JjrVeXIDulcZ+VdkrjPyrE3tFiMWz0vuO2mE9L7jtqjEV4e4V3FK7nt/nsppcdtK7nt/nsqtCW4BTd0nm504u6Tzc6sQ2OgpjSiiis5uhRRRQBWDWawaIeXWNGqPNy+0fvCpDVHn5faP3hWZlydUdhfZTRq5vXRq5tWVDRlOD1zeuj1zesrSdLY4vX0j4IP+DW3+L/ABnr5uevpHwQf8Gtv8X+M9bkNzndp9hPcuVFFFbRCPLfDz+r2v7V/wCGa8ejr2Lw8cKuZ7a2FpFLKyyuWEaNIQOrwCQAcCvGR0U4t9Du/uH92qNLVNhbgqFGnq2RM6qopLWtxXa06J8S+B3Ba0uuuEluIvkZA2k9d1uldO42jz6NqXeLPF/od39w/u1Yh2zCy7Vy1Nh20I17lJD1FnrJ6McX+h3f3D+7Wh6JcWPOzu/uJPdqmzpLTJwuy1NGadr7IRj51NrH+f8AKoHibxX6Fd/cSe7XVOi/Fxys7sf4D+7XqTpNTOTBGuy1Is9M6Sylos+ynNrVFTgvGhytbz8O3uV2Wx46OVtefh29ypku2oX2auWpGl2NM+zkz0PS7X8qaRcq8mVOPjlBefhj7ldBL0h9Refhv9up8m0Y3WRSXJ0ZqH2e3PQ9RlqHLVM4KONsZuvhu9oJjHm3K/KhR1ePI3OeQpURx/6Pefhv/CuU2jSuqkwYuHufGdGKhvG3PQ9NiqUleUjxg9Refhv/AArYSdIfUXn4b/brnnbAnXiTPQqRbFmZdyZ6HryVJjrxoXPSL1N5+G/262F50j9Ve/hv9usDujdQvG3PQqRUT2XVD2uOpKV4aOIdI/VXv4b/AG6yOKdJPV3v4Yf9usTujFQvG3PQpRt6tz3lK4z8q8O+Nukvq738MP8At1g8V6S+rvfw3+3XhOi1Si49duehvNnRD2Cal9x21550euOPPdwLcxXfUmRBJqt9K6NQ1am0DAx20rebpCf/AON7+G/8K2mdHKhvG3PQ3o69jbop6HcdtK7nt/nsqlsvHzzgvPwx9yubWnHTzt7z8OfcrcZsWZvEmehQi21Cy7Vy1LFd0nm51AfhXGzztbz8O3uVyPAOMnnaXf4d/drfZs6Rqb1QqRdJqZl2uy1GNFLfF7jH0S7/AA7+7R4vcY+iXf4d/drJ9i/xQ2P7XS+R2Woyopb4vcY+iXf4d/do8XuMfRLv8O/u0+xf4oP7XS+R2WoyrBpd4vcY+iXf4d/dpl0l6M8TW7mW2tLrqQ5EemF2XT2YbScin2L/ABQ8r0qpV4HZanNqjzcvtH7wrh4ucY+h3f4d/drlN0d4sBlrS7AyNzA43JAH9X0kVkbRvRboasvSOne1URrt/tqSWrm1aHovxf6Hd/cP7tYPRTi30O7+4f3a9pSu8TXft6B3CuWpo9c3rqeiXFvod39xJ7tYPRDiv0K7+4k92vaU7k7zUftiF3CuWpFevpHwQf8ABrb/ABf4z187HoZxX6Fd/cSe7X0Z4J7GWHhFtHcI8ci9ZqR1KsMyuRlTuNiD9tZ441au8l1lWydqI1FuW+iiisxNCkHTa6njs5jbK+vq5TqjCl48RsQVDEZbUABjOM8qf0UB5rJxO76zdpgDIRcjLgQ23wi3ETpjZGMLSEspzu5/q5F06LSyNaRmbJbMmC3nNGJHELNnfJjCE533pris0BjFGKzRQGMUYrNFAYxRis0UBjFQuNSabeU9Z1XkMBJpL9WSMBtI3OCQanUUB5yLu7RYlV5GlCwiDypGS4f4XItw7FvOUwCNgHPkhtvTTzoNdSusnWNI6hbc6pNRYTGLNygLAHAfG3IEkD0C04rNAYxRis0l6R8fa26pY0R5Ji4XrJOpjAjjaVtUmlsHC7DHt2ANAOcUYqrT+Ea3Q4Kys24GhVcMyAGUI2oagmRk7A52zWknhMtVXUwmAAYsdHmAEqNW/acYxnzhnG+ALZijFVQ+EWEMVaKfV5PkhQWAdIWQOCwCsTOgwCfaRvjX/wBTrU6tCzvp0+bHs2UeQ6SSPNVGznHLbNAW3FBFVqz6ewvIEKSqWlMQOFKj5UwxuxB2V3BA2yO3A3qNf+EuCGZ0dJSqFlDKAxd0keOQIgOSF6t8k483YHagEacbuXbM5mjRmzOyGRPg/k3IjtgANmEiQEuvnawDsRlh0Uvrt7mIXJfrCsnwiM50IoigMLKvmhixfcbkl/m4VpxPpl1U5RYwyJ8HMjGTQ+LlykfVRFSZMYyd17QMkYqOPCTAwTq45SzvEuGCpoSV7dVkY5OxW5jIAyew4oC3YoxVch6cQyQiWJXIM3UEMApBEfXM22QR1YLDHPaow8JduQMR3BJwcdWuRqClM+Vjyg6kfXvjBoC2YoxS3gXHVuVkZBgI4UH5ytHHNG/IYyki7dhzTOgMYoxWaKAxijFZooCncctpkN1LBLcHCxggsxRdciGUxJjAKQgkEZOW9NK7DiN0Z1GuUjr4xbAlyJrU3U6zvJnzyIAhBbfZCPO8r0TFGKAAKW9I1/o5/vw/xo6Z1yubdXXS4yMqce1WDDl7QKA8a6ceF2ZJZFtW6uNGZVIVWeQqcM2WBCr9nLuqweDrwiSXEot7shmcExSABSSBqKOBsTgEgjHI1QenfQ6a2eZNBKPr6qQA6SrHIBI81hyIPoqy+CzolK1xHcyKUiiyVLAgyOUKDSDzUBic8uXtxPa+X6iJ+1x9jsJ6ehSjc5MMOo1Wqna6+/FFW6/tLIncexYoxWaKoHHmMVmiigCiiigCiiigCiiigCiiigCiiigCiiigCiiigCiiigCo99w+OZdE0aSLkHS6q65HI4YYzRRQHP4oh1M/UxamxqbQuWwCq5ON8AkfUa4P0btjKJTBGXClASoICnzsLyBOcE4yRtRRQEr4tiznq487b6Vztpxvjs0r/wDkeiua8GgBJEMQLYydCb6VKLnbsVmH1EiiigMrwaAOHEMQdSWDaF1BmAVmBxkEgAZ9lay8Dt2LFoISXIZyY0JdhggscbkY7aKKA6T8LieRZHijaRMhHZVLoDz0sRkdvKtDwaAlSYYsocr5CeScKoK7bbIg/wDqPQKKKA1HBIAgRYkVVYOFVQg1DYHC+zb2jblXUcLh9VH2f1F7AAOzswO6sUUBtZWCRBhGoUMxdsdpwF+wYVQB2AAVJoooAooooAooooAooooAooooDGKzRRQBRRRQBRRRQBRRRQH/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24584" name="AutoShape 8" descr="data:image/jpeg;base64,/9j/4AAQSkZJRgABAQAAAQABAAD/2wCEAAkGBhQSEBQUEBQUFBQUFxQVFRYXGBQUFRQVFhQVFBQWFRUXHSYeFxkkGRUUHzAgIycpLC0sFR4yNTAqNSYrLCkBCQoKDgwOGg8PGTAiHB8pKi0pKSsrKSosKSkqKSwsKSksLSosKSktNSwsLDUpLCwsKSkpNSk1LCwwLCk2MCk1LP/AABEIAJUBUQMBIgACEQEDEQH/xAAcAAACAgMBAQAAAAAAAAAAAAAABQQGAQIDBwj/xABMEAACAQMCAgQICgYIBQUBAAABAgMABBESIQUxBhNBkQcWIjJRU2HSFBUjUlRxgZOU0TM0c7Kz8CRCYnKDocHjNWOx0+IXRHSCkkP/xAAbAQEBAAMBAQEAAAAAAAAAAAAABQMEBgIBB//EADARAAEDAgMECQQDAAAAAAAAAAABAgMEMRGh0QUhQpEGEjJBUVJTcZITFDNhFRZD/9oADAMBAAIRAxEAPwD3GonFroxQSyLglEdhnllVJGfZUul3SP8AU7j9lJ+4aA78SvupgklIz1cbyEZxnQpbGezlVZsfCNGyK0sbRlpepXGXXXpjO+pVdRqkVCSnP0jBq2NEGQqwBVhggjIIIwQQeYxVOk47aNOxltEwhmKSlYmkd7Zkhk0xDy9iqgHnhBsBigJH/qVaiMOwlxpDbIxU+YJArHGyGRAxOAM1aopQyhhuCAR9RGRVMi45wqVtIhRhL1SljbNoYYh6sMxTGB10A35dYoqy8D4zFcxa4M6VZoyCpQqy4BUqRt2d9AdOGXhkEmrHkyyIMehGwM+2ptK+A8pv/kT/AL9NKA5yXCqQGYAscDJAyfQM8zWxcAgEjJ5DtP1emq10x6IG+MZDhOrSZQCNQYyGIgN2hcRkHSQ3lZBBFQJeh94zyv8ACsB3Z0UNNhQQ40gk6kDKVU6TtgkdgAF1zWqSg8iDsDsQdjyP1c6qXCuit3HNre8bSYgmMtIVYOGAQS5XAUadTBmPPY5JndEujTWnXamjbrmEnkqV6snOYlyT8iu2kdmpvTQFiqPxCYpFIy81R2HbuFJFSKicVOIJf2cn7hoDayug0aEkEsqNtjfK52Hf3VJrzeDweTSWiI00YKwQxRlRKuUit540ZyDlWJmGQuwC7ZzTJ+hd0Wj/AKW6qDO0pEk+o9a0mlVy2NKo0YGwwY89uwF0DjOMjIxkdozyz3HurKuDuN6pU3Q68IB+GHWVTrDmRAZMykyLpPJTICsZ8k6cHsqP4gXIc/0kmPMbLHqkRAUuln0lV7CA3lDfLciBQFwivyWnXA+SIA575iWTf7T/AJVvwy76yGN2xqeONyB2alB5ejOe6q/0V4dLCL1ZpOsYyBsguQMwJsNZJA7cZOM1Ek6KyzpDLFOYs2tunkmRW1JFcFCShGVDzxtjt6ugLokgOcEHBwcb4PoPoNZzVGm6AzhZhDclDIXK+XOoVpLmWaR/Jbz9DRKCQf0Z7DU696LXT6cX0inq2V9seWExCyacbK7Oxzkt5IJ2FAWysMwAydgKosfQS5KAPeS6gqgYlnwuBcEjII1eVJAckZxDjtrF10EunypvHaMxzx6WaQj5RZANQOesGXHM5GgY9gF6DA8t/wCcVE4PeGWCORsAuoJxy+yqmegtyiFYbplDOXK6pgAzPO2tcNkaesjIQeSxj3G9WXoz+qQ/3B/rQEnifFI7eMyTEqgKqSFZt3YIowoJ3ZgPtpe/S+3DsjMwdQp0lJAx1MihVGMs2qWNcDtbHYcTuLcLW4iMchYKWRsqQDlHWRdyD/WUUtuehcDzvMTIHfB2bZXDQurrkZBDQRkDONjtucgRLLwiW5TM5MTZl8nTI20c5h2IUZPmEjG2qrNBMGUMAQCAcMCpGfSp3B9hqrSeDS2JJ1T5JYn5TVku/WNuynA1Y2GB7Mkk23FAYY7VSbXwhO0bH4OHkiGXRJV1nyImyileRMqKATnJ+2rq/I1WeAdGU+BKOslzMsMrNlNQfREToOjYfJpt/ZoDaXpkGuYIYE1LKscrSE4Co5QBQvMviSM+wMPqqXxjjskMsaLBrWV0jRzIqAuyyPjTgkABOf8AaHtpfedF4YJbeSHUuJQmgEaMSSmV9sZ88LjfYKANtqecS4Ss5iLM69TIJV0lRlgCo1ZByMMwx7aAXcP6TvIQjQdXMJhE8RkUlF6sS9ZqAww0nb0+mma3h+EmPbSIlf25Lsp+zAFZHCYxcG4C/KlBGT6VDFhtyyCTv6Dio6/rzfsE/iyUBGuumMEczRvrVUYo8xX5BJBH1xRpM+do35Y3xnO1HjraaolWYMZS2nSCcBRIWLfNA6mQb75Wl/H7CyW4xNHNJJOGZ0j690AKC3ad44zpU6GCa8Zxy5ZHHiVpwpNUssqKD1jMRPINRYTlm0q3lMBJcYxuMnHLYB/w/pNbTuEhmSRyusKpydOSuT6NwRg77Gu7Xh+EiLbSYi/tyHC92DVd4da8LglSSOWMSR5jXMzEgzZkxpZvObLHl6fRTmZM3uDne3YbEg7yryI3B9tAQl6Wh2u0iVC1vH1iZfaQAyI+dIJTDxsvbzB7a52XTPrZbSNIsGdZDLqf9A8QOqLyQdb6lcdg8nPaKmt0Rt/I2kGiJ4ARLKCY3xrDkNlydKnU2TkZzXSHotbrKkqqyujM4Idxqd0VHZxnDsVRQSc8qAa1mjFFAFJ+k98i2twrMA3VSbE77qcU4qj9POU37E/utQFrHF4cfpE76Vz8N4e7u7pAzyeeSBlt1Ofryib8/JHopC53P2/61jNAWFbKwAACW+ByGlcbdX2Y/wCVH/8AhfRUnh0lpbpogMUaZzhdhnAGfrwB3VVc0UBYuCcUiCy5kXeefG/9s0y+OIfWL31QeHHyX/bTfxDUqgLp8cQ+sXvo+OIfWL31S80UBdPjiH1id9HxxD6xO+qXQDQF0+OIfWL31F4rxWIwSgSL+jk7f7Bqq1xvP0Un9x/3DQFzsOLRCKMGRfMTt/siu/xxD6xO+qPbeYn91P3RXSgLp8cQ+sTvo+OIfWJ31S6M0BarRcm5kBBSQgqQc+bCqHPo3BrTgfFohawAyL+ii7f7C1jgo/orf4n/AEqn8LH9Hh/ZRfuLQF++OIfWJ30fHEPrE76pdFAXT44h9YnfR8cQ+sXvql0ZoC6fG8PrF76W9HOKxC0hBkUHQO366r8Z3H1j/rUHg/6vH/d/1NAegfHEPrE76PjiH1i99UvNFAXT44h9YvfR8cQ+sTvql0ZoC5txeHH6RO+oPAuKxC1gBkXPUxdv/LWq0ai8LPyEP7KL+GtAWKfjSSJCWdNQu8bEDyVlkRf8lFPPjiH1id9ebofIj/8AlN/HlpoKAunxxD6xO+lycUi+GsesXHUIM57etkquVFT9Yb9lH/EkoC1cTtrWeRJGlZHQacxyNGXQsrlH0+cupQe/0nMBOjPDwX8snWJV3kY6VlR0ZV9AxI+PRml1FATJuiXD3LM8rszMjMxlYsdBYgZ5gZduXp2xTY8Ui+Gg9YuOobfP/NWq7UX/ANx/gn+KtAX744h9YnfW8PEo2IVXUk8gD9tUjNMOA/rCf/b900BcKKKKAKXcQ6PwztqlVicadnlQEb7FVYA8zTGsE0An8Ubb5sn31x79HijbfNk++uPfpIvhAYwpIYVB6u4nlXWSFjguBbsIzpGpjksMgDb27N1gvPhKkughDguuc6l6l1ITbK4fqzvzxzxsQOnijbfNk++uPfo8Ubb5sn31x79OaKASJ0OthyRxkkn5afmTknz+dbeKNt82T7649+oV70uZJpoerXUs1rDEdRwxuATqfyfJC4bYZzgb77d4+MTXFmktumGbIYBl1BklCOFDgKw8mTcldsdvIDt4o23zZPvrj36PFG2+bJ99ce/U3hBkMKdeCJN9QOjI8o4zoOnOMcqmUAm8Ubb5sn31x79HijbfNk++uPfrXjfSL4NLGrIDG0VzKzA+UOoRXwFxg5BO+ezlXPgfSF7gSKY0EsfUkgM2jRNGsikMVzqALDGNyo5Z2A7eKNt82T7649+sN0PtiCCjkEEH5a43B2P9es9HTdaW+FjB2056vP8AWz+jJHLQf7xbsxULjvS2WOVoLSyuLmZQpzgRW41DbM77Hs2UHt9FATB0QthyR9tv01x79QuKcN4fbJruZBEvpe5mXuzJv9ldk4tdxcPmnu4YVniSWQRxyMUKopdQXKkhsAg4BGR7dkz3Nq/EBI9rE0jPb27TMNUiySW7XEegMCAoXSCRg5Ps3AacH4XY3UKzW5d42yA3W3S8jg7MwI39lLuI+DUyzlheXEEI06YoWZW5DVrlkZi2TnGAMbfbY4Irj4WzMU+D9XhVHPVqBBII541dvo+xpQC3g/AY7aDqItZTfz5HkY6vO8pjnu9NVa78E0WP6Jd3ltjGFEzSx7DG6SEkjltnsq9mqhcdOHWIt1Kak+Hu662K9VYyaH0tpyXbK4yAOdAM4uh9uFAYSMQAC3WzjUQNzgPgZ54FU+TpLw+Jyt5bX9oAxCvN8L6thvhg6OcA4PPHKrzDPO8yNhBAUcnDZYklOqJyBjydWQOR7TTFkBGCAQeYO4P2UAkt+jFq6K6B2VgGUia4wVIyCPL5YNdPFG2+bJ99ce/TivLIRxJJSYL8s0t7cwLHPEssK9Wksw8oYdFxGFwNhmgL2OiVt82T7649+tU6G2qgBUcAcgJrgAfV5dcOjd5c3AguJDGIZbZG6tQwYSvofJznbBYc+/Nap4Q7LrjC83UuCVHXJJAr4OnyHkUK4yOw0BL8Ubb5sn31x79HijbfNk++uPfptFMGUMhDKdwQQQR6QRzpNxzpJ8GmRXQGMw3UzMD5Q+DqjFQuMHIY757KA38Ubb5sn31x79HijbfNk++uPfpdD0guJ4pVijAmj6onQ4O0saSx6etUA+cQ2SNlyNzgWlaAT+KNt82T7649+sDohbAYCOANgOunwB2f16dUq4xxhoZLVAgYXE3UkliCnyUkgIGPK/R45jnQHl3SbpPbWSmOOJnlWSXWWmudKEzSaFCq4LMQQeY5jnW/QfphbXcwhuYWjZm0KyzXSjX2I6NISM7YOedJPCnw2a3vJn0FhM2uI9jZAyM+lTnb0Y9NKfB/wKS4uY0RXBEiSSuceSoIYucHA5YA9OK0Vlk66++GH6OqbQUi0yO8WdZXb9zsF3Y44X3YYW78VQ978Ubb5sn31x79a+J1tnOh84xnrrjOASQPP5ZJp0Kh8Zu2itppIwpaON3UNnSSqlgDjfG1bxypD8Ubb5sn31x79HijbfNk++uPfpZJ0uk+RIRNJisZJRhiSbybqQIznC6CCxznIwNudPuDtKYh14IfU+x0Z06zoz1ZK+bjlQETxRtvmyffXHv1r4nW2c6HzjGeuuM4znHn8sindFAJvFG2+bJ99ce/Xaz6OwROHRXDLnGZZmG4wdmcg7eyl69LiU8mL5Q3M9qqFwAWhWR2YuFOAUiYjY74HtqX0dv5Z1aVwvVS9XJbY87qXiRvLGNm1Fs/XQDiiiigCsMM1migE0XRG2VEQIdMZYqC8h89xI6t5XlKXUMVORkcqcCs0UAUUUUArk6Nws8rlW1TGMudbjyoiDGy4PkFcbEYqdaWqxIqRjSqABR6APadz9ZrtVa4705jglaCKG4urhQpMUMbNpDDKl5CAijl2n6qAstRr7iMUCF55EjQc2dgqj7TUTo9xCeaHXdW/wAGk1MOr1rKdOxViy7A4PL0g1G4n0Hs7mfr7mETOAFUSM7ooHzYydAJ2ycb4oDNjLacQ0XMLiYR9ZGrKzaQWAEileRyMZyOWKUXfRC7LulrdrZ2xKn5NGluXwioQ0srEIAFCrpGwUe2rdbWiRrpjRUUclVQoG2OQ25AV1oBdwHg3wWERdbNNgk65n6yQljk+VgbZzt2ZpjRRQEe/sVmieKQEpIpVgCVyp2IyN8EbfbUWLo/CsiSBTqQKFJZz5qsisQThmCsw1HfB50yooAooooApN4pW+jQUYrrkkOZJCS0v6UE6slXO5U7H0U5ooDAFZoooApZ4t2+h06pdMj9YwJY5kPN8k5De0UzooDWOMKAFAAAAAAwABsAAOQrle2McyFJkSRDzV1V1P1qwIrvRQEexsI4Y1jhRY40GFRQFVRz2A9tVDj3RziJuvhEE1rME1iOGdJIwiOMMgeNvL1YXJYdlXeigE/RWxaO2XrIRBK28iCRp8EAIo6xtyNCoAOwbdldl6S2pmaD4RD1ynDR9YmsH0Fc5z7KZUn4x0Qs7v8AWbaGU7+UyDVvzw4ww5+mgG4NQ7/hEczRNICTC/WR4Zl0vgrnAO+xYb9jH01jgnBY7SBYIAwjTOkMzORklj5TEk7mlHFeI8SilYw2tvcQZ8kLO0U+MDJbWujOc7A9nOgH13ZJKuiVEkU/1XUMvcdq1seHRQrphjSNTuQiqgJ9JCitOEXzzQrJJC8DNnMchUsuDjcoSOzI9hHLlUvVvjtofcVwwM1yu7VZEZJBqRwVYb7g7EHHZXWih8F68AgBiIiXMICxczoA5AZ5gdmeXZimFFFAFFFFAJF6JwhGUGXypXn1azrWVwwdkbmuQzAgdjGm1tbLGiogCoihVA5BVGAB9grrRQBRRRQBRRVc6QdPrW0cxuzSz7HqIUaabB3BKr5o3G5xzHpoCx1q8gUEsQAOZOwH1mlvR7jDXMPWSQS2xLMOrlAD4HJsDsIP/WoHHOglveTa7tppU8nEBldYFK9vVpjJPbnNAO7LiEcyloZEkUMVJRlcBl2ZSVPMeikHG4OJyytHayW1rANOJiGnnbIGrTEQEXBJ5k+aPTs74XwiG2j6u2ijiTnpRQoJwBk45nAG532qZQC3gHDJLeERzXEly+WJkkChjk5xhdsA5x3UyozRQBRRRQBRRRQBRRRQBRRRQBRRRQBRRRQBRRRQBRRRQBRRRQBRRRQBRRRQBRRRQBSDjXQa0upDLLERNgDrkd4pRgYGHQg4HoO1P6KAXcD4N8Gi6sSzTDUSGmfrXAOMKGIzpAG2aVcf6TXNtNhOHzXFuFBaWF42k1bkgQEgsAAN8jc4xVmrjc3Kxrqc4GVGdzuzBRy9pFAQuj/H0u4jJGk0eGKMs0bxOrLjIKsN+fMZHP0UzrApBxvobFcyibrbmGYAKJIZnTCg506DlCM88rvQFgopZwHh80MZS4uGuTq8h2RI2CYACto2Y5ydWBzqHx7pcLSQLJbXTx4BaaKIyxpkkYbSdWRjJwpxkUA/opXwPpPbXilrWZJQuAwGQyEjIDKcFT9Y7DTSgCiiigPPPDFx6e1gt2tpXiLSMGK43ATIByPTXl0fT2/yT8KlyeZ8jJxyydO9eheHn9Xtf2r/AMM149HVmhja5qYpiWaONjo8VQs69Pr/AOlzd6/lW3j7f/Spe9fyqurW9dFT00K3YnJDcdFHh2U5D1+n1/8ASpe9fyqNL4Q+IDldzd6/lSl6iT1cjoqb02/FNCXUsaibkHB8I/Ec/rk3ev5UytOnt+ed3MftX8qpR87vpvY16moaZE3RN+KaHMVT3NspdrXpnenncyn7V/Kmtv0pujznk7x+VVGzpza1EnpoUsxOSHM1FRKlnrzUs9v0guDzmkP2j8qYRcYm9a/fVftR/pTSLl31IlijSzU5EGesqEtI75LqSZOMz+tfvqLJx649c/fWstQpedcDtp7mIvVXD2PkVbUKv5HfJdRnFx2f1r94/KpKcZm9a/fSiGpSVxj6qfzrzUv09TMqb3rzUapxaX1jd9SE4lL89qWR1KjrVdV1HqO5qXoJHrdV5k9OISfPapCXr/ONQI6kR1rOrKj1HfJdSzAqrcmrdP8AONc5rxwNmNYSuM/Ksba2px/I75LqVY2ovcR5uJyjk7f5VBm4zMM4kb/L8q6z/wClLrjtrfiq51/0dzUqRRMW7U5HObpBcdkz/wCX5Uvn6T3QzieTvH5UXHb9VK7nt/nsqpFUTLxrzUsQ00K3YnJDNz0vvByuZO9fypZJ03vgf1qXvH5Vzu6Tzc6rRTSYdpeZdp6KmW8bfimg68eb76VL3j8qPHm++lS94/KkVFZvqv8AMvM2/wCPpfSb8U0HvjzffSpe8flR48330qXvH5Uiop9V/mXmP4+l9JvxTQe+PN99Kl7x+VYPTm++lS94/KkdYNPqv8y8z46gpfSb8U0HR6d330qXvH5VGvOm98ykNcykZU4JHMMCOz0gUrao83L7R+8KzMkfjdeZoT0VOjVwjbZeFNB63T+/+lzd6/lXNvCBxD6XN3r+VI2rm1ZEkd4mnJSQeROSDxvCJxD6XN3r+Vc38IvEfpc3ev5Ugeub1lR7vEnyU0KcCckHh8InEASRdygnmRoycDAydO9e8eDLiUtxwuCWd2kkbrNTNjJxK4GcewAV8yvX0j4IP+DW3+L/ABnrahVVXeQdoxsaxOqiJvLlRRRWyRTy3w8/q9r+1f8Ah149Hyr2Hw8/q9r+1f8AhmvHo6ubP7KF2h/Ed1retFrcV01Mbr7Gr1DnqY/Kok9dBGSKqxEPnd9N7L+f8qUHnTex/n/KvU/ZOTrO8e2dObWk1lTm1qDOcrUje1/KmkVK7X8qaRVFmOeqDnLUOXnU2WoUtfnO3bKfIrnWKpUdRYalJXDvOiprEpKlR1FjqVHWo86GnO8dSY6jx1JjrVeXIDulcZ+VdkrjPyrE3tFiMWz0vuO2mE9L7jtqjEV4e4V3FK7nt/nsppcdtK7nt/nsqtCW4BTd0nm504u6Tzc6sQ2OgpjSiiis5uhRRRQBWDWawaIeXWNGqPNy+0fvCpDVHn5faP3hWZlydUdhfZTRq5vXRq5tWVDRlOD1zeuj1zesrSdLY4vX0j4IP+DW3+L/ABnr5uevpHwQf8Gtv8X+M9bkNzndp9hPcuVFFFbRCPLfDz+r2v7V/wCGa8ejr2Lw8cKuZ7a2FpFLKyyuWEaNIQOrwCQAcCvGR0U4t9Du/uH92qNLVNhbgqFGnq2RM6qopLWtxXa06J8S+B3Ba0uuuEluIvkZA2k9d1uldO42jz6NqXeLPF/od39w/u1Yh2zCy7Vy1Nh20I17lJD1FnrJ6McX+h3f3D+7Wh6JcWPOzu/uJPdqmzpLTJwuy1NGadr7IRj51NrH+f8AKoHibxX6Fd/cSe7XVOi/Fxys7sf4D+7XqTpNTOTBGuy1Is9M6Sylos+ynNrVFTgvGhytbz8O3uV2Wx46OVtefh29ypku2oX2auWpGl2NM+zkz0PS7X8qaRcq8mVOPjlBefhj7ldBL0h9Refhv9up8m0Y3WRSXJ0ZqH2e3PQ9RlqHLVM4KONsZuvhu9oJjHm3K/KhR1ePI3OeQpURx/6Pefhv/CuU2jSuqkwYuHufGdGKhvG3PQ9NiqUleUjxg9Refhv/AArYSdIfUXn4b/brnnbAnXiTPQqRbFmZdyZ6HryVJjrxoXPSL1N5+G/262F50j9Ve/hv9usDujdQvG3PQqRUT2XVD2uOpKV4aOIdI/VXv4b/AG6yOKdJPV3v4Yf9usTujFQvG3PQpRt6tz3lK4z8q8O+Nukvq738MP8At1g8V6S+rvfw3+3XhOi1Si49duehvNnRD2Cal9x21550euOPPdwLcxXfUmRBJqt9K6NQ1am0DAx20rebpCf/AON7+G/8K2mdHKhvG3PQ3o69jbop6HcdtK7nt/nsqlsvHzzgvPwx9yubWnHTzt7z8OfcrcZsWZvEmehQi21Cy7Vy1LFd0nm51AfhXGzztbz8O3uVyPAOMnnaXf4d/drfZs6Rqb1QqRdJqZl2uy1GNFLfF7jH0S7/AA7+7R4vcY+iXf4d/drJ9i/xQ2P7XS+R2Woyopb4vcY+iXf4d/do8XuMfRLv8O/u0+xf4oP7XS+R2WoyrBpd4vcY+iXf4d/dpl0l6M8TW7mW2tLrqQ5EemF2XT2YbScin2L/ABQ8r0qpV4HZanNqjzcvtH7wrh4ucY+h3f4d/drlN0d4sBlrS7AyNzA43JAH9X0kVkbRvRboasvSOne1URrt/tqSWrm1aHovxf6Hd/cP7tYPRTi30O7+4f3a9pSu8TXft6B3CuWpo9c3rqeiXFvod39xJ7tYPRDiv0K7+4k92vaU7k7zUftiF3CuWpFevpHwQf8ABrb/ABf4z187HoZxX6Fd/cSe7X0Z4J7GWHhFtHcI8ci9ZqR1KsMyuRlTuNiD9tZ441au8l1lWydqI1FuW+iiisxNCkHTa6njs5jbK+vq5TqjCl48RsQVDEZbUABjOM8qf0UB5rJxO76zdpgDIRcjLgQ23wi3ETpjZGMLSEspzu5/q5F06LSyNaRmbJbMmC3nNGJHELNnfJjCE533pris0BjFGKzRQGMUYrNFAYxRis0UBjFQuNSabeU9Z1XkMBJpL9WSMBtI3OCQanUUB5yLu7RYlV5GlCwiDypGS4f4XItw7FvOUwCNgHPkhtvTTzoNdSusnWNI6hbc6pNRYTGLNygLAHAfG3IEkD0C04rNAYxRis0l6R8fa26pY0R5Ji4XrJOpjAjjaVtUmlsHC7DHt2ANAOcUYqrT+Ea3Q4Kys24GhVcMyAGUI2oagmRk7A52zWknhMtVXUwmAAYsdHmAEqNW/acYxnzhnG+ALZijFVQ+EWEMVaKfV5PkhQWAdIWQOCwCsTOgwCfaRvjX/wBTrU6tCzvp0+bHs2UeQ6SSPNVGznHLbNAW3FBFVqz6ewvIEKSqWlMQOFKj5UwxuxB2V3BA2yO3A3qNf+EuCGZ0dJSqFlDKAxd0keOQIgOSF6t8k483YHagEacbuXbM5mjRmzOyGRPg/k3IjtgANmEiQEuvnawDsRlh0Uvrt7mIXJfrCsnwiM50IoigMLKvmhixfcbkl/m4VpxPpl1U5RYwyJ8HMjGTQ+LlykfVRFSZMYyd17QMkYqOPCTAwTq45SzvEuGCpoSV7dVkY5OxW5jIAyew4oC3YoxVch6cQyQiWJXIM3UEMApBEfXM22QR1YLDHPaow8JduQMR3BJwcdWuRqClM+Vjyg6kfXvjBoC2YoxS3gXHVuVkZBgI4UH5ytHHNG/IYyki7dhzTOgMYoxWaKAxijFZooCncctpkN1LBLcHCxggsxRdciGUxJjAKQgkEZOW9NK7DiN0Z1GuUjr4xbAlyJrU3U6zvJnzyIAhBbfZCPO8r0TFGKAAKW9I1/o5/vw/xo6Z1yubdXXS4yMqce1WDDl7QKA8a6ceF2ZJZFtW6uNGZVIVWeQqcM2WBCr9nLuqweDrwiSXEot7shmcExSABSSBqKOBsTgEgjHI1QenfQ6a2eZNBKPr6qQA6SrHIBI81hyIPoqy+CzolK1xHcyKUiiyVLAgyOUKDSDzUBic8uXtxPa+X6iJ+1x9jsJ6ehSjc5MMOo1Wqna6+/FFW6/tLIncexYoxWaKoHHmMVmiigCiiigCiiigCiiigCiiigCiiigCiiigCiiigCiiigCo99w+OZdE0aSLkHS6q65HI4YYzRRQHP4oh1M/UxamxqbQuWwCq5ON8AkfUa4P0btjKJTBGXClASoICnzsLyBOcE4yRtRRQEr4tiznq487b6Vztpxvjs0r/wDkeiua8GgBJEMQLYydCb6VKLnbsVmH1EiiigMrwaAOHEMQdSWDaF1BmAVmBxkEgAZ9lay8Dt2LFoISXIZyY0JdhggscbkY7aKKA6T8LieRZHijaRMhHZVLoDz0sRkdvKtDwaAlSYYsocr5CeScKoK7bbIg/wDqPQKKKA1HBIAgRYkVVYOFVQg1DYHC+zb2jblXUcLh9VH2f1F7AAOzswO6sUUBtZWCRBhGoUMxdsdpwF+wYVQB2AAVJoooAooooAooooAooooAooooDGKzRRQBRRRQBRRRQBRRRQH/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pic>
        <p:nvPicPr>
          <p:cNvPr id="24586" name="Picture 10" descr="http://efeitoazaron.com/wp-content/uploads/2007/05/espectro.jpg"/>
          <p:cNvPicPr>
            <a:picLocks noChangeAspect="1" noChangeArrowheads="1"/>
          </p:cNvPicPr>
          <p:nvPr/>
        </p:nvPicPr>
        <p:blipFill>
          <a:blip r:embed="rId4" cstate="print"/>
          <a:srcRect/>
          <a:stretch>
            <a:fillRect/>
          </a:stretch>
        </p:blipFill>
        <p:spPr bwMode="auto">
          <a:xfrm>
            <a:off x="3995936" y="3861048"/>
            <a:ext cx="4762500" cy="2114550"/>
          </a:xfrm>
          <a:prstGeom prst="rect">
            <a:avLst/>
          </a:prstGeom>
          <a:noFill/>
        </p:spPr>
      </p:pic>
    </p:spTree>
    <p:extLst>
      <p:ext uri="{BB962C8B-B14F-4D97-AF65-F5344CB8AC3E}">
        <p14:creationId xmlns:p14="http://schemas.microsoft.com/office/powerpoint/2010/main" xmlns="" val="510720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57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5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8" name="Picture 6" descr="http://farm4.static.flickr.com/3111/3184361767_7bea98d63c.jpg"/>
          <p:cNvPicPr>
            <a:picLocks noChangeAspect="1" noChangeArrowheads="1"/>
          </p:cNvPicPr>
          <p:nvPr/>
        </p:nvPicPr>
        <p:blipFill>
          <a:blip r:embed="rId3" cstate="print"/>
          <a:srcRect/>
          <a:stretch>
            <a:fillRect/>
          </a:stretch>
        </p:blipFill>
        <p:spPr bwMode="auto">
          <a:xfrm>
            <a:off x="4860032" y="2708920"/>
            <a:ext cx="4762500" cy="3571875"/>
          </a:xfrm>
          <a:prstGeom prst="rect">
            <a:avLst/>
          </a:prstGeom>
          <a:noFill/>
        </p:spPr>
      </p:pic>
      <p:sp>
        <p:nvSpPr>
          <p:cNvPr id="2" name="Título 1"/>
          <p:cNvSpPr>
            <a:spLocks noGrp="1"/>
          </p:cNvSpPr>
          <p:nvPr>
            <p:ph type="title"/>
          </p:nvPr>
        </p:nvSpPr>
        <p:spPr/>
        <p:txBody>
          <a:bodyPr/>
          <a:lstStyle/>
          <a:p>
            <a:r>
              <a:rPr lang="pt-BR" dirty="0" smtClean="0">
                <a:solidFill>
                  <a:schemeClr val="bg1"/>
                </a:solidFill>
              </a:rPr>
              <a:t>Luz irradiada</a:t>
            </a:r>
            <a:endParaRPr lang="pt-BR" dirty="0">
              <a:solidFill>
                <a:schemeClr val="bg1"/>
              </a:solidFill>
            </a:endParaRPr>
          </a:p>
        </p:txBody>
      </p:sp>
      <p:sp>
        <p:nvSpPr>
          <p:cNvPr id="3" name="Espaço Reservado para Conteúdo 2"/>
          <p:cNvSpPr>
            <a:spLocks noGrp="1"/>
          </p:cNvSpPr>
          <p:nvPr>
            <p:ph idx="1"/>
          </p:nvPr>
        </p:nvSpPr>
        <p:spPr/>
        <p:txBody>
          <a:bodyPr/>
          <a:lstStyle/>
          <a:p>
            <a:pPr algn="just"/>
            <a:r>
              <a:rPr lang="pt-BR" dirty="0" smtClean="0">
                <a:solidFill>
                  <a:schemeClr val="bg1"/>
                </a:solidFill>
              </a:rPr>
              <a:t>Objeto suficientemente aquecido torna-se incandescente e irradia luz.</a:t>
            </a:r>
          </a:p>
        </p:txBody>
      </p:sp>
      <p:pic>
        <p:nvPicPr>
          <p:cNvPr id="8196" name="Picture 4" descr="http://blogs.estadao.com.br/herton-escobar/files/2010/07/lampada.jpg"/>
          <p:cNvPicPr>
            <a:picLocks noChangeAspect="1" noChangeArrowheads="1"/>
          </p:cNvPicPr>
          <p:nvPr/>
        </p:nvPicPr>
        <p:blipFill>
          <a:blip r:embed="rId4" cstate="print"/>
          <a:srcRect/>
          <a:stretch>
            <a:fillRect/>
          </a:stretch>
        </p:blipFill>
        <p:spPr bwMode="auto">
          <a:xfrm>
            <a:off x="323528" y="2924944"/>
            <a:ext cx="4762500" cy="3171826"/>
          </a:xfrm>
          <a:prstGeom prst="rect">
            <a:avLst/>
          </a:prstGeom>
          <a:noFill/>
        </p:spPr>
      </p:pic>
    </p:spTree>
    <p:extLst>
      <p:ext uri="{BB962C8B-B14F-4D97-AF65-F5344CB8AC3E}">
        <p14:creationId xmlns:p14="http://schemas.microsoft.com/office/powerpoint/2010/main" xmlns="" val="510720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19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1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lstStyle/>
          <a:p>
            <a:r>
              <a:rPr lang="pt-BR" dirty="0" smtClean="0">
                <a:solidFill>
                  <a:schemeClr val="bg1"/>
                </a:solidFill>
              </a:rPr>
              <a:t>Cor </a:t>
            </a:r>
            <a:r>
              <a:rPr lang="pt-BR" dirty="0">
                <a:solidFill>
                  <a:schemeClr val="bg1"/>
                </a:solidFill>
              </a:rPr>
              <a:t>da </a:t>
            </a:r>
            <a:r>
              <a:rPr lang="pt-BR" dirty="0" smtClean="0">
                <a:solidFill>
                  <a:schemeClr val="bg1"/>
                </a:solidFill>
              </a:rPr>
              <a:t>luz depende </a:t>
            </a:r>
            <a:r>
              <a:rPr lang="pt-BR" dirty="0">
                <a:solidFill>
                  <a:schemeClr val="bg1"/>
                </a:solidFill>
              </a:rPr>
              <a:t>da </a:t>
            </a:r>
            <a:r>
              <a:rPr lang="pt-BR" dirty="0" smtClean="0">
                <a:solidFill>
                  <a:schemeClr val="bg1"/>
                </a:solidFill>
              </a:rPr>
              <a:t>temperatura.</a:t>
            </a:r>
          </a:p>
          <a:p>
            <a:r>
              <a:rPr lang="pt-BR" b="1" i="1" dirty="0" smtClean="0">
                <a:solidFill>
                  <a:schemeClr val="bg1"/>
                </a:solidFill>
              </a:rPr>
              <a:t>Pirômetro </a:t>
            </a:r>
            <a:r>
              <a:rPr lang="pt-BR" b="1" i="1" dirty="0">
                <a:solidFill>
                  <a:schemeClr val="bg1"/>
                </a:solidFill>
              </a:rPr>
              <a:t>ótico</a:t>
            </a:r>
            <a:r>
              <a:rPr lang="pt-BR" dirty="0">
                <a:solidFill>
                  <a:schemeClr val="bg1"/>
                </a:solidFill>
              </a:rPr>
              <a:t>.</a:t>
            </a:r>
          </a:p>
          <a:p>
            <a:endParaRPr lang="pt-BR" dirty="0">
              <a:solidFill>
                <a:schemeClr val="bg1"/>
              </a:solidFill>
            </a:endParaRPr>
          </a:p>
        </p:txBody>
      </p:sp>
      <p:pic>
        <p:nvPicPr>
          <p:cNvPr id="4098" name="Picture 2" descr="http://4.bp.blogspot.com/-PIX-Xq-_7uk/T0-oc3QxtBI/AAAAAAAABZk/yMt7J6P8LuY/s1600/Ferreira.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12576" y="3284984"/>
            <a:ext cx="4764021" cy="3573016"/>
          </a:xfrm>
          <a:prstGeom prst="rect">
            <a:avLst/>
          </a:prstGeom>
          <a:noFill/>
          <a:extLst>
            <a:ext uri="{909E8E84-426E-40DD-AFC4-6F175D3DCCD1}">
              <a14:hiddenFill xmlns:a14="http://schemas.microsoft.com/office/drawing/2010/main" xmlns="">
                <a:solidFill>
                  <a:srgbClr val="FFFFFF"/>
                </a:solidFill>
              </a14:hiddenFill>
            </a:ext>
          </a:extLst>
        </p:spPr>
      </p:pic>
      <p:pic>
        <p:nvPicPr>
          <p:cNvPr id="4100" name="Picture 4" descr="http://www.ferroinfuoco.com/img/filosofia.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779912" y="2348880"/>
            <a:ext cx="3168352" cy="2862560"/>
          </a:xfrm>
          <a:prstGeom prst="rect">
            <a:avLst/>
          </a:prstGeom>
          <a:noFill/>
          <a:extLst>
            <a:ext uri="{909E8E84-426E-40DD-AFC4-6F175D3DCCD1}">
              <a14:hiddenFill xmlns:a14="http://schemas.microsoft.com/office/drawing/2010/main" xmlns="">
                <a:solidFill>
                  <a:srgbClr val="FFFFFF"/>
                </a:solidFill>
              </a14:hiddenFill>
            </a:ext>
          </a:extLst>
        </p:spPr>
      </p:pic>
      <p:pic>
        <p:nvPicPr>
          <p:cNvPr id="4102" name="Picture 6" descr="http://3.bp.blogspot.com/_Yjtkr1vK1DI/TD-bm7UmVBI/AAAAAAAAAFM/ymfcuxU3zA0/s1600/Slide3.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716016" y="4221088"/>
            <a:ext cx="4080453" cy="3060340"/>
          </a:xfrm>
          <a:prstGeom prst="rect">
            <a:avLst/>
          </a:prstGeom>
          <a:noFill/>
          <a:extLst>
            <a:ext uri="{909E8E84-426E-40DD-AFC4-6F175D3DCCD1}">
              <a14:hiddenFill xmlns:a14="http://schemas.microsoft.com/office/drawing/2010/main" xmlns="">
                <a:solidFill>
                  <a:srgbClr val="FFFFFF"/>
                </a:solidFill>
              </a14:hiddenFill>
            </a:ext>
          </a:extLst>
        </p:spPr>
      </p:pic>
      <p:pic>
        <p:nvPicPr>
          <p:cNvPr id="8194" name="Picture 2" descr="http://www.epc.com.br/_imgs/oquefazemos/siderurgia_01b.jpg"/>
          <p:cNvPicPr>
            <a:picLocks noChangeAspect="1" noChangeArrowheads="1"/>
          </p:cNvPicPr>
          <p:nvPr/>
        </p:nvPicPr>
        <p:blipFill>
          <a:blip r:embed="rId6" cstate="print"/>
          <a:srcRect/>
          <a:stretch>
            <a:fillRect/>
          </a:stretch>
        </p:blipFill>
        <p:spPr bwMode="auto">
          <a:xfrm>
            <a:off x="6156176" y="2348880"/>
            <a:ext cx="3491880" cy="2618910"/>
          </a:xfrm>
          <a:prstGeom prst="rect">
            <a:avLst/>
          </a:prstGeom>
          <a:noFill/>
        </p:spPr>
      </p:pic>
      <p:sp>
        <p:nvSpPr>
          <p:cNvPr id="10" name="Título 1"/>
          <p:cNvSpPr>
            <a:spLocks noGrp="1"/>
          </p:cNvSpPr>
          <p:nvPr>
            <p:ph type="title"/>
          </p:nvPr>
        </p:nvSpPr>
        <p:spPr>
          <a:xfrm>
            <a:off x="457200" y="274638"/>
            <a:ext cx="8229600" cy="1143000"/>
          </a:xfrm>
        </p:spPr>
        <p:txBody>
          <a:bodyPr/>
          <a:lstStyle/>
          <a:p>
            <a:r>
              <a:rPr lang="pt-BR" dirty="0" smtClean="0">
                <a:solidFill>
                  <a:schemeClr val="bg1"/>
                </a:solidFill>
              </a:rPr>
              <a:t>Luz irradiada</a:t>
            </a:r>
            <a:endParaRPr lang="pt-BR" dirty="0">
              <a:solidFill>
                <a:schemeClr val="bg1"/>
              </a:solidFill>
            </a:endParaRPr>
          </a:p>
        </p:txBody>
      </p:sp>
    </p:spTree>
    <p:extLst>
      <p:ext uri="{BB962C8B-B14F-4D97-AF65-F5344CB8AC3E}">
        <p14:creationId xmlns:p14="http://schemas.microsoft.com/office/powerpoint/2010/main" xmlns="" val="510720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9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10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10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19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solidFill>
                  <a:schemeClr val="bg1"/>
                </a:solidFill>
              </a:rPr>
              <a:t>Luz irradiada</a:t>
            </a:r>
            <a:endParaRPr lang="pt-BR" dirty="0">
              <a:solidFill>
                <a:schemeClr val="bg1"/>
              </a:solidFill>
            </a:endParaRPr>
          </a:p>
        </p:txBody>
      </p:sp>
      <p:sp>
        <p:nvSpPr>
          <p:cNvPr id="3" name="Espaço Reservado para Conteúdo 2"/>
          <p:cNvSpPr>
            <a:spLocks noGrp="1"/>
          </p:cNvSpPr>
          <p:nvPr>
            <p:ph idx="1"/>
          </p:nvPr>
        </p:nvSpPr>
        <p:spPr>
          <a:xfrm>
            <a:off x="457200" y="1600200"/>
            <a:ext cx="4618856" cy="4997152"/>
          </a:xfrm>
        </p:spPr>
        <p:txBody>
          <a:bodyPr>
            <a:normAutofit/>
          </a:bodyPr>
          <a:lstStyle/>
          <a:p>
            <a:pPr algn="just"/>
            <a:r>
              <a:rPr lang="pt-BR" dirty="0" smtClean="0">
                <a:solidFill>
                  <a:schemeClr val="bg1"/>
                </a:solidFill>
              </a:rPr>
              <a:t>Descreve como a radiação se distribui pelos vários comprimentos de onda do espectro eletromagnético – </a:t>
            </a:r>
            <a:r>
              <a:rPr lang="pt-BR" i="1" dirty="0" err="1" smtClean="0">
                <a:solidFill>
                  <a:schemeClr val="bg1"/>
                </a:solidFill>
              </a:rPr>
              <a:t>radiância</a:t>
            </a:r>
            <a:r>
              <a:rPr lang="pt-BR" i="1" dirty="0" smtClean="0">
                <a:solidFill>
                  <a:schemeClr val="bg1"/>
                </a:solidFill>
              </a:rPr>
              <a:t> espectral.</a:t>
            </a:r>
            <a:endParaRPr lang="pt-BR" dirty="0" smtClean="0">
              <a:solidFill>
                <a:schemeClr val="bg1"/>
              </a:solidFill>
            </a:endParaRPr>
          </a:p>
          <a:p>
            <a:pPr algn="just"/>
            <a:endParaRPr lang="pt-BR" dirty="0" smtClean="0">
              <a:solidFill>
                <a:schemeClr val="bg1"/>
              </a:solidFill>
            </a:endParaRPr>
          </a:p>
          <a:p>
            <a:pPr algn="just"/>
            <a:r>
              <a:rPr lang="pt-BR" dirty="0" smtClean="0">
                <a:solidFill>
                  <a:schemeClr val="bg1"/>
                </a:solidFill>
              </a:rPr>
              <a:t>Max Planck, 1900.</a:t>
            </a:r>
          </a:p>
        </p:txBody>
      </p:sp>
      <p:pic>
        <p:nvPicPr>
          <p:cNvPr id="6146" name="Picture 2" descr="http://hendrix2.uoregon.edu/~imamura/123cs/lecture-6/Max_Planck_(1858-1947).jpg"/>
          <p:cNvPicPr>
            <a:picLocks noChangeAspect="1" noChangeArrowheads="1"/>
          </p:cNvPicPr>
          <p:nvPr/>
        </p:nvPicPr>
        <p:blipFill>
          <a:blip r:embed="rId3" cstate="print"/>
          <a:srcRect/>
          <a:stretch>
            <a:fillRect/>
          </a:stretch>
        </p:blipFill>
        <p:spPr bwMode="auto">
          <a:xfrm>
            <a:off x="5246509" y="1268760"/>
            <a:ext cx="3645971" cy="5118944"/>
          </a:xfrm>
          <a:prstGeom prst="rect">
            <a:avLst/>
          </a:prstGeom>
          <a:noFill/>
        </p:spPr>
      </p:pic>
    </p:spTree>
    <p:extLst>
      <p:ext uri="{BB962C8B-B14F-4D97-AF65-F5344CB8AC3E}">
        <p14:creationId xmlns:p14="http://schemas.microsoft.com/office/powerpoint/2010/main" xmlns="" val="2742632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1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57200" y="1600201"/>
            <a:ext cx="8229600" cy="820687"/>
          </a:xfrm>
        </p:spPr>
        <p:txBody>
          <a:bodyPr>
            <a:normAutofit fontScale="92500"/>
          </a:bodyPr>
          <a:lstStyle/>
          <a:p>
            <a:pPr algn="just"/>
            <a:r>
              <a:rPr lang="pt-BR" dirty="0" smtClean="0">
                <a:solidFill>
                  <a:schemeClr val="bg1"/>
                </a:solidFill>
              </a:rPr>
              <a:t>Valor máximo </a:t>
            </a:r>
            <a:r>
              <a:rPr lang="pt-BR" dirty="0" smtClean="0">
                <a:solidFill>
                  <a:schemeClr val="bg1"/>
                </a:solidFill>
                <a:sym typeface="Wingdings" pitchFamily="2" charset="2"/>
              </a:rPr>
              <a:t> </a:t>
            </a:r>
            <a:r>
              <a:rPr lang="pt-BR" dirty="0" smtClean="0">
                <a:solidFill>
                  <a:schemeClr val="bg1"/>
                </a:solidFill>
              </a:rPr>
              <a:t>um certo comprimento de onda.</a:t>
            </a:r>
            <a:endParaRPr lang="pt-BR" dirty="0">
              <a:solidFill>
                <a:schemeClr val="bg1"/>
              </a:solidFill>
            </a:endParaRPr>
          </a:p>
        </p:txBody>
      </p:sp>
      <p:pic>
        <p:nvPicPr>
          <p:cNvPr id="4" name="Picture 2" descr="http://skolor.nacka.se/samskolan/eaae/summerschools/TSunFig6.jpg"/>
          <p:cNvPicPr>
            <a:picLocks noChangeAspect="1" noChangeArrowheads="1"/>
          </p:cNvPicPr>
          <p:nvPr/>
        </p:nvPicPr>
        <p:blipFill>
          <a:blip r:embed="rId3" cstate="print"/>
          <a:srcRect/>
          <a:stretch>
            <a:fillRect/>
          </a:stretch>
        </p:blipFill>
        <p:spPr bwMode="auto">
          <a:xfrm>
            <a:off x="1988884" y="2149848"/>
            <a:ext cx="5175404" cy="4564821"/>
          </a:xfrm>
          <a:prstGeom prst="rect">
            <a:avLst/>
          </a:prstGeom>
          <a:noFill/>
        </p:spPr>
      </p:pic>
      <p:sp>
        <p:nvSpPr>
          <p:cNvPr id="7" name="Título 1"/>
          <p:cNvSpPr>
            <a:spLocks noGrp="1"/>
          </p:cNvSpPr>
          <p:nvPr>
            <p:ph type="title"/>
          </p:nvPr>
        </p:nvSpPr>
        <p:spPr>
          <a:xfrm>
            <a:off x="457200" y="274638"/>
            <a:ext cx="8229600" cy="1143000"/>
          </a:xfrm>
        </p:spPr>
        <p:txBody>
          <a:bodyPr/>
          <a:lstStyle/>
          <a:p>
            <a:r>
              <a:rPr lang="pt-BR" dirty="0" smtClean="0">
                <a:solidFill>
                  <a:schemeClr val="bg1"/>
                </a:solidFill>
              </a:rPr>
              <a:t>Luz irradiada</a:t>
            </a:r>
            <a:endParaRPr lang="pt-BR"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p:bldLst>
  </p:timing>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329</TotalTime>
  <Words>2132</Words>
  <Application>Microsoft Office PowerPoint</Application>
  <PresentationFormat>Apresentação na tela (4:3)</PresentationFormat>
  <Paragraphs>221</Paragraphs>
  <Slides>21</Slides>
  <Notes>14</Notes>
  <HiddenSlides>2</HiddenSlides>
  <MMClips>0</MMClips>
  <ScaleCrop>false</ScaleCrop>
  <HeadingPairs>
    <vt:vector size="4" baseType="variant">
      <vt:variant>
        <vt:lpstr>Tema</vt:lpstr>
      </vt:variant>
      <vt:variant>
        <vt:i4>1</vt:i4>
      </vt:variant>
      <vt:variant>
        <vt:lpstr>Títulos de slides</vt:lpstr>
      </vt:variant>
      <vt:variant>
        <vt:i4>21</vt:i4>
      </vt:variant>
    </vt:vector>
  </HeadingPairs>
  <TitlesOfParts>
    <vt:vector size="22" baseType="lpstr">
      <vt:lpstr>Tema do Office</vt:lpstr>
      <vt:lpstr>Por que não existem estrelas verdes?</vt:lpstr>
      <vt:lpstr>Slide 2</vt:lpstr>
      <vt:lpstr>Pensando um pouco ...</vt:lpstr>
      <vt:lpstr>Slide 4</vt:lpstr>
      <vt:lpstr>Entendendo a luz</vt:lpstr>
      <vt:lpstr>Luz irradiada</vt:lpstr>
      <vt:lpstr>Luz irradiada</vt:lpstr>
      <vt:lpstr>Luz irradiada</vt:lpstr>
      <vt:lpstr>Luz irradiada</vt:lpstr>
      <vt:lpstr>Cor das estrelas</vt:lpstr>
      <vt:lpstr>Slide 11</vt:lpstr>
      <vt:lpstr>Cor das estrelas</vt:lpstr>
      <vt:lpstr>Cor das estrelas</vt:lpstr>
      <vt:lpstr>Cor das estrelas</vt:lpstr>
      <vt:lpstr>E por que não é verde?</vt:lpstr>
      <vt:lpstr>E por que não é verde?</vt:lpstr>
      <vt:lpstr>Luz Branca</vt:lpstr>
      <vt:lpstr>E o Sol?</vt:lpstr>
      <vt:lpstr>Slide 19</vt:lpstr>
      <vt:lpstr>Slide 20</vt:lpstr>
      <vt:lpstr>Bibliografia Consultada</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Por que não existem estrelas verdes?</dc:title>
  <dc:creator>Maite</dc:creator>
  <cp:lastModifiedBy>Observatório</cp:lastModifiedBy>
  <cp:revision>32</cp:revision>
  <dcterms:created xsi:type="dcterms:W3CDTF">2012-07-21T20:57:00Z</dcterms:created>
  <dcterms:modified xsi:type="dcterms:W3CDTF">2013-04-07T01:35:52Z</dcterms:modified>
</cp:coreProperties>
</file>