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7" r:id="rId2"/>
    <p:sldId id="258" r:id="rId3"/>
    <p:sldId id="297" r:id="rId4"/>
    <p:sldId id="298" r:id="rId5"/>
    <p:sldId id="300" r:id="rId6"/>
    <p:sldId id="306" r:id="rId7"/>
    <p:sldId id="302" r:id="rId8"/>
    <p:sldId id="317" r:id="rId9"/>
    <p:sldId id="301" r:id="rId10"/>
    <p:sldId id="307" r:id="rId11"/>
    <p:sldId id="303" r:id="rId12"/>
    <p:sldId id="308" r:id="rId13"/>
    <p:sldId id="299" r:id="rId14"/>
    <p:sldId id="309" r:id="rId15"/>
    <p:sldId id="310" r:id="rId16"/>
    <p:sldId id="311" r:id="rId17"/>
    <p:sldId id="312" r:id="rId18"/>
    <p:sldId id="313" r:id="rId19"/>
    <p:sldId id="316" r:id="rId20"/>
    <p:sldId id="262" r:id="rId21"/>
    <p:sldId id="315" r:id="rId22"/>
    <p:sldId id="295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96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00" d="100"/>
          <a:sy n="100" d="100"/>
        </p:scale>
        <p:origin x="-189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D8DD7-ADDB-4FC3-86D0-55828022F5C1}" type="datetimeFigureOut">
              <a:rPr lang="pt-BR" smtClean="0"/>
              <a:pPr/>
              <a:t>02/10/2013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96953-FACC-4876-A123-A480335A15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8352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6953-FACC-4876-A123-A480335A154D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6953-FACC-4876-A123-A480335A154D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6953-FACC-4876-A123-A480335A154D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6953-FACC-4876-A123-A480335A154D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9F0C-1D26-42AC-BB18-EBA7C0DEA2C0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01A0-5C5B-4B4F-AA7D-799AE1795B72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5E64-20AA-4EA1-807A-F91CD5708C79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DA0F-F356-4E23-8AD2-32527292A006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BEBC-AC79-415E-A24F-560C21B4EF7C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4B630-374D-4780-A706-1C91495B1322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15C9-820E-43DE-A4EB-765DBB5CB77C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5CBE-C5BA-46EC-A3E0-7A288AE8C1C0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D639-355E-4045-ACEB-F2C955B8D54F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072-4A36-41A6-A707-681EC33F5BB1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99C6DAB-EEDF-4C2F-8D0C-7B67E6811C91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v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a liv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F7AC8F6-58AF-4E11-9BC7-466B05F5F366}" type="datetime1">
              <a:rPr lang="pt-BR" smtClean="0"/>
              <a:pPr/>
              <a:t>02/10/2013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m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cienciahoje.uol.com.br/noticias/astronomia-e-exploracao-espacial/colisao-de-asteroides-selou-destino-de-dinossauros" TargetMode="External"/><Relationship Id="rId3" Type="http://schemas.openxmlformats.org/officeDocument/2006/relationships/hyperlink" Target="http://pt.wikipedia.org/wiki/Extin%C3%A7%C3%A3o_K-T" TargetMode="External"/><Relationship Id="rId7" Type="http://schemas.openxmlformats.org/officeDocument/2006/relationships/hyperlink" Target="http://www.networkworld.com/community/blog/no-bomb-powerful-enough-destroy-rushing-asteroid-sorry-bruce-willi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ysics.le.ac.uk/journals/index.php/pst/article/viewFile/390/243" TargetMode="External"/><Relationship Id="rId5" Type="http://schemas.openxmlformats.org/officeDocument/2006/relationships/hyperlink" Target="http://info.abril.com.br/noticias/ciencia/tecnica-de-bruce-willis-em-armagedon-nao-salvaria-a-terra-07082012-37.shl" TargetMode="External"/><Relationship Id="rId10" Type="http://schemas.openxmlformats.org/officeDocument/2006/relationships/hyperlink" Target="http://veja.abril.com.br/noticia/ciencia/como-se-proteger-de-asteroides" TargetMode="External"/><Relationship Id="rId4" Type="http://schemas.openxmlformats.org/officeDocument/2006/relationships/hyperlink" Target="http://en.wikipedia.org/wiki/Ferrite_(iron)" TargetMode="External"/><Relationship Id="rId9" Type="http://schemas.openxmlformats.org/officeDocument/2006/relationships/hyperlink" Target="http://www.mundoeducacao.com/fisica/energia-cinetica.ht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gacurioso.com.br/fim-do-mundo/22766-o-que-fazer-se-um-asteroide-vier-contra-a-terra-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pace.com/13524-deflecting-killer-asteroids-earth-impact-methods.html" TargetMode="External"/><Relationship Id="rId5" Type="http://schemas.openxmlformats.org/officeDocument/2006/relationships/hyperlink" Target="http://www.nasa.gov/" TargetMode="External"/><Relationship Id="rId4" Type="http://schemas.openxmlformats.org/officeDocument/2006/relationships/hyperlink" Target="http://www.ted.com/talks/phil_plait_how_to_defend_earth_from_asteroids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dasin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64288" cy="561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915816" y="5949280"/>
            <a:ext cx="622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Palestrante: Andrew Hideo Kajiyama</a:t>
            </a:r>
          </a:p>
          <a:p>
            <a:pPr algn="ctr"/>
            <a:r>
              <a:rPr lang="pt-BR" sz="2000" dirty="0" smtClean="0"/>
              <a:t>andrewhideok@gmail.com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2915816" y="5301208"/>
            <a:ext cx="44644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Centro de </a:t>
            </a:r>
            <a:r>
              <a:rPr lang="en-US" sz="2000" dirty="0" err="1"/>
              <a:t>Divulgação</a:t>
            </a:r>
            <a:r>
              <a:rPr lang="en-US" sz="2000" dirty="0"/>
              <a:t> da </a:t>
            </a:r>
            <a:r>
              <a:rPr lang="en-US" sz="2000" dirty="0" err="1"/>
              <a:t>Astronomia</a:t>
            </a:r>
            <a:endParaRPr lang="en-US" sz="2000" dirty="0"/>
          </a:p>
          <a:p>
            <a:r>
              <a:rPr lang="en-US" sz="2000" dirty="0" err="1"/>
              <a:t>Observatório</a:t>
            </a:r>
            <a:r>
              <a:rPr lang="en-US" sz="2000" dirty="0"/>
              <a:t> Dietrich </a:t>
            </a:r>
            <a:r>
              <a:rPr lang="en-US" sz="2000" dirty="0" err="1"/>
              <a:t>Schiel</a:t>
            </a:r>
            <a:r>
              <a:rPr lang="en-US" sz="2000" dirty="0"/>
              <a:t> </a:t>
            </a:r>
            <a:endParaRPr lang="pt-BR" sz="2000" dirty="0"/>
          </a:p>
          <a:p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1143000"/>
          </a:xfrm>
        </p:spPr>
        <p:txBody>
          <a:bodyPr/>
          <a:lstStyle/>
          <a:p>
            <a:r>
              <a:rPr lang="pt-BR" dirty="0" smtClean="0"/>
              <a:t>Conceitos teóricos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1772816"/>
            <a:ext cx="7467600" cy="4525963"/>
          </a:xfrm>
        </p:spPr>
        <p:txBody>
          <a:bodyPr/>
          <a:lstStyle/>
          <a:p>
            <a:pPr marL="36576" indent="0">
              <a:buNone/>
            </a:pPr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Energia cinética: é </a:t>
            </a:r>
            <a:r>
              <a:rPr lang="pt-BR" dirty="0">
                <a:solidFill>
                  <a:schemeClr val="tx1">
                    <a:lumMod val="65000"/>
                  </a:schemeClr>
                </a:solidFill>
              </a:rPr>
              <a:t>a energia que está relacionada à movimentação dos corpos, ou seja, é a energia que um corpo possui em virtude de ele estar em movimento</a:t>
            </a:r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.</a:t>
            </a:r>
          </a:p>
          <a:p>
            <a:pPr marL="36576" indent="0">
              <a:buNone/>
            </a:pP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 energia cinética depende diretamente da massa e do quadrado da velocidade</a:t>
            </a:r>
          </a:p>
          <a:p>
            <a:pPr marL="36576" indent="0">
              <a:buNone/>
            </a:pPr>
            <a:endParaRPr lang="pt-BR" sz="48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3474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20622315"/>
              </p:ext>
            </p:extLst>
          </p:nvPr>
        </p:nvGraphicFramePr>
        <p:xfrm>
          <a:off x="462372" y="1700808"/>
          <a:ext cx="814724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812"/>
                <a:gridCol w="2036812"/>
                <a:gridCol w="2036812"/>
                <a:gridCol w="2036812"/>
              </a:tblGrid>
              <a:tr h="840475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Energia necessária</a:t>
                      </a:r>
                      <a:r>
                        <a:rPr lang="pt-BR" baseline="0" dirty="0" smtClean="0"/>
                        <a:t> para separar o asteroide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Energia liberada pela bomba mais poderosa detonada pelo homem (bomba </a:t>
                      </a:r>
                      <a:r>
                        <a:rPr lang="pt-BR" dirty="0" err="1" smtClean="0"/>
                        <a:t>Tsar</a:t>
                      </a:r>
                      <a:r>
                        <a:rPr lang="pt-BR" dirty="0" smtClean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Energia liberada pela bomba de Hiroshima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Energia de uma tonelada de TNT</a:t>
                      </a:r>
                      <a:endParaRPr lang="pt-BR" dirty="0"/>
                    </a:p>
                  </a:txBody>
                  <a:tcPr/>
                </a:tc>
              </a:tr>
              <a:tr h="527677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200 bilhões de megaton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50 megaton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15 </a:t>
                      </a:r>
                      <a:r>
                        <a:rPr lang="pt-BR" dirty="0" err="1" smtClean="0"/>
                        <a:t>kiloton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 </a:t>
                      </a:r>
                      <a:r>
                        <a:rPr lang="pt-BR" dirty="0" err="1" smtClean="0"/>
                        <a:t>ton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755576" y="4293096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 smtClean="0">
                <a:solidFill>
                  <a:schemeClr val="tx1">
                    <a:lumMod val="65000"/>
                  </a:schemeClr>
                </a:solidFill>
              </a:rPr>
              <a:t>Portanto, baseado nos dados do filme, seriam necessárias 4 bilhões de bombas </a:t>
            </a:r>
            <a:r>
              <a:rPr lang="pt-BR" sz="3000" dirty="0" err="1" smtClean="0">
                <a:solidFill>
                  <a:schemeClr val="tx1">
                    <a:lumMod val="65000"/>
                  </a:schemeClr>
                </a:solidFill>
              </a:rPr>
              <a:t>Tsar</a:t>
            </a:r>
            <a:r>
              <a:rPr lang="pt-BR" sz="3000" dirty="0" smtClean="0">
                <a:solidFill>
                  <a:schemeClr val="tx1">
                    <a:lumMod val="65000"/>
                  </a:schemeClr>
                </a:solidFill>
              </a:rPr>
              <a:t> para separar o asteroide de forma com que ele não cause danos ao planeta</a:t>
            </a:r>
            <a:endParaRPr lang="pt-BR" sz="3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6970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Bomba </a:t>
            </a:r>
            <a:r>
              <a:rPr lang="pt-BR" dirty="0" err="1" smtClean="0"/>
              <a:t>Tsar</a:t>
            </a:r>
            <a:endParaRPr lang="pt-BR" dirty="0"/>
          </a:p>
        </p:txBody>
      </p:sp>
      <p:pic>
        <p:nvPicPr>
          <p:cNvPr id="4" name="Tsar bomba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19672" y="1412776"/>
            <a:ext cx="6034088" cy="4525963"/>
          </a:xfr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364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207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8245590"/>
              </p:ext>
            </p:extLst>
          </p:nvPr>
        </p:nvGraphicFramePr>
        <p:xfrm>
          <a:off x="755576" y="908720"/>
          <a:ext cx="7704855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2132449"/>
                <a:gridCol w="2237930"/>
                <a:gridCol w="1822308"/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Asteroide que extinguiu os dinossauros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Meteoro de </a:t>
                      </a:r>
                      <a:r>
                        <a:rPr lang="pt-BR" dirty="0" err="1" smtClean="0"/>
                        <a:t>Cheliabinsk</a:t>
                      </a:r>
                      <a:r>
                        <a:rPr lang="pt-BR" dirty="0" smtClean="0"/>
                        <a:t> (aquele que caiu na </a:t>
                      </a:r>
                      <a:r>
                        <a:rPr lang="pt-BR" dirty="0" err="1" smtClean="0"/>
                        <a:t>Russia</a:t>
                      </a:r>
                      <a:r>
                        <a:rPr lang="pt-BR" dirty="0" smtClean="0"/>
                        <a:t> dia</a:t>
                      </a:r>
                      <a:r>
                        <a:rPr lang="pt-BR" baseline="0" dirty="0" smtClean="0"/>
                        <a:t> em fevereiro de 2013)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Asteroide do filme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Diâmetro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10km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Aprox. 18m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1000km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Composição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Condritos</a:t>
                      </a:r>
                      <a:r>
                        <a:rPr lang="pt-BR" baseline="0" dirty="0" smtClean="0"/>
                        <a:t> carbonáceos( água e compostos orgânicos)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Sulfureto de ferro</a:t>
                      </a:r>
                      <a:r>
                        <a:rPr lang="pt-BR" baseline="0" dirty="0" smtClean="0"/>
                        <a:t> e </a:t>
                      </a:r>
                      <a:r>
                        <a:rPr lang="pt-BR" baseline="0" dirty="0" err="1" smtClean="0"/>
                        <a:t>niquel</a:t>
                      </a:r>
                      <a:r>
                        <a:rPr lang="pt-BR" baseline="0" dirty="0" smtClean="0"/>
                        <a:t>, cromo, </a:t>
                      </a:r>
                      <a:r>
                        <a:rPr lang="pt-BR" baseline="0" dirty="0" err="1" smtClean="0"/>
                        <a:t>clinopirexênio</a:t>
                      </a:r>
                      <a:r>
                        <a:rPr lang="pt-BR" baseline="0" dirty="0" smtClean="0"/>
                        <a:t> e plagioclásio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Ferrite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Energia gerada no</a:t>
                      </a:r>
                      <a:r>
                        <a:rPr lang="pt-BR" baseline="0" dirty="0" smtClean="0"/>
                        <a:t> impacto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100 mil </a:t>
                      </a:r>
                      <a:r>
                        <a:rPr lang="pt-BR" dirty="0" err="1" smtClean="0"/>
                        <a:t>Gigatons</a:t>
                      </a:r>
                      <a:r>
                        <a:rPr lang="pt-BR" dirty="0" smtClean="0"/>
                        <a:t> (equivalente a explosão de  5 bilhões</a:t>
                      </a:r>
                      <a:r>
                        <a:rPr lang="pt-BR" baseline="0" dirty="0" smtClean="0"/>
                        <a:t> de bombas atômicas)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500 </a:t>
                      </a:r>
                      <a:r>
                        <a:rPr lang="pt-BR" dirty="0" err="1" smtClean="0"/>
                        <a:t>kilotons</a:t>
                      </a:r>
                      <a:r>
                        <a:rPr lang="pt-BR" dirty="0" smtClean="0"/>
                        <a:t> (explodiu antes</a:t>
                      </a:r>
                      <a:r>
                        <a:rPr lang="pt-BR" baseline="0" dirty="0" smtClean="0"/>
                        <a:t> de cair na Terra)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2405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Uma outra abordagem...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628800"/>
            <a:ext cx="7467600" cy="4525963"/>
          </a:xfrm>
        </p:spPr>
        <p:txBody>
          <a:bodyPr/>
          <a:lstStyle/>
          <a:p>
            <a:pPr marL="36576" indent="0" algn="ctr">
              <a:buNone/>
            </a:pPr>
            <a:endParaRPr lang="pt-BR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36576" indent="0" algn="ctr">
              <a:buNone/>
            </a:pPr>
            <a:endParaRPr lang="pt-BR" dirty="0">
              <a:solidFill>
                <a:schemeClr val="tx1">
                  <a:lumMod val="65000"/>
                </a:schemeClr>
              </a:solidFill>
            </a:endParaRPr>
          </a:p>
          <a:p>
            <a:pPr marL="36576" indent="0" algn="ctr">
              <a:buNone/>
            </a:pPr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Como a energia necessária para explodir o asteroide é muito grande, pode-se optar por aumentar a distância da “barreira zero” </a:t>
            </a:r>
          </a:p>
          <a:p>
            <a:pPr marL="36576" indent="0">
              <a:buNone/>
            </a:pPr>
            <a:endParaRPr lang="pt-BR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5208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77886242"/>
              </p:ext>
            </p:extLst>
          </p:nvPr>
        </p:nvGraphicFramePr>
        <p:xfrm>
          <a:off x="683568" y="2708920"/>
          <a:ext cx="7467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Distância</a:t>
                      </a:r>
                      <a:r>
                        <a:rPr lang="pt-BR" baseline="0" dirty="0" smtClean="0"/>
                        <a:t> da  “barreira zero” para que o plano funcionasse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Distância de</a:t>
                      </a:r>
                      <a:r>
                        <a:rPr lang="pt-BR" baseline="0" dirty="0" smtClean="0"/>
                        <a:t> Netuno ao Sol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13 bilhões</a:t>
                      </a:r>
                      <a:r>
                        <a:rPr lang="pt-BR" baseline="0" dirty="0" smtClean="0"/>
                        <a:t> de quilômetros ou 0,001 anos-luz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4 bilhões de quilômetros ou 0,0004 anos-luz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5372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Portanto...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A escassez de tempo e de tecnologia não permitiria a salvação da humanidade para um asteroide de tamanha proporção.</a:t>
            </a:r>
          </a:p>
          <a:p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O plano do filme é fisicamente impossível de ser realizado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Portanto, infelizmente Bruce Willis não poderia salvar o mundo...</a:t>
            </a:r>
          </a:p>
          <a:p>
            <a:pPr marL="36576" indent="0">
              <a:buNone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257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Mas o que fazer se um asteroide vier contra a Terra?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700808"/>
            <a:ext cx="7467600" cy="4525963"/>
          </a:xfrm>
        </p:spPr>
        <p:txBody>
          <a:bodyPr/>
          <a:lstStyle/>
          <a:p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Asteroides com mais de 1km de diâmetro são muito raros</a:t>
            </a:r>
          </a:p>
          <a:p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A NASA possui pesquisas e estuda planos para evitar colisões de asteroides com a Terra</a:t>
            </a:r>
          </a:p>
          <a:p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A NASA já conseguiu alterar a rota de um cometa (</a:t>
            </a:r>
            <a:r>
              <a:rPr lang="pt-BR" dirty="0" err="1" smtClean="0">
                <a:solidFill>
                  <a:schemeClr val="tx1">
                    <a:lumMod val="65000"/>
                  </a:schemeClr>
                </a:solidFill>
              </a:rPr>
              <a:t>Tempel</a:t>
            </a:r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 1) em 2005</a:t>
            </a:r>
          </a:p>
          <a:p>
            <a:pPr marL="36576" indent="0">
              <a:buNone/>
            </a:pPr>
            <a:endParaRPr lang="pt-BR" dirty="0" smtClean="0">
              <a:solidFill>
                <a:schemeClr val="tx1">
                  <a:lumMod val="65000"/>
                </a:schemeClr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1070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rew\Dropbox\2o_semestre_2013\CDCC_astronomia\SA -Poderia Bruce Willis salvar o mundo Uma análise científica do filme Armageddon (1998)\asteroide-tabela-20130214-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62100"/>
            <a:ext cx="59055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602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teroide-info-explos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92696"/>
            <a:ext cx="5905500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810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463416" cy="2376264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Poderia </a:t>
            </a:r>
            <a:r>
              <a:rPr lang="pt-BR" dirty="0" err="1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bruce</a:t>
            </a:r>
            <a:r>
              <a:rPr lang="pt-BR" dirty="0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 </a:t>
            </a:r>
            <a:r>
              <a:rPr lang="pt-BR" dirty="0" err="1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willis</a:t>
            </a:r>
            <a:r>
              <a:rPr lang="pt-BR" dirty="0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 salvar o mundo? Uma análise científica do filme</a:t>
            </a:r>
            <a:endParaRPr lang="pt-BR" dirty="0">
              <a:ln w="5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3608" y="4005064"/>
            <a:ext cx="7200800" cy="1752600"/>
          </a:xfrm>
        </p:spPr>
        <p:txBody>
          <a:bodyPr>
            <a:noAutofit/>
          </a:bodyPr>
          <a:lstStyle/>
          <a:p>
            <a:r>
              <a:rPr lang="pt-BR" sz="6000" dirty="0" smtClean="0"/>
              <a:t>Sessão Astronomia</a:t>
            </a:r>
            <a:endParaRPr lang="pt-BR" sz="6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Bibliografia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525963"/>
          </a:xfrm>
        </p:spPr>
        <p:txBody>
          <a:bodyPr>
            <a:normAutofit/>
          </a:bodyPr>
          <a:lstStyle/>
          <a:p>
            <a:r>
              <a:rPr lang="pt-BR" sz="2000" dirty="0">
                <a:hlinkClick r:id="rId3"/>
              </a:rPr>
              <a:t>http://</a:t>
            </a:r>
            <a:r>
              <a:rPr lang="pt-BR" sz="2000" dirty="0" smtClean="0">
                <a:hlinkClick r:id="rId3"/>
              </a:rPr>
              <a:t>pt.wikipedia.org/wiki/Extin%C3%A7%C3%A3o_K-T</a:t>
            </a:r>
            <a:endParaRPr lang="pt-BR" sz="2000" dirty="0" smtClean="0"/>
          </a:p>
          <a:p>
            <a:r>
              <a:rPr lang="pt-BR" sz="2000" dirty="0">
                <a:hlinkClick r:id="rId4"/>
              </a:rPr>
              <a:t>http://en.wikipedia.org/wiki/Ferrite_(iron</a:t>
            </a:r>
            <a:r>
              <a:rPr lang="pt-BR" sz="2000" dirty="0" smtClean="0">
                <a:hlinkClick r:id="rId4"/>
              </a:rPr>
              <a:t>)</a:t>
            </a:r>
            <a:endParaRPr lang="pt-BR" sz="2000" dirty="0" smtClean="0"/>
          </a:p>
          <a:p>
            <a:r>
              <a:rPr lang="pt-BR" sz="2000" dirty="0">
                <a:hlinkClick r:id="rId5"/>
              </a:rPr>
              <a:t>http://</a:t>
            </a:r>
            <a:r>
              <a:rPr lang="pt-BR" sz="2000" dirty="0" smtClean="0">
                <a:hlinkClick r:id="rId5"/>
              </a:rPr>
              <a:t>info.abril.com.br/noticias/ciencia/tecnica-de-bruce-willis-em-armagedon-nao-salvaria-a-terra-07082012-37.shl</a:t>
            </a:r>
            <a:endParaRPr lang="pt-BR" sz="2000" dirty="0" smtClean="0"/>
          </a:p>
          <a:p>
            <a:r>
              <a:rPr lang="pt-BR" sz="2000" dirty="0">
                <a:hlinkClick r:id="rId6"/>
              </a:rPr>
              <a:t>https://</a:t>
            </a:r>
            <a:r>
              <a:rPr lang="pt-BR" sz="2000" dirty="0" smtClean="0">
                <a:hlinkClick r:id="rId6"/>
              </a:rPr>
              <a:t>physics.le.ac.uk/journals/index.php/pst/article/viewFile/390/243</a:t>
            </a:r>
            <a:endParaRPr lang="pt-BR" sz="2000" dirty="0" smtClean="0"/>
          </a:p>
          <a:p>
            <a:r>
              <a:rPr lang="pt-BR" sz="2000" dirty="0">
                <a:hlinkClick r:id="rId7"/>
              </a:rPr>
              <a:t>http://www.networkworld.com/community/blog/no-bomb-powerful-enough-destroy-rushing-asteroid-sorry-bruce-willis</a:t>
            </a:r>
            <a:endParaRPr lang="pt-BR" sz="2000" dirty="0" smtClean="0"/>
          </a:p>
          <a:p>
            <a:r>
              <a:rPr lang="pt-BR" sz="2000" dirty="0">
                <a:hlinkClick r:id="rId8"/>
              </a:rPr>
              <a:t>http://cienciahoje.uol.com.br/noticias/astronomia-e-exploracao-espacial/colisao-de-asteroides-selou-destino-de-dinossauros</a:t>
            </a:r>
            <a:endParaRPr lang="pt-BR" sz="2000" dirty="0" smtClean="0"/>
          </a:p>
          <a:p>
            <a:r>
              <a:rPr lang="pt-BR" sz="2000" dirty="0">
                <a:hlinkClick r:id="rId9"/>
              </a:rPr>
              <a:t>http://</a:t>
            </a:r>
            <a:r>
              <a:rPr lang="pt-BR" sz="2000" dirty="0" smtClean="0">
                <a:hlinkClick r:id="rId9"/>
              </a:rPr>
              <a:t>www.mundoeducacao.com/fisica/energia-cinetica.htm</a:t>
            </a:r>
            <a:endParaRPr lang="pt-BR" sz="2000" dirty="0" smtClean="0"/>
          </a:p>
          <a:p>
            <a:r>
              <a:rPr lang="pt-BR" sz="2000" dirty="0">
                <a:hlinkClick r:id="rId10"/>
              </a:rPr>
              <a:t>http://</a:t>
            </a:r>
            <a:r>
              <a:rPr lang="pt-BR" sz="2000" dirty="0" smtClean="0">
                <a:hlinkClick r:id="rId10"/>
              </a:rPr>
              <a:t>veja.abril.com.br/noticia/ciencia/como-se-proteger-de-asteroides</a:t>
            </a:r>
            <a:endParaRPr lang="pt-BR" sz="2000" dirty="0" smtClean="0"/>
          </a:p>
          <a:p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Bibliografia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525963"/>
          </a:xfrm>
        </p:spPr>
        <p:txBody>
          <a:bodyPr>
            <a:normAutofit/>
          </a:bodyPr>
          <a:lstStyle/>
          <a:p>
            <a:r>
              <a:rPr lang="pt-BR" sz="2000" dirty="0">
                <a:hlinkClick r:id="rId3"/>
              </a:rPr>
              <a:t>http://www.megacurioso.com.br/fim-do-mundo/22766-o-que-fazer-se-um-asteroide-vier-contra-a-terra-.</a:t>
            </a:r>
            <a:r>
              <a:rPr lang="pt-BR" sz="2000" dirty="0" smtClean="0">
                <a:hlinkClick r:id="rId3"/>
              </a:rPr>
              <a:t>htm</a:t>
            </a:r>
            <a:endParaRPr lang="pt-BR" sz="2000" dirty="0" smtClean="0"/>
          </a:p>
          <a:p>
            <a:r>
              <a:rPr lang="pt-BR" sz="2000" dirty="0">
                <a:hlinkClick r:id="rId4"/>
              </a:rPr>
              <a:t>http://</a:t>
            </a:r>
            <a:r>
              <a:rPr lang="pt-BR" sz="2000" dirty="0" smtClean="0">
                <a:hlinkClick r:id="rId4"/>
              </a:rPr>
              <a:t>www.ted.com/talks/phil_plait_how_to_defend_earth_from_asteroids.html</a:t>
            </a:r>
            <a:endParaRPr lang="pt-BR" sz="2000" dirty="0" smtClean="0"/>
          </a:p>
          <a:p>
            <a:r>
              <a:rPr lang="pt-BR" sz="2000" dirty="0">
                <a:hlinkClick r:id="rId5"/>
              </a:rPr>
              <a:t>http://www.nasa.gov</a:t>
            </a:r>
            <a:r>
              <a:rPr lang="pt-BR" sz="2000" dirty="0" smtClean="0">
                <a:hlinkClick r:id="rId5"/>
              </a:rPr>
              <a:t>/</a:t>
            </a:r>
            <a:endParaRPr lang="pt-BR" sz="2000" dirty="0" smtClean="0"/>
          </a:p>
          <a:p>
            <a:r>
              <a:rPr lang="pt-BR" sz="2000">
                <a:hlinkClick r:id="rId6"/>
              </a:rPr>
              <a:t>http://www.space.com/13524-deflecting-killer-asteroids-earth-impact-methods.html</a:t>
            </a:r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6628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91683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>OBRIGADO !!!!!</a:t>
            </a:r>
            <a:br>
              <a:rPr lang="pt-BR" sz="6000" dirty="0" smtClean="0"/>
            </a:br>
            <a:r>
              <a:rPr lang="pt-BR" sz="6000" dirty="0" smtClean="0"/>
              <a:t/>
            </a:r>
            <a:br>
              <a:rPr lang="pt-BR" sz="6000" dirty="0" smtClean="0"/>
            </a:br>
            <a:endParaRPr lang="pt-BR" sz="60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Situação do filme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Em 18 dias um asteroide gigante atingirá a Terra</a:t>
            </a:r>
          </a:p>
          <a:p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A NASA elabora um plano para impedir a colisão do asteroide</a:t>
            </a:r>
          </a:p>
          <a:p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 Será possível deter o fim do mundo em menos de 18 dias?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1259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steroide_chegando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27584" y="1124744"/>
            <a:ext cx="7467600" cy="4200525"/>
          </a:xfr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1710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plano salvador (ou não...)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Astronautas e perfuradores irão até o asteroide</a:t>
            </a:r>
          </a:p>
          <a:p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No asteroide, eles iniciarão uma perfuração para atingir o centro </a:t>
            </a:r>
          </a:p>
          <a:p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Ao atingir o centro, eles colocarão uma bomba para explodir o asteroide no meio de modo que as partes não atinjam a Terra</a:t>
            </a:r>
          </a:p>
          <a:p>
            <a:pPr marL="36576" indent="0">
              <a:buNone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7223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no_armageddon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1268760"/>
            <a:ext cx="7467600" cy="4200525"/>
          </a:xfr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6330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47634"/>
            <a:ext cx="1900121" cy="191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Ilustração da situação 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7216" y="1356839"/>
            <a:ext cx="160418" cy="50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552656"/>
            <a:ext cx="648074" cy="28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137" y="3946423"/>
            <a:ext cx="702568" cy="32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ão 1 5"/>
          <p:cNvSpPr/>
          <p:nvPr/>
        </p:nvSpPr>
        <p:spPr>
          <a:xfrm>
            <a:off x="7912942" y="3587226"/>
            <a:ext cx="907529" cy="63286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89726" y="136978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Barreira zero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"/>
          </p:nvPr>
        </p:nvSpPr>
        <p:spPr>
          <a:xfrm>
            <a:off x="3563888" y="5216026"/>
            <a:ext cx="3208784" cy="1641974"/>
          </a:xfrm>
        </p:spPr>
        <p:txBody>
          <a:bodyPr>
            <a:normAutofit/>
          </a:bodyPr>
          <a:lstStyle/>
          <a:p>
            <a:r>
              <a:rPr lang="pt-BR" sz="1200" dirty="0" smtClean="0"/>
              <a:t>R = Raio da Terra (6371km) + 640km</a:t>
            </a:r>
          </a:p>
          <a:p>
            <a:r>
              <a:rPr lang="pt-BR" sz="1200" dirty="0" smtClean="0"/>
              <a:t>D = Distância da barreira zero (101000km)</a:t>
            </a:r>
          </a:p>
          <a:p>
            <a:r>
              <a:rPr lang="pt-BR" sz="1200" dirty="0"/>
              <a:t>v</a:t>
            </a:r>
            <a:r>
              <a:rPr lang="pt-BR" sz="1200" dirty="0" smtClean="0"/>
              <a:t>1= velocidade do “horizontal” do asteroide</a:t>
            </a:r>
          </a:p>
          <a:p>
            <a:r>
              <a:rPr lang="pt-BR" sz="1200" dirty="0"/>
              <a:t>v</a:t>
            </a:r>
            <a:r>
              <a:rPr lang="pt-BR" sz="1200" dirty="0" smtClean="0"/>
              <a:t>2 = velocidade “vertical” do asteroide após a detonação da bomba</a:t>
            </a:r>
            <a:endParaRPr lang="pt-BR" sz="12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4266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86215 -0.1437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8" y="-719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-0.87014 0.14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07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47634"/>
            <a:ext cx="1900121" cy="191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Ilustração da situação 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7216" y="1356839"/>
            <a:ext cx="160418" cy="50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8681" y="3552655"/>
            <a:ext cx="648074" cy="28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1064" y="4002762"/>
            <a:ext cx="723308" cy="33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ão 1 5"/>
          <p:cNvSpPr/>
          <p:nvPr/>
        </p:nvSpPr>
        <p:spPr>
          <a:xfrm>
            <a:off x="5688953" y="3587226"/>
            <a:ext cx="907529" cy="63286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89726" y="136978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Barreira zero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"/>
          </p:nvPr>
        </p:nvSpPr>
        <p:spPr>
          <a:xfrm>
            <a:off x="3563888" y="5216026"/>
            <a:ext cx="3208784" cy="1641974"/>
          </a:xfrm>
        </p:spPr>
        <p:txBody>
          <a:bodyPr>
            <a:normAutofit/>
          </a:bodyPr>
          <a:lstStyle/>
          <a:p>
            <a:r>
              <a:rPr lang="pt-BR" sz="1200" dirty="0" smtClean="0"/>
              <a:t>R = Raio da Terra (6371km) + 640km</a:t>
            </a:r>
          </a:p>
          <a:p>
            <a:r>
              <a:rPr lang="pt-BR" sz="1200" dirty="0" smtClean="0"/>
              <a:t>D = Distância da barreira zero (101000km)</a:t>
            </a:r>
          </a:p>
          <a:p>
            <a:r>
              <a:rPr lang="pt-BR" sz="1200" dirty="0"/>
              <a:t>v</a:t>
            </a:r>
            <a:r>
              <a:rPr lang="pt-BR" sz="1200" dirty="0" smtClean="0"/>
              <a:t>1= velocidade do “horizontal” do asteroide</a:t>
            </a:r>
          </a:p>
          <a:p>
            <a:r>
              <a:rPr lang="pt-BR" sz="1200" dirty="0"/>
              <a:t>v</a:t>
            </a:r>
            <a:r>
              <a:rPr lang="pt-BR" sz="1200" dirty="0" smtClean="0"/>
              <a:t>2 = velocidade “vertical” do asteroide após a detonação da bomba</a:t>
            </a:r>
            <a:endParaRPr lang="pt-BR" sz="1200" dirty="0"/>
          </a:p>
        </p:txBody>
      </p:sp>
      <p:sp>
        <p:nvSpPr>
          <p:cNvPr id="3" name="Explosão 1 2"/>
          <p:cNvSpPr/>
          <p:nvPr/>
        </p:nvSpPr>
        <p:spPr>
          <a:xfrm>
            <a:off x="-130568" y="2787535"/>
            <a:ext cx="2520280" cy="223224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185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68208E-6 L -0.52604 -0.0804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2" y="-40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58382E-6 L -0.51823 0.08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0" y="4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Suposições para os cálculos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pt-BR" dirty="0" smtClean="0">
                    <a:solidFill>
                      <a:schemeClr val="tx1">
                        <a:lumMod val="65000"/>
                      </a:schemeClr>
                    </a:solidFill>
                  </a:rPr>
                  <a:t>Asteroide aproximadamente esférico</a:t>
                </a:r>
              </a:p>
              <a:p>
                <a:r>
                  <a:rPr lang="pt-BR" dirty="0" smtClean="0">
                    <a:solidFill>
                      <a:schemeClr val="tx1">
                        <a:lumMod val="65000"/>
                      </a:schemeClr>
                    </a:solidFill>
                  </a:rPr>
                  <a:t>Energia gravitacional ou de outro tipo é </a:t>
                </a:r>
                <a:r>
                  <a:rPr lang="pt-BR" dirty="0" smtClean="0">
                    <a:solidFill>
                      <a:schemeClr val="tx1">
                        <a:lumMod val="65000"/>
                      </a:schemeClr>
                    </a:solidFill>
                  </a:rPr>
                  <a:t>irrelevante</a:t>
                </a:r>
                <a:endParaRPr lang="pt-BR" dirty="0" smtClean="0">
                  <a:solidFill>
                    <a:schemeClr val="tx1">
                      <a:lumMod val="65000"/>
                    </a:schemeClr>
                  </a:solidFill>
                </a:endParaRPr>
              </a:p>
              <a:p>
                <a:r>
                  <a:rPr lang="pt-BR" dirty="0" smtClean="0">
                    <a:solidFill>
                      <a:schemeClr val="tx1">
                        <a:lumMod val="65000"/>
                      </a:schemeClr>
                    </a:solidFill>
                  </a:rPr>
                  <a:t>Diâmetro do asteroide: 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1000</m:t>
                    </m:r>
                    <m:r>
                      <a:rPr lang="pt-BR" i="1" dirty="0" smtClean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𝑘𝑚</m:t>
                    </m:r>
                  </m:oMath>
                </a14:m>
                <a:endParaRPr lang="pt-BR" dirty="0" smtClean="0">
                  <a:solidFill>
                    <a:schemeClr val="tx1">
                      <a:lumMod val="65000"/>
                    </a:schemeClr>
                  </a:solidFill>
                </a:endParaRPr>
              </a:p>
              <a:p>
                <a:r>
                  <a:rPr lang="pt-BR" dirty="0" smtClean="0">
                    <a:solidFill>
                      <a:schemeClr val="tx1">
                        <a:lumMod val="65000"/>
                      </a:schemeClr>
                    </a:solidFill>
                  </a:rPr>
                  <a:t>Densidade do asteroide: 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7000</m:t>
                    </m:r>
                    <m:r>
                      <a:rPr lang="pt-BR" b="0" i="1" dirty="0" smtClean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𝑘𝑔</m:t>
                    </m:r>
                  </m:oMath>
                </a14:m>
                <a:r>
                  <a:rPr lang="pt-BR" dirty="0" smtClean="0">
                    <a:solidFill>
                      <a:schemeClr val="tx1">
                        <a:lumMod val="65000"/>
                      </a:schemeClr>
                    </a:solidFill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i="1" dirty="0" smtClean="0">
                            <a:solidFill>
                              <a:schemeClr val="tx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pt-BR" b="0" i="1" dirty="0" smtClean="0">
                            <a:solidFill>
                              <a:schemeClr val="tx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pt-BR" b="0" i="1" dirty="0" smtClean="0">
                            <a:solidFill>
                              <a:schemeClr val="tx1">
                                <a:lumMod val="6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pt-BR" dirty="0" smtClean="0">
                  <a:solidFill>
                    <a:schemeClr val="tx1">
                      <a:lumMod val="65000"/>
                    </a:schemeClr>
                  </a:solidFill>
                </a:endParaRPr>
              </a:p>
              <a:p>
                <a:r>
                  <a:rPr lang="pt-BR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Massa do asteroide: </a:t>
                </a:r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3,66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sSup>
                      <m:sSupPr>
                        <m:ctrlP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18</m:t>
                        </m:r>
                      </m:sup>
                    </m:sSup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𝑡𝑜𝑛</m:t>
                    </m:r>
                  </m:oMath>
                </a14:m>
                <a:endParaRPr lang="pt-BR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pt-BR" dirty="0" smtClean="0">
                    <a:solidFill>
                      <a:schemeClr val="tx1">
                        <a:lumMod val="65000"/>
                      </a:schemeClr>
                    </a:solidFill>
                  </a:rPr>
                  <a:t>Velocidade antes da explosão: </a:t>
                </a:r>
                <a14:m>
                  <m:oMath xmlns:m="http://schemas.openxmlformats.org/officeDocument/2006/math">
                    <m:r>
                      <a:rPr lang="pt-BR" i="1" dirty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10</m:t>
                    </m:r>
                    <m:r>
                      <a:rPr lang="pt-BR" i="1" dirty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𝑘𝑚</m:t>
                    </m:r>
                    <m:r>
                      <a:rPr lang="pt-BR" i="1" dirty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/</m:t>
                    </m:r>
                    <m:r>
                      <a:rPr lang="pt-BR" i="1" dirty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𝑠</m:t>
                    </m:r>
                  </m:oMath>
                </a14:m>
                <a:endParaRPr lang="pt-BR" dirty="0" smtClean="0">
                  <a:solidFill>
                    <a:schemeClr val="tx1">
                      <a:lumMod val="65000"/>
                    </a:schemeClr>
                  </a:solidFill>
                </a:endParaRPr>
              </a:p>
              <a:p>
                <a:r>
                  <a:rPr lang="pt-BR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Velocidade após a explosão: </a:t>
                </a:r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700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𝑚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/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𝑠</m:t>
                    </m:r>
                  </m:oMath>
                </a14:m>
                <a:endParaRPr lang="pt-BR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pt-BR" dirty="0" smtClean="0">
                    <a:solidFill>
                      <a:schemeClr val="tx1">
                        <a:lumMod val="65000"/>
                      </a:schemeClr>
                    </a:solidFill>
                  </a:rPr>
                  <a:t>Distancia da “barreira zero”: </a:t>
                </a:r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101000</m:t>
                    </m:r>
                    <m:r>
                      <a:rPr lang="pt-BR" b="0" i="1" smtClean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𝑘𝑚</m:t>
                    </m:r>
                  </m:oMath>
                </a14:m>
                <a:endParaRPr lang="pt-BR" dirty="0" smtClean="0">
                  <a:solidFill>
                    <a:schemeClr val="tx1">
                      <a:lumMod val="65000"/>
                    </a:schemeClr>
                  </a:solidFill>
                </a:endParaRPr>
              </a:p>
              <a:p>
                <a:r>
                  <a:rPr lang="pt-BR" dirty="0" smtClean="0">
                    <a:solidFill>
                      <a:schemeClr val="tx1">
                        <a:lumMod val="65000"/>
                      </a:schemeClr>
                    </a:solidFill>
                  </a:rPr>
                  <a:t>Margem de segurança: 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640</m:t>
                    </m:r>
                    <m:r>
                      <a:rPr lang="pt-BR" i="1" dirty="0" smtClean="0">
                        <a:solidFill>
                          <a:schemeClr val="tx1">
                            <a:lumMod val="65000"/>
                          </a:schemeClr>
                        </a:solidFill>
                        <a:latin typeface="Cambria Math"/>
                      </a:rPr>
                      <m:t>𝑘𝑚</m:t>
                    </m:r>
                  </m:oMath>
                </a14:m>
                <a:endParaRPr lang="pt-BR" dirty="0" smtClean="0">
                  <a:solidFill>
                    <a:schemeClr val="tx1">
                      <a:lumMod val="65000"/>
                    </a:schemeClr>
                  </a:solidFill>
                </a:endParaRPr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327" t="-323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2633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tronomia-gnomons-05012013">
  <a:themeElements>
    <a:clrScheme name="Técnic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Astronomia-gnomons-05012013</Template>
  <TotalTime>2744</TotalTime>
  <Words>631</Words>
  <Application>Microsoft Office PowerPoint</Application>
  <PresentationFormat>Apresentação na tela (4:3)</PresentationFormat>
  <Paragraphs>114</Paragraphs>
  <Slides>22</Slides>
  <Notes>4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Astronomia-gnomons-05012013</vt:lpstr>
      <vt:lpstr>Slide 1</vt:lpstr>
      <vt:lpstr>Poderia bruce willis salvar o mundo? Uma análise científica do filme</vt:lpstr>
      <vt:lpstr>Situação do filme</vt:lpstr>
      <vt:lpstr>Slide 4</vt:lpstr>
      <vt:lpstr>O plano salvador (ou não...)</vt:lpstr>
      <vt:lpstr>Slide 6</vt:lpstr>
      <vt:lpstr>Ilustração da situação </vt:lpstr>
      <vt:lpstr>Ilustração da situação </vt:lpstr>
      <vt:lpstr>Suposições para os cálculos</vt:lpstr>
      <vt:lpstr>Conceitos teóricos</vt:lpstr>
      <vt:lpstr>Resultados</vt:lpstr>
      <vt:lpstr>Bomba Tsar</vt:lpstr>
      <vt:lpstr>Slide 13</vt:lpstr>
      <vt:lpstr>Uma outra abordagem...</vt:lpstr>
      <vt:lpstr>Resultados</vt:lpstr>
      <vt:lpstr>Portanto...</vt:lpstr>
      <vt:lpstr>Mas o que fazer se um asteroide vier contra a Terra?</vt:lpstr>
      <vt:lpstr>Slide 18</vt:lpstr>
      <vt:lpstr>Slide 19</vt:lpstr>
      <vt:lpstr>Bibliografia</vt:lpstr>
      <vt:lpstr>Bibliografia</vt:lpstr>
      <vt:lpstr>  OBRIGADO !!!!!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andrewhideo@hotmail.com</dc:creator>
  <cp:lastModifiedBy>Observatório</cp:lastModifiedBy>
  <cp:revision>74</cp:revision>
  <dcterms:created xsi:type="dcterms:W3CDTF">2013-09-12T18:48:52Z</dcterms:created>
  <dcterms:modified xsi:type="dcterms:W3CDTF">2013-10-02T19:16:00Z</dcterms:modified>
</cp:coreProperties>
</file>