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56" r:id="rId3"/>
    <p:sldId id="263" r:id="rId4"/>
    <p:sldId id="258" r:id="rId5"/>
    <p:sldId id="268" r:id="rId6"/>
    <p:sldId id="257" r:id="rId7"/>
    <p:sldId id="262" r:id="rId8"/>
    <p:sldId id="267" r:id="rId9"/>
    <p:sldId id="271" r:id="rId10"/>
    <p:sldId id="259" r:id="rId11"/>
    <p:sldId id="260" r:id="rId12"/>
    <p:sldId id="261" r:id="rId13"/>
    <p:sldId id="265" r:id="rId14"/>
    <p:sldId id="264" r:id="rId15"/>
    <p:sldId id="266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6" autoAdjust="0"/>
    <p:restoredTop sz="78330" autoAdjust="0"/>
  </p:normalViewPr>
  <p:slideViewPr>
    <p:cSldViewPr>
      <p:cViewPr varScale="1">
        <p:scale>
          <a:sx n="83" d="100"/>
          <a:sy n="83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00EB0-2571-40EA-8361-C6E8C331A116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B5EB9-24C6-44A6-BC05-08754B9459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a.usno.navy.mil/data/docs/EarthSeasons.php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Plano</a:t>
            </a:r>
            <a:r>
              <a:rPr lang="pt-BR" baseline="0" dirty="0" smtClean="0"/>
              <a:t> de fundo: </a:t>
            </a:r>
            <a:r>
              <a:rPr lang="pt-BR" baseline="0" dirty="0" err="1" smtClean="0"/>
              <a:t>pisces</a:t>
            </a:r>
            <a:r>
              <a:rPr lang="pt-BR" baseline="0" dirty="0" smtClean="0"/>
              <a:t>, imagem: http://www.allthesky.com/constellations/pisces/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B5EB9-24C6-44A6-BC05-08754B945950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hlinkClick r:id="rId3"/>
              </a:rPr>
              <a:t>http://aa.usno.navy.mil/data/docs/EarthSeasons.</a:t>
            </a:r>
            <a:r>
              <a:rPr lang="pt-BR" smtClean="0">
                <a:hlinkClick r:id="rId3"/>
              </a:rPr>
              <a:t>php</a:t>
            </a:r>
            <a:endParaRPr lang="pt-BR" sz="1200" b="1" i="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Universal Time</a:t>
            </a:r>
            <a:endParaRPr lang="en-US" dirty="0" smtClean="0"/>
          </a:p>
          <a:p>
            <a:r>
              <a:rPr lang="en-US" dirty="0" smtClean="0"/>
              <a:t>2013 </a:t>
            </a:r>
          </a:p>
          <a:p>
            <a:r>
              <a:rPr lang="en-US" dirty="0" smtClean="0"/>
              <a:t>Perihelion Jan 2 05 </a:t>
            </a:r>
          </a:p>
          <a:p>
            <a:r>
              <a:rPr lang="en-US" dirty="0" smtClean="0"/>
              <a:t>Equinoxes Mar 20 11 02 Sept 22 20 44 </a:t>
            </a:r>
          </a:p>
          <a:p>
            <a:r>
              <a:rPr lang="en-US" dirty="0" smtClean="0"/>
              <a:t>Aphelion July 5 15 </a:t>
            </a:r>
          </a:p>
          <a:p>
            <a:r>
              <a:rPr lang="en-US" dirty="0" smtClean="0"/>
              <a:t>Solstices June 21 05 04 Dec 21 17 11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B5EB9-24C6-44A6-BC05-08754B945950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i="1" dirty="0" smtClean="0"/>
              <a:t>Imagem</a:t>
            </a:r>
            <a:r>
              <a:rPr lang="pt-BR" i="0" baseline="0" dirty="0" smtClean="0"/>
              <a:t>: http://www.uranometrianova.pro.br/astronomia/AA003/equioutono.htm</a:t>
            </a:r>
          </a:p>
          <a:p>
            <a:endParaRPr lang="pt-BR" i="0" baseline="0" dirty="0" smtClean="0"/>
          </a:p>
          <a:p>
            <a:r>
              <a:rPr lang="pt-BR" i="0" baseline="0" dirty="0" smtClean="0"/>
              <a:t>Outro lado: ponto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B5EB9-24C6-44A6-BC05-08754B945950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http://www.uranometrianova.pro.br/astronomia/AA003/equioutono.htm</a:t>
            </a:r>
          </a:p>
          <a:p>
            <a:endParaRPr lang="pt-BR" dirty="0" smtClean="0"/>
          </a:p>
          <a:p>
            <a:r>
              <a:rPr lang="pt-BR" dirty="0" smtClean="0"/>
              <a:t>http://pt.wikipedia.org/wiki/Era_de_Aquarius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B5EB9-24C6-44A6-BC05-08754B945950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Zênite</a:t>
            </a:r>
            <a:r>
              <a:rPr lang="pt-BR" baseline="0" dirty="0" smtClean="0"/>
              <a:t> </a:t>
            </a:r>
          </a:p>
          <a:p>
            <a:endParaRPr lang="pt-BR" baseline="0" dirty="0" smtClean="0"/>
          </a:p>
          <a:p>
            <a:r>
              <a:rPr lang="pt-BR" baseline="0" dirty="0" smtClean="0"/>
              <a:t>Equador celeste</a:t>
            </a:r>
          </a:p>
          <a:p>
            <a:endParaRPr lang="pt-BR" baseline="0" dirty="0" smtClean="0"/>
          </a:p>
          <a:p>
            <a:r>
              <a:rPr lang="pt-BR" baseline="0" dirty="0" err="1" smtClean="0"/>
              <a:t>Ecliptia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B5EB9-24C6-44A6-BC05-08754B945950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Inclinação da</a:t>
            </a:r>
            <a:r>
              <a:rPr lang="pt-BR" baseline="0" dirty="0" smtClean="0"/>
              <a:t> Terra: 23,45°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B5EB9-24C6-44A6-BC05-08754B945950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EC0E-94E7-4A92-882A-53BE6642C467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3CBB-4CDB-4AB8-964B-A43024A6339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EC0E-94E7-4A92-882A-53BE6642C467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3CBB-4CDB-4AB8-964B-A43024A6339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EC0E-94E7-4A92-882A-53BE6642C467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3CBB-4CDB-4AB8-964B-A43024A6339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EC0E-94E7-4A92-882A-53BE6642C467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3CBB-4CDB-4AB8-964B-A43024A6339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EC0E-94E7-4A92-882A-53BE6642C467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3CBB-4CDB-4AB8-964B-A43024A6339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EC0E-94E7-4A92-882A-53BE6642C467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3CBB-4CDB-4AB8-964B-A43024A6339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EC0E-94E7-4A92-882A-53BE6642C467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3CBB-4CDB-4AB8-964B-A43024A6339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EC0E-94E7-4A92-882A-53BE6642C467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3CBB-4CDB-4AB8-964B-A43024A6339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EC0E-94E7-4A92-882A-53BE6642C467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3CBB-4CDB-4AB8-964B-A43024A6339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EC0E-94E7-4A92-882A-53BE6642C467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3CBB-4CDB-4AB8-964B-A43024A6339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EC0E-94E7-4A92-882A-53BE6642C467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3CBB-4CDB-4AB8-964B-A43024A6339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-19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FEC0E-94E7-4A92-882A-53BE6642C467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83CBB-4CDB-4AB8-964B-A43024A6339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elhorcomp.sw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sunmotions.sw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eclipticsimulator.sw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quinox" TargetMode="External"/><Relationship Id="rId2" Type="http://schemas.openxmlformats.org/officeDocument/2006/relationships/hyperlink" Target="http://darkskydiary.wordpress.com/2010/03/20/equinox-equilux-and-twilight-tim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stro.unl.edu/naap/" TargetMode="External"/><Relationship Id="rId5" Type="http://schemas.openxmlformats.org/officeDocument/2006/relationships/hyperlink" Target="http://astro.if.ufrgs.br/tempo/mas.htm" TargetMode="External"/><Relationship Id="rId4" Type="http://schemas.openxmlformats.org/officeDocument/2006/relationships/hyperlink" Target="http://www.uranometrianova.pro.br/astronomia/AA003/equioutono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88640"/>
            <a:ext cx="4548156" cy="386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pt-BR" sz="4000" dirty="0" smtClean="0">
                <a:solidFill>
                  <a:srgbClr val="FFFF00"/>
                </a:solidFill>
                <a:latin typeface="Algerian" pitchFamily="82" charset="0"/>
              </a:rPr>
              <a:t>Sessão astronomia</a:t>
            </a:r>
            <a:endParaRPr lang="pt-BR" sz="40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>
              <a:buNone/>
            </a:pPr>
            <a:endParaRPr lang="pt-BR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pt-BR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pt-BR" sz="20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pt-BR" sz="20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pt-BR" sz="20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pt-BR" sz="2000" dirty="0" smtClean="0">
                <a:solidFill>
                  <a:schemeClr val="bg1">
                    <a:lumMod val="75000"/>
                  </a:schemeClr>
                </a:solidFill>
              </a:rPr>
              <a:t>Monitor: Vinícius B. </a:t>
            </a:r>
            <a:r>
              <a:rPr lang="pt-BR" sz="2000" dirty="0" err="1" smtClean="0">
                <a:solidFill>
                  <a:schemeClr val="bg1">
                    <a:lumMod val="75000"/>
                  </a:schemeClr>
                </a:solidFill>
              </a:rPr>
              <a:t>Cesarino</a:t>
            </a:r>
            <a:endParaRPr lang="pt-BR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5013176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3923928" y="4149080"/>
            <a:ext cx="5472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latin typeface="Century Gothic" pitchFamily="34" charset="0"/>
              </a:rPr>
              <a:t>Centro de Divulgação da Astronomia</a:t>
            </a:r>
          </a:p>
          <a:p>
            <a:pPr algn="ctr"/>
            <a:r>
              <a:rPr lang="pt-BR" sz="1600" b="1" dirty="0" smtClean="0">
                <a:solidFill>
                  <a:schemeClr val="bg1"/>
                </a:solidFill>
                <a:latin typeface="Century Gothic" pitchFamily="34" charset="0"/>
              </a:rPr>
              <a:t>Observatório Dietrich </a:t>
            </a:r>
            <a:r>
              <a:rPr lang="pt-BR" sz="1600" b="1" dirty="0" err="1" smtClean="0">
                <a:solidFill>
                  <a:schemeClr val="bg1"/>
                </a:solidFill>
                <a:latin typeface="Century Gothic" pitchFamily="34" charset="0"/>
              </a:rPr>
              <a:t>Schiel</a:t>
            </a:r>
            <a:endParaRPr lang="pt-BR" sz="1600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Estações do ano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Movimento dos astros durante o dia: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4" name="Picture 4">
            <a:hlinkClick r:id="rId3" action="ppaction://hlinkfile"/>
          </p:cNvPr>
          <p:cNvPicPr>
            <a:picLocks noChangeArrowheads="1"/>
          </p:cNvPicPr>
          <p:nvPr/>
        </p:nvPicPr>
        <p:blipFill>
          <a:blip r:embed="rId4" cstate="print">
            <a:lum bright="3000" contrast="13000"/>
          </a:blip>
          <a:stretch>
            <a:fillRect/>
          </a:stretch>
        </p:blipFill>
        <p:spPr bwMode="auto">
          <a:xfrm>
            <a:off x="3563888" y="3140968"/>
            <a:ext cx="1800000" cy="180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Estações do ano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Como é visto da Terra: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4" name="Picture 4">
            <a:hlinkClick r:id="rId2" action="ppaction://hlinkfile"/>
          </p:cNvPr>
          <p:cNvPicPr>
            <a:picLocks noChangeArrowheads="1"/>
          </p:cNvPicPr>
          <p:nvPr/>
        </p:nvPicPr>
        <p:blipFill>
          <a:blip r:embed="rId3" cstate="print">
            <a:lum bright="3000" contrast="13000"/>
          </a:blip>
          <a:stretch>
            <a:fillRect/>
          </a:stretch>
        </p:blipFill>
        <p:spPr bwMode="auto">
          <a:xfrm>
            <a:off x="3563888" y="3140968"/>
            <a:ext cx="1800000" cy="180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Estações do ano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Como é visto do espaço: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4" name="Picture 4">
            <a:hlinkClick r:id="rId3" action="ppaction://hlinkfile"/>
          </p:cNvPr>
          <p:cNvPicPr>
            <a:picLocks noChangeArrowheads="1"/>
          </p:cNvPicPr>
          <p:nvPr/>
        </p:nvPicPr>
        <p:blipFill>
          <a:blip r:embed="rId4" cstate="print">
            <a:lum bright="3000" contrast="13000"/>
          </a:blip>
          <a:stretch>
            <a:fillRect/>
          </a:stretch>
        </p:blipFill>
        <p:spPr bwMode="auto">
          <a:xfrm>
            <a:off x="3563888" y="3140968"/>
            <a:ext cx="1800000" cy="180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Perguntas?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Obrigado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Referencias: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000" dirty="0" smtClean="0">
                <a:solidFill>
                  <a:schemeClr val="bg1"/>
                </a:solidFill>
              </a:rPr>
              <a:t>Astronomia e </a:t>
            </a:r>
            <a:r>
              <a:rPr lang="pt-BR" sz="2000" dirty="0" err="1" smtClean="0">
                <a:solidFill>
                  <a:schemeClr val="bg1"/>
                </a:solidFill>
              </a:rPr>
              <a:t>Astrofisica</a:t>
            </a:r>
            <a:r>
              <a:rPr lang="pt-BR" sz="2000" dirty="0" smtClean="0">
                <a:solidFill>
                  <a:schemeClr val="bg1"/>
                </a:solidFill>
              </a:rPr>
              <a:t> - </a:t>
            </a:r>
            <a:r>
              <a:rPr lang="pt-BR" sz="2000" dirty="0" err="1" smtClean="0">
                <a:solidFill>
                  <a:schemeClr val="bg1"/>
                </a:solidFill>
              </a:rPr>
              <a:t>S.O.</a:t>
            </a:r>
            <a:r>
              <a:rPr lang="pt-BR" sz="2000" dirty="0" smtClean="0">
                <a:solidFill>
                  <a:schemeClr val="bg1"/>
                </a:solidFill>
              </a:rPr>
              <a:t> Kepler</a:t>
            </a:r>
          </a:p>
          <a:p>
            <a:endParaRPr lang="pt-BR" sz="2000" dirty="0" smtClean="0">
              <a:solidFill>
                <a:schemeClr val="bg1"/>
              </a:solidFill>
            </a:endParaRPr>
          </a:p>
          <a:p>
            <a:r>
              <a:rPr lang="pt-BR" sz="2000" dirty="0" smtClean="0">
                <a:solidFill>
                  <a:schemeClr val="bg1"/>
                </a:solidFill>
                <a:hlinkClick r:id="rId2"/>
              </a:rPr>
              <a:t>http://darkskydiary.wordpress.com/2010/03/20/equinox-equilux-and-twilight-times/</a:t>
            </a:r>
            <a:endParaRPr lang="pt-BR" sz="2000" dirty="0" smtClean="0">
              <a:solidFill>
                <a:schemeClr val="bg1"/>
              </a:solidFill>
            </a:endParaRPr>
          </a:p>
          <a:p>
            <a:endParaRPr lang="pt-BR" sz="2000" dirty="0" smtClean="0">
              <a:solidFill>
                <a:schemeClr val="bg1"/>
              </a:solidFill>
            </a:endParaRPr>
          </a:p>
          <a:p>
            <a:r>
              <a:rPr lang="pt-BR" sz="2000" dirty="0" smtClean="0">
                <a:solidFill>
                  <a:schemeClr val="bg1"/>
                </a:solidFill>
                <a:hlinkClick r:id="rId3"/>
              </a:rPr>
              <a:t>http://en.wikipedia.org/wiki/Equinox</a:t>
            </a:r>
            <a:endParaRPr lang="pt-BR" sz="2000" dirty="0" smtClean="0">
              <a:solidFill>
                <a:schemeClr val="bg1"/>
              </a:solidFill>
            </a:endParaRPr>
          </a:p>
          <a:p>
            <a:endParaRPr lang="pt-BR" sz="2000" dirty="0" smtClean="0">
              <a:solidFill>
                <a:schemeClr val="bg1"/>
              </a:solidFill>
            </a:endParaRPr>
          </a:p>
          <a:p>
            <a:r>
              <a:rPr lang="pt-BR" sz="2000" dirty="0" smtClean="0">
                <a:solidFill>
                  <a:schemeClr val="bg1"/>
                </a:solidFill>
                <a:hlinkClick r:id="rId4"/>
              </a:rPr>
              <a:t>http://www.uranometrianova.pro.br/astronomia/AA003/equioutono.htm</a:t>
            </a:r>
            <a:endParaRPr lang="pt-BR" sz="2000" dirty="0" smtClean="0">
              <a:solidFill>
                <a:schemeClr val="bg1"/>
              </a:solidFill>
            </a:endParaRPr>
          </a:p>
          <a:p>
            <a:endParaRPr lang="pt-BR" sz="2000" dirty="0" smtClean="0">
              <a:solidFill>
                <a:schemeClr val="bg1"/>
              </a:solidFill>
            </a:endParaRPr>
          </a:p>
          <a:p>
            <a:r>
              <a:rPr lang="pt-BR" sz="2000" dirty="0" smtClean="0">
                <a:solidFill>
                  <a:schemeClr val="bg1"/>
                </a:solidFill>
                <a:hlinkClick r:id="rId5"/>
              </a:rPr>
              <a:t>http://astro.if.ufrgs.br/tempo/mas.htm</a:t>
            </a:r>
            <a:endParaRPr lang="pt-BR" sz="2000" dirty="0" smtClean="0">
              <a:solidFill>
                <a:schemeClr val="bg1"/>
              </a:solidFill>
            </a:endParaRPr>
          </a:p>
          <a:p>
            <a:endParaRPr lang="pt-BR" sz="2000" dirty="0" smtClean="0">
              <a:solidFill>
                <a:schemeClr val="bg1"/>
              </a:solidFill>
            </a:endParaRPr>
          </a:p>
          <a:p>
            <a:r>
              <a:rPr lang="pt-BR" sz="2000" dirty="0" smtClean="0">
                <a:solidFill>
                  <a:schemeClr val="bg1"/>
                </a:solidFill>
              </a:rPr>
              <a:t>http://astro.if.ufrgs.br/coord.htm#di http://pt.wikipedia.org/wiki/Era_de_Aquarius </a:t>
            </a:r>
            <a:r>
              <a:rPr lang="pt-BR" sz="2000" dirty="0" err="1" smtClean="0">
                <a:solidFill>
                  <a:schemeClr val="bg1"/>
                </a:solidFill>
              </a:rPr>
              <a:t>urno</a:t>
            </a:r>
            <a:endParaRPr lang="pt-BR" sz="2000" dirty="0" smtClean="0">
              <a:solidFill>
                <a:schemeClr val="bg1"/>
              </a:solidFill>
            </a:endParaRPr>
          </a:p>
          <a:p>
            <a:endParaRPr lang="pt-BR" sz="2000" dirty="0" smtClean="0">
              <a:solidFill>
                <a:schemeClr val="bg1"/>
              </a:solidFill>
            </a:endParaRPr>
          </a:p>
          <a:p>
            <a:r>
              <a:rPr lang="pt-BR" sz="2000" dirty="0" smtClean="0">
                <a:solidFill>
                  <a:schemeClr val="bg1"/>
                </a:solidFill>
                <a:hlinkClick r:id="rId6"/>
              </a:rPr>
              <a:t>http://astro.unl.edu/naap/</a:t>
            </a:r>
            <a:endParaRPr lang="pt-BR" sz="2000" dirty="0" smtClean="0">
              <a:solidFill>
                <a:schemeClr val="bg1"/>
              </a:solidFill>
            </a:endParaRPr>
          </a:p>
          <a:p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Equinócio de Outono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do Ano 2013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Estações do ano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Início da primavera ~ 23 de Setembro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Início do verão ~ 22 de Dezembro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Início do Outono ~ 21 de Março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Início do Inverno ~ 22 de Junho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Seta para baixo 3"/>
          <p:cNvSpPr/>
          <p:nvPr/>
        </p:nvSpPr>
        <p:spPr>
          <a:xfrm rot="5400000">
            <a:off x="6482947" y="3678293"/>
            <a:ext cx="576064" cy="1229606"/>
          </a:xfrm>
          <a:prstGeom prst="downArrow">
            <a:avLst>
              <a:gd name="adj1" fmla="val 40380"/>
              <a:gd name="adj2" fmla="val 884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Estações neste ano de </a:t>
            </a:r>
            <a:r>
              <a:rPr lang="pt-BR" dirty="0" smtClean="0">
                <a:solidFill>
                  <a:schemeClr val="bg1"/>
                </a:solidFill>
              </a:rPr>
              <a:t>2013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Fuso de -3h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Início do Outono  20 de </a:t>
            </a:r>
            <a:r>
              <a:rPr lang="pt-BR" dirty="0" smtClean="0">
                <a:solidFill>
                  <a:schemeClr val="bg1"/>
                </a:solidFill>
              </a:rPr>
              <a:t>Março ás 08:02</a:t>
            </a:r>
            <a:endParaRPr lang="pt-BR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Início </a:t>
            </a:r>
            <a:r>
              <a:rPr lang="pt-BR" dirty="0" smtClean="0">
                <a:solidFill>
                  <a:schemeClr val="bg1"/>
                </a:solidFill>
              </a:rPr>
              <a:t>do Inverno  21 de </a:t>
            </a:r>
            <a:r>
              <a:rPr lang="pt-BR" dirty="0" smtClean="0">
                <a:solidFill>
                  <a:schemeClr val="bg1"/>
                </a:solidFill>
              </a:rPr>
              <a:t>Junho ás 02:04</a:t>
            </a:r>
            <a:endParaRPr lang="pt-BR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Início </a:t>
            </a:r>
            <a:r>
              <a:rPr lang="pt-BR" dirty="0" smtClean="0">
                <a:solidFill>
                  <a:schemeClr val="bg1"/>
                </a:solidFill>
              </a:rPr>
              <a:t>da primavera  22 de </a:t>
            </a:r>
            <a:r>
              <a:rPr lang="pt-BR" dirty="0" smtClean="0">
                <a:solidFill>
                  <a:schemeClr val="bg1"/>
                </a:solidFill>
              </a:rPr>
              <a:t>Setembro ás 17:44</a:t>
            </a:r>
            <a:endParaRPr lang="pt-BR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Início </a:t>
            </a:r>
            <a:r>
              <a:rPr lang="pt-BR" dirty="0" smtClean="0">
                <a:solidFill>
                  <a:schemeClr val="bg1"/>
                </a:solidFill>
              </a:rPr>
              <a:t>do verão  21 de </a:t>
            </a:r>
            <a:r>
              <a:rPr lang="pt-BR" dirty="0" smtClean="0">
                <a:solidFill>
                  <a:schemeClr val="bg1"/>
                </a:solidFill>
              </a:rPr>
              <a:t>Dezembro ás 14:11</a:t>
            </a:r>
            <a:endParaRPr lang="pt-BR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Seta para baixo 3"/>
          <p:cNvSpPr/>
          <p:nvPr/>
        </p:nvSpPr>
        <p:spPr>
          <a:xfrm rot="5400000">
            <a:off x="7707083" y="1302029"/>
            <a:ext cx="576064" cy="1229606"/>
          </a:xfrm>
          <a:prstGeom prst="downArrow">
            <a:avLst>
              <a:gd name="adj1" fmla="val 40380"/>
              <a:gd name="adj2" fmla="val 884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Equinócio de Outono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Em 1991: “último” equinócio no dia 21/03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Século XXI: 20 e 19 de março</a:t>
            </a:r>
          </a:p>
          <a:p>
            <a:pPr lvl="1"/>
            <a:r>
              <a:rPr lang="pt-BR" dirty="0" smtClean="0">
                <a:solidFill>
                  <a:schemeClr val="bg1"/>
                </a:solidFill>
              </a:rPr>
              <a:t>2028 : 19 de março.</a:t>
            </a:r>
          </a:p>
          <a:p>
            <a:pPr lvl="1"/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2103: dia 21/03 se repete!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Equinócio de Outono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O que é Equinócio?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pPr lvl="1"/>
            <a:r>
              <a:rPr lang="pt-BR" dirty="0" smtClean="0">
                <a:solidFill>
                  <a:schemeClr val="bg1"/>
                </a:solidFill>
              </a:rPr>
              <a:t>Quando o Sol cruza o equador celeste, e</a:t>
            </a:r>
          </a:p>
          <a:p>
            <a:pPr lvl="1"/>
            <a:endParaRPr lang="pt-BR" dirty="0" smtClean="0">
              <a:solidFill>
                <a:schemeClr val="bg1"/>
              </a:solidFill>
            </a:endParaRPr>
          </a:p>
          <a:p>
            <a:pPr lvl="1"/>
            <a:r>
              <a:rPr lang="pt-BR" dirty="0" smtClean="0">
                <a:solidFill>
                  <a:schemeClr val="bg1"/>
                </a:solidFill>
              </a:rPr>
              <a:t>Quando o dia tem a mesma duração da noite.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Equinócio de Outono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chemeClr val="bg1"/>
                </a:solidFill>
              </a:rPr>
              <a:t>Em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latin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aequus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 err="1" smtClean="0">
                <a:solidFill>
                  <a:schemeClr val="bg1"/>
                </a:solidFill>
              </a:rPr>
              <a:t>igual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smtClean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i="1" dirty="0" err="1">
                <a:solidFill>
                  <a:schemeClr val="bg1"/>
                </a:solidFill>
              </a:rPr>
              <a:t>nox</a:t>
            </a:r>
            <a:r>
              <a:rPr lang="en-US" dirty="0">
                <a:solidFill>
                  <a:schemeClr val="bg1"/>
                </a:solidFill>
              </a:rPr>
              <a:t> (</a:t>
            </a:r>
            <a:r>
              <a:rPr lang="en-US" dirty="0" err="1" smtClean="0">
                <a:solidFill>
                  <a:schemeClr val="bg1"/>
                </a:solidFill>
              </a:rPr>
              <a:t>noite</a:t>
            </a:r>
            <a:r>
              <a:rPr lang="en-US" dirty="0" smtClean="0">
                <a:solidFill>
                  <a:schemeClr val="bg1"/>
                </a:solidFill>
              </a:rPr>
              <a:t>):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dirty="0" err="1" smtClean="0">
                <a:solidFill>
                  <a:schemeClr val="bg1"/>
                </a:solidFill>
              </a:rPr>
              <a:t>Noite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igual</a:t>
            </a:r>
            <a:r>
              <a:rPr lang="en-US" dirty="0" smtClean="0">
                <a:solidFill>
                  <a:schemeClr val="bg1"/>
                </a:solidFill>
              </a:rPr>
              <a:t>”: </a:t>
            </a:r>
            <a:r>
              <a:rPr lang="en-US" dirty="0" err="1" smtClean="0">
                <a:solidFill>
                  <a:schemeClr val="bg1"/>
                </a:solidFill>
              </a:rPr>
              <a:t>Noite</a:t>
            </a:r>
            <a:r>
              <a:rPr lang="en-US" dirty="0" smtClean="0">
                <a:solidFill>
                  <a:schemeClr val="bg1"/>
                </a:solidFill>
              </a:rPr>
              <a:t>  e o </a:t>
            </a:r>
            <a:r>
              <a:rPr lang="en-US" dirty="0" err="1" smtClean="0">
                <a:solidFill>
                  <a:schemeClr val="bg1"/>
                </a:solidFill>
              </a:rPr>
              <a:t>dia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têm</a:t>
            </a:r>
            <a:r>
              <a:rPr lang="en-US" dirty="0" smtClean="0">
                <a:solidFill>
                  <a:schemeClr val="bg1"/>
                </a:solidFill>
              </a:rPr>
              <a:t> a </a:t>
            </a:r>
            <a:r>
              <a:rPr lang="en-US" dirty="0" err="1" smtClean="0">
                <a:solidFill>
                  <a:schemeClr val="bg1"/>
                </a:solidFill>
              </a:rPr>
              <a:t>mesma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duração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Equinócio de Outono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5" name="Espaço Reservado para Conteúdo 4" descr="equinocio03T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1412776"/>
            <a:ext cx="4426024" cy="46141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076056" y="4437112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ponto Vernal</a:t>
            </a: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 </a:t>
            </a: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ou ponto Gama.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dirty="0" smtClean="0">
                <a:solidFill>
                  <a:schemeClr val="bg1"/>
                </a:solidFill>
                <a:latin typeface="Verdana" pitchFamily="34" charset="0"/>
              </a:rPr>
              <a:t>(Constelação de </a:t>
            </a:r>
            <a:r>
              <a:rPr lang="pt-BR" dirty="0" err="1" smtClean="0">
                <a:solidFill>
                  <a:schemeClr val="bg1"/>
                </a:solidFill>
                <a:latin typeface="Verdana" pitchFamily="34" charset="0"/>
              </a:rPr>
              <a:t>Pisces</a:t>
            </a:r>
            <a:r>
              <a:rPr lang="pt-BR" dirty="0" smtClean="0">
                <a:solidFill>
                  <a:schemeClr val="bg1"/>
                </a:solidFill>
                <a:latin typeface="Verdana" pitchFamily="34" charset="0"/>
              </a:rPr>
              <a:t>)</a:t>
            </a: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 </a:t>
            </a:r>
          </a:p>
        </p:txBody>
      </p:sp>
      <p:cxnSp>
        <p:nvCxnSpPr>
          <p:cNvPr id="11" name="Conector de seta reta 10"/>
          <p:cNvCxnSpPr>
            <a:stCxn id="2051" idx="1"/>
          </p:cNvCxnSpPr>
          <p:nvPr/>
        </p:nvCxnSpPr>
        <p:spPr>
          <a:xfrm flipH="1" flipV="1">
            <a:off x="3419872" y="4436241"/>
            <a:ext cx="1656184" cy="324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 era de </a:t>
            </a:r>
            <a:r>
              <a:rPr lang="pt-BR" dirty="0" err="1" smtClean="0">
                <a:solidFill>
                  <a:schemeClr val="bg1"/>
                </a:solidFill>
              </a:rPr>
              <a:t>Aquarius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Movimento de precessão desloca o ponto vernal!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Sentido retrogrado. (hoje em peixes)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Aquário em 2597 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err="1" smtClean="0">
                <a:solidFill>
                  <a:schemeClr val="bg1"/>
                </a:solidFill>
              </a:rPr>
              <a:t>Capricornus</a:t>
            </a:r>
            <a:r>
              <a:rPr lang="pt-BR" dirty="0" smtClean="0">
                <a:solidFill>
                  <a:schemeClr val="bg1"/>
                </a:solidFill>
              </a:rPr>
              <a:t> no ano 4312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Ciclo completo: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bg1"/>
                </a:solidFill>
              </a:rPr>
              <a:t>25.790 anos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339</Words>
  <Application>Microsoft Office PowerPoint</Application>
  <PresentationFormat>Apresentação na tela (4:3)</PresentationFormat>
  <Paragraphs>109</Paragraphs>
  <Slides>15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Sessão astronomia</vt:lpstr>
      <vt:lpstr>Equinócio de Outono do Ano 2013</vt:lpstr>
      <vt:lpstr>Estações do ano</vt:lpstr>
      <vt:lpstr>Estações neste ano de 2013 Fuso de -3h</vt:lpstr>
      <vt:lpstr>Equinócio de Outono</vt:lpstr>
      <vt:lpstr>Equinócio de Outono</vt:lpstr>
      <vt:lpstr>Equinócio de Outono</vt:lpstr>
      <vt:lpstr>Equinócio de Outono</vt:lpstr>
      <vt:lpstr>A era de Aquarius</vt:lpstr>
      <vt:lpstr>Estações do ano</vt:lpstr>
      <vt:lpstr>Estações do ano</vt:lpstr>
      <vt:lpstr>Estações do ano</vt:lpstr>
      <vt:lpstr>Perguntas?</vt:lpstr>
      <vt:lpstr>Obrigado</vt:lpstr>
      <vt:lpstr>Referencias: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Equinócio de Outono</dc:title>
  <dc:creator>Windows</dc:creator>
  <cp:lastModifiedBy>Jorge</cp:lastModifiedBy>
  <cp:revision>93</cp:revision>
  <dcterms:created xsi:type="dcterms:W3CDTF">2013-03-22T14:52:51Z</dcterms:created>
  <dcterms:modified xsi:type="dcterms:W3CDTF">2013-04-09T18:41:38Z</dcterms:modified>
</cp:coreProperties>
</file>