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7" r:id="rId2"/>
    <p:sldId id="256" r:id="rId3"/>
    <p:sldId id="258" r:id="rId4"/>
    <p:sldId id="263" r:id="rId5"/>
    <p:sldId id="294" r:id="rId6"/>
    <p:sldId id="304" r:id="rId7"/>
    <p:sldId id="298" r:id="rId8"/>
    <p:sldId id="308" r:id="rId9"/>
    <p:sldId id="309" r:id="rId10"/>
    <p:sldId id="301" r:id="rId11"/>
    <p:sldId id="306" r:id="rId12"/>
    <p:sldId id="305" r:id="rId13"/>
    <p:sldId id="307" r:id="rId14"/>
    <p:sldId id="293" r:id="rId15"/>
    <p:sldId id="303" r:id="rId16"/>
    <p:sldId id="310" r:id="rId17"/>
    <p:sldId id="312" r:id="rId18"/>
    <p:sldId id="313" r:id="rId19"/>
    <p:sldId id="314" r:id="rId20"/>
    <p:sldId id="326" r:id="rId21"/>
    <p:sldId id="315" r:id="rId22"/>
    <p:sldId id="316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7" r:id="rId32"/>
    <p:sldId id="282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419D17-88C2-4813-B70F-39866A595881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84C7729C-81AE-4119-A7D1-DD0134BA4A39}">
      <dgm:prSet phldrT="[Texto]" custT="1"/>
      <dgm:spPr/>
      <dgm:t>
        <a:bodyPr/>
        <a:lstStyle/>
        <a:p>
          <a:r>
            <a:rPr lang="pt-BR" sz="1600" dirty="0" smtClean="0"/>
            <a:t>(a)</a:t>
          </a:r>
          <a:endParaRPr lang="pt-BR" sz="1600" dirty="0"/>
        </a:p>
      </dgm:t>
    </dgm:pt>
    <dgm:pt modelId="{BBD5B8D9-9C00-4E1F-AA79-01BACB09E89C}" type="parTrans" cxnId="{DC98EA19-6890-4489-AA5E-7F6A16E589A0}">
      <dgm:prSet/>
      <dgm:spPr/>
      <dgm:t>
        <a:bodyPr/>
        <a:lstStyle/>
        <a:p>
          <a:endParaRPr lang="pt-BR" sz="2800"/>
        </a:p>
      </dgm:t>
    </dgm:pt>
    <dgm:pt modelId="{052E4404-AE1D-4E6B-A865-5F2565DE6128}" type="sibTrans" cxnId="{DC98EA19-6890-4489-AA5E-7F6A16E589A0}">
      <dgm:prSet/>
      <dgm:spPr/>
      <dgm:t>
        <a:bodyPr/>
        <a:lstStyle/>
        <a:p>
          <a:endParaRPr lang="pt-BR" sz="2800"/>
        </a:p>
      </dgm:t>
    </dgm:pt>
    <dgm:pt modelId="{C391551D-7395-4925-9E65-2E727F174486}">
      <dgm:prSet phldrT="[Texto]" custT="1"/>
      <dgm:spPr/>
      <dgm:t>
        <a:bodyPr/>
        <a:lstStyle/>
        <a:p>
          <a:r>
            <a:rPr lang="pt-BR" sz="1600" dirty="0" smtClean="0"/>
            <a:t>Orbitar uma estrela</a:t>
          </a:r>
          <a:endParaRPr lang="pt-BR" sz="1600" dirty="0"/>
        </a:p>
      </dgm:t>
    </dgm:pt>
    <dgm:pt modelId="{6E8DF60F-2289-4E8A-A419-D61FF7C59A00}" type="parTrans" cxnId="{6B23F774-4978-41CB-A229-000AA4874C39}">
      <dgm:prSet/>
      <dgm:spPr/>
      <dgm:t>
        <a:bodyPr/>
        <a:lstStyle/>
        <a:p>
          <a:endParaRPr lang="pt-BR" sz="2800"/>
        </a:p>
      </dgm:t>
    </dgm:pt>
    <dgm:pt modelId="{8F508027-9C98-42E3-AD03-3A7299BD365E}" type="sibTrans" cxnId="{6B23F774-4978-41CB-A229-000AA4874C39}">
      <dgm:prSet/>
      <dgm:spPr/>
      <dgm:t>
        <a:bodyPr/>
        <a:lstStyle/>
        <a:p>
          <a:endParaRPr lang="pt-BR" sz="2800"/>
        </a:p>
      </dgm:t>
    </dgm:pt>
    <dgm:pt modelId="{A1457B57-B504-4300-BA01-324F22C6D8EE}">
      <dgm:prSet phldrT="[Texto]" custT="1"/>
      <dgm:spPr/>
      <dgm:t>
        <a:bodyPr/>
        <a:lstStyle/>
        <a:p>
          <a:r>
            <a:rPr lang="pt-BR" sz="1600" dirty="0" smtClean="0"/>
            <a:t>(b)</a:t>
          </a:r>
          <a:endParaRPr lang="pt-BR" sz="1600" dirty="0"/>
        </a:p>
      </dgm:t>
    </dgm:pt>
    <dgm:pt modelId="{AFD98D87-3CA8-4775-97C1-029F38EDF2DF}" type="parTrans" cxnId="{F21CCA57-CA59-4371-A7A6-9E6598485D1C}">
      <dgm:prSet/>
      <dgm:spPr/>
      <dgm:t>
        <a:bodyPr/>
        <a:lstStyle/>
        <a:p>
          <a:endParaRPr lang="pt-BR" sz="2800"/>
        </a:p>
      </dgm:t>
    </dgm:pt>
    <dgm:pt modelId="{1B67F8CB-80D4-4071-8FC2-4F4076C7E438}" type="sibTrans" cxnId="{F21CCA57-CA59-4371-A7A6-9E6598485D1C}">
      <dgm:prSet/>
      <dgm:spPr/>
      <dgm:t>
        <a:bodyPr/>
        <a:lstStyle/>
        <a:p>
          <a:endParaRPr lang="pt-BR" sz="2800"/>
        </a:p>
      </dgm:t>
    </dgm:pt>
    <dgm:pt modelId="{5DB7A985-AF17-418B-AD77-1817592D4E53}">
      <dgm:prSet phldrT="[Texto]" custT="1"/>
      <dgm:spPr/>
      <dgm:t>
        <a:bodyPr/>
        <a:lstStyle/>
        <a:p>
          <a:r>
            <a:rPr lang="pt-BR" sz="1600" dirty="0" smtClean="0"/>
            <a:t>Esfericidade</a:t>
          </a:r>
          <a:endParaRPr lang="pt-BR" sz="1600" dirty="0"/>
        </a:p>
      </dgm:t>
    </dgm:pt>
    <dgm:pt modelId="{319FE794-33B8-4928-8DAB-60156FA1F37B}" type="parTrans" cxnId="{9F4B54CA-7F00-4573-A11B-75192652B8B6}">
      <dgm:prSet/>
      <dgm:spPr/>
      <dgm:t>
        <a:bodyPr/>
        <a:lstStyle/>
        <a:p>
          <a:endParaRPr lang="pt-BR" sz="2800"/>
        </a:p>
      </dgm:t>
    </dgm:pt>
    <dgm:pt modelId="{4EE896A4-0174-4CFF-A0C9-EF0DDA9EB7D1}" type="sibTrans" cxnId="{9F4B54CA-7F00-4573-A11B-75192652B8B6}">
      <dgm:prSet/>
      <dgm:spPr/>
      <dgm:t>
        <a:bodyPr/>
        <a:lstStyle/>
        <a:p>
          <a:endParaRPr lang="pt-BR" sz="2800"/>
        </a:p>
      </dgm:t>
    </dgm:pt>
    <dgm:pt modelId="{91F6D052-0DC1-47F1-A362-1FFA78CD6B36}">
      <dgm:prSet phldrT="[Texto]" custT="1"/>
      <dgm:spPr/>
      <dgm:t>
        <a:bodyPr/>
        <a:lstStyle/>
        <a:p>
          <a:r>
            <a:rPr lang="pt-BR" sz="1600" dirty="0" smtClean="0"/>
            <a:t>(c)</a:t>
          </a:r>
          <a:endParaRPr lang="pt-BR" sz="1600" dirty="0"/>
        </a:p>
      </dgm:t>
    </dgm:pt>
    <dgm:pt modelId="{DEFE4B1A-8BFB-4367-B434-0380A8ECA0DC}" type="parTrans" cxnId="{AE8D6123-B66C-4679-B53D-186DDEDB3529}">
      <dgm:prSet/>
      <dgm:spPr/>
      <dgm:t>
        <a:bodyPr/>
        <a:lstStyle/>
        <a:p>
          <a:endParaRPr lang="pt-BR" sz="2800"/>
        </a:p>
      </dgm:t>
    </dgm:pt>
    <dgm:pt modelId="{2A1CA329-D607-4E83-8047-51684910CA41}" type="sibTrans" cxnId="{AE8D6123-B66C-4679-B53D-186DDEDB3529}">
      <dgm:prSet/>
      <dgm:spPr/>
      <dgm:t>
        <a:bodyPr/>
        <a:lstStyle/>
        <a:p>
          <a:endParaRPr lang="pt-BR" sz="2800"/>
        </a:p>
      </dgm:t>
    </dgm:pt>
    <dgm:pt modelId="{76105ABF-C4E1-4EFB-9BB5-3BEC5530B192}">
      <dgm:prSet phldrT="[Texto]" custT="1"/>
      <dgm:spPr/>
      <dgm:t>
        <a:bodyPr/>
        <a:lstStyle/>
        <a:p>
          <a:r>
            <a:rPr lang="pt-BR" sz="1600" dirty="0" smtClean="0"/>
            <a:t>Dominar gravitacionalmente sua órbita</a:t>
          </a:r>
          <a:endParaRPr lang="pt-BR" sz="1600" dirty="0"/>
        </a:p>
      </dgm:t>
    </dgm:pt>
    <dgm:pt modelId="{6C74E4E5-2203-4D55-9BE0-1A2C691B1916}" type="parTrans" cxnId="{FEA2D4A5-F0EE-42A5-A6DC-258346404E57}">
      <dgm:prSet/>
      <dgm:spPr/>
      <dgm:t>
        <a:bodyPr/>
        <a:lstStyle/>
        <a:p>
          <a:endParaRPr lang="pt-BR" sz="2800"/>
        </a:p>
      </dgm:t>
    </dgm:pt>
    <dgm:pt modelId="{47660F85-EE1A-49CC-B0B7-AFAEB5B96BB3}" type="sibTrans" cxnId="{FEA2D4A5-F0EE-42A5-A6DC-258346404E57}">
      <dgm:prSet/>
      <dgm:spPr/>
      <dgm:t>
        <a:bodyPr/>
        <a:lstStyle/>
        <a:p>
          <a:endParaRPr lang="pt-BR" sz="2800"/>
        </a:p>
      </dgm:t>
    </dgm:pt>
    <dgm:pt modelId="{9DAF9351-D2D0-4D27-AC0C-A01BFA912905}" type="pres">
      <dgm:prSet presAssocID="{DC419D17-88C2-4813-B70F-39866A59588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5D508D8-697F-440D-8F6B-DE7217B182A7}" type="pres">
      <dgm:prSet presAssocID="{84C7729C-81AE-4119-A7D1-DD0134BA4A39}" presName="composite" presStyleCnt="0"/>
      <dgm:spPr/>
    </dgm:pt>
    <dgm:pt modelId="{13F798C2-2D9A-4754-82D2-44B140CCC16E}" type="pres">
      <dgm:prSet presAssocID="{84C7729C-81AE-4119-A7D1-DD0134BA4A3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BB5E00E-82ED-462B-9B5D-8A3FBC95DAED}" type="pres">
      <dgm:prSet presAssocID="{84C7729C-81AE-4119-A7D1-DD0134BA4A3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6F718A-52FF-4600-8C71-B74F2D9D9316}" type="pres">
      <dgm:prSet presAssocID="{052E4404-AE1D-4E6B-A865-5F2565DE6128}" presName="sp" presStyleCnt="0"/>
      <dgm:spPr/>
    </dgm:pt>
    <dgm:pt modelId="{D41A3685-F9E9-4758-B3D1-8076B6A08186}" type="pres">
      <dgm:prSet presAssocID="{A1457B57-B504-4300-BA01-324F22C6D8EE}" presName="composite" presStyleCnt="0"/>
      <dgm:spPr/>
    </dgm:pt>
    <dgm:pt modelId="{6B95D840-7FE6-41BC-97A4-7175B7F7F19A}" type="pres">
      <dgm:prSet presAssocID="{A1457B57-B504-4300-BA01-324F22C6D8E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A9F780-5642-4905-900D-2C26C088A978}" type="pres">
      <dgm:prSet presAssocID="{A1457B57-B504-4300-BA01-324F22C6D8E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EEA9FBF-8BB8-474B-8C6A-D20C62CA1D12}" type="pres">
      <dgm:prSet presAssocID="{1B67F8CB-80D4-4071-8FC2-4F4076C7E438}" presName="sp" presStyleCnt="0"/>
      <dgm:spPr/>
    </dgm:pt>
    <dgm:pt modelId="{0FE34ED2-7AA2-4334-8D52-72BF5986AA47}" type="pres">
      <dgm:prSet presAssocID="{91F6D052-0DC1-47F1-A362-1FFA78CD6B36}" presName="composite" presStyleCnt="0"/>
      <dgm:spPr/>
    </dgm:pt>
    <dgm:pt modelId="{70089756-1EF2-493E-AD02-71857458A8E5}" type="pres">
      <dgm:prSet presAssocID="{91F6D052-0DC1-47F1-A362-1FFA78CD6B3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D2AEBE-53F5-48D4-875B-422FA852158B}" type="pres">
      <dgm:prSet presAssocID="{91F6D052-0DC1-47F1-A362-1FFA78CD6B3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C2625E8-C5D2-46E7-9A6A-9F46AC0CB6EB}" type="presOf" srcId="{A1457B57-B504-4300-BA01-324F22C6D8EE}" destId="{6B95D840-7FE6-41BC-97A4-7175B7F7F19A}" srcOrd="0" destOrd="0" presId="urn:microsoft.com/office/officeart/2005/8/layout/chevron2"/>
    <dgm:cxn modelId="{EDB074CD-80D6-41DA-831D-C5A841933D75}" type="presOf" srcId="{76105ABF-C4E1-4EFB-9BB5-3BEC5530B192}" destId="{72D2AEBE-53F5-48D4-875B-422FA852158B}" srcOrd="0" destOrd="0" presId="urn:microsoft.com/office/officeart/2005/8/layout/chevron2"/>
    <dgm:cxn modelId="{307D5BD9-1C0B-4588-B084-6E42F42D5109}" type="presOf" srcId="{C391551D-7395-4925-9E65-2E727F174486}" destId="{5BB5E00E-82ED-462B-9B5D-8A3FBC95DAED}" srcOrd="0" destOrd="0" presId="urn:microsoft.com/office/officeart/2005/8/layout/chevron2"/>
    <dgm:cxn modelId="{F21CCA57-CA59-4371-A7A6-9E6598485D1C}" srcId="{DC419D17-88C2-4813-B70F-39866A595881}" destId="{A1457B57-B504-4300-BA01-324F22C6D8EE}" srcOrd="1" destOrd="0" parTransId="{AFD98D87-3CA8-4775-97C1-029F38EDF2DF}" sibTransId="{1B67F8CB-80D4-4071-8FC2-4F4076C7E438}"/>
    <dgm:cxn modelId="{6B23F774-4978-41CB-A229-000AA4874C39}" srcId="{84C7729C-81AE-4119-A7D1-DD0134BA4A39}" destId="{C391551D-7395-4925-9E65-2E727F174486}" srcOrd="0" destOrd="0" parTransId="{6E8DF60F-2289-4E8A-A419-D61FF7C59A00}" sibTransId="{8F508027-9C98-42E3-AD03-3A7299BD365E}"/>
    <dgm:cxn modelId="{DC98EA19-6890-4489-AA5E-7F6A16E589A0}" srcId="{DC419D17-88C2-4813-B70F-39866A595881}" destId="{84C7729C-81AE-4119-A7D1-DD0134BA4A39}" srcOrd="0" destOrd="0" parTransId="{BBD5B8D9-9C00-4E1F-AA79-01BACB09E89C}" sibTransId="{052E4404-AE1D-4E6B-A865-5F2565DE6128}"/>
    <dgm:cxn modelId="{AE8D6123-B66C-4679-B53D-186DDEDB3529}" srcId="{DC419D17-88C2-4813-B70F-39866A595881}" destId="{91F6D052-0DC1-47F1-A362-1FFA78CD6B36}" srcOrd="2" destOrd="0" parTransId="{DEFE4B1A-8BFB-4367-B434-0380A8ECA0DC}" sibTransId="{2A1CA329-D607-4E83-8047-51684910CA41}"/>
    <dgm:cxn modelId="{9F4B54CA-7F00-4573-A11B-75192652B8B6}" srcId="{A1457B57-B504-4300-BA01-324F22C6D8EE}" destId="{5DB7A985-AF17-418B-AD77-1817592D4E53}" srcOrd="0" destOrd="0" parTransId="{319FE794-33B8-4928-8DAB-60156FA1F37B}" sibTransId="{4EE896A4-0174-4CFF-A0C9-EF0DDA9EB7D1}"/>
    <dgm:cxn modelId="{28E368C6-9172-4EC7-89C9-1FCC49298341}" type="presOf" srcId="{5DB7A985-AF17-418B-AD77-1817592D4E53}" destId="{FCA9F780-5642-4905-900D-2C26C088A978}" srcOrd="0" destOrd="0" presId="urn:microsoft.com/office/officeart/2005/8/layout/chevron2"/>
    <dgm:cxn modelId="{E15216DF-E137-4589-9D13-00614623C0DE}" type="presOf" srcId="{91F6D052-0DC1-47F1-A362-1FFA78CD6B36}" destId="{70089756-1EF2-493E-AD02-71857458A8E5}" srcOrd="0" destOrd="0" presId="urn:microsoft.com/office/officeart/2005/8/layout/chevron2"/>
    <dgm:cxn modelId="{B6E967AE-E94D-4E92-9375-DC7486C0D623}" type="presOf" srcId="{84C7729C-81AE-4119-A7D1-DD0134BA4A39}" destId="{13F798C2-2D9A-4754-82D2-44B140CCC16E}" srcOrd="0" destOrd="0" presId="urn:microsoft.com/office/officeart/2005/8/layout/chevron2"/>
    <dgm:cxn modelId="{74F4AE00-C532-437A-B1CB-0A7911860CF1}" type="presOf" srcId="{DC419D17-88C2-4813-B70F-39866A595881}" destId="{9DAF9351-D2D0-4D27-AC0C-A01BFA912905}" srcOrd="0" destOrd="0" presId="urn:microsoft.com/office/officeart/2005/8/layout/chevron2"/>
    <dgm:cxn modelId="{FEA2D4A5-F0EE-42A5-A6DC-258346404E57}" srcId="{91F6D052-0DC1-47F1-A362-1FFA78CD6B36}" destId="{76105ABF-C4E1-4EFB-9BB5-3BEC5530B192}" srcOrd="0" destOrd="0" parTransId="{6C74E4E5-2203-4D55-9BE0-1A2C691B1916}" sibTransId="{47660F85-EE1A-49CC-B0B7-AFAEB5B96BB3}"/>
    <dgm:cxn modelId="{2F969C81-DDA2-4B64-8E06-4651F4CCE0E8}" type="presParOf" srcId="{9DAF9351-D2D0-4D27-AC0C-A01BFA912905}" destId="{D5D508D8-697F-440D-8F6B-DE7217B182A7}" srcOrd="0" destOrd="0" presId="urn:microsoft.com/office/officeart/2005/8/layout/chevron2"/>
    <dgm:cxn modelId="{5D9BCA38-F72A-4E4B-BD01-FD2C219D60F9}" type="presParOf" srcId="{D5D508D8-697F-440D-8F6B-DE7217B182A7}" destId="{13F798C2-2D9A-4754-82D2-44B140CCC16E}" srcOrd="0" destOrd="0" presId="urn:microsoft.com/office/officeart/2005/8/layout/chevron2"/>
    <dgm:cxn modelId="{B5EA80F6-0F99-47FF-B5FE-1A271DC471F0}" type="presParOf" srcId="{D5D508D8-697F-440D-8F6B-DE7217B182A7}" destId="{5BB5E00E-82ED-462B-9B5D-8A3FBC95DAED}" srcOrd="1" destOrd="0" presId="urn:microsoft.com/office/officeart/2005/8/layout/chevron2"/>
    <dgm:cxn modelId="{A4319F06-2144-421E-AA62-1B977721AA17}" type="presParOf" srcId="{9DAF9351-D2D0-4D27-AC0C-A01BFA912905}" destId="{E66F718A-52FF-4600-8C71-B74F2D9D9316}" srcOrd="1" destOrd="0" presId="urn:microsoft.com/office/officeart/2005/8/layout/chevron2"/>
    <dgm:cxn modelId="{8CE6DB74-A0F0-4A21-888E-61B1D8F48DAC}" type="presParOf" srcId="{9DAF9351-D2D0-4D27-AC0C-A01BFA912905}" destId="{D41A3685-F9E9-4758-B3D1-8076B6A08186}" srcOrd="2" destOrd="0" presId="urn:microsoft.com/office/officeart/2005/8/layout/chevron2"/>
    <dgm:cxn modelId="{7657C0D6-A29E-46DD-920F-AEFA665AD9FA}" type="presParOf" srcId="{D41A3685-F9E9-4758-B3D1-8076B6A08186}" destId="{6B95D840-7FE6-41BC-97A4-7175B7F7F19A}" srcOrd="0" destOrd="0" presId="urn:microsoft.com/office/officeart/2005/8/layout/chevron2"/>
    <dgm:cxn modelId="{C31600B5-B55E-4675-964B-205FA5ECC502}" type="presParOf" srcId="{D41A3685-F9E9-4758-B3D1-8076B6A08186}" destId="{FCA9F780-5642-4905-900D-2C26C088A978}" srcOrd="1" destOrd="0" presId="urn:microsoft.com/office/officeart/2005/8/layout/chevron2"/>
    <dgm:cxn modelId="{3DA15182-0381-47D3-B945-3153FFAEBBE2}" type="presParOf" srcId="{9DAF9351-D2D0-4D27-AC0C-A01BFA912905}" destId="{9EEA9FBF-8BB8-474B-8C6A-D20C62CA1D12}" srcOrd="3" destOrd="0" presId="urn:microsoft.com/office/officeart/2005/8/layout/chevron2"/>
    <dgm:cxn modelId="{BF972814-D0C5-466E-A69F-DFD1B65F7E33}" type="presParOf" srcId="{9DAF9351-D2D0-4D27-AC0C-A01BFA912905}" destId="{0FE34ED2-7AA2-4334-8D52-72BF5986AA47}" srcOrd="4" destOrd="0" presId="urn:microsoft.com/office/officeart/2005/8/layout/chevron2"/>
    <dgm:cxn modelId="{2E95C317-6A43-4DF9-977B-33187EDEE7EB}" type="presParOf" srcId="{0FE34ED2-7AA2-4334-8D52-72BF5986AA47}" destId="{70089756-1EF2-493E-AD02-71857458A8E5}" srcOrd="0" destOrd="0" presId="urn:microsoft.com/office/officeart/2005/8/layout/chevron2"/>
    <dgm:cxn modelId="{90BBC7BA-FC2F-4ED5-990E-4B75E032A5D9}" type="presParOf" srcId="{0FE34ED2-7AA2-4334-8D52-72BF5986AA47}" destId="{72D2AEBE-53F5-48D4-875B-422FA85215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F798C2-2D9A-4754-82D2-44B140CCC16E}">
      <dsp:nvSpPr>
        <dsp:cNvPr id="0" name=""/>
        <dsp:cNvSpPr/>
      </dsp:nvSpPr>
      <dsp:spPr>
        <a:xfrm rot="5400000">
          <a:off x="-123886" y="124960"/>
          <a:ext cx="825909" cy="57813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(a)</a:t>
          </a:r>
          <a:endParaRPr lang="pt-BR" sz="1600" kern="1200" dirty="0"/>
        </a:p>
      </dsp:txBody>
      <dsp:txXfrm rot="5400000">
        <a:off x="-123886" y="124960"/>
        <a:ext cx="825909" cy="578136"/>
      </dsp:txXfrm>
    </dsp:sp>
    <dsp:sp modelId="{5BB5E00E-82ED-462B-9B5D-8A3FBC95DAED}">
      <dsp:nvSpPr>
        <dsp:cNvPr id="0" name=""/>
        <dsp:cNvSpPr/>
      </dsp:nvSpPr>
      <dsp:spPr>
        <a:xfrm rot="5400000">
          <a:off x="2144883" y="-1565672"/>
          <a:ext cx="536841" cy="367033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Orbitar uma estrela</a:t>
          </a:r>
          <a:endParaRPr lang="pt-BR" sz="1600" kern="1200" dirty="0"/>
        </a:p>
      </dsp:txBody>
      <dsp:txXfrm rot="5400000">
        <a:off x="2144883" y="-1565672"/>
        <a:ext cx="536841" cy="3670335"/>
      </dsp:txXfrm>
    </dsp:sp>
    <dsp:sp modelId="{6B95D840-7FE6-41BC-97A4-7175B7F7F19A}">
      <dsp:nvSpPr>
        <dsp:cNvPr id="0" name=""/>
        <dsp:cNvSpPr/>
      </dsp:nvSpPr>
      <dsp:spPr>
        <a:xfrm rot="5400000">
          <a:off x="-123886" y="734819"/>
          <a:ext cx="825909" cy="57813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(b)</a:t>
          </a:r>
          <a:endParaRPr lang="pt-BR" sz="1600" kern="1200" dirty="0"/>
        </a:p>
      </dsp:txBody>
      <dsp:txXfrm rot="5400000">
        <a:off x="-123886" y="734819"/>
        <a:ext cx="825909" cy="578136"/>
      </dsp:txXfrm>
    </dsp:sp>
    <dsp:sp modelId="{FCA9F780-5642-4905-900D-2C26C088A978}">
      <dsp:nvSpPr>
        <dsp:cNvPr id="0" name=""/>
        <dsp:cNvSpPr/>
      </dsp:nvSpPr>
      <dsp:spPr>
        <a:xfrm rot="5400000">
          <a:off x="2144883" y="-955813"/>
          <a:ext cx="536841" cy="367033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Esfericidade</a:t>
          </a:r>
          <a:endParaRPr lang="pt-BR" sz="1600" kern="1200" dirty="0"/>
        </a:p>
      </dsp:txBody>
      <dsp:txXfrm rot="5400000">
        <a:off x="2144883" y="-955813"/>
        <a:ext cx="536841" cy="3670335"/>
      </dsp:txXfrm>
    </dsp:sp>
    <dsp:sp modelId="{70089756-1EF2-493E-AD02-71857458A8E5}">
      <dsp:nvSpPr>
        <dsp:cNvPr id="0" name=""/>
        <dsp:cNvSpPr/>
      </dsp:nvSpPr>
      <dsp:spPr>
        <a:xfrm rot="5400000">
          <a:off x="-123886" y="1344678"/>
          <a:ext cx="825909" cy="57813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(c)</a:t>
          </a:r>
          <a:endParaRPr lang="pt-BR" sz="1600" kern="1200" dirty="0"/>
        </a:p>
      </dsp:txBody>
      <dsp:txXfrm rot="5400000">
        <a:off x="-123886" y="1344678"/>
        <a:ext cx="825909" cy="578136"/>
      </dsp:txXfrm>
    </dsp:sp>
    <dsp:sp modelId="{72D2AEBE-53F5-48D4-875B-422FA852158B}">
      <dsp:nvSpPr>
        <dsp:cNvPr id="0" name=""/>
        <dsp:cNvSpPr/>
      </dsp:nvSpPr>
      <dsp:spPr>
        <a:xfrm rot="5400000">
          <a:off x="2144883" y="-345954"/>
          <a:ext cx="536841" cy="367033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Dominar gravitacionalmente sua órbita</a:t>
          </a:r>
          <a:endParaRPr lang="pt-BR" sz="1600" kern="1200" dirty="0"/>
        </a:p>
      </dsp:txBody>
      <dsp:txXfrm rot="5400000">
        <a:off x="2144883" y="-345954"/>
        <a:ext cx="536841" cy="3670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0255A-F2C1-42CF-98A1-CE7D9414D4E6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7FFE4-E853-4C48-8E0F-BBE81E27411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lanetquest.jpl.nasa.gov/system/secondary_files/binaries/326/original/PIA15257.jpg?1326309214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xoplanetarchive.ipac.caltech.edu/exoplanetplots/exo_dischist.pn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c.usp.br/olimpiadas/09/download/exoplanetas_olimpiada_de_ciencias_usp-sc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3/ESO_-_The_Planetary_System_in_Gliese_581_(by).jp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1jqu7g1y74ds1.cloudfront.net/wp-content/uploads/2009/04/habitable-zone-of-gliese-581.jp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Transiting_planet_HD_209458b.pn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d/WASP-12b_(NASA).jp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0/Triple-star_sunset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olarsystem.nasa.gov/multimedia/gallery/SSE_Grid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5/TrES-2b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aghplanet.com/blog/wp-content/uploads/2010/11/Image-of-HAT-P-1B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0/GJ1214b_(Artist%E2%80%99s_impression).jpg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f/HIP_13044_b.jpg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c.skynetblogs.be/media/56380/3669711174.jpg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4/Artist's_impression_of_pulsar_planet_B1620-26c.jpg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xep.jpl.nasa.gov/atlas/images/galaxy-graphic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artutorial.eu/11.coherent/pic/doppler8.gi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glonautes.com/voc_space_main/voc_space_sun_1/voc_space_sun_1_pic_flare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glonautes.com/voc_space_main/voc_space_sun_1/voc_space_sun_1_pic_flare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glonautes.com/voc_space_main/voc_space_sun_1/voc_space_sun_1_pic_flare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surf.com/re/venus_transit_2004.gi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poxi.umd.edu/3gallery/graphics/Planetary_Eclipse-lg.jpg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image/0811/hr8799_keck_big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http://planetquest.jpl.nasa.gov/system/secondary_files/binaries/326/original/PIA15257.jpg?1326309214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http://farm3.static.flickr.com/2074/2043508173_a56d24a13d.jpg</a:t>
            </a:r>
          </a:p>
          <a:p>
            <a:r>
              <a:rPr lang="pt-BR" dirty="0" smtClean="0"/>
              <a:t>http://4.bp.blogspot.com/_BPcYBHK0tQE/TDcFyy7LnZI/AAAAAAAAAg0/6_xjYjt6dqE/s1600/De+formiga+%C3%A0+%C3%A1guia.gif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7148-BBF2-4A43-ABE0-74526B51775B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http://planetquest.jpl.nasa.gov/system/media_files/binaries/18/original/microlensing3-400.jpg?1321466549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7148-BBF2-4A43-ABE0-74526B51775B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http://exoplanetarchive.ipac.caltech.edu/exoplanetplots/exo_dischist.png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http://www.cdcc.usp.br/olimpiadas/09/download/exoplanetas_olimpiada_de_ciencias_usp-sc.pdf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http://hubblesite.org/newscenter/archive/releases/2008/11/image/a/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http://upload.wikimedia.org/wikipedia/commons/9/93/ESO_-_The_Planetary_System_in_Gliese_581_%28by%29.</a:t>
            </a:r>
            <a:r>
              <a:rPr lang="pt-BR" dirty="0" err="1" smtClean="0">
                <a:hlinkClick r:id="rId3"/>
              </a:rPr>
              <a:t>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http://d1jqu7g1y74ds1.cloudfront.net/wp-content/uploads/2009/04/habitable-zone-of-gliese-581.jpg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http://upload.wikimedia.org/wikipedia/commons/c/cd/Transiting_planet_HD_209458b.png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http://upload.wikimedia.org/wikipedia/commons/d/dd/WASP-12b_%28NASA%29.</a:t>
            </a:r>
            <a:r>
              <a:rPr lang="pt-BR" dirty="0" err="1" smtClean="0">
                <a:hlinkClick r:id="rId3"/>
              </a:rPr>
              <a:t>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http://upload.wikimedia.org/wikipedia/commons/9/90/Triple-star_sunset.jpg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http://solarsystem.nasa.gov/multimedia/gallery/SSE_Grid.jpg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http://upload.wikimedia.org/wikipedia/commons/a/a5/TrES-2b.jpg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http://www.armaghplanet.com/blog/wp-content/uploads/2010/11/Image-of-HAT-P-1B.jpg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http://upload.wikimedia.org/wikipedia/commons/e/e0/GJ1214b_%28Artist%E2%80%99s_</a:t>
            </a:r>
            <a:r>
              <a:rPr lang="pt-BR" dirty="0" err="1" smtClean="0">
                <a:hlinkClick r:id="rId3"/>
              </a:rPr>
              <a:t>impression</a:t>
            </a:r>
            <a:r>
              <a:rPr lang="pt-BR" dirty="0" smtClean="0">
                <a:hlinkClick r:id="rId3"/>
              </a:rPr>
              <a:t>%29.</a:t>
            </a:r>
            <a:r>
              <a:rPr lang="pt-BR" dirty="0" err="1" smtClean="0">
                <a:hlinkClick r:id="rId3"/>
              </a:rPr>
              <a:t>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http://upload.wikimedia.org/wikipedia/commons/3/3f/HIP_13044_b.jpg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http://static.skynetblogs.be/media/56380/3669711174.jpg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http://upload.wikimedia.org/wikipedia/commons/4/44/Artist%27s_impression_of_pulsar_planet_B1620-26c.</a:t>
            </a:r>
            <a:r>
              <a:rPr lang="pt-BR" dirty="0" err="1" smtClean="0">
                <a:hlinkClick r:id="rId3"/>
              </a:rPr>
              <a:t>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http://exep.jpl.nasa.gov/atlas/images/galaxy-graphic.jpg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7148-BBF2-4A43-ABE0-74526B51775B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&lt;http://planetquest.jpl.nasa.gov/system/media_files/binaries/7/original/doppler1.jpg?1321291255&gt;</a:t>
            </a:r>
          </a:p>
          <a:p>
            <a:r>
              <a:rPr lang="pt-BR" dirty="0" smtClean="0">
                <a:hlinkClick r:id="rId3"/>
              </a:rPr>
              <a:t>http://www.radartutorial.eu/11.</a:t>
            </a:r>
            <a:r>
              <a:rPr lang="pt-BR" dirty="0" err="1" smtClean="0">
                <a:hlinkClick r:id="rId3"/>
              </a:rPr>
              <a:t>coherent</a:t>
            </a:r>
            <a:r>
              <a:rPr lang="pt-BR" dirty="0" smtClean="0">
                <a:hlinkClick r:id="rId3"/>
              </a:rPr>
              <a:t>/</a:t>
            </a:r>
            <a:r>
              <a:rPr lang="pt-BR" dirty="0" err="1" smtClean="0">
                <a:hlinkClick r:id="rId3"/>
              </a:rPr>
              <a:t>pic</a:t>
            </a:r>
            <a:r>
              <a:rPr lang="pt-BR" dirty="0" smtClean="0">
                <a:hlinkClick r:id="rId3"/>
              </a:rPr>
              <a:t>/doppler8.gif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http://www.anglonautes.com/voc_space_main/voc_space_sun_1/voc_space_sun_1_pic_flare.jpg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http://www.anglonautes.com/voc_space_main/voc_space_sun_1/voc_space_sun_1_pic_flare.jpg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http://www.anglonautes.com/voc_space_main/voc_space_sun_1/voc_space_sun_1_pic_flare.jpg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http://www.astrosurf.com/re/venus_transit_2004.gif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http://epoxi.umd.edu/3gallery/graphics/Planetary_Eclipse-lg.jpg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FFE4-E853-4C48-8E0F-BBE81E274111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hlinkClick r:id="rId3"/>
              </a:rPr>
              <a:t>http://apod.nasa.gov/apod/image/0811/hr8799_keck_big.jpg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37148-BBF2-4A43-ABE0-74526B51775B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ângu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ângu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ângu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56" name="Retângu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ângu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ângu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ângu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a liv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a liv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a liv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a liv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a liv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a liv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a liv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a liv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a liv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a liv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a liv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a liv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a liv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ângu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ângu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ângu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ângu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ângu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ângu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ângu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ector reto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grpSp>
        <p:nvGrpSpPr>
          <p:cNvPr id="14" name="Gru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ector reto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ector reto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ângu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ângu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ângu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28FEF74-5B9C-45EC-9AE8-4F7A6BFE0040}" type="datetimeFigureOut">
              <a:rPr lang="pt-BR" smtClean="0"/>
              <a:pPr/>
              <a:t>22/07/2013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8AC80AF-0E4A-4C39-BDA9-4EA971A240A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planetquest.jpl.nasa.gov/" TargetMode="External"/><Relationship Id="rId2" Type="http://schemas.openxmlformats.org/officeDocument/2006/relationships/hyperlink" Target="http://exoplanetarchive.ipac.caltech.edu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exoplanets.org/" TargetMode="External"/><Relationship Id="rId4" Type="http://schemas.openxmlformats.org/officeDocument/2006/relationships/hyperlink" Target="http://exoplanet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5472608" cy="465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Texto 8"/>
          <p:cNvSpPr>
            <a:spLocks noGrp="1"/>
          </p:cNvSpPr>
          <p:nvPr>
            <p:ph type="body" sz="half" idx="4294967295"/>
          </p:nvPr>
        </p:nvSpPr>
        <p:spPr>
          <a:xfrm>
            <a:off x="1115616" y="5195888"/>
            <a:ext cx="6883400" cy="16621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3200" dirty="0">
                <a:solidFill>
                  <a:schemeClr val="bg1"/>
                </a:solidFill>
              </a:rPr>
              <a:t>Observatório Dietrich </a:t>
            </a:r>
            <a:r>
              <a:rPr lang="pt-BR" sz="3200" dirty="0" err="1">
                <a:solidFill>
                  <a:schemeClr val="bg1"/>
                </a:solidFill>
              </a:rPr>
              <a:t>Schiel</a:t>
            </a:r>
            <a:r>
              <a:rPr lang="pt-BR" sz="3200" dirty="0">
                <a:solidFill>
                  <a:schemeClr val="bg1"/>
                </a:solidFill>
              </a:rPr>
              <a:t> </a:t>
            </a:r>
            <a:endParaRPr lang="pt-BR" sz="32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Centro </a:t>
            </a:r>
            <a:r>
              <a:rPr lang="pt-BR" sz="2800" dirty="0">
                <a:solidFill>
                  <a:schemeClr val="bg1"/>
                </a:solidFill>
              </a:rPr>
              <a:t>de Divulgação da </a:t>
            </a:r>
            <a:r>
              <a:rPr lang="pt-BR" sz="2800" dirty="0" smtClean="0">
                <a:solidFill>
                  <a:schemeClr val="bg1"/>
                </a:solidFill>
              </a:rPr>
              <a:t>Astronomia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Trânsito</a:t>
            </a:r>
            <a:endParaRPr lang="pt-BR" dirty="0"/>
          </a:p>
        </p:txBody>
      </p:sp>
      <p:sp>
        <p:nvSpPr>
          <p:cNvPr id="21" name="Espaço Reservado para Conteúdo 20"/>
          <p:cNvSpPr>
            <a:spLocks noGrp="1"/>
          </p:cNvSpPr>
          <p:nvPr>
            <p:ph sz="half" idx="1"/>
          </p:nvPr>
        </p:nvSpPr>
        <p:spPr>
          <a:xfrm>
            <a:off x="464344" y="1194437"/>
            <a:ext cx="5547816" cy="5783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000" dirty="0" smtClean="0"/>
              <a:t>~23% dos </a:t>
            </a:r>
            <a:r>
              <a:rPr lang="pt-BR" sz="2000" dirty="0" err="1" smtClean="0"/>
              <a:t>exoplanetas</a:t>
            </a:r>
            <a:r>
              <a:rPr lang="pt-BR" sz="2000" dirty="0" smtClean="0"/>
              <a:t> descobertos</a:t>
            </a:r>
            <a:endParaRPr lang="pt-BR" sz="2000" dirty="0"/>
          </a:p>
        </p:txBody>
      </p:sp>
      <p:pic>
        <p:nvPicPr>
          <p:cNvPr id="23" name="Imagem 22" descr="venus_transit_20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132856"/>
            <a:ext cx="4114428" cy="4114428"/>
          </a:xfrm>
          <a:prstGeom prst="rect">
            <a:avLst/>
          </a:prstGeom>
        </p:spPr>
      </p:pic>
      <p:pic>
        <p:nvPicPr>
          <p:cNvPr id="24" name="Imagem 23" descr="Planetary_Eclipse-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700808"/>
            <a:ext cx="7601709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r8799_keck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004" y="571500"/>
            <a:ext cx="8572500" cy="5715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Imagem Direta</a:t>
            </a:r>
            <a:endParaRPr lang="pt-BR" dirty="0"/>
          </a:p>
        </p:txBody>
      </p:sp>
      <p:sp>
        <p:nvSpPr>
          <p:cNvPr id="8" name="Espaço Reservado para Conteúdo 20"/>
          <p:cNvSpPr txBox="1">
            <a:spLocks/>
          </p:cNvSpPr>
          <p:nvPr/>
        </p:nvSpPr>
        <p:spPr>
          <a:xfrm>
            <a:off x="896392" y="1266445"/>
            <a:ext cx="5547816" cy="5783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~2,9% dos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exoplanetas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descobertos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Imagem Direta</a:t>
            </a:r>
            <a:endParaRPr lang="pt-BR" dirty="0"/>
          </a:p>
        </p:txBody>
      </p:sp>
      <p:pic>
        <p:nvPicPr>
          <p:cNvPr id="40962" name="Picture 2" descr="D:\USP 2011 - Primeiro Semestre\Astronomia\Exoplanetas\Imagens\Pigeon Point Lighthouse_files\2043508173_a56d24a13d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99104"/>
            <a:ext cx="4876800" cy="324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3" name="Picture 3" descr="D:\USP 2011 - Primeiro Semestre\Astronomia\Exoplanetas\Imagens\De formiga à águ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564904"/>
            <a:ext cx="3048000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Espaço Reservado para Conteúdo 20"/>
          <p:cNvSpPr txBox="1">
            <a:spLocks/>
          </p:cNvSpPr>
          <p:nvPr/>
        </p:nvSpPr>
        <p:spPr>
          <a:xfrm>
            <a:off x="827584" y="1268760"/>
            <a:ext cx="5547816" cy="5783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Dificuldade de obtenção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Microlentes Gravitacionais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8130" name="Picture 2" descr="D:\USP 2011 - Primeiro Semestre\Astronomia\Exoplanetas\Imagens\Gravitational_micro_rev.png"/>
          <p:cNvPicPr>
            <a:picLocks noChangeAspect="1" noChangeArrowheads="1"/>
          </p:cNvPicPr>
          <p:nvPr/>
        </p:nvPicPr>
        <p:blipFill>
          <a:blip r:embed="rId3" cstate="print"/>
          <a:srcRect t="31162"/>
          <a:stretch>
            <a:fillRect/>
          </a:stretch>
        </p:blipFill>
        <p:spPr bwMode="auto">
          <a:xfrm>
            <a:off x="637814" y="2564904"/>
            <a:ext cx="8182658" cy="2664296"/>
          </a:xfrm>
          <a:prstGeom prst="rect">
            <a:avLst/>
          </a:prstGeom>
          <a:noFill/>
        </p:spPr>
      </p:pic>
      <p:sp>
        <p:nvSpPr>
          <p:cNvPr id="5" name="Espaço Reservado para Conteúdo 20"/>
          <p:cNvSpPr txBox="1">
            <a:spLocks/>
          </p:cNvSpPr>
          <p:nvPr/>
        </p:nvSpPr>
        <p:spPr>
          <a:xfrm>
            <a:off x="896392" y="1266445"/>
            <a:ext cx="5547816" cy="5783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~2,3% dos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exoplanetas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descobertos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 descr="exo_dischis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476672"/>
            <a:ext cx="7916117" cy="5591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Características físicas</a:t>
            </a:r>
            <a:endParaRPr lang="pt-BR" dirty="0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pt-BR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55344" y="1340768"/>
            <a:ext cx="4038600" cy="525658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pt-BR" dirty="0" smtClean="0"/>
              <a:t>Volume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Massa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Densidade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Composição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Estrutura Interna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Rotação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Excentricidade orbital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Distância da estrela-mãe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Inclinação da órbita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Período orbital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Inclinação do eixo de Rotação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Satélites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Anéis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Campo Magnético</a:t>
            </a:r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Idade 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611188" y="1412875"/>
            <a:ext cx="3473450" cy="5140325"/>
            <a:chOff x="0" y="935"/>
            <a:chExt cx="2096" cy="3102"/>
          </a:xfrm>
        </p:grpSpPr>
        <p:pic>
          <p:nvPicPr>
            <p:cNvPr id="15" name="Picture 5" descr="rg_na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935"/>
              <a:ext cx="2096" cy="310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2" name="Picture 6" descr="Saturn_(planet)_larg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" y="1191"/>
              <a:ext cx="929" cy="128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D189733b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Júpiteres Quentes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2296" y="5386072"/>
            <a:ext cx="6771952" cy="2147384"/>
          </a:xfrm>
        </p:spPr>
        <p:txBody>
          <a:bodyPr>
            <a:normAutofit/>
          </a:bodyPr>
          <a:lstStyle/>
          <a:p>
            <a:r>
              <a:rPr lang="pt-BR" sz="2000" dirty="0" smtClean="0"/>
              <a:t>Massa de 0,5 a 13 vezes a de Júpiter</a:t>
            </a:r>
          </a:p>
          <a:p>
            <a:r>
              <a:rPr lang="pt-BR" sz="2000" dirty="0" smtClean="0"/>
              <a:t> Órbitas menores que a de Mercúrio</a:t>
            </a:r>
          </a:p>
          <a:p>
            <a:r>
              <a:rPr lang="pt-BR" sz="2000" dirty="0" smtClean="0"/>
              <a:t> Temperaturas próximas a 2000ºC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ESO_-_The_Planetary_System_in_Gliese_581_(by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6024" y="42881"/>
            <a:ext cx="9468544" cy="68425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Super Terras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6165304"/>
            <a:ext cx="6771952" cy="2147384"/>
          </a:xfrm>
        </p:spPr>
        <p:txBody>
          <a:bodyPr>
            <a:normAutofit/>
          </a:bodyPr>
          <a:lstStyle/>
          <a:p>
            <a:r>
              <a:rPr lang="pt-BR" sz="2000" dirty="0" smtClean="0"/>
              <a:t> Massa de 1,5 a 10 vezes a da Terra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Habitabilidade</a:t>
            </a:r>
            <a:r>
              <a:rPr lang="pt-BR" dirty="0" smtClean="0"/>
              <a:t> Planetária</a:t>
            </a:r>
            <a:endParaRPr lang="pt-BR" dirty="0"/>
          </a:p>
        </p:txBody>
      </p:sp>
      <p:pic>
        <p:nvPicPr>
          <p:cNvPr id="6" name="Imagem 5" descr="habitable-zone-of-gliese-5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432" y="1334219"/>
            <a:ext cx="7620000" cy="5191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Habitabilidade Planetária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</p:nvPr>
        </p:nvGraphicFramePr>
        <p:xfrm>
          <a:off x="914400" y="1784350"/>
          <a:ext cx="7772400" cy="3754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3464"/>
                <a:gridCol w="533893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Alguns fatores de </a:t>
                      </a:r>
                      <a:r>
                        <a:rPr lang="pt-BR" dirty="0" err="1" smtClean="0"/>
                        <a:t>habitabilidade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Água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dirty="0" smtClean="0"/>
                        <a:t>Presença</a:t>
                      </a:r>
                      <a:r>
                        <a:rPr lang="pt-BR" baseline="0" dirty="0" smtClean="0"/>
                        <a:t> de água líquida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baseline="0" dirty="0" smtClean="0"/>
                        <a:t>Camadas de gelo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Ambiente</a:t>
                      </a:r>
                      <a:r>
                        <a:rPr lang="pt-BR" baseline="0" dirty="0" smtClean="0"/>
                        <a:t> químico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kumimoji="0" lang="pt-BR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Presença</a:t>
                      </a:r>
                      <a:r>
                        <a:rPr kumimoji="0" lang="pt-BR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n</a:t>
                      </a:r>
                      <a:r>
                        <a:rPr kumimoji="0" lang="pt-BR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utrientes: C, H, N, O, P, S, metais</a:t>
                      </a:r>
                      <a:r>
                        <a:rPr kumimoji="0" lang="pt-BR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essenciais</a:t>
                      </a:r>
                      <a:r>
                        <a:rPr kumimoji="0" lang="pt-BR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pt-BR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macronutrientes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Energia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dirty="0" smtClean="0"/>
                        <a:t>Solar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dirty="0" smtClean="0"/>
                        <a:t>Geoquímicas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Condições físicas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dirty="0" smtClean="0"/>
                        <a:t>Temperatura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dirty="0" smtClean="0"/>
                        <a:t>Extremos de temperatura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dirty="0" smtClean="0"/>
                        <a:t>Baixas</a:t>
                      </a:r>
                      <a:r>
                        <a:rPr lang="pt-BR" baseline="0" dirty="0" smtClean="0"/>
                        <a:t> pressões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baseline="0" dirty="0" smtClean="0"/>
                        <a:t>Variação climática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BR" baseline="0" dirty="0" smtClean="0"/>
                        <a:t>Alta concentração de CO</a:t>
                      </a:r>
                      <a:r>
                        <a:rPr lang="pt-BR" baseline="-25000" dirty="0" smtClean="0"/>
                        <a:t>2 </a:t>
                      </a:r>
                      <a:r>
                        <a:rPr lang="pt-BR" baseline="0" dirty="0" smtClean="0"/>
                        <a:t>na atmosfera</a:t>
                      </a:r>
                      <a:endParaRPr lang="pt-BR" baseline="30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45000" sy="4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7200" dirty="0" err="1" smtClean="0"/>
              <a:t>Exoplanetas</a:t>
            </a:r>
            <a:endParaRPr lang="pt-BR" sz="7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349240"/>
            <a:ext cx="7772400" cy="1508760"/>
          </a:xfrm>
        </p:spPr>
        <p:txBody>
          <a:bodyPr/>
          <a:lstStyle/>
          <a:p>
            <a:r>
              <a:rPr lang="pt-BR" dirty="0" smtClean="0"/>
              <a:t>Karen Luísa Parra de Barros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663897" y="3012753"/>
            <a:ext cx="8156575" cy="776287"/>
          </a:xfrm>
        </p:spPr>
        <p:txBody>
          <a:bodyPr/>
          <a:lstStyle/>
          <a:p>
            <a:pPr algn="ctr"/>
            <a:r>
              <a:rPr lang="pt-BR" sz="4800" dirty="0" smtClean="0"/>
              <a:t>TOP 10 EXOPLANETAS</a:t>
            </a:r>
            <a:endParaRPr lang="pt-B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ransiting_planet_HD_209458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8560" y="-2979712"/>
            <a:ext cx="10369151" cy="12961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“</a:t>
            </a:r>
            <a:r>
              <a:rPr lang="pt-BR" dirty="0" err="1" smtClean="0">
                <a:solidFill>
                  <a:schemeClr val="tx1"/>
                </a:solidFill>
              </a:rPr>
              <a:t>Osiris</a:t>
            </a:r>
            <a:r>
              <a:rPr lang="pt-BR" dirty="0" smtClean="0">
                <a:solidFill>
                  <a:schemeClr val="tx1"/>
                </a:solidFill>
              </a:rPr>
              <a:t>” (HD 209458 B)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335088"/>
            <a:ext cx="7772400" cy="550296"/>
          </a:xfrm>
        </p:spPr>
        <p:txBody>
          <a:bodyPr>
            <a:normAutofit/>
          </a:bodyPr>
          <a:lstStyle/>
          <a:p>
            <a:r>
              <a:rPr lang="pt-BR" sz="2000" dirty="0" smtClean="0"/>
              <a:t>1º planeta descoberto que </a:t>
            </a:r>
            <a:r>
              <a:rPr lang="pt-BR" sz="2000" dirty="0" smtClean="0">
                <a:solidFill>
                  <a:schemeClr val="bg1"/>
                </a:solidFill>
              </a:rPr>
              <a:t>evapora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WASP-12b_(NASA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747464"/>
            <a:ext cx="9686850" cy="77494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“O inferno do espaço” </a:t>
            </a:r>
            <a:br>
              <a:rPr lang="pt-BR" sz="3600" dirty="0" smtClean="0">
                <a:solidFill>
                  <a:schemeClr val="tx1"/>
                </a:solidFill>
              </a:rPr>
            </a:br>
            <a:r>
              <a:rPr lang="pt-BR" sz="3600" dirty="0" smtClean="0">
                <a:solidFill>
                  <a:schemeClr val="tx1"/>
                </a:solidFill>
              </a:rPr>
              <a:t>(WASP 12B)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0000" y="5615008"/>
            <a:ext cx="7772400" cy="148640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Gigante gasoso com 1,5x massa de </a:t>
            </a:r>
            <a:r>
              <a:rPr lang="pt-BR" sz="2000" dirty="0" smtClean="0">
                <a:solidFill>
                  <a:schemeClr val="bg1"/>
                </a:solidFill>
              </a:rPr>
              <a:t>Júpiter</a:t>
            </a:r>
          </a:p>
          <a:p>
            <a:r>
              <a:rPr lang="pt-BR" sz="2000" dirty="0" smtClean="0"/>
              <a:t>Planeta mais quente descoberto (2200</a:t>
            </a:r>
            <a:r>
              <a:rPr lang="pt-BR" sz="2000" dirty="0" smtClean="0">
                <a:solidFill>
                  <a:schemeClr val="bg1"/>
                </a:solidFill>
              </a:rPr>
              <a:t>°C)</a:t>
            </a:r>
          </a:p>
          <a:p>
            <a:r>
              <a:rPr lang="pt-BR" sz="2000" dirty="0" smtClean="0"/>
              <a:t>Orbita a estrela o mais próximo de todos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riple-star_suns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“</a:t>
            </a:r>
            <a:r>
              <a:rPr lang="pt-BR" sz="3600" dirty="0" err="1" smtClean="0">
                <a:solidFill>
                  <a:schemeClr val="tx1"/>
                </a:solidFill>
              </a:rPr>
              <a:t>Tatooine</a:t>
            </a:r>
            <a:r>
              <a:rPr lang="pt-BR" sz="3600" dirty="0" smtClean="0">
                <a:solidFill>
                  <a:schemeClr val="tx1"/>
                </a:solidFill>
              </a:rPr>
              <a:t>” (HD 188753 Ab)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0000" y="5589240"/>
            <a:ext cx="8204448" cy="148640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Nomeada em homenagem ao planeta do Luke Skywalker</a:t>
            </a:r>
          </a:p>
          <a:p>
            <a:r>
              <a:rPr lang="pt-BR" sz="2000" dirty="0" smtClean="0"/>
              <a:t>Júpiter quente</a:t>
            </a:r>
          </a:p>
          <a:p>
            <a:r>
              <a:rPr lang="pt-BR" sz="2000" dirty="0" smtClean="0"/>
              <a:t>Sistema triplo de estrelas</a:t>
            </a:r>
            <a:endParaRPr lang="pt-BR" sz="2000" dirty="0"/>
          </a:p>
        </p:txBody>
      </p:sp>
      <p:pic>
        <p:nvPicPr>
          <p:cNvPr id="5" name="Imagem 4" descr="tatoo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7973" y="1268760"/>
            <a:ext cx="9512501" cy="4212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rES-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67544"/>
            <a:ext cx="9144000" cy="9144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bg1"/>
                </a:solidFill>
              </a:rPr>
              <a:t>“O planeta </a:t>
            </a:r>
            <a:r>
              <a:rPr lang="pt-BR" sz="3600" dirty="0" smtClean="0">
                <a:solidFill>
                  <a:schemeClr val="tx1"/>
                </a:solidFill>
              </a:rPr>
              <a:t>negro” (</a:t>
            </a:r>
            <a:r>
              <a:rPr lang="pt-BR" sz="3600" dirty="0" err="1" smtClean="0">
                <a:solidFill>
                  <a:schemeClr val="tx1"/>
                </a:solidFill>
              </a:rPr>
              <a:t>TrES</a:t>
            </a:r>
            <a:r>
              <a:rPr lang="pt-BR" sz="3600" dirty="0" smtClean="0">
                <a:solidFill>
                  <a:schemeClr val="tx1"/>
                </a:solidFill>
              </a:rPr>
              <a:t> 2b)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0000" y="5615008"/>
            <a:ext cx="7772400" cy="14864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pt-BR" sz="2000" dirty="0" smtClean="0">
                <a:solidFill>
                  <a:schemeClr val="bg1"/>
                </a:solidFill>
              </a:rPr>
              <a:t>Localizado a 750 </a:t>
            </a:r>
            <a:r>
              <a:rPr lang="pt-BR" sz="2000" dirty="0" smtClean="0"/>
              <a:t>anos-luz</a:t>
            </a:r>
          </a:p>
          <a:p>
            <a:pPr>
              <a:buClrTx/>
            </a:pPr>
            <a:r>
              <a:rPr lang="pt-BR" sz="2000" dirty="0" smtClean="0">
                <a:solidFill>
                  <a:schemeClr val="bg1"/>
                </a:solidFill>
              </a:rPr>
              <a:t>Planeta mais escuro </a:t>
            </a:r>
            <a:r>
              <a:rPr lang="pt-BR" sz="2000" dirty="0" smtClean="0"/>
              <a:t>conhecido</a:t>
            </a:r>
          </a:p>
          <a:p>
            <a:pPr>
              <a:buClrTx/>
            </a:pPr>
            <a:r>
              <a:rPr lang="pt-BR" sz="2000" dirty="0" smtClean="0">
                <a:solidFill>
                  <a:schemeClr val="bg1"/>
                </a:solidFill>
              </a:rPr>
              <a:t>Reflete menos de 1% da luz </a:t>
            </a:r>
            <a:r>
              <a:rPr lang="pt-BR" sz="2000" dirty="0" smtClean="0"/>
              <a:t>incidente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-of-HAT-P-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220717"/>
            <a:ext cx="9396536" cy="75010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“A nuvem” (HAT P 1b)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0000" y="5615008"/>
            <a:ext cx="7772400" cy="148640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Planeta menos denso descoberto</a:t>
            </a:r>
          </a:p>
          <a:p>
            <a:r>
              <a:rPr lang="pt-BR" sz="2000" dirty="0" smtClean="0"/>
              <a:t>Maior que Júpiter</a:t>
            </a:r>
          </a:p>
          <a:p>
            <a:r>
              <a:rPr lang="pt-BR" sz="2000" dirty="0" smtClean="0"/>
              <a:t>¼ densidade da água: flutuaria </a:t>
            </a:r>
            <a:r>
              <a:rPr lang="pt-BR" sz="2000" dirty="0" smtClean="0">
                <a:solidFill>
                  <a:schemeClr val="bg1"/>
                </a:solidFill>
              </a:rPr>
              <a:t>numa piscina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J1214b_(Artist’s_impression)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44624" y="0"/>
            <a:ext cx="10760124" cy="717341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“Mundo d’água” (GJ 1214 B)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5615008"/>
            <a:ext cx="7772400" cy="148640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Planeta rochoso, rico em água e com presença de atmosfera</a:t>
            </a:r>
          </a:p>
          <a:p>
            <a:r>
              <a:rPr lang="pt-BR" sz="2000" dirty="0" smtClean="0"/>
              <a:t>2,7x Tamanho da Terra / 7x Massa da Terra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IP_13044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14586"/>
            <a:ext cx="10347193" cy="68725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bg1"/>
                </a:solidFill>
              </a:rPr>
              <a:t>“O enigma” (HIP </a:t>
            </a:r>
            <a:r>
              <a:rPr lang="pt-BR" sz="3600" dirty="0" smtClean="0">
                <a:solidFill>
                  <a:schemeClr val="tx1"/>
                </a:solidFill>
              </a:rPr>
              <a:t>13044 b)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0000" y="5615008"/>
            <a:ext cx="7772400" cy="148640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Sobreviveu ao cataclismo de sua estrela que se transformou em uma gigante </a:t>
            </a:r>
            <a:r>
              <a:rPr lang="pt-BR" sz="2000" dirty="0" smtClean="0"/>
              <a:t>vermelha</a:t>
            </a:r>
          </a:p>
          <a:p>
            <a:r>
              <a:rPr lang="pt-BR" sz="2000" dirty="0" smtClean="0"/>
              <a:t>Possível origem </a:t>
            </a:r>
            <a:r>
              <a:rPr lang="pt-BR" sz="2000" smtClean="0"/>
              <a:t>extragalática</a:t>
            </a:r>
            <a:endParaRPr lang="pt-B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3669711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3871988"/>
            <a:ext cx="9144000" cy="118374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“Planeta Diamante” </a:t>
            </a:r>
            <a:br>
              <a:rPr lang="pt-BR" sz="3600" dirty="0" smtClean="0">
                <a:solidFill>
                  <a:schemeClr val="tx1"/>
                </a:solidFill>
              </a:rPr>
            </a:br>
            <a:r>
              <a:rPr lang="pt-BR" sz="3600" dirty="0" smtClean="0">
                <a:solidFill>
                  <a:schemeClr val="tx1"/>
                </a:solidFill>
              </a:rPr>
              <a:t>(PSR </a:t>
            </a:r>
            <a:r>
              <a:rPr lang="pt-BR" sz="3600" dirty="0" smtClean="0">
                <a:solidFill>
                  <a:schemeClr val="bg1"/>
                </a:solidFill>
              </a:rPr>
              <a:t>J1719-14</a:t>
            </a:r>
            <a:r>
              <a:rPr lang="pt-BR" sz="3600" dirty="0" smtClean="0">
                <a:solidFill>
                  <a:schemeClr val="tx1"/>
                </a:solidFill>
              </a:rPr>
              <a:t>38)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0000" y="5615008"/>
            <a:ext cx="7772400" cy="148640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Originalm</a:t>
            </a:r>
            <a:r>
              <a:rPr lang="pt-BR" sz="2000" dirty="0" smtClean="0">
                <a:solidFill>
                  <a:schemeClr val="bg1"/>
                </a:solidFill>
              </a:rPr>
              <a:t>ente era uma estrela: grande </a:t>
            </a:r>
            <a:r>
              <a:rPr lang="pt-BR" sz="2000" dirty="0" smtClean="0"/>
              <a:t>presença de C</a:t>
            </a:r>
          </a:p>
          <a:p>
            <a:r>
              <a:rPr lang="pt-BR" sz="2000" dirty="0" smtClean="0"/>
              <a:t>Ultra-alta pres</a:t>
            </a:r>
            <a:r>
              <a:rPr lang="pt-BR" sz="2000" dirty="0" smtClean="0">
                <a:solidFill>
                  <a:schemeClr val="bg1"/>
                </a:solidFill>
              </a:rPr>
              <a:t>são da pulsar próxima cristalizo</a:t>
            </a:r>
            <a:r>
              <a:rPr lang="pt-BR" sz="2000" dirty="0" smtClean="0"/>
              <a:t>u</a:t>
            </a:r>
            <a:r>
              <a:rPr lang="pt-BR" sz="2000" dirty="0" smtClean="0">
                <a:solidFill>
                  <a:schemeClr val="bg1"/>
                </a:solidFill>
              </a:rPr>
              <a:t> </a:t>
            </a:r>
            <a:r>
              <a:rPr lang="pt-BR" sz="2000" dirty="0" smtClean="0"/>
              <a:t>o carbono em diamante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rtist's_impression_of_pulsar_planet_B1620-26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“Matusalém” (PSR B1620-26 b)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196752"/>
            <a:ext cx="7772400" cy="148640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O planeta mais velho descoberto: 12,8 bilhões de anos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SE_Gr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196752"/>
            <a:ext cx="6768752" cy="425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são planetas?</a:t>
            </a:r>
            <a:endParaRPr lang="pt-BR" dirty="0"/>
          </a:p>
        </p:txBody>
      </p:sp>
      <p:graphicFrame>
        <p:nvGraphicFramePr>
          <p:cNvPr id="4" name="Diagrama 3"/>
          <p:cNvGraphicFramePr/>
          <p:nvPr/>
        </p:nvGraphicFramePr>
        <p:xfrm>
          <a:off x="4644008" y="4581128"/>
          <a:ext cx="4248472" cy="2047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lanet_Gliese_581_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48989" y="-1107504"/>
            <a:ext cx="16413877" cy="93610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“A </a:t>
            </a:r>
            <a:r>
              <a:rPr lang="pt-BR" sz="3600" dirty="0" err="1" smtClean="0">
                <a:solidFill>
                  <a:schemeClr val="tx1"/>
                </a:solidFill>
              </a:rPr>
              <a:t>super-terra</a:t>
            </a:r>
            <a:r>
              <a:rPr lang="pt-BR" sz="3600" dirty="0" smtClean="0">
                <a:solidFill>
                  <a:schemeClr val="tx1"/>
                </a:solidFill>
              </a:rPr>
              <a:t>” (</a:t>
            </a:r>
            <a:r>
              <a:rPr lang="pt-BR" sz="3600" dirty="0" err="1" smtClean="0">
                <a:solidFill>
                  <a:schemeClr val="tx1"/>
                </a:solidFill>
              </a:rPr>
              <a:t>Gliese</a:t>
            </a:r>
            <a:r>
              <a:rPr lang="pt-BR" sz="3600" dirty="0" smtClean="0">
                <a:solidFill>
                  <a:schemeClr val="tx1"/>
                </a:solidFill>
              </a:rPr>
              <a:t> 581 D)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0000" y="5615008"/>
            <a:ext cx="7772400" cy="148640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Planeta rochoso / 8x massa da Terra</a:t>
            </a:r>
          </a:p>
          <a:p>
            <a:r>
              <a:rPr lang="pt-BR" sz="2000" dirty="0" smtClean="0"/>
              <a:t>Localizado na Zona Habitável</a:t>
            </a:r>
          </a:p>
          <a:p>
            <a:r>
              <a:rPr lang="pt-BR" sz="2000" dirty="0" smtClean="0"/>
              <a:t>Um dos planetas mais parecidos com a Terra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 Bibliográficas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99592" y="1772816"/>
            <a:ext cx="77048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tx2"/>
                </a:solidFill>
              </a:rPr>
              <a:t>Martioli</a:t>
            </a:r>
            <a:r>
              <a:rPr lang="pt-BR" dirty="0" smtClean="0">
                <a:solidFill>
                  <a:schemeClr val="tx2"/>
                </a:solidFill>
              </a:rPr>
              <a:t>, Eder. Exoplanetas – Sistemas Planetários do Nosso Universo. Setembro de 2009, São Carlos-SP, Brasil.</a:t>
            </a:r>
          </a:p>
          <a:p>
            <a:endParaRPr lang="pt-BR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Kitchen, </a:t>
            </a:r>
            <a:r>
              <a:rPr lang="en-US" dirty="0" err="1" smtClean="0"/>
              <a:t>Cris</a:t>
            </a:r>
            <a:r>
              <a:rPr lang="en-US" dirty="0" smtClean="0"/>
              <a:t>. </a:t>
            </a:r>
            <a:r>
              <a:rPr lang="en-US" i="1" dirty="0" err="1" smtClean="0"/>
              <a:t>Exoplanets</a:t>
            </a:r>
            <a:r>
              <a:rPr lang="en-US" i="1" dirty="0" smtClean="0"/>
              <a:t>: finding, exploring and understanding alien worlds.</a:t>
            </a:r>
            <a:r>
              <a:rPr lang="en-US" dirty="0" smtClean="0"/>
              <a:t> Spring.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pt-BR" dirty="0" smtClean="0">
                <a:hlinkClick r:id="rId2"/>
              </a:rPr>
              <a:t>http://exoplanetarchive.ipac.caltech.edu/</a:t>
            </a:r>
            <a:endParaRPr lang="pt-BR" dirty="0" smtClean="0"/>
          </a:p>
          <a:p>
            <a:endParaRPr lang="pt-BR" dirty="0" smtClean="0">
              <a:solidFill>
                <a:schemeClr val="tx2"/>
              </a:solidFill>
            </a:endParaRPr>
          </a:p>
          <a:p>
            <a:r>
              <a:rPr lang="pt-BR" dirty="0" smtClean="0">
                <a:hlinkClick r:id="rId3"/>
              </a:rPr>
              <a:t>http://planetquest.jpl.nasa.gov/</a:t>
            </a:r>
            <a:endParaRPr lang="pt-BR" dirty="0" smtClean="0"/>
          </a:p>
          <a:p>
            <a:endParaRPr lang="pt-BR" dirty="0" smtClean="0">
              <a:solidFill>
                <a:schemeClr val="tx2"/>
              </a:solidFill>
            </a:endParaRPr>
          </a:p>
          <a:p>
            <a:r>
              <a:rPr lang="pt-BR" dirty="0" smtClean="0">
                <a:hlinkClick r:id="rId4"/>
              </a:rPr>
              <a:t>http://exoplanet.eu/</a:t>
            </a:r>
            <a:endParaRPr lang="pt-BR" dirty="0" smtClean="0"/>
          </a:p>
          <a:p>
            <a:endParaRPr lang="pt-BR" dirty="0" smtClean="0">
              <a:solidFill>
                <a:schemeClr val="tx2"/>
              </a:solidFill>
            </a:endParaRPr>
          </a:p>
          <a:p>
            <a:r>
              <a:rPr lang="pt-BR" dirty="0" smtClean="0">
                <a:hlinkClick r:id="rId5"/>
              </a:rPr>
              <a:t>http://exoplanets.org/</a:t>
            </a:r>
            <a:endParaRPr lang="pt-BR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galaxy-graph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318" y="2420888"/>
            <a:ext cx="5740682" cy="4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Exoplanetas</a:t>
            </a: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8278688" cy="1489844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solidFill>
                  <a:schemeClr val="tx2"/>
                </a:solidFill>
              </a:rPr>
              <a:t>Nome dado a um planeta que se encontra fora do nosso Sistema Solar.</a:t>
            </a:r>
            <a:endParaRPr lang="pt-BR" sz="2400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467544" y="4725144"/>
          <a:ext cx="2880320" cy="15849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46121"/>
                <a:gridCol w="734199"/>
              </a:tblGrid>
              <a:tr h="288032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Total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564</a:t>
                      </a:r>
                      <a:endParaRPr lang="pt-BR" sz="16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Júpiteres Quentes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141</a:t>
                      </a:r>
                      <a:endParaRPr lang="pt-BR" sz="16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Parecidos</a:t>
                      </a:r>
                      <a:r>
                        <a:rPr lang="pt-BR" sz="1600" baseline="0" dirty="0" smtClean="0"/>
                        <a:t> com a Terra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0</a:t>
                      </a:r>
                      <a:endParaRPr lang="pt-BR" sz="16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Outros</a:t>
                      </a:r>
                      <a:r>
                        <a:rPr lang="pt-BR" sz="1600" baseline="0" dirty="0" smtClean="0"/>
                        <a:t> planetas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80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Métodos de detecção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673424"/>
            <a:ext cx="7772400" cy="4572000"/>
          </a:xfrm>
        </p:spPr>
        <p:txBody>
          <a:bodyPr/>
          <a:lstStyle/>
          <a:p>
            <a:pPr algn="ctr">
              <a:buNone/>
            </a:pPr>
            <a:r>
              <a:rPr lang="pt-BR" dirty="0" smtClean="0"/>
              <a:t>Velocidade Radial</a:t>
            </a:r>
          </a:p>
          <a:p>
            <a:pPr algn="ctr">
              <a:buNone/>
            </a:pPr>
            <a:r>
              <a:rPr lang="pt-BR" dirty="0" smtClean="0"/>
              <a:t>Trânsitos</a:t>
            </a:r>
          </a:p>
          <a:p>
            <a:pPr algn="ctr">
              <a:buNone/>
            </a:pPr>
            <a:r>
              <a:rPr lang="pt-BR" dirty="0" smtClean="0"/>
              <a:t>Imagem Direta</a:t>
            </a:r>
          </a:p>
          <a:p>
            <a:pPr algn="ctr">
              <a:buNone/>
            </a:pPr>
            <a:r>
              <a:rPr lang="pt-BR" dirty="0" smtClean="0"/>
              <a:t>Microlentes Gravitacionais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772400" cy="914400"/>
          </a:xfrm>
        </p:spPr>
        <p:txBody>
          <a:bodyPr/>
          <a:lstStyle/>
          <a:p>
            <a:r>
              <a:rPr lang="pt-BR" dirty="0" smtClean="0"/>
              <a:t>Velocidade Radial ou Efeito </a:t>
            </a:r>
            <a:r>
              <a:rPr lang="pt-BR" dirty="0" err="1" smtClean="0"/>
              <a:t>Dopler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1556792"/>
            <a:ext cx="77724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400" dirty="0" smtClean="0"/>
              <a:t>~70% dos planetas descobertos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132856"/>
            <a:ext cx="406234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827584" y="5890046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Trata-se de uma técnica baseada no Efeito Doppler luminoso, com objetos se afastando com coloração mais avermelhada e objetos se aproximando mais azulados.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7" name="Picture 2" descr="F:\S\IMAGES\Dopplerfrequenz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941168"/>
            <a:ext cx="3456384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voc_space_sun_1_pic_fla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035" y="-603448"/>
            <a:ext cx="8950469" cy="8669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Trânsito</a:t>
            </a:r>
            <a:endParaRPr lang="pt-BR" dirty="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403648" y="4581128"/>
            <a:ext cx="6192688" cy="79166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51" y="363"/>
              </a:cxn>
              <a:cxn ang="0">
                <a:pos x="4128" y="272"/>
              </a:cxn>
              <a:cxn ang="0">
                <a:pos x="5080" y="45"/>
              </a:cxn>
            </a:cxnLst>
            <a:rect l="0" t="0" r="r" b="b"/>
            <a:pathLst>
              <a:path w="5080" h="408">
                <a:moveTo>
                  <a:pt x="0" y="0"/>
                </a:moveTo>
                <a:cubicBezTo>
                  <a:pt x="631" y="159"/>
                  <a:pt x="1263" y="318"/>
                  <a:pt x="1951" y="363"/>
                </a:cubicBezTo>
                <a:cubicBezTo>
                  <a:pt x="2639" y="408"/>
                  <a:pt x="3607" y="325"/>
                  <a:pt x="4128" y="272"/>
                </a:cubicBezTo>
                <a:cubicBezTo>
                  <a:pt x="4649" y="219"/>
                  <a:pt x="4929" y="98"/>
                  <a:pt x="5080" y="45"/>
                </a:cubicBezTo>
              </a:path>
            </a:pathLst>
          </a:custGeom>
          <a:noFill/>
          <a:ln w="3175" cap="flat" cmpd="sng">
            <a:solidFill>
              <a:schemeClr val="bg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flipH="1">
            <a:off x="3073400" y="5153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voc_space_sun_1_pic_fla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035" y="-603448"/>
            <a:ext cx="8950469" cy="8669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Trânsito</a:t>
            </a:r>
            <a:endParaRPr lang="pt-BR" dirty="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403648" y="4581128"/>
            <a:ext cx="6192688" cy="79166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51" y="363"/>
              </a:cxn>
              <a:cxn ang="0">
                <a:pos x="4128" y="272"/>
              </a:cxn>
              <a:cxn ang="0">
                <a:pos x="5080" y="45"/>
              </a:cxn>
            </a:cxnLst>
            <a:rect l="0" t="0" r="r" b="b"/>
            <a:pathLst>
              <a:path w="5080" h="408">
                <a:moveTo>
                  <a:pt x="0" y="0"/>
                </a:moveTo>
                <a:cubicBezTo>
                  <a:pt x="631" y="159"/>
                  <a:pt x="1263" y="318"/>
                  <a:pt x="1951" y="363"/>
                </a:cubicBezTo>
                <a:cubicBezTo>
                  <a:pt x="2639" y="408"/>
                  <a:pt x="3607" y="325"/>
                  <a:pt x="4128" y="272"/>
                </a:cubicBezTo>
                <a:cubicBezTo>
                  <a:pt x="4649" y="219"/>
                  <a:pt x="4929" y="98"/>
                  <a:pt x="5080" y="45"/>
                </a:cubicBezTo>
              </a:path>
            </a:pathLst>
          </a:custGeom>
          <a:noFill/>
          <a:ln w="3175" cap="flat" cmpd="sng">
            <a:solidFill>
              <a:schemeClr val="bg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flipH="1">
            <a:off x="3073400" y="5153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2843213" y="4890616"/>
            <a:ext cx="469900" cy="482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voc_space_sun_1_pic_fla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035" y="-603448"/>
            <a:ext cx="8950469" cy="8669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Trânsito</a:t>
            </a:r>
            <a:endParaRPr lang="pt-BR" dirty="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403648" y="4581128"/>
            <a:ext cx="6192688" cy="79166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51" y="363"/>
              </a:cxn>
              <a:cxn ang="0">
                <a:pos x="4128" y="272"/>
              </a:cxn>
              <a:cxn ang="0">
                <a:pos x="5080" y="45"/>
              </a:cxn>
            </a:cxnLst>
            <a:rect l="0" t="0" r="r" b="b"/>
            <a:pathLst>
              <a:path w="5080" h="408">
                <a:moveTo>
                  <a:pt x="0" y="0"/>
                </a:moveTo>
                <a:cubicBezTo>
                  <a:pt x="631" y="159"/>
                  <a:pt x="1263" y="318"/>
                  <a:pt x="1951" y="363"/>
                </a:cubicBezTo>
                <a:cubicBezTo>
                  <a:pt x="2639" y="408"/>
                  <a:pt x="3607" y="325"/>
                  <a:pt x="4128" y="272"/>
                </a:cubicBezTo>
                <a:cubicBezTo>
                  <a:pt x="4649" y="219"/>
                  <a:pt x="4929" y="98"/>
                  <a:pt x="5080" y="45"/>
                </a:cubicBezTo>
              </a:path>
            </a:pathLst>
          </a:custGeom>
          <a:noFill/>
          <a:ln w="3175" cap="flat" cmpd="sng">
            <a:solidFill>
              <a:schemeClr val="bg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flipH="1">
            <a:off x="3073400" y="51530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5796136" y="4869160"/>
            <a:ext cx="469900" cy="482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55776" y="2924944"/>
            <a:ext cx="41328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 err="1">
                <a:solidFill>
                  <a:schemeClr val="bg1"/>
                </a:solidFill>
              </a:rPr>
              <a:t>Fração</a:t>
            </a:r>
            <a:r>
              <a:rPr lang="en-US" b="1" dirty="0">
                <a:solidFill>
                  <a:schemeClr val="bg1"/>
                </a:solidFill>
              </a:rPr>
              <a:t> do </a:t>
            </a:r>
            <a:r>
              <a:rPr lang="en-US" b="1" dirty="0" err="1">
                <a:solidFill>
                  <a:schemeClr val="bg1"/>
                </a:solidFill>
              </a:rPr>
              <a:t>brilho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ocultada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pPr algn="ctr" eaLnBrk="0" hangingPunct="0"/>
            <a:endParaRPr lang="en-US" b="1" dirty="0">
              <a:solidFill>
                <a:schemeClr val="bg1"/>
              </a:solidFill>
            </a:endParaRPr>
          </a:p>
          <a:p>
            <a:pPr algn="ctr" eaLnBrk="0" hangingPunct="0"/>
            <a:r>
              <a:rPr lang="en-US" b="1" dirty="0">
                <a:solidFill>
                  <a:schemeClr val="bg1"/>
                </a:solidFill>
              </a:rPr>
              <a:t>   </a:t>
            </a:r>
            <a:r>
              <a:rPr lang="en-US" b="1" dirty="0" err="1">
                <a:solidFill>
                  <a:schemeClr val="bg1"/>
                </a:solidFill>
              </a:rPr>
              <a:t>Júpiter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transitando</a:t>
            </a:r>
            <a:r>
              <a:rPr lang="en-US" b="1" dirty="0">
                <a:solidFill>
                  <a:schemeClr val="bg1"/>
                </a:solidFill>
              </a:rPr>
              <a:t> o Sol  =  0.01</a:t>
            </a:r>
          </a:p>
          <a:p>
            <a:pPr algn="ctr" eaLnBrk="0" hangingPunct="0"/>
            <a:r>
              <a:rPr lang="en-US" b="1" dirty="0">
                <a:solidFill>
                  <a:schemeClr val="bg1"/>
                </a:solidFill>
              </a:rPr>
              <a:t>   </a:t>
            </a:r>
            <a:r>
              <a:rPr lang="en-US" b="1" dirty="0" err="1">
                <a:solidFill>
                  <a:schemeClr val="bg1"/>
                </a:solidFill>
              </a:rPr>
              <a:t>Netuno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transitando</a:t>
            </a:r>
            <a:r>
              <a:rPr lang="en-US" b="1" dirty="0">
                <a:solidFill>
                  <a:schemeClr val="bg1"/>
                </a:solidFill>
              </a:rPr>
              <a:t> o Sol =  0.001</a:t>
            </a:r>
          </a:p>
          <a:p>
            <a:pPr algn="ctr" eaLnBrk="0" hangingPunct="0"/>
            <a:r>
              <a:rPr lang="en-US" b="1" dirty="0">
                <a:solidFill>
                  <a:schemeClr val="bg1"/>
                </a:solidFill>
              </a:rPr>
              <a:t>   Terra </a:t>
            </a:r>
            <a:r>
              <a:rPr lang="en-US" b="1" dirty="0" err="1">
                <a:solidFill>
                  <a:schemeClr val="bg1"/>
                </a:solidFill>
              </a:rPr>
              <a:t>transitando</a:t>
            </a:r>
            <a:r>
              <a:rPr lang="en-US" b="1" dirty="0">
                <a:solidFill>
                  <a:schemeClr val="bg1"/>
                </a:solidFill>
              </a:rPr>
              <a:t> o Sol     =  </a:t>
            </a:r>
            <a:r>
              <a:rPr lang="en-US" b="1" dirty="0" smtClean="0">
                <a:solidFill>
                  <a:schemeClr val="bg1"/>
                </a:solidFill>
              </a:rPr>
              <a:t>0.0001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ô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ô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1180</TotalTime>
  <Words>701</Words>
  <Application>Microsoft Office PowerPoint</Application>
  <PresentationFormat>Apresentação na tela (4:3)</PresentationFormat>
  <Paragraphs>184</Paragraphs>
  <Slides>32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Metrô</vt:lpstr>
      <vt:lpstr>Slide 1</vt:lpstr>
      <vt:lpstr>Exoplanetas</vt:lpstr>
      <vt:lpstr>O que são planetas?</vt:lpstr>
      <vt:lpstr>Exoplanetas</vt:lpstr>
      <vt:lpstr>Métodos de detecção</vt:lpstr>
      <vt:lpstr>Velocidade Radial ou Efeito Dopler</vt:lpstr>
      <vt:lpstr>Trânsito</vt:lpstr>
      <vt:lpstr>Trânsito</vt:lpstr>
      <vt:lpstr>Trânsito</vt:lpstr>
      <vt:lpstr>Trânsito</vt:lpstr>
      <vt:lpstr>Imagem Direta</vt:lpstr>
      <vt:lpstr>Imagem Direta</vt:lpstr>
      <vt:lpstr>Microlentes Gravitacionais </vt:lpstr>
      <vt:lpstr>Slide 14</vt:lpstr>
      <vt:lpstr>Características físicas</vt:lpstr>
      <vt:lpstr>Júpiteres Quentes</vt:lpstr>
      <vt:lpstr>Super Terras</vt:lpstr>
      <vt:lpstr>Habitabilidade Planetária</vt:lpstr>
      <vt:lpstr>Habitabilidade Planetária</vt:lpstr>
      <vt:lpstr>TOP 10 EXOPLANETAS</vt:lpstr>
      <vt:lpstr>“Osiris” (HD 209458 B)</vt:lpstr>
      <vt:lpstr>“O inferno do espaço”  (WASP 12B)</vt:lpstr>
      <vt:lpstr>“Tatooine” (HD 188753 Ab)</vt:lpstr>
      <vt:lpstr>“O planeta negro” (TrES 2b)</vt:lpstr>
      <vt:lpstr>“A nuvem” (HAT P 1b)</vt:lpstr>
      <vt:lpstr>“Mundo d’água” (GJ 1214 B)</vt:lpstr>
      <vt:lpstr>“O enigma” (HIP 13044 b)</vt:lpstr>
      <vt:lpstr>“Planeta Diamante”  (PSR J1719-1438)</vt:lpstr>
      <vt:lpstr>“Matusalém” (PSR B1620-26 b)</vt:lpstr>
      <vt:lpstr>“A super-terra” (Gliese 581 D)</vt:lpstr>
      <vt:lpstr>Slide 31</vt:lpstr>
      <vt:lpstr>Referências Bibliográficas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Karen</dc:creator>
  <cp:lastModifiedBy>Jorge</cp:lastModifiedBy>
  <cp:revision>79</cp:revision>
  <dcterms:created xsi:type="dcterms:W3CDTF">2013-07-19T13:59:52Z</dcterms:created>
  <dcterms:modified xsi:type="dcterms:W3CDTF">2013-07-22T12:29:41Z</dcterms:modified>
</cp:coreProperties>
</file>