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72" r:id="rId8"/>
    <p:sldId id="271" r:id="rId9"/>
    <p:sldId id="261" r:id="rId10"/>
    <p:sldId id="281" r:id="rId11"/>
    <p:sldId id="273" r:id="rId12"/>
    <p:sldId id="282" r:id="rId13"/>
    <p:sldId id="262" r:id="rId14"/>
    <p:sldId id="279" r:id="rId15"/>
    <p:sldId id="263" r:id="rId16"/>
    <p:sldId id="280" r:id="rId17"/>
    <p:sldId id="275" r:id="rId18"/>
    <p:sldId id="274" r:id="rId19"/>
    <p:sldId id="277" r:id="rId20"/>
    <p:sldId id="264" r:id="rId21"/>
    <p:sldId id="265" r:id="rId22"/>
    <p:sldId id="276" r:id="rId23"/>
    <p:sldId id="269" r:id="rId24"/>
    <p:sldId id="278" r:id="rId25"/>
    <p:sldId id="266" r:id="rId26"/>
    <p:sldId id="267" r:id="rId27"/>
    <p:sldId id="268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C33DA1A-48C2-4BEE-8BE7-49EBE1A691CD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6398727-1108-4AC8-BFFC-C883B49FBF1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33DA1A-48C2-4BEE-8BE7-49EBE1A691CD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98727-1108-4AC8-BFFC-C883B49FB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33DA1A-48C2-4BEE-8BE7-49EBE1A691CD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98727-1108-4AC8-BFFC-C883B49FB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33DA1A-48C2-4BEE-8BE7-49EBE1A691CD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98727-1108-4AC8-BFFC-C883B49FB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C33DA1A-48C2-4BEE-8BE7-49EBE1A691CD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6398727-1108-4AC8-BFFC-C883B49FBF1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33DA1A-48C2-4BEE-8BE7-49EBE1A691CD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6398727-1108-4AC8-BFFC-C883B49FBF1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Retângu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33DA1A-48C2-4BEE-8BE7-49EBE1A691CD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6398727-1108-4AC8-BFFC-C883B49FB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33DA1A-48C2-4BEE-8BE7-49EBE1A691CD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98727-1108-4AC8-BFFC-C883B49FBF1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33DA1A-48C2-4BEE-8BE7-49EBE1A691CD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398727-1108-4AC8-BFFC-C883B49FB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C33DA1A-48C2-4BEE-8BE7-49EBE1A691CD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6398727-1108-4AC8-BFFC-C883B49FBF1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C33DA1A-48C2-4BEE-8BE7-49EBE1A691CD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6398727-1108-4AC8-BFFC-C883B49FBF1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C33DA1A-48C2-4BEE-8BE7-49EBE1A691CD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6398727-1108-4AC8-BFFC-C883B49FBF1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-astro.org.br/boletim/501_02-dec-2009.txt" TargetMode="External"/><Relationship Id="rId2" Type="http://schemas.openxmlformats.org/officeDocument/2006/relationships/hyperlink" Target="http://alerjln1.alerj.rj.gov.br/CONTLEI.NSF/c8aa0900025feef6032564ec0060dfff/840ac32f6dd4014f832571db006f5696?OpenDocument&amp;Highlight=0,astr%C3%B4nomo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fBQURcRsjs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Astronomia Imperial</a:t>
            </a:r>
            <a:br>
              <a:rPr lang="pt-BR" dirty="0" smtClean="0"/>
            </a:br>
            <a:r>
              <a:rPr lang="pt-BR" i="1" dirty="0" smtClean="0"/>
              <a:t>O Olhar Real em direção ao Universo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Por Andrea </a:t>
            </a:r>
            <a:r>
              <a:rPr lang="pt-BR" dirty="0" err="1" smtClean="0"/>
              <a:t>Greff</a:t>
            </a:r>
            <a:endParaRPr lang="en-US" dirty="0"/>
          </a:p>
        </p:txBody>
      </p:sp>
      <p:pic>
        <p:nvPicPr>
          <p:cNvPr id="99332" name="Picture 4" descr="http://www.monarquia.org.br/imagens/bandeirashistoricas/brasilimp1822-1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4805182" cy="3481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Imperial Observatório</a:t>
            </a:r>
            <a:endParaRPr lang="en-US" dirty="0"/>
          </a:p>
        </p:txBody>
      </p:sp>
      <p:pic>
        <p:nvPicPr>
          <p:cNvPr id="126978" name="Picture 2" descr="Imperial Observató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661" y="1628800"/>
            <a:ext cx="8375803" cy="467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Imperial Observatório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Astrônomos </a:t>
            </a:r>
            <a:r>
              <a:rPr lang="pt-BR" dirty="0" smtClean="0"/>
              <a:t>renomados indicados como diretores pelo Imperador </a:t>
            </a:r>
            <a:endParaRPr lang="pt-BR" dirty="0" smtClean="0"/>
          </a:p>
          <a:p>
            <a:pPr lvl="1"/>
            <a:r>
              <a:rPr lang="pt-BR" dirty="0" err="1" smtClean="0"/>
              <a:t>Sauve</a:t>
            </a:r>
            <a:r>
              <a:rPr lang="pt-BR" dirty="0" smtClean="0"/>
              <a:t>, </a:t>
            </a:r>
            <a:r>
              <a:rPr lang="pt-BR" dirty="0" err="1" smtClean="0"/>
              <a:t>Liais</a:t>
            </a:r>
            <a:r>
              <a:rPr lang="pt-BR" dirty="0" smtClean="0"/>
              <a:t>, </a:t>
            </a:r>
            <a:r>
              <a:rPr lang="pt-BR" dirty="0" err="1" smtClean="0"/>
              <a:t>Cruls</a:t>
            </a:r>
            <a:endParaRPr lang="pt-BR" dirty="0" smtClean="0"/>
          </a:p>
        </p:txBody>
      </p:sp>
      <p:pic>
        <p:nvPicPr>
          <p:cNvPr id="118786" name="Picture 2" descr="Emmanuel Liais (1826-1900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54364"/>
            <a:ext cx="2736304" cy="3842988"/>
          </a:xfrm>
          <a:prstGeom prst="rect">
            <a:avLst/>
          </a:prstGeom>
          <a:noFill/>
        </p:spPr>
      </p:pic>
      <p:pic>
        <p:nvPicPr>
          <p:cNvPr id="118788" name="Picture 4" descr="Luiz Cruls (1848-1908)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9" y="3282714"/>
            <a:ext cx="2520280" cy="3314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Imperial Observatório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Estudo </a:t>
            </a:r>
            <a:r>
              <a:rPr lang="pt-BR" dirty="0" smtClean="0"/>
              <a:t>intensivo do cometa descoberto por </a:t>
            </a:r>
            <a:r>
              <a:rPr lang="pt-BR" dirty="0" err="1" smtClean="0"/>
              <a:t>Cruls</a:t>
            </a:r>
            <a:r>
              <a:rPr lang="pt-BR" dirty="0" smtClean="0"/>
              <a:t> e demais cometas por D. Pedro II</a:t>
            </a:r>
            <a:r>
              <a:rPr lang="en-US" dirty="0" smtClean="0"/>
              <a:t>, e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Via </a:t>
            </a:r>
            <a:r>
              <a:rPr lang="en-US" dirty="0" err="1" smtClean="0"/>
              <a:t>Láctea</a:t>
            </a:r>
            <a:r>
              <a:rPr lang="en-US" dirty="0" smtClean="0"/>
              <a:t> </a:t>
            </a:r>
            <a:r>
              <a:rPr lang="pt-BR" dirty="0" smtClean="0"/>
              <a:t>/*falta transcrever trechos*/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Museu do Imperador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6237"/>
            <a:ext cx="4114800" cy="4526280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Locais de estudo do </a:t>
            </a:r>
            <a:r>
              <a:rPr lang="pt-BR" dirty="0" smtClean="0"/>
              <a:t>Imperador</a:t>
            </a:r>
          </a:p>
          <a:p>
            <a:pPr lvl="1"/>
            <a:r>
              <a:rPr lang="pt-BR" dirty="0" smtClean="0"/>
              <a:t>Gabinetes de minerais, de física e química, e de estudos literários</a:t>
            </a:r>
          </a:p>
          <a:p>
            <a:pPr lvl="1"/>
            <a:r>
              <a:rPr lang="pt-BR" dirty="0" smtClean="0"/>
              <a:t>Herbário herdado de sua mãe, imperatriz Leopoldina</a:t>
            </a:r>
            <a:endParaRPr lang="pt-BR" dirty="0" smtClean="0"/>
          </a:p>
          <a:p>
            <a:pPr lvl="1"/>
            <a:r>
              <a:rPr lang="pt-BR" dirty="0" smtClean="0"/>
              <a:t>Museu </a:t>
            </a:r>
          </a:p>
          <a:p>
            <a:pPr lvl="1"/>
            <a:r>
              <a:rPr lang="pt-BR" dirty="0" smtClean="0"/>
              <a:t>Biblioteca</a:t>
            </a:r>
          </a:p>
          <a:p>
            <a:pPr lvl="1"/>
            <a:r>
              <a:rPr lang="pt-BR" dirty="0" smtClean="0"/>
              <a:t>Observatório </a:t>
            </a:r>
            <a:r>
              <a:rPr lang="pt-BR" dirty="0" smtClean="0"/>
              <a:t>privado com instrumentos </a:t>
            </a:r>
            <a:r>
              <a:rPr lang="pt-BR" dirty="0" smtClean="0"/>
              <a:t>astronômicos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Preocupação </a:t>
            </a:r>
            <a:r>
              <a:rPr lang="pt-BR" dirty="0" smtClean="0"/>
              <a:t>com hora e pontualidade</a:t>
            </a:r>
            <a:endParaRPr lang="en-US" dirty="0"/>
          </a:p>
        </p:txBody>
      </p:sp>
      <p:pic>
        <p:nvPicPr>
          <p:cNvPr id="93191" name="Picture 7" descr="http://farm9.staticflickr.com/8092/8382536684_40cd65355d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3303" y="1484784"/>
            <a:ext cx="3795121" cy="2201467"/>
          </a:xfrm>
          <a:prstGeom prst="rect">
            <a:avLst/>
          </a:prstGeom>
          <a:noFill/>
        </p:spPr>
      </p:pic>
      <p:pic>
        <p:nvPicPr>
          <p:cNvPr id="93193" name="Picture 9" descr="http://farm9.staticflickr.com/8216/8382580810_a987b561e5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5561" y="2924944"/>
            <a:ext cx="3262863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 cstate="print"/>
          <a:srcRect l="29624" t="24800" r="35825" b="24800"/>
          <a:stretch>
            <a:fillRect/>
          </a:stretch>
        </p:blipFill>
        <p:spPr bwMode="auto">
          <a:xfrm>
            <a:off x="755576" y="260648"/>
            <a:ext cx="7560840" cy="620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Amor à Astronomia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6237"/>
            <a:ext cx="4186808" cy="452628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Membro SAF e demais academias de </a:t>
            </a:r>
            <a:r>
              <a:rPr lang="pt-BR" dirty="0" smtClean="0"/>
              <a:t>ciências</a:t>
            </a:r>
          </a:p>
          <a:p>
            <a:endParaRPr lang="pt-BR" dirty="0" smtClean="0"/>
          </a:p>
          <a:p>
            <a:r>
              <a:rPr lang="pt-BR" dirty="0" smtClean="0"/>
              <a:t>Meteorito do </a:t>
            </a:r>
            <a:r>
              <a:rPr lang="pt-BR" dirty="0" err="1" smtClean="0"/>
              <a:t>Bendegó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Pioneiro em astrofotografia no </a:t>
            </a:r>
            <a:r>
              <a:rPr lang="pt-BR" dirty="0" smtClean="0"/>
              <a:t>Brasil</a:t>
            </a:r>
          </a:p>
          <a:p>
            <a:endParaRPr lang="pt-BR" dirty="0" smtClean="0"/>
          </a:p>
          <a:p>
            <a:r>
              <a:rPr lang="pt-BR" dirty="0" smtClean="0"/>
              <a:t>Descrevia fenômenos celestes em seus diários, na época “livro de assento</a:t>
            </a:r>
            <a:r>
              <a:rPr lang="pt-BR" dirty="0" smtClean="0"/>
              <a:t>”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 l="12403" t="15750" r="45959" b="13376"/>
          <a:stretch>
            <a:fillRect/>
          </a:stretch>
        </p:blipFill>
        <p:spPr bwMode="auto">
          <a:xfrm>
            <a:off x="4644008" y="1556792"/>
            <a:ext cx="33843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3" cstate="print"/>
          <a:srcRect l="16832" t="17325" r="32670" b="13376"/>
          <a:stretch>
            <a:fillRect/>
          </a:stretch>
        </p:blipFill>
        <p:spPr bwMode="auto">
          <a:xfrm>
            <a:off x="4644008" y="3284984"/>
            <a:ext cx="41044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Amor à Astronomia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Trecho do diário de d. Pedro II. 30 de abril 1891.  Acervo do Arquivo Histórico do Museu </a:t>
            </a:r>
            <a:r>
              <a:rPr lang="pt-BR" dirty="0" smtClean="0"/>
              <a:t>Imperial. Transcrição</a:t>
            </a:r>
            <a:r>
              <a:rPr lang="pt-BR" dirty="0" smtClean="0"/>
              <a:t>:</a:t>
            </a:r>
          </a:p>
          <a:p>
            <a:pPr lvl="1"/>
            <a:r>
              <a:rPr lang="pt-BR" i="1" dirty="0" smtClean="0"/>
              <a:t>Estou admirando a fotografia da lua – com efeito é o aumento direto de 15 vezes – a idade da lua era de 167 horas</a:t>
            </a:r>
            <a:r>
              <a:rPr lang="pt-BR" i="1" dirty="0" smtClean="0"/>
              <a:t>.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Trecho do diário de d. Pedro II. 16 de maio de 1891.  Acervo do Arquivo Histórico do Museu </a:t>
            </a:r>
            <a:r>
              <a:rPr lang="pt-BR" dirty="0" smtClean="0"/>
              <a:t>Imperial. Transcrição</a:t>
            </a:r>
            <a:r>
              <a:rPr lang="pt-BR" dirty="0" smtClean="0"/>
              <a:t>:</a:t>
            </a:r>
          </a:p>
          <a:p>
            <a:pPr lvl="1"/>
            <a:r>
              <a:rPr lang="pt-BR" i="1" dirty="0" smtClean="0"/>
              <a:t>A 23 haverá </a:t>
            </a:r>
            <a:r>
              <a:rPr lang="pt-BR" i="1" dirty="0" err="1" smtClean="0"/>
              <a:t>eclípse</a:t>
            </a:r>
            <a:r>
              <a:rPr lang="pt-BR" i="1" dirty="0" smtClean="0"/>
              <a:t> total da lua visível em parte em Paris. Entrada no perímetro da terra às 4h 50’ da tarde... Grandeza do eclipse 1299 de diâmetro da lua. Como a 23 a lua nasce em Paris às 7h 44’ da tarde, só se observará o fenômeno no fim saindo a lua da sombra às 8h 26’ e da penumbra às 9h 31’.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Amor à Astronomia</a:t>
            </a:r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6738" name="Picture 2" descr="Ficheiro:Bendegó meteorite, front, National Museum, Rio de Janei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Amor à Astronomia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Em </a:t>
            </a:r>
            <a:r>
              <a:rPr lang="pt-BR" dirty="0" smtClean="0"/>
              <a:t>correspondências </a:t>
            </a:r>
            <a:r>
              <a:rPr lang="pt-BR" dirty="0"/>
              <a:t>à</a:t>
            </a:r>
            <a:r>
              <a:rPr lang="pt-BR" dirty="0" smtClean="0"/>
              <a:t> Condessa de Barral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Destaque de sua dedicação à Astronomia em livros de </a:t>
            </a:r>
            <a:r>
              <a:rPr lang="pt-BR" dirty="0" err="1" smtClean="0"/>
              <a:t>Liais</a:t>
            </a:r>
            <a:r>
              <a:rPr lang="pt-BR" dirty="0" smtClean="0"/>
              <a:t> e </a:t>
            </a:r>
            <a:r>
              <a:rPr lang="pt-BR" dirty="0" err="1" smtClean="0"/>
              <a:t>Flamarion</a:t>
            </a:r>
            <a:r>
              <a:rPr lang="pt-BR" dirty="0" smtClean="0"/>
              <a:t>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err="1" smtClean="0"/>
              <a:t>Asteróide</a:t>
            </a:r>
            <a:r>
              <a:rPr lang="pt-BR" dirty="0" smtClean="0"/>
              <a:t> </a:t>
            </a:r>
            <a:r>
              <a:rPr lang="pt-BR" dirty="0" smtClean="0"/>
              <a:t>Brasília em homenagem a D. Pedro II</a:t>
            </a:r>
          </a:p>
          <a:p>
            <a:endParaRPr lang="pt-BR" dirty="0" smtClean="0"/>
          </a:p>
          <a:p>
            <a:r>
              <a:rPr lang="pt-BR" dirty="0" smtClean="0"/>
              <a:t>Contato </a:t>
            </a:r>
            <a:r>
              <a:rPr lang="pt-BR" dirty="0" smtClean="0"/>
              <a:t>próximo com intelectuais contemporâneos como </a:t>
            </a:r>
            <a:r>
              <a:rPr lang="pt-BR" dirty="0" err="1" smtClean="0"/>
              <a:t>Flamarion</a:t>
            </a:r>
            <a:r>
              <a:rPr lang="pt-BR" dirty="0" smtClean="0"/>
              <a:t>, Victor Hugo, </a:t>
            </a:r>
            <a:r>
              <a:rPr lang="pt-BR" dirty="0" smtClean="0"/>
              <a:t>Nietzsche</a:t>
            </a:r>
          </a:p>
          <a:p>
            <a:endParaRPr lang="pt-BR" dirty="0" smtClean="0"/>
          </a:p>
          <a:p>
            <a:r>
              <a:rPr lang="pt-BR" dirty="0" smtClean="0"/>
              <a:t>Alexandre Herculano falou</a:t>
            </a:r>
            <a:r>
              <a:rPr lang="pt-BR" i="1" dirty="0" smtClean="0"/>
              <a:t>: "príncipe </a:t>
            </a:r>
            <a:r>
              <a:rPr lang="pt-BR" i="1" dirty="0" smtClean="0"/>
              <a:t>cuja opinião geral o considera como o primeiro de sua era graças à sua mente dotada, e devido à sua constante aplicação desse dom para as ciências e cultura</a:t>
            </a:r>
            <a:r>
              <a:rPr lang="pt-BR" i="1" dirty="0" smtClean="0"/>
              <a:t>.“</a:t>
            </a:r>
          </a:p>
          <a:p>
            <a:endParaRPr lang="pt-BR" dirty="0" smtClean="0"/>
          </a:p>
          <a:p>
            <a:r>
              <a:rPr lang="pt-BR" dirty="0" smtClean="0"/>
              <a:t>Charles Darwin falou: </a:t>
            </a:r>
            <a:r>
              <a:rPr lang="pt-BR" i="1" dirty="0" smtClean="0"/>
              <a:t> "O Imperador faz tanto pela ciência, que todo sábio é obrigado a demonstrar a ele o mais completo respeito."</a:t>
            </a:r>
            <a:endParaRPr lang="pt-BR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Amor à Astronomia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0834" name="Picture 2" descr="http://www.museuimperial.gov.br/images/stories/imagens_museu/exposicoes/exposicoes-pela-lente-do-imperador/livro%20-%20ilustrao%20imperador%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556792"/>
            <a:ext cx="3312368" cy="4956131"/>
          </a:xfrm>
          <a:prstGeom prst="rect">
            <a:avLst/>
          </a:prstGeom>
          <a:noFill/>
        </p:spPr>
      </p:pic>
      <p:pic>
        <p:nvPicPr>
          <p:cNvPr id="120836" name="Picture 4" descr="http://www.museuimperial.gov.br/images/stories/imagens_museu/exposicoes/exposicoes-pela-lente-do-imperador/livro%20-%20folha%20de%20ros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066" y="1552832"/>
            <a:ext cx="3376918" cy="4972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 de Dezembro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Por que essa data é considerada o Dia Nacional da Astronomia?</a:t>
            </a:r>
          </a:p>
          <a:p>
            <a:endParaRPr lang="pt-BR" dirty="0"/>
          </a:p>
          <a:p>
            <a:r>
              <a:rPr lang="pt-BR" dirty="0" smtClean="0"/>
              <a:t>O que aconteceu nesse dia?</a:t>
            </a:r>
          </a:p>
          <a:p>
            <a:pPr lvl="1"/>
            <a:r>
              <a:rPr lang="pt-BR" dirty="0" smtClean="0"/>
              <a:t>Foi descoberto um novo planeta por um brasileiro?</a:t>
            </a:r>
          </a:p>
          <a:p>
            <a:pPr lvl="1"/>
            <a:r>
              <a:rPr lang="pt-BR" dirty="0" smtClean="0"/>
              <a:t>Foi descoberto o </a:t>
            </a:r>
            <a:r>
              <a:rPr lang="pt-BR" dirty="0" smtClean="0"/>
              <a:t>maior meteorito do mundo no Brasil nesse dia?</a:t>
            </a:r>
          </a:p>
          <a:p>
            <a:pPr lvl="1"/>
            <a:r>
              <a:rPr lang="pt-BR" dirty="0" smtClean="0"/>
              <a:t>O Sol emitiu mais energia que o normal e essa </a:t>
            </a:r>
            <a:r>
              <a:rPr lang="pt-BR" dirty="0" smtClean="0"/>
              <a:t>s</a:t>
            </a:r>
            <a:r>
              <a:rPr lang="pt-BR" dirty="0" smtClean="0"/>
              <a:t>ó</a:t>
            </a:r>
            <a:r>
              <a:rPr lang="pt-BR" dirty="0" smtClean="0"/>
              <a:t> </a:t>
            </a:r>
            <a:r>
              <a:rPr lang="pt-BR" dirty="0" smtClean="0"/>
              <a:t>atingiu o Brasil?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Começo da Astronomia no Brasil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Não foi com incentivos de D. Pedro II no Imperial </a:t>
            </a:r>
            <a:r>
              <a:rPr lang="pt-BR" dirty="0" smtClean="0"/>
              <a:t>Observatório</a:t>
            </a:r>
          </a:p>
          <a:p>
            <a:endParaRPr lang="pt-BR" dirty="0" smtClean="0"/>
          </a:p>
          <a:p>
            <a:r>
              <a:rPr lang="pt-BR" dirty="0" smtClean="0"/>
              <a:t>Mestre João na corte de Cabral para aferir a </a:t>
            </a:r>
            <a:r>
              <a:rPr lang="pt-BR" dirty="0" smtClean="0"/>
              <a:t>latitude</a:t>
            </a:r>
          </a:p>
          <a:p>
            <a:endParaRPr lang="pt-BR" dirty="0" smtClean="0"/>
          </a:p>
          <a:p>
            <a:r>
              <a:rPr lang="pt-BR" dirty="0" smtClean="0"/>
              <a:t>J. </a:t>
            </a:r>
            <a:r>
              <a:rPr lang="pt-BR" dirty="0" err="1" smtClean="0"/>
              <a:t>Marcgrave</a:t>
            </a:r>
            <a:r>
              <a:rPr lang="pt-BR" dirty="0" smtClean="0"/>
              <a:t> um pouco depois também para aferir a </a:t>
            </a:r>
            <a:r>
              <a:rPr lang="pt-BR" dirty="0" smtClean="0"/>
              <a:t>latitude</a:t>
            </a:r>
          </a:p>
          <a:p>
            <a:endParaRPr lang="pt-BR" dirty="0" smtClean="0"/>
          </a:p>
          <a:p>
            <a:r>
              <a:rPr lang="pt-BR" dirty="0" smtClean="0"/>
              <a:t>Observatório em </a:t>
            </a:r>
            <a:r>
              <a:rPr lang="pt-BR" dirty="0" smtClean="0"/>
              <a:t>Recife</a:t>
            </a:r>
          </a:p>
          <a:p>
            <a:endParaRPr lang="pt-BR" dirty="0" smtClean="0"/>
          </a:p>
          <a:p>
            <a:r>
              <a:rPr lang="pt-BR" dirty="0" smtClean="0"/>
              <a:t>Observatório no Rio de </a:t>
            </a:r>
            <a:r>
              <a:rPr lang="pt-BR" dirty="0" smtClean="0"/>
              <a:t>Janeiro</a:t>
            </a:r>
          </a:p>
          <a:p>
            <a:endParaRPr lang="pt-BR" dirty="0" smtClean="0"/>
          </a:p>
          <a:p>
            <a:r>
              <a:rPr lang="pt-BR" dirty="0" smtClean="0"/>
              <a:t>Vinda de Halley ao Brasil </a:t>
            </a:r>
            <a:r>
              <a:rPr lang="pt-BR" dirty="0" smtClean="0"/>
              <a:t>para determinação da declinação magnética do Rio de Janeiro</a:t>
            </a:r>
          </a:p>
          <a:p>
            <a:endParaRPr lang="pt-BR" dirty="0" smtClean="0"/>
          </a:p>
          <a:p>
            <a:r>
              <a:rPr lang="pt-BR" dirty="0" smtClean="0"/>
              <a:t>Astrônomos da Europa devido aos Tratados de Demarcação do território entre Portugal e Espanha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Republicanos contra a Astronomia de D. Pedro II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6237"/>
            <a:ext cx="8147248" cy="4526280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Proclamação da República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</a:t>
            </a:r>
            <a:r>
              <a:rPr lang="pt-BR" dirty="0" smtClean="0"/>
              <a:t>retardou </a:t>
            </a:r>
            <a:r>
              <a:rPr lang="pt-BR" dirty="0" smtClean="0"/>
              <a:t>o desenvolvimento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</a:t>
            </a:r>
            <a:r>
              <a:rPr lang="pt-BR" dirty="0" smtClean="0"/>
              <a:t>do </a:t>
            </a:r>
            <a:r>
              <a:rPr lang="pt-BR" dirty="0" smtClean="0"/>
              <a:t>esp</a:t>
            </a:r>
            <a:r>
              <a:rPr lang="pt-BR" dirty="0"/>
              <a:t>í</a:t>
            </a:r>
            <a:r>
              <a:rPr lang="pt-BR" dirty="0" smtClean="0"/>
              <a:t>rito científico no </a:t>
            </a:r>
            <a:r>
              <a:rPr lang="pt-BR" dirty="0" smtClean="0"/>
              <a:t>Brasil</a:t>
            </a:r>
          </a:p>
          <a:p>
            <a:endParaRPr lang="pt-BR" dirty="0" smtClean="0"/>
          </a:p>
          <a:p>
            <a:r>
              <a:rPr lang="pt-BR" dirty="0" smtClean="0"/>
              <a:t>Perda da participação no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</a:t>
            </a:r>
            <a:r>
              <a:rPr lang="pt-BR" dirty="0" smtClean="0"/>
              <a:t>projeto </a:t>
            </a:r>
            <a:r>
              <a:rPr lang="pt-BR" i="1" dirty="0" err="1" smtClean="0"/>
              <a:t>Cartes</a:t>
            </a:r>
            <a:r>
              <a:rPr lang="pt-BR" i="1" dirty="0" smtClean="0"/>
              <a:t> </a:t>
            </a:r>
            <a:r>
              <a:rPr lang="pt-BR" i="1" dirty="0" err="1" smtClean="0"/>
              <a:t>du</a:t>
            </a:r>
            <a:r>
              <a:rPr lang="pt-BR" i="1" dirty="0" smtClean="0"/>
              <a:t> </a:t>
            </a:r>
            <a:r>
              <a:rPr lang="pt-BR" i="1" dirty="0" err="1" smtClean="0"/>
              <a:t>Ciel</a:t>
            </a:r>
            <a:r>
              <a:rPr lang="pt-BR" dirty="0" smtClean="0"/>
              <a:t> para a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</a:t>
            </a:r>
            <a:r>
              <a:rPr lang="pt-BR" dirty="0" smtClean="0"/>
              <a:t>Argentina</a:t>
            </a:r>
          </a:p>
          <a:p>
            <a:endParaRPr lang="pt-BR" dirty="0" smtClean="0"/>
          </a:p>
          <a:p>
            <a:r>
              <a:rPr lang="pt-BR" dirty="0" smtClean="0"/>
              <a:t>Fazenda Imperial Santa Cruz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</a:t>
            </a:r>
            <a:r>
              <a:rPr lang="pt-BR" dirty="0" smtClean="0"/>
              <a:t>doada </a:t>
            </a:r>
            <a:r>
              <a:rPr lang="pt-BR" dirty="0" smtClean="0"/>
              <a:t>por D. Pedro II e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</a:t>
            </a:r>
            <a:r>
              <a:rPr lang="pt-BR" dirty="0" smtClean="0"/>
              <a:t>instrumentos </a:t>
            </a:r>
            <a:r>
              <a:rPr lang="pt-BR" dirty="0" smtClean="0"/>
              <a:t>científicos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</a:t>
            </a:r>
            <a:r>
              <a:rPr lang="pt-BR" dirty="0" smtClean="0"/>
              <a:t>também </a:t>
            </a:r>
            <a:r>
              <a:rPr lang="pt-BR" dirty="0" smtClean="0"/>
              <a:t>doados para reforma no Imperial </a:t>
            </a:r>
            <a:r>
              <a:rPr lang="pt-BR" dirty="0" smtClean="0"/>
              <a:t>Observatório</a:t>
            </a:r>
          </a:p>
          <a:p>
            <a:endParaRPr lang="pt-BR" dirty="0" smtClean="0"/>
          </a:p>
          <a:p>
            <a:r>
              <a:rPr lang="pt-BR" dirty="0" smtClean="0"/>
              <a:t>Luneta fotográfica fabricada pelos irmãos franceses </a:t>
            </a:r>
            <a:r>
              <a:rPr lang="pt-BR" dirty="0" smtClean="0"/>
              <a:t>Henry</a:t>
            </a:r>
          </a:p>
          <a:p>
            <a:endParaRPr lang="pt-BR" dirty="0" smtClean="0"/>
          </a:p>
          <a:p>
            <a:r>
              <a:rPr lang="pt-BR" dirty="0" smtClean="0"/>
              <a:t>Instrumentos encomendados pelo Imperador à </a:t>
            </a:r>
            <a:r>
              <a:rPr lang="pt-BR" dirty="0" smtClean="0"/>
              <a:t>Inglaterra</a:t>
            </a:r>
            <a:endParaRPr lang="pt-BR" dirty="0" smtClean="0"/>
          </a:p>
        </p:txBody>
      </p:sp>
      <p:pic>
        <p:nvPicPr>
          <p:cNvPr id="90116" name="Picture 4" descr="http://2.bp.blogspot.com/-9utTzBcJoH0/US4TOTnFsLI/AAAAAAAAC30/L6_YQ9iftzQ/s400/Figura+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6456" y="1628800"/>
            <a:ext cx="3810000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Republicanos contra a Astronomia de D. Pedro II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6237"/>
            <a:ext cx="4690864" cy="4526280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Descaracterização </a:t>
            </a:r>
            <a:r>
              <a:rPr lang="pt-BR" dirty="0" smtClean="0"/>
              <a:t>do Imperial Observatório e destruição do Observatório privativo de D. Pedro II no Paço de São </a:t>
            </a:r>
            <a:r>
              <a:rPr lang="pt-BR" dirty="0" smtClean="0"/>
              <a:t>Cristovão</a:t>
            </a:r>
          </a:p>
          <a:p>
            <a:endParaRPr lang="pt-BR" dirty="0" smtClean="0"/>
          </a:p>
          <a:p>
            <a:r>
              <a:rPr lang="pt-BR" dirty="0" smtClean="0"/>
              <a:t>Leilão do Paço de São </a:t>
            </a:r>
            <a:r>
              <a:rPr lang="pt-BR" dirty="0" smtClean="0"/>
              <a:t>Cristóvão</a:t>
            </a:r>
          </a:p>
          <a:p>
            <a:endParaRPr lang="pt-BR" dirty="0" smtClean="0"/>
          </a:p>
          <a:p>
            <a:r>
              <a:rPr lang="pt-BR" dirty="0" smtClean="0"/>
              <a:t>Caricaturas e críticas a D. Pedro II pela imprensa da época</a:t>
            </a:r>
          </a:p>
          <a:p>
            <a:endParaRPr lang="pt-BR" dirty="0" smtClean="0"/>
          </a:p>
          <a:p>
            <a:r>
              <a:rPr lang="pt-BR" dirty="0" smtClean="0"/>
              <a:t>1930 retirada de cosmografia do currículo escolar básico do Brasil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0114" name="Picture 2" descr="http://www.vaztolentino.com.br/content/imagens/fev_2013/D%20P%20Ch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799"/>
            <a:ext cx="3540621" cy="4599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 cstate="print"/>
          <a:srcRect l="29624" t="24800" r="35825" b="24800"/>
          <a:stretch>
            <a:fillRect/>
          </a:stretch>
        </p:blipFill>
        <p:spPr bwMode="auto">
          <a:xfrm>
            <a:off x="467544" y="260648"/>
            <a:ext cx="4680520" cy="384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5" descr="http://www.museunacional.ufrj.br/site2/MuseuNacional/casadoimperador/Muse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36912"/>
            <a:ext cx="5362575" cy="3562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3906" name="Picture 2" descr="http://www.museuimperial.gov.br/images/stories/imagens_museu/exposicoes/exposicoes-pela-lente-do-imperador/revista-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464496" cy="6288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ENAST 1978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 ENAST de 1978 decidiu-se </a:t>
            </a:r>
            <a:r>
              <a:rPr lang="pt-BR" dirty="0" smtClean="0"/>
              <a:t>por 2 de Dezembro como Dia Nacional da </a:t>
            </a:r>
            <a:r>
              <a:rPr lang="pt-BR" dirty="0" smtClean="0"/>
              <a:t>Astronomia</a:t>
            </a:r>
          </a:p>
          <a:p>
            <a:endParaRPr lang="pt-BR" dirty="0" smtClean="0"/>
          </a:p>
          <a:p>
            <a:r>
              <a:rPr lang="pt-BR" dirty="0" smtClean="0">
                <a:hlinkClick r:id="rId2"/>
              </a:rPr>
              <a:t>Lei estadual RJ </a:t>
            </a:r>
            <a:r>
              <a:rPr lang="pt-BR" dirty="0" smtClean="0">
                <a:hlinkClick r:id="rId2"/>
              </a:rPr>
              <a:t>4.835/2006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Lei 5.931/2009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>
                <a:hlinkClick r:id="rId3"/>
              </a:rPr>
              <a:t>SAB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Brasileiros notórios na Astronomia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Santos Dumont</a:t>
            </a:r>
          </a:p>
          <a:p>
            <a:r>
              <a:rPr lang="pt-BR" dirty="0" smtClean="0"/>
              <a:t>José de Alencar</a:t>
            </a:r>
          </a:p>
          <a:p>
            <a:r>
              <a:rPr lang="pt-BR" dirty="0" smtClean="0"/>
              <a:t>Pesquisadora brasileira batizou vulcões em </a:t>
            </a:r>
            <a:r>
              <a:rPr lang="pt-BR" dirty="0" err="1" smtClean="0"/>
              <a:t>Io</a:t>
            </a:r>
            <a:r>
              <a:rPr lang="pt-BR" dirty="0" smtClean="0"/>
              <a:t> com nomes tupis</a:t>
            </a:r>
          </a:p>
          <a:p>
            <a:r>
              <a:rPr lang="pt-BR" dirty="0" err="1" smtClean="0"/>
              <a:t>Tritão</a:t>
            </a:r>
            <a:r>
              <a:rPr lang="pt-BR" dirty="0" smtClean="0"/>
              <a:t>, satélite de Saturno, possui cratera Viana, nome de cidade no ES</a:t>
            </a:r>
          </a:p>
          <a:p>
            <a:r>
              <a:rPr lang="pt-BR" dirty="0" err="1" smtClean="0"/>
              <a:t>Damineli</a:t>
            </a:r>
            <a:r>
              <a:rPr lang="pt-BR" dirty="0" smtClean="0"/>
              <a:t> e </a:t>
            </a:r>
            <a:r>
              <a:rPr lang="pt-BR" dirty="0" err="1" smtClean="0"/>
              <a:t>Eta-Carinae</a:t>
            </a:r>
            <a:endParaRPr lang="pt-BR" dirty="0" smtClean="0"/>
          </a:p>
          <a:p>
            <a:r>
              <a:rPr lang="pt-BR" dirty="0" smtClean="0"/>
              <a:t>Cosmografia nas escolas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 de Dezembro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Dia dos que contemplam o céu e se intrigam com os mistérios da </a:t>
            </a:r>
            <a:r>
              <a:rPr lang="pt-BR" dirty="0" smtClean="0"/>
              <a:t>Astronomia</a:t>
            </a:r>
          </a:p>
          <a:p>
            <a:endParaRPr lang="pt-BR" dirty="0" smtClean="0"/>
          </a:p>
          <a:p>
            <a:r>
              <a:rPr lang="pt-BR" dirty="0" smtClean="0"/>
              <a:t>Dia dos que acreditam que a tecnologia deve ser utilizada em serviço da </a:t>
            </a:r>
            <a:r>
              <a:rPr lang="pt-BR" dirty="0" smtClean="0"/>
              <a:t>vida</a:t>
            </a:r>
          </a:p>
          <a:p>
            <a:endParaRPr lang="pt-BR" dirty="0" smtClean="0"/>
          </a:p>
          <a:p>
            <a:r>
              <a:rPr lang="pt-BR" dirty="0" smtClean="0"/>
              <a:t>Dia dos que se fazem perguntas sobre os mecanismos básicos da </a:t>
            </a:r>
            <a:r>
              <a:rPr lang="pt-BR" dirty="0" smtClean="0"/>
              <a:t>natureza</a:t>
            </a:r>
          </a:p>
          <a:p>
            <a:endParaRPr lang="pt-BR" dirty="0" smtClean="0"/>
          </a:p>
          <a:p>
            <a:r>
              <a:rPr lang="pt-BR" dirty="0" smtClean="0"/>
              <a:t>Dia dos que querem saber e não tem medo de </a:t>
            </a:r>
            <a:r>
              <a:rPr lang="pt-BR" dirty="0" smtClean="0"/>
              <a:t>perguntar</a:t>
            </a:r>
          </a:p>
          <a:p>
            <a:endParaRPr lang="pt-BR" dirty="0" smtClean="0"/>
          </a:p>
          <a:p>
            <a:r>
              <a:rPr lang="pt-BR" dirty="0" smtClean="0"/>
              <a:t>Dia dos que tem ambição </a:t>
            </a:r>
            <a:r>
              <a:rPr lang="pt-BR" dirty="0" smtClean="0"/>
              <a:t>intelectual</a:t>
            </a:r>
          </a:p>
          <a:p>
            <a:endParaRPr lang="pt-BR" dirty="0" smtClean="0"/>
          </a:p>
          <a:p>
            <a:r>
              <a:rPr lang="pt-BR" dirty="0" smtClean="0"/>
              <a:t>Dia dos que gostam de ler sobre curiosidades </a:t>
            </a:r>
            <a:r>
              <a:rPr lang="pt-BR" dirty="0" smtClean="0"/>
              <a:t>astronômicas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Assim, parabéns pelo seu dia!</a:t>
            </a:r>
            <a:br>
              <a:rPr lang="pt-BR" dirty="0" smtClean="0"/>
            </a:br>
            <a:r>
              <a:rPr lang="pt-BR" dirty="0" smtClean="0"/>
              <a:t>2 </a:t>
            </a:r>
            <a:r>
              <a:rPr lang="pt-BR" dirty="0" smtClean="0"/>
              <a:t>de Dezembro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0050" name="Picture 2" descr="http://astronomia.blog.br/wp-content/uploads/2009/11/d_pedr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16558"/>
            <a:ext cx="3777208" cy="4929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 de Dezembro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... De </a:t>
            </a:r>
            <a:r>
              <a:rPr lang="pt-BR" dirty="0" smtClean="0"/>
              <a:t>1825</a:t>
            </a:r>
          </a:p>
          <a:p>
            <a:endParaRPr lang="pt-BR" dirty="0" smtClean="0"/>
          </a:p>
          <a:p>
            <a:r>
              <a:rPr lang="pt-BR" dirty="0" smtClean="0"/>
              <a:t>Nasceu o segundo e </a:t>
            </a:r>
            <a:r>
              <a:rPr lang="pt-BR" dirty="0" smtClean="0"/>
              <a:t>ú</a:t>
            </a:r>
            <a:r>
              <a:rPr lang="pt-BR" dirty="0" smtClean="0"/>
              <a:t>ltimo </a:t>
            </a:r>
            <a:r>
              <a:rPr lang="pt-BR" dirty="0" smtClean="0"/>
              <a:t>imperador do Brasil</a:t>
            </a:r>
          </a:p>
          <a:p>
            <a:pPr lvl="1"/>
            <a:r>
              <a:rPr lang="pt-BR" dirty="0" smtClean="0"/>
              <a:t>Pedro de Alcântara João Carlos Leopoldo Salvador </a:t>
            </a:r>
            <a:r>
              <a:rPr lang="pt-BR" dirty="0" err="1" smtClean="0"/>
              <a:t>Bibiano</a:t>
            </a:r>
            <a:r>
              <a:rPr lang="pt-BR" dirty="0" smtClean="0"/>
              <a:t> Francisco Xavier de Paula </a:t>
            </a:r>
            <a:r>
              <a:rPr lang="pt-BR" dirty="0" err="1" smtClean="0"/>
              <a:t>Leocádio</a:t>
            </a:r>
            <a:r>
              <a:rPr lang="pt-BR" dirty="0" smtClean="0"/>
              <a:t> Miguel Gabriel Rafael </a:t>
            </a:r>
            <a:r>
              <a:rPr lang="pt-BR" dirty="0" smtClean="0"/>
              <a:t>Gonzaga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Dom </a:t>
            </a:r>
            <a:r>
              <a:rPr lang="pt-BR" dirty="0" smtClean="0"/>
              <a:t>Pedro </a:t>
            </a:r>
            <a:r>
              <a:rPr lang="pt-BR" dirty="0" smtClean="0"/>
              <a:t>II</a:t>
            </a:r>
          </a:p>
          <a:p>
            <a:endParaRPr lang="pt-BR" dirty="0" smtClean="0"/>
          </a:p>
          <a:p>
            <a:r>
              <a:rPr lang="pt-BR" dirty="0" smtClean="0"/>
              <a:t>Era o sétimo filho da Imperatriz Leopoldina e de D. Pedro </a:t>
            </a:r>
            <a:r>
              <a:rPr lang="pt-BR" dirty="0" smtClean="0"/>
              <a:t>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 o que isso tem com a </a:t>
            </a:r>
            <a:r>
              <a:rPr lang="pt-BR" dirty="0" smtClean="0"/>
              <a:t>Ciência?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D. Pedro </a:t>
            </a:r>
            <a:r>
              <a:rPr lang="pt-BR" dirty="0" smtClean="0"/>
              <a:t>II foi o governante </a:t>
            </a:r>
            <a:r>
              <a:rPr lang="pt-BR" dirty="0" smtClean="0"/>
              <a:t>mais </a:t>
            </a:r>
            <a:r>
              <a:rPr lang="pt-BR" dirty="0" smtClean="0"/>
              <a:t>culto</a:t>
            </a:r>
          </a:p>
          <a:p>
            <a:endParaRPr lang="pt-BR" dirty="0" smtClean="0"/>
          </a:p>
          <a:p>
            <a:r>
              <a:rPr lang="pt-BR" dirty="0" smtClean="0"/>
              <a:t>Amor às ciências </a:t>
            </a:r>
            <a:endParaRPr lang="pt-BR" dirty="0" smtClean="0"/>
          </a:p>
          <a:p>
            <a:pPr lvl="1"/>
            <a:r>
              <a:rPr lang="pt-BR" i="1" dirty="0" smtClean="0"/>
              <a:t>“Nasci </a:t>
            </a:r>
            <a:r>
              <a:rPr lang="pt-BR" i="1" dirty="0" smtClean="0"/>
              <a:t>para consagrar-me às letras e às </a:t>
            </a:r>
            <a:r>
              <a:rPr lang="pt-BR" i="1" dirty="0" smtClean="0"/>
              <a:t>ciências”</a:t>
            </a:r>
          </a:p>
          <a:p>
            <a:pPr lvl="1"/>
            <a:endParaRPr lang="pt-BR" i="1" dirty="0" smtClean="0"/>
          </a:p>
          <a:p>
            <a:r>
              <a:rPr lang="pt-BR" dirty="0" smtClean="0"/>
              <a:t>Preferência </a:t>
            </a:r>
            <a:r>
              <a:rPr lang="pt-BR" dirty="0" smtClean="0"/>
              <a:t>pelo </a:t>
            </a:r>
            <a:r>
              <a:rPr lang="pt-BR" dirty="0" smtClean="0"/>
              <a:t>magistério</a:t>
            </a:r>
          </a:p>
          <a:p>
            <a:pPr lvl="1"/>
            <a:r>
              <a:rPr lang="pt-BR" i="1" dirty="0" smtClean="0"/>
              <a:t>"Se eu não fosse Imperador, eu gostaria de ser um professor. Eu não conheço tarefa mais nobre do que direcionar as jovens mentes e preparar os homens de amanhã</a:t>
            </a:r>
            <a:r>
              <a:rPr lang="pt-BR" i="1" dirty="0" smtClean="0"/>
              <a:t>.“</a:t>
            </a:r>
          </a:p>
          <a:p>
            <a:endParaRPr lang="pt-BR" dirty="0" smtClean="0"/>
          </a:p>
          <a:p>
            <a:r>
              <a:rPr lang="pt-BR" dirty="0" smtClean="0"/>
              <a:t>Fundação </a:t>
            </a:r>
            <a:r>
              <a:rPr lang="pt-BR" dirty="0" smtClean="0"/>
              <a:t>de  escolas e </a:t>
            </a:r>
            <a:r>
              <a:rPr lang="pt-BR" dirty="0" smtClean="0"/>
              <a:t>faculdades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 o que isso tem com a </a:t>
            </a:r>
            <a:r>
              <a:rPr lang="pt-BR" dirty="0" smtClean="0"/>
              <a:t>Ciência?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Contato </a:t>
            </a:r>
            <a:r>
              <a:rPr lang="pt-BR" dirty="0" smtClean="0"/>
              <a:t>com a invenção de Graham Bell </a:t>
            </a:r>
            <a:endParaRPr lang="pt-BR" dirty="0" smtClean="0"/>
          </a:p>
          <a:p>
            <a:pPr lvl="1" algn="just"/>
            <a:r>
              <a:rPr lang="pt-BR" dirty="0" smtClean="0"/>
              <a:t>Era o ano de 1876 e acontecia na Filadélfia uma feira de Invenções.  O stand de Graham Bell não fazia muito sucesso quando  D</a:t>
            </a:r>
            <a:r>
              <a:rPr lang="pt-BR" dirty="0" smtClean="0"/>
              <a:t>. Pedro </a:t>
            </a:r>
            <a:r>
              <a:rPr lang="pt-BR" dirty="0" smtClean="0"/>
              <a:t>e grande comitiva chegaram para conhecer os inventos da feira. D</a:t>
            </a:r>
            <a:r>
              <a:rPr lang="pt-BR" dirty="0" smtClean="0"/>
              <a:t>. Pedro </a:t>
            </a:r>
            <a:r>
              <a:rPr lang="pt-BR" dirty="0" smtClean="0"/>
              <a:t>reconheceu o cientista com quem já tinha se encontrado em outra ocasião e perguntou por sua invenção. Graham Bell  explicou o funcionamento do telefone e se ofereceu para fazer uma demonstração ao Imperador. Dirigiu-se a um canto do salão com um aparelho e deixou o outro com D. </a:t>
            </a:r>
            <a:r>
              <a:rPr lang="pt-BR" dirty="0" smtClean="0"/>
              <a:t>Pedro</a:t>
            </a:r>
            <a:r>
              <a:rPr lang="pt-BR" dirty="0" smtClean="0"/>
              <a:t>, então pronunciou a famosa frase da peça Hamlet de </a:t>
            </a:r>
            <a:r>
              <a:rPr lang="pt-BR" dirty="0" smtClean="0"/>
              <a:t>Shakespeare </a:t>
            </a:r>
            <a:r>
              <a:rPr lang="pt-BR" i="1" dirty="0" smtClean="0"/>
              <a:t>“To </a:t>
            </a:r>
            <a:r>
              <a:rPr lang="pt-BR" i="1" dirty="0" err="1" smtClean="0"/>
              <a:t>be</a:t>
            </a:r>
            <a:r>
              <a:rPr lang="pt-BR" i="1" dirty="0" smtClean="0"/>
              <a:t> </a:t>
            </a:r>
            <a:r>
              <a:rPr lang="pt-BR" i="1" dirty="0" err="1" smtClean="0"/>
              <a:t>or</a:t>
            </a:r>
            <a:r>
              <a:rPr lang="pt-BR" i="1" dirty="0" smtClean="0"/>
              <a:t> </a:t>
            </a:r>
            <a:r>
              <a:rPr lang="pt-BR" i="1" dirty="0" err="1" smtClean="0"/>
              <a:t>not</a:t>
            </a:r>
            <a:r>
              <a:rPr lang="pt-BR" i="1" dirty="0" smtClean="0"/>
              <a:t> to </a:t>
            </a:r>
            <a:r>
              <a:rPr lang="pt-BR" i="1" dirty="0" err="1" smtClean="0"/>
              <a:t>be</a:t>
            </a:r>
            <a:r>
              <a:rPr lang="pt-BR" i="1" dirty="0" smtClean="0"/>
              <a:t>” </a:t>
            </a:r>
            <a:r>
              <a:rPr lang="pt-BR" dirty="0" smtClean="0"/>
              <a:t>e D. Pedro, surpreso, disse </a:t>
            </a:r>
            <a:r>
              <a:rPr lang="pt-BR" i="1" dirty="0" smtClean="0"/>
              <a:t>“Céus, isto fala!”</a:t>
            </a:r>
            <a:endParaRPr lang="pt-BR" i="1" dirty="0" smtClean="0"/>
          </a:p>
          <a:p>
            <a:endParaRPr lang="pt-BR" dirty="0" smtClean="0"/>
          </a:p>
          <a:p>
            <a:r>
              <a:rPr lang="pt-BR" dirty="0" smtClean="0"/>
              <a:t>Cabo </a:t>
            </a:r>
            <a:r>
              <a:rPr lang="pt-BR" dirty="0" smtClean="0"/>
              <a:t>de comunicação entre Brasil e Europa submerso no Atlântico</a:t>
            </a:r>
          </a:p>
          <a:p>
            <a:endParaRPr lang="pt-BR" dirty="0" smtClean="0"/>
          </a:p>
          <a:p>
            <a:r>
              <a:rPr lang="pt-BR" dirty="0" smtClean="0"/>
              <a:t>Selo </a:t>
            </a:r>
            <a:r>
              <a:rPr lang="pt-BR" dirty="0" smtClean="0"/>
              <a:t>postal brasileiro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 o que isso tem com a Astronomia?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Incentivos inúmeros ao Imperial </a:t>
            </a:r>
            <a:r>
              <a:rPr lang="pt-BR" dirty="0" smtClean="0"/>
              <a:t>Observatório</a:t>
            </a:r>
            <a:endParaRPr lang="pt-BR" dirty="0" smtClean="0"/>
          </a:p>
          <a:p>
            <a:pPr lvl="1"/>
            <a:r>
              <a:rPr lang="pt-BR" dirty="0" smtClean="0"/>
              <a:t>Na época, Chile e Argentina já possuíam observatórios </a:t>
            </a:r>
            <a:r>
              <a:rPr lang="pt-BR" dirty="0" smtClean="0"/>
              <a:t>superiores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Contato </a:t>
            </a:r>
            <a:r>
              <a:rPr lang="pt-BR" dirty="0" smtClean="0"/>
              <a:t>intensivo do governo imperial com o Museu Imperial por atividades científicas e </a:t>
            </a:r>
            <a:r>
              <a:rPr lang="pt-BR" dirty="0" smtClean="0"/>
              <a:t>culturais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 o que isso tem com a Astronomia?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998787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Contato </a:t>
            </a:r>
            <a:r>
              <a:rPr lang="pt-BR" dirty="0" smtClean="0"/>
              <a:t>estreito com vários astrônomos renomados da época</a:t>
            </a:r>
          </a:p>
          <a:p>
            <a:endParaRPr lang="pt-BR" dirty="0" smtClean="0"/>
          </a:p>
          <a:p>
            <a:r>
              <a:rPr lang="pt-BR" dirty="0" err="1" smtClean="0"/>
              <a:t>Camille</a:t>
            </a:r>
            <a:r>
              <a:rPr lang="pt-BR" dirty="0" smtClean="0"/>
              <a:t> </a:t>
            </a:r>
            <a:r>
              <a:rPr lang="pt-BR" dirty="0" err="1" smtClean="0"/>
              <a:t>Flammarion</a:t>
            </a:r>
            <a:endParaRPr lang="pt-BR" dirty="0" smtClean="0"/>
          </a:p>
          <a:p>
            <a:pPr lvl="1"/>
            <a:r>
              <a:rPr lang="pt-BR" dirty="0" smtClean="0"/>
              <a:t>Observatório de </a:t>
            </a:r>
            <a:r>
              <a:rPr lang="pt-BR" dirty="0" err="1" smtClean="0"/>
              <a:t>Juvisy</a:t>
            </a:r>
            <a:r>
              <a:rPr lang="pt-BR" dirty="0" smtClean="0"/>
              <a:t> em 1887</a:t>
            </a:r>
          </a:p>
          <a:p>
            <a:pPr lvl="1"/>
            <a:r>
              <a:rPr lang="pt-BR" dirty="0" smtClean="0"/>
              <a:t>Imperial Ordem do Cruzeiro do Sul</a:t>
            </a:r>
            <a:endParaRPr lang="en-US" dirty="0"/>
          </a:p>
        </p:txBody>
      </p:sp>
      <p:pic>
        <p:nvPicPr>
          <p:cNvPr id="113666" name="Picture 2" descr="http://www.vaztolentino.com.br/content/imagens/lua_04_05_2011/camille-flammarion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420888"/>
            <a:ext cx="2427337" cy="3763187"/>
          </a:xfrm>
          <a:prstGeom prst="rect">
            <a:avLst/>
          </a:prstGeom>
          <a:noFill/>
        </p:spPr>
      </p:pic>
      <p:pic>
        <p:nvPicPr>
          <p:cNvPr id="113668" name="Picture 4" descr="http://www.vaztolentino.com.br/content/imagens/lua_04_05_2011/Observatorio%20Flamar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3933056"/>
            <a:ext cx="3672408" cy="2448272"/>
          </a:xfrm>
          <a:prstGeom prst="rect">
            <a:avLst/>
          </a:prstGeom>
          <a:noFill/>
        </p:spPr>
      </p:pic>
      <p:pic>
        <p:nvPicPr>
          <p:cNvPr id="113670" name="Picture 6" descr="http://www.vaztolentino.com.br/content/imagens/lua_04_05_2011/ordem%20imperial%20do%20cruzeiro%20do%20su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2327" y="3933056"/>
            <a:ext cx="1647825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 o que isso tem com a Astronomia?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73509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i="1" dirty="0" smtClean="0"/>
              <a:t>“D. Pedro de Alcântara, membro do Instituto de França, como ele gostava de colocar no registro do observatório, inaugurou o equatorial </a:t>
            </a:r>
            <a:r>
              <a:rPr lang="pt-BR" dirty="0" smtClean="0"/>
              <a:t>[do Observatório de </a:t>
            </a:r>
            <a:r>
              <a:rPr lang="pt-BR" dirty="0" err="1" smtClean="0"/>
              <a:t>Juvisy</a:t>
            </a:r>
            <a:r>
              <a:rPr lang="pt-BR" dirty="0" smtClean="0"/>
              <a:t>]</a:t>
            </a:r>
            <a:r>
              <a:rPr lang="pt-BR" i="1" dirty="0" smtClean="0"/>
              <a:t>, observando o planeta Vênus, não muito longe do Sol, apresentando o aspecto de um elegante crescente. Em memória da sua estada muito rápida, o popular soberano gentilmente plantou uma árvore como lembrança às gerações futuras de sua rápida passagem em nosso meio. Todos aqueles que </a:t>
            </a:r>
            <a:r>
              <a:rPr lang="pt-BR" i="1" dirty="0" smtClean="0"/>
              <a:t>	</a:t>
            </a:r>
          </a:p>
          <a:p>
            <a:pPr algn="just">
              <a:buNone/>
            </a:pPr>
            <a:r>
              <a:rPr lang="pt-BR" i="1" dirty="0" smtClean="0"/>
              <a:t>	</a:t>
            </a:r>
            <a:r>
              <a:rPr lang="pt-BR" i="1" dirty="0" smtClean="0"/>
              <a:t>participaram </a:t>
            </a:r>
            <a:r>
              <a:rPr lang="pt-BR" i="1" dirty="0" smtClean="0"/>
              <a:t>da recepção nunca esquecerão </a:t>
            </a:r>
            <a:endParaRPr lang="pt-BR" i="1" dirty="0" smtClean="0"/>
          </a:p>
          <a:p>
            <a:pPr algn="just">
              <a:buNone/>
            </a:pPr>
            <a:r>
              <a:rPr lang="pt-BR" i="1" dirty="0" smtClean="0"/>
              <a:t>	</a:t>
            </a:r>
            <a:r>
              <a:rPr lang="pt-BR" i="1" dirty="0" smtClean="0"/>
              <a:t>essa </a:t>
            </a:r>
            <a:r>
              <a:rPr lang="pt-BR" i="1" dirty="0" smtClean="0"/>
              <a:t>bondade paterna, essa simplicidade </a:t>
            </a:r>
            <a:endParaRPr lang="pt-BR" i="1" dirty="0" smtClean="0"/>
          </a:p>
          <a:p>
            <a:pPr algn="just">
              <a:buNone/>
            </a:pPr>
            <a:r>
              <a:rPr lang="pt-BR" i="1" dirty="0" smtClean="0"/>
              <a:t>	</a:t>
            </a:r>
            <a:r>
              <a:rPr lang="pt-BR" i="1" dirty="0" smtClean="0"/>
              <a:t>cordial</a:t>
            </a:r>
            <a:r>
              <a:rPr lang="pt-BR" i="1" dirty="0" smtClean="0"/>
              <a:t>, combinada com um excelente </a:t>
            </a:r>
            <a:endParaRPr lang="pt-BR" i="1" dirty="0" smtClean="0"/>
          </a:p>
          <a:p>
            <a:pPr algn="just">
              <a:buNone/>
            </a:pPr>
            <a:r>
              <a:rPr lang="pt-BR" i="1" dirty="0" smtClean="0"/>
              <a:t>	</a:t>
            </a:r>
            <a:r>
              <a:rPr lang="pt-BR" i="1" dirty="0" smtClean="0"/>
              <a:t>conhecimento </a:t>
            </a:r>
            <a:r>
              <a:rPr lang="pt-BR" i="1" dirty="0" smtClean="0"/>
              <a:t>humano e de coisas </a:t>
            </a:r>
            <a:endParaRPr lang="pt-BR" i="1" dirty="0" smtClean="0"/>
          </a:p>
          <a:p>
            <a:pPr algn="just">
              <a:buNone/>
            </a:pPr>
            <a:r>
              <a:rPr lang="pt-BR" i="1" dirty="0" smtClean="0"/>
              <a:t>	</a:t>
            </a:r>
            <a:r>
              <a:rPr lang="pt-BR" dirty="0" smtClean="0"/>
              <a:t>[</a:t>
            </a:r>
            <a:r>
              <a:rPr lang="pt-BR" dirty="0" smtClean="0"/>
              <a:t>diversas]</a:t>
            </a:r>
            <a:r>
              <a:rPr lang="pt-BR" i="1" dirty="0" smtClean="0"/>
              <a:t>.”</a:t>
            </a:r>
            <a:r>
              <a:rPr lang="pt-BR" dirty="0" smtClean="0"/>
              <a:t> -  Revista </a:t>
            </a:r>
            <a:r>
              <a:rPr lang="pt-BR" dirty="0" err="1" smtClean="0"/>
              <a:t>L’Astronomie</a:t>
            </a:r>
            <a:r>
              <a:rPr lang="pt-BR" dirty="0" smtClean="0"/>
              <a:t>, </a:t>
            </a:r>
            <a:endParaRPr lang="pt-BR" dirty="0" smtClean="0"/>
          </a:p>
          <a:p>
            <a:pPr algn="just">
              <a:buNone/>
            </a:pPr>
            <a:r>
              <a:rPr lang="pt-BR" dirty="0" smtClean="0"/>
              <a:t>	</a:t>
            </a:r>
            <a:r>
              <a:rPr lang="pt-BR" dirty="0" smtClean="0"/>
              <a:t>Setembro </a:t>
            </a:r>
            <a:r>
              <a:rPr lang="pt-BR" dirty="0" smtClean="0"/>
              <a:t>de 1887, p. 330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Imperial Ordem do Cruzeiro do Sul ao </a:t>
            </a:r>
          </a:p>
          <a:p>
            <a:pPr algn="just">
              <a:buNone/>
            </a:pPr>
            <a:r>
              <a:rPr lang="pt-BR" dirty="0" smtClean="0"/>
              <a:t>	</a:t>
            </a:r>
            <a:r>
              <a:rPr lang="pt-BR" dirty="0" smtClean="0"/>
              <a:t>astrônomo </a:t>
            </a:r>
            <a:r>
              <a:rPr lang="pt-BR" dirty="0" err="1" smtClean="0"/>
              <a:t>Camille</a:t>
            </a:r>
            <a:r>
              <a:rPr lang="pt-BR" dirty="0" smtClean="0"/>
              <a:t> </a:t>
            </a:r>
            <a:r>
              <a:rPr lang="pt-BR" dirty="0" err="1" smtClean="0"/>
              <a:t>Flammarion</a:t>
            </a:r>
            <a:endParaRPr lang="en-US" dirty="0"/>
          </a:p>
        </p:txBody>
      </p:sp>
      <p:pic>
        <p:nvPicPr>
          <p:cNvPr id="113670" name="Picture 6" descr="http://www.vaztolentino.com.br/content/imagens/lua_04_05_2011/ordem%20imperial%20do%20cruzeiro%20do%20s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7482" y="3645024"/>
            <a:ext cx="1868607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Imperial Observatório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hlinkClick r:id="rId2"/>
              </a:rPr>
              <a:t>Vídeo institucional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Responsável </a:t>
            </a:r>
            <a:r>
              <a:rPr lang="pt-BR" dirty="0" smtClean="0"/>
              <a:t>por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</a:t>
            </a:r>
            <a:r>
              <a:rPr lang="pt-BR" dirty="0" smtClean="0"/>
              <a:t>determinar </a:t>
            </a:r>
            <a:r>
              <a:rPr lang="pt-BR" dirty="0" smtClean="0"/>
              <a:t>a hora oficial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</a:t>
            </a:r>
            <a:r>
              <a:rPr lang="pt-BR" dirty="0" smtClean="0"/>
              <a:t>do </a:t>
            </a:r>
            <a:r>
              <a:rPr lang="pt-BR" dirty="0" smtClean="0"/>
              <a:t>Brasil, até </a:t>
            </a:r>
            <a:r>
              <a:rPr lang="pt-BR" dirty="0" smtClean="0"/>
              <a:t>hoje</a:t>
            </a:r>
          </a:p>
          <a:p>
            <a:endParaRPr lang="pt-BR" dirty="0" smtClean="0"/>
          </a:p>
          <a:p>
            <a:r>
              <a:rPr lang="pt-BR" dirty="0" smtClean="0"/>
              <a:t>Doações </a:t>
            </a:r>
            <a:r>
              <a:rPr lang="pt-BR" dirty="0" smtClean="0"/>
              <a:t>de D. Pedro II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</a:t>
            </a:r>
            <a:r>
              <a:rPr lang="pt-BR" dirty="0" smtClean="0"/>
              <a:t>para </a:t>
            </a:r>
            <a:r>
              <a:rPr lang="pt-BR" dirty="0" smtClean="0"/>
              <a:t>o seu </a:t>
            </a:r>
            <a:r>
              <a:rPr lang="pt-BR" dirty="0" smtClean="0"/>
              <a:t>funcionamento</a:t>
            </a:r>
          </a:p>
          <a:p>
            <a:endParaRPr lang="pt-BR" dirty="0" smtClean="0"/>
          </a:p>
          <a:p>
            <a:r>
              <a:rPr lang="pt-BR" dirty="0" smtClean="0"/>
              <a:t>Observação de 2 </a:t>
            </a:r>
            <a:r>
              <a:rPr lang="pt-BR" dirty="0" smtClean="0"/>
              <a:t>eclipses</a:t>
            </a:r>
          </a:p>
          <a:p>
            <a:endParaRPr lang="pt-BR" dirty="0" smtClean="0"/>
          </a:p>
          <a:p>
            <a:r>
              <a:rPr lang="pt-BR" dirty="0" smtClean="0"/>
              <a:t>Financiamento de expedições científicas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l="31007" t="22050" r="43301" b="18101"/>
          <a:stretch>
            <a:fillRect/>
          </a:stretch>
        </p:blipFill>
        <p:spPr bwMode="auto">
          <a:xfrm>
            <a:off x="5796136" y="1628800"/>
            <a:ext cx="285758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ção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ção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ç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324</TotalTime>
  <Words>823</Words>
  <Application>Microsoft Office PowerPoint</Application>
  <PresentationFormat>Apresentação na tela (4:3)</PresentationFormat>
  <Paragraphs>180</Paragraphs>
  <Slides>28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Fundição</vt:lpstr>
      <vt:lpstr>Astronomia Imperial O Olhar Real em direção ao Universo</vt:lpstr>
      <vt:lpstr>2 de Dezembro</vt:lpstr>
      <vt:lpstr>2 de Dezembro</vt:lpstr>
      <vt:lpstr>E o que isso tem com a Ciência?</vt:lpstr>
      <vt:lpstr>E o que isso tem com a Ciência?</vt:lpstr>
      <vt:lpstr>E o que isso tem com a Astronomia?</vt:lpstr>
      <vt:lpstr>E o que isso tem com a Astronomia?</vt:lpstr>
      <vt:lpstr>E o que isso tem com a Astronomia?</vt:lpstr>
      <vt:lpstr>Imperial Observatório</vt:lpstr>
      <vt:lpstr>Imperial Observatório</vt:lpstr>
      <vt:lpstr>Imperial Observatório</vt:lpstr>
      <vt:lpstr>Imperial Observatório</vt:lpstr>
      <vt:lpstr>Museu do Imperador</vt:lpstr>
      <vt:lpstr>Slide 14</vt:lpstr>
      <vt:lpstr>Amor à Astronomia</vt:lpstr>
      <vt:lpstr>Amor à Astronomia</vt:lpstr>
      <vt:lpstr>Amor à Astronomia</vt:lpstr>
      <vt:lpstr>Amor à Astronomia</vt:lpstr>
      <vt:lpstr>Amor à Astronomia</vt:lpstr>
      <vt:lpstr>Começo da Astronomia no Brasil</vt:lpstr>
      <vt:lpstr>Republicanos contra a Astronomia de D. Pedro II</vt:lpstr>
      <vt:lpstr>Republicanos contra a Astronomia de D. Pedro II</vt:lpstr>
      <vt:lpstr>Slide 23</vt:lpstr>
      <vt:lpstr>Slide 24</vt:lpstr>
      <vt:lpstr>ENAST 1978</vt:lpstr>
      <vt:lpstr>Brasileiros notórios na Astronomia</vt:lpstr>
      <vt:lpstr>2 de Dezembro</vt:lpstr>
      <vt:lpstr>Assim, parabéns pelo seu dia! 2 de Dezembro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Astronomia Imperial O Olhar Real em direção ao Universo</dc:title>
  <dc:creator>CDA</dc:creator>
  <cp:lastModifiedBy>Observatório</cp:lastModifiedBy>
  <cp:revision>33</cp:revision>
  <dcterms:created xsi:type="dcterms:W3CDTF">2013-10-25T18:10:54Z</dcterms:created>
  <dcterms:modified xsi:type="dcterms:W3CDTF">2013-10-27T00:23:22Z</dcterms:modified>
</cp:coreProperties>
</file>