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  <p:sldMasterId id="2147484020" r:id="rId2"/>
    <p:sldMasterId id="2147484032" r:id="rId3"/>
    <p:sldMasterId id="2147484044" r:id="rId4"/>
    <p:sldMasterId id="2147484056" r:id="rId5"/>
    <p:sldMasterId id="2147484068" r:id="rId6"/>
    <p:sldMasterId id="2147484080" r:id="rId7"/>
    <p:sldMasterId id="2147484092" r:id="rId8"/>
    <p:sldMasterId id="2147484104" r:id="rId9"/>
  </p:sldMasterIdLst>
  <p:notesMasterIdLst>
    <p:notesMasterId r:id="rId54"/>
  </p:notesMasterIdLst>
  <p:sldIdLst>
    <p:sldId id="256" r:id="rId10"/>
    <p:sldId id="257" r:id="rId11"/>
    <p:sldId id="259" r:id="rId12"/>
    <p:sldId id="266" r:id="rId13"/>
    <p:sldId id="264" r:id="rId14"/>
    <p:sldId id="268" r:id="rId15"/>
    <p:sldId id="269" r:id="rId16"/>
    <p:sldId id="267" r:id="rId17"/>
    <p:sldId id="270" r:id="rId18"/>
    <p:sldId id="271" r:id="rId19"/>
    <p:sldId id="260" r:id="rId20"/>
    <p:sldId id="261" r:id="rId21"/>
    <p:sldId id="299" r:id="rId22"/>
    <p:sldId id="300" r:id="rId23"/>
    <p:sldId id="262" r:id="rId24"/>
    <p:sldId id="263" r:id="rId25"/>
    <p:sldId id="272" r:id="rId26"/>
    <p:sldId id="276" r:id="rId27"/>
    <p:sldId id="303" r:id="rId28"/>
    <p:sldId id="277" r:id="rId29"/>
    <p:sldId id="304" r:id="rId30"/>
    <p:sldId id="273" r:id="rId31"/>
    <p:sldId id="301" r:id="rId32"/>
    <p:sldId id="283" r:id="rId33"/>
    <p:sldId id="278" r:id="rId34"/>
    <p:sldId id="279" r:id="rId35"/>
    <p:sldId id="280" r:id="rId36"/>
    <p:sldId id="305" r:id="rId37"/>
    <p:sldId id="281" r:id="rId38"/>
    <p:sldId id="302" r:id="rId39"/>
    <p:sldId id="282" r:id="rId40"/>
    <p:sldId id="274" r:id="rId41"/>
    <p:sldId id="297" r:id="rId42"/>
    <p:sldId id="298" r:id="rId43"/>
    <p:sldId id="284" r:id="rId44"/>
    <p:sldId id="290" r:id="rId45"/>
    <p:sldId id="291" r:id="rId46"/>
    <p:sldId id="292" r:id="rId47"/>
    <p:sldId id="293" r:id="rId48"/>
    <p:sldId id="275" r:id="rId49"/>
    <p:sldId id="295" r:id="rId50"/>
    <p:sldId id="296" r:id="rId51"/>
    <p:sldId id="294" r:id="rId52"/>
    <p:sldId id="258" r:id="rId5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4" autoAdjust="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985B9-128E-4B5E-9BFF-884BC96FE964}" type="datetimeFigureOut">
              <a:rPr lang="pt-BR" smtClean="0"/>
              <a:pPr/>
              <a:t>04/07/2013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89889-C4CB-43DA-8A15-3DCD60317E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.if.ufrgs.br/estrelas/estrelas.ht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Sistema_estelar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t.wikipedia.org/wiki/Via_L%C3%A1ctea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apod.nasa.gov/apod/ap990925.html" TargetMode="External"/><Relationship Id="rId3" Type="http://schemas.openxmlformats.org/officeDocument/2006/relationships/hyperlink" Target="http://www.hawastsoc.org/deepsky/sgr/index.html" TargetMode="External"/><Relationship Id="rId7" Type="http://schemas.openxmlformats.org/officeDocument/2006/relationships/hyperlink" Target="http://www.starshadows.com/gallery/display.cfm?imgID=364" TargetMode="External"/><Relationship Id="rId12" Type="http://schemas.openxmlformats.org/officeDocument/2006/relationships/hyperlink" Target="http://chandra.harvard.edu/photo/scale_distance.html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apod.nasa.gov/apod/ap090925.html" TargetMode="External"/><Relationship Id="rId11" Type="http://schemas.openxmlformats.org/officeDocument/2006/relationships/hyperlink" Target="http://apod.nasa.gov/apod/ap091006.html" TargetMode="External"/><Relationship Id="rId5" Type="http://schemas.openxmlformats.org/officeDocument/2006/relationships/hyperlink" Target="http://www.seds.org/messier/m/m008.html" TargetMode="External"/><Relationship Id="rId10" Type="http://schemas.openxmlformats.org/officeDocument/2006/relationships/hyperlink" Target="http://apod.nasa.gov/apod/ap080507.html" TargetMode="External"/><Relationship Id="rId4" Type="http://schemas.openxmlformats.org/officeDocument/2006/relationships/hyperlink" Target="http://www.seds.org/messier/xtra/history/biograph.html" TargetMode="External"/><Relationship Id="rId9" Type="http://schemas.openxmlformats.org/officeDocument/2006/relationships/hyperlink" Target="http://hubblesite.org/newscenter/newsdesk/archive/releases/1996/38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Satélite: astro que</a:t>
            </a:r>
            <a:r>
              <a:rPr lang="pt-BR" baseline="0" dirty="0" smtClean="0"/>
              <a:t> circula o planeta, são as luas. O número de satélites de um Planeta está associado à sua massa.</a:t>
            </a:r>
          </a:p>
          <a:p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Ganimedes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 o maior satélite de nosso sistema solar. É maior do que Mercúrio e Plutão, e de três quartos do tamanho de Marte. Se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Ganimedes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orbitava o sol em vez de orbitar Júpiter, seria facilmente ser classificado como um planeta.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Sonda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Galileo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NASA capturou esta imagem cor natural de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Ganimedes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em 1996.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89889-C4CB-43DA-8A15-3DCD60317EFC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A parte azul da nebulosa de </a:t>
            </a:r>
            <a:r>
              <a:rPr lang="pt-BR" sz="1200" dirty="0" err="1" smtClean="0"/>
              <a:t>Trífida</a:t>
            </a:r>
            <a:r>
              <a:rPr lang="pt-BR" sz="1200" dirty="0" smtClean="0"/>
              <a:t> é uma nebulosa de reflexão.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Nebulosas de reflexão são nuvens de poeira e gás que simplesmente refletem a luz de uma ou mais estrelas próximas, tendo seu espectro semelhante ao das estrelas que as iluminam. Elas são geralmente azuladas porque a luz azul se espalha com maior facilidade e não são quentes o suficiente para que seu gás se ionize, como nas nebulosas de emissão. Ainda assim são brilhantes o suficiente para que se tornarem visíveis.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Conhecem-se cerca de 500 nebulosas desse tipo e umas das mais famosas é a que rodeia as estrelas das Plêiades.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89889-C4CB-43DA-8A15-3DCD60317EFC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Sobre a origem:</a:t>
            </a:r>
          </a:p>
          <a:p>
            <a:pPr>
              <a:buFont typeface="Arial" pitchFamily="34" charset="0"/>
              <a:buChar char="•"/>
            </a:pP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Asteróides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são objetos rochosos e metálicos que orbitam o Sol, mas muito pequenos para serem considerados planetas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Planeta que se fragmentou (anomalias</a:t>
            </a:r>
            <a:r>
              <a:rPr lang="pt-BR" baseline="0" dirty="0" smtClean="0"/>
              <a:t> gravitacionais)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Resquícios</a:t>
            </a:r>
            <a:r>
              <a:rPr lang="pt-BR" baseline="0" dirty="0" smtClean="0"/>
              <a:t> da nebulosa que deu origem ao Sistema Solar que não encontraram condições para colapsarem e formar um planeta.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89889-C4CB-43DA-8A15-3DCD60317EFC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cometas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cometas são pequenas “bolas de neve sujas” formadas por uma mistura de gelo, gases congelados e poeira. Todos estes itens são restos de formações do Sistema Solar.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cometas viajam três vezes mais rápido do que os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asteróides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só são visíveis quando estão próximos do Sol.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cometa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Haley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 16 km de comprimento e passa em frente ao Sol a cada 76 anos. Já o cometa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Halebopp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 40 km de comprimento, só passa a cada 4.026 anos.  Acredita-se que a metade dos asteroides localizados atualmente perto da Terra sejam cometas mortos.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89889-C4CB-43DA-8A15-3DCD60317EFC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Meteoroide: é o corpo que vaga no espaço, antes de colidir com a atmosfera.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Meteoro: é o nome genérico dos fenômenos que ocorrem na atmosfera terrestre. Quando um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meteoróide</a:t>
            </a:r>
            <a:r>
              <a:rPr lang="pt-BR" sz="1200" b="0" i="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penetra na atmosfera da Terra, ele produz um meteoro luminoso, que também é chamado popularmente de `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`estrela</a:t>
            </a:r>
            <a:r>
              <a:rPr lang="pt-BR" sz="1200" b="0" i="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cadente''. Os meteoros  são pequenos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asteróides</a:t>
            </a:r>
            <a:r>
              <a:rPr lang="pt-BR" sz="1200" b="0" i="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que se chocam com a Terra. Ao penetrar na atmosfera da Terra geram calor por atrito com a atmosfera, deixando um rastro brilhante facilmente visível a olho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nú</a:t>
            </a:r>
            <a:r>
              <a:rPr lang="pt-BR" sz="1200" b="0" i="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Existem aproximadamente 200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asteróides</a:t>
            </a:r>
            <a:r>
              <a:rPr lang="pt-BR" sz="1200" b="0" i="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com diâmetro maior de 1 km, que se aproximam da Terra, colidindo com uma taxa de aproximadamente 1 a cada 1 milhão de anos. 2 a 3 novos são descobertos por ano, e suas órbitas são muitas vezes instáveis.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Meteorito: é o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meteoróide</a:t>
            </a:r>
            <a:r>
              <a:rPr lang="pt-BR" sz="1200" b="0" i="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que consegue vencer a atmosfera da Terra e choca-se contra a sua superfície. É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provavel</a:t>
            </a:r>
            <a:r>
              <a:rPr lang="pt-BR" sz="1200" b="0" i="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que o fenômeno da estrela cadente seja conhecido desde a pré-história, porém os registros sobre ele são bem mais recentes, como por exemplo, aqueles encontrados nos anais chineses e coreanos datados de 1760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a.C.</a:t>
            </a:r>
            <a:r>
              <a:rPr lang="pt-BR" sz="1200" b="0" i="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aproximadamente</a:t>
            </a:r>
            <a:r>
              <a:rPr lang="pt-BR" sz="1200" b="1" i="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pt-BR" sz="1200" b="0" i="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 então nos papiros egípcios de 2000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a.C.</a:t>
            </a:r>
            <a:r>
              <a:rPr lang="pt-BR" sz="1200" b="0" i="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 Do estudo dos meteoritos se pode aprender muito sobre o tipo de material a partir do qual se formaram os planetas interiores, uma vez que são fragmentos primitivos do sistema solar</a:t>
            </a:r>
          </a:p>
          <a:p>
            <a:endParaRPr lang="pt-BR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89889-C4CB-43DA-8A15-3DCD60317EFC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Quando saímos do Sistema Solar</a:t>
            </a:r>
            <a:r>
              <a:rPr lang="pt-BR" baseline="0" dirty="0" smtClean="0"/>
              <a:t> vemos a nossa estrela principal, o Sol, e seus planetas e tudo mais que o compõe como uma pequena parte da nossa galáxia  Via </a:t>
            </a:r>
            <a:r>
              <a:rPr lang="pt-BR" baseline="0" dirty="0" err="1" smtClean="0"/>
              <a:t>Lactea</a:t>
            </a:r>
            <a:r>
              <a:rPr lang="pt-BR" baseline="0" dirty="0" smtClean="0"/>
              <a:t>.</a:t>
            </a:r>
          </a:p>
          <a:p>
            <a:r>
              <a:rPr lang="pt-BR" baseline="0" dirty="0" smtClean="0"/>
              <a:t>Todas as estrelas que vimos no céu incluindo o Sol são apenas alguns dos moradores dessa galáxia, junto com </a:t>
            </a:r>
            <a:r>
              <a:rPr lang="pt-BR" baseline="0" dirty="0" err="1" smtClean="0"/>
              <a:t>milhoes</a:t>
            </a:r>
            <a:r>
              <a:rPr lang="pt-BR" baseline="0" dirty="0" smtClean="0"/>
              <a:t> de outras estrelas que possuem brilho muito fraco para serem vistas.</a:t>
            </a:r>
          </a:p>
          <a:p>
            <a:r>
              <a:rPr lang="pt-BR" baseline="0" dirty="0" smtClean="0"/>
              <a:t>Quanto mais fundo vemos o espaço mais galáxias descobrimos, há bilhares.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89889-C4CB-43DA-8A15-3DCD60317EFC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Sobre a vida das estrelas veja: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hlinkClick r:id="rId3"/>
              </a:rPr>
              <a:t>http://astro.if.ufrgs.br/estrelas/estrelas.htm</a:t>
            </a: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89889-C4CB-43DA-8A15-3DCD60317EFC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Assim como planetas giram em torno do Sol, existem outros sistemas com mais de uma estrela. São os sistemas binários, onde duas estrelas giram uma ao redor da outra; os ternários, onde há três estrelas, e assim por diante. Estes sistemas são chamados estrelas múltiplas. Dentro de um sistema de mais de uma estrela pode haver planetas. É engraçado imaginar um habitante de um planeta desses vendo mais de um sol no céu durante o dia, ou simplesmente não vendo a noite. Quando existem muitos elementos num sistema estelar, o grupo é chamado aglomerado de estrelas.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Estima-se que um terço dos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Sistema estelar"/>
              </a:rPr>
              <a:t>sistemas estelares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na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Via Láctea"/>
              </a:rPr>
              <a:t>Via Láctea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sejam binários ou múltiplos e que os dois terços remanescentes sejam estrelas solitárias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89889-C4CB-43DA-8A15-3DCD60317EFC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Sistemas de muitas estrelas, reunidas no espaço, são chamados aglomerados de estrelas. Existem dois tipos fundamentais, são eles: os aglomerados abertos ou galácticos e os aglomerados fechados ou globulares.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89889-C4CB-43DA-8A15-3DCD60317EFC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 bela nuvem cósmica é uma parada popular em tours telescópicos da constelação de 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Sagitário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. Século XVIII cósmica turista 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Charles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Messier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catalogou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brilhante 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nebulosa como M8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. Astrônomos modernos reconhecem a Nebulosa da Lagoa como um berçário estelar ativo cerca de 5.000 anos-luz de distância, na direção do 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centro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da nossa galáxia Via Láctea. As características mais notáveis ​​podem ser rastreados através 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desta imagem nítida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, mostrando filamentos da Lagoa de gás brilhante e nuvens de poeira escura. 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Torcendo perto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do centro da Lagoa, a brilhante 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forma de ampulheta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é o resultado turbulento de ventos estelares extremos e intensa luz das estrelas. A visão sedutora é uma composição colorida de imagens da banda, tanto largas e estreitas capturados enquanto M8 foi elevada em, escuros 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céus chilenos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. Ele registra a Lagoa com uma tonalidade mais azul do que normalmente representado em 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/>
              </a:rPr>
              <a:t>imagens dominadas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pela luz vermelha de emissão de hidrogênio na região. Na distância estimada da nebulosa, a imagem 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se estende por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cerca de 30 anos-luz.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89889-C4CB-43DA-8A15-3DCD60317EFC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8675CF-EB5F-4A67-90FE-B1FEF78E511A}" type="datetimeFigureOut">
              <a:rPr lang="pt-BR" smtClean="0"/>
              <a:pPr/>
              <a:t>04/07/2013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88E97-97AC-4197-ABD1-FB99FE8308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8675CF-EB5F-4A67-90FE-B1FEF78E511A}" type="datetimeFigureOut">
              <a:rPr lang="pt-BR" smtClean="0"/>
              <a:pPr/>
              <a:t>04/07/2013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88E97-97AC-4197-ABD1-FB99FE8308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8675CF-EB5F-4A67-90FE-B1FEF78E511A}" type="datetimeFigureOut">
              <a:rPr lang="pt-BR" smtClean="0"/>
              <a:pPr/>
              <a:t>04/07/2013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88E97-97AC-4197-ABD1-FB99FE8308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0E8B2-BB6C-4988-BAD7-673DDB26E2A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469F0-059C-491C-A77A-DF75976FC36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09CF-DD49-40A0-9781-575301A3B66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454FB-A816-4A89-8F41-235FBCB2677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82DE1-BE8A-4A0C-AEB4-FFC0BEAB853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68CA9-F00A-43FC-BB90-9B327C40C9D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A77C9-C02F-49B0-918C-1F07AFC78C2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12366-6CBA-4427-937C-DC32BB7BA2A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8675CF-EB5F-4A67-90FE-B1FEF78E511A}" type="datetimeFigureOut">
              <a:rPr lang="pt-BR" smtClean="0"/>
              <a:pPr/>
              <a:t>04/07/2013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88E97-97AC-4197-ABD1-FB99FE8308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323F-CCCC-4BA7-8037-5FEA2C1AC23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6051-4EB8-42EE-A94B-3FAEC529BE9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D1CD8-C50B-4451-9FCB-820EDF8DFC4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0E8B2-BB6C-4988-BAD7-673DDB26E2A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469F0-059C-491C-A77A-DF75976FC36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09CF-DD49-40A0-9781-575301A3B66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454FB-A816-4A89-8F41-235FBCB2677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82DE1-BE8A-4A0C-AEB4-FFC0BEAB853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68CA9-F00A-43FC-BB90-9B327C40C9D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A77C9-C02F-49B0-918C-1F07AFC78C2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8675CF-EB5F-4A67-90FE-B1FEF78E511A}" type="datetimeFigureOut">
              <a:rPr lang="pt-BR" smtClean="0"/>
              <a:pPr/>
              <a:t>04/07/2013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88E97-97AC-4197-ABD1-FB99FE8308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12366-6CBA-4427-937C-DC32BB7BA2A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323F-CCCC-4BA7-8037-5FEA2C1AC23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6051-4EB8-42EE-A94B-3FAEC529BE9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D1CD8-C50B-4451-9FCB-820EDF8DFC4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0E8B2-BB6C-4988-BAD7-673DDB26E2A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469F0-059C-491C-A77A-DF75976FC36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09CF-DD49-40A0-9781-575301A3B66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454FB-A816-4A89-8F41-235FBCB2677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82DE1-BE8A-4A0C-AEB4-FFC0BEAB853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68CA9-F00A-43FC-BB90-9B327C40C9D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8675CF-EB5F-4A67-90FE-B1FEF78E511A}" type="datetimeFigureOut">
              <a:rPr lang="pt-BR" smtClean="0"/>
              <a:pPr/>
              <a:t>04/07/2013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88E97-97AC-4197-ABD1-FB99FE8308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wheel spokes="8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A77C9-C02F-49B0-918C-1F07AFC78C2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12366-6CBA-4427-937C-DC32BB7BA2A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323F-CCCC-4BA7-8037-5FEA2C1AC23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6051-4EB8-42EE-A94B-3FAEC529BE9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D1CD8-C50B-4451-9FCB-820EDF8DFC4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0E8B2-BB6C-4988-BAD7-673DDB26E2A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469F0-059C-491C-A77A-DF75976FC36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09CF-DD49-40A0-9781-575301A3B66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454FB-A816-4A89-8F41-235FBCB2677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82DE1-BE8A-4A0C-AEB4-FFC0BEAB853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8675CF-EB5F-4A67-90FE-B1FEF78E511A}" type="datetimeFigureOut">
              <a:rPr lang="pt-BR" smtClean="0"/>
              <a:pPr/>
              <a:t>04/07/2013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88E97-97AC-4197-ABD1-FB99FE8308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wheel spokes="8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68CA9-F00A-43FC-BB90-9B327C40C9D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A77C9-C02F-49B0-918C-1F07AFC78C2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12366-6CBA-4427-937C-DC32BB7BA2A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323F-CCCC-4BA7-8037-5FEA2C1AC23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6051-4EB8-42EE-A94B-3FAEC529BE9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D1CD8-C50B-4451-9FCB-820EDF8DFC4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0E8B2-BB6C-4988-BAD7-673DDB26E2A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469F0-059C-491C-A77A-DF75976FC36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09CF-DD49-40A0-9781-575301A3B66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454FB-A816-4A89-8F41-235FBCB2677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8675CF-EB5F-4A67-90FE-B1FEF78E511A}" type="datetimeFigureOut">
              <a:rPr lang="pt-BR" smtClean="0"/>
              <a:pPr/>
              <a:t>04/07/2013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88E97-97AC-4197-ABD1-FB99FE8308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wheel spokes="8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82DE1-BE8A-4A0C-AEB4-FFC0BEAB853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68CA9-F00A-43FC-BB90-9B327C40C9D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A77C9-C02F-49B0-918C-1F07AFC78C2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12366-6CBA-4427-937C-DC32BB7BA2A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323F-CCCC-4BA7-8037-5FEA2C1AC23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6051-4EB8-42EE-A94B-3FAEC529BE9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D1CD8-C50B-4451-9FCB-820EDF8DFC4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0E8B2-BB6C-4988-BAD7-673DDB26E2A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469F0-059C-491C-A77A-DF75976FC36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09CF-DD49-40A0-9781-575301A3B66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8675CF-EB5F-4A67-90FE-B1FEF78E511A}" type="datetimeFigureOut">
              <a:rPr lang="pt-BR" smtClean="0"/>
              <a:pPr/>
              <a:t>04/07/2013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88E97-97AC-4197-ABD1-FB99FE8308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wheel spokes="8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454FB-A816-4A89-8F41-235FBCB2677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82DE1-BE8A-4A0C-AEB4-FFC0BEAB853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68CA9-F00A-43FC-BB90-9B327C40C9D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A77C9-C02F-49B0-918C-1F07AFC78C2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12366-6CBA-4427-937C-DC32BB7BA2A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323F-CCCC-4BA7-8037-5FEA2C1AC23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6051-4EB8-42EE-A94B-3FAEC529BE9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D1CD8-C50B-4451-9FCB-820EDF8DFC4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0E8B2-BB6C-4988-BAD7-673DDB26E2A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469F0-059C-491C-A77A-DF75976FC36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8675CF-EB5F-4A67-90FE-B1FEF78E511A}" type="datetimeFigureOut">
              <a:rPr lang="pt-BR" smtClean="0"/>
              <a:pPr/>
              <a:t>04/07/2013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88E97-97AC-4197-ABD1-FB99FE8308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wheel spokes="8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09CF-DD49-40A0-9781-575301A3B66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454FB-A816-4A89-8F41-235FBCB2677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82DE1-BE8A-4A0C-AEB4-FFC0BEAB853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68CA9-F00A-43FC-BB90-9B327C40C9D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A77C9-C02F-49B0-918C-1F07AFC78C2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12366-6CBA-4427-937C-DC32BB7BA2A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323F-CCCC-4BA7-8037-5FEA2C1AC23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6051-4EB8-42EE-A94B-3FAEC529BE9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D1CD8-C50B-4451-9FCB-820EDF8DFC4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0E8B2-BB6C-4988-BAD7-673DDB26E2A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8675CF-EB5F-4A67-90FE-B1FEF78E511A}" type="datetimeFigureOut">
              <a:rPr lang="pt-BR" smtClean="0"/>
              <a:pPr/>
              <a:t>04/07/2013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88E97-97AC-4197-ABD1-FB99FE8308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469F0-059C-491C-A77A-DF75976FC36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09CF-DD49-40A0-9781-575301A3B66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454FB-A816-4A89-8F41-235FBCB2677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82DE1-BE8A-4A0C-AEB4-FFC0BEAB853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68CA9-F00A-43FC-BB90-9B327C40C9D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A77C9-C02F-49B0-918C-1F07AFC78C2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12366-6CBA-4427-937C-DC32BB7BA2A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323F-CCCC-4BA7-8037-5FEA2C1AC23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6051-4EB8-42EE-A94B-3FAEC529BE9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D1CD8-C50B-4451-9FCB-820EDF8DFC4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D8675CF-EB5F-4A67-90FE-B1FEF78E511A}" type="datetimeFigureOut">
              <a:rPr lang="pt-BR" smtClean="0"/>
              <a:pPr/>
              <a:t>04/07/2013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0988E97-97AC-4197-ABD1-FB99FE8308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 spd="med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73CDBE-5829-4CE7-8048-54077965FD2E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 spd="med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73CDBE-5829-4CE7-8048-54077965FD2E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 spd="med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73CDBE-5829-4CE7-8048-54077965FD2E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ransition spd="med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73CDBE-5829-4CE7-8048-54077965FD2E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73CDBE-5829-4CE7-8048-54077965FD2E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73CDBE-5829-4CE7-8048-54077965FD2E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73CDBE-5829-4CE7-8048-54077965FD2E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73CDBE-5829-4CE7-8048-54077965FD2E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devinin.blogspot.com/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hyperlink" Target="http://www.polyvore.com/" TargetMode="External"/><Relationship Id="rId4" Type="http://schemas.openxmlformats.org/officeDocument/2006/relationships/hyperlink" Target="http://www.google.com.br/url?sa=i&amp;rct=j&amp;q=orange+star&amp;source=images&amp;cd=&amp;cad=rja&amp;docid=W_iGN8tBnpKJHM&amp;tbnid=caAPMhQ4kIv7IM:&amp;ved=0CAQQjB0&amp;url=http://www.polyvore.com/orange_star_smiley_face_stickers/thing?id=66170669&amp;ei=dHGCUZa1NIWu8QSztoBI&amp;psig=AFQjCNGkz1JDBh7K7_oxkMyJSMXtNpiR_w&amp;ust=136758953137235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commons.wikimedia.org/wiki/File:Orbit5.gi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.ufrgs.br/oei/stars/aglom/clusters.htm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Omega_Centauri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od.nasa.gov/apod/ap090707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od.nasa.gov/apod/ap100805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.if.ufrgs.br/solar/sun.htm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turingthenight.com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olarsystem.nasa.gov/multimedia/display.cfm?IM_ID=178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P2-o2GsdlTY" TargetMode="External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astroweb.iag.usp.br/~dalpino/AGA215/APOSTILA/cap09cor.pdf" TargetMode="External"/><Relationship Id="rId3" Type="http://schemas.openxmlformats.org/officeDocument/2006/relationships/hyperlink" Target="http://discoverybrasil.uol.com.br/guia_espacio/estrellas/index.shtml" TargetMode="External"/><Relationship Id="rId7" Type="http://schemas.openxmlformats.org/officeDocument/2006/relationships/hyperlink" Target="http://www.observatorio.ufmg.br/pas56.htm" TargetMode="External"/><Relationship Id="rId2" Type="http://schemas.openxmlformats.org/officeDocument/2006/relationships/hyperlink" Target="http://www.cdcc.usp.br/cda/aprendendo-basico/sistema-solar/introduca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larsystem.nasa.gov/planets/profile.cfm?Object=Beyond" TargetMode="External"/><Relationship Id="rId5" Type="http://schemas.openxmlformats.org/officeDocument/2006/relationships/hyperlink" Target="http://solarsystem.nasa.gov/planets/profile.cfm?Object=Jup_Ganymede" TargetMode="External"/><Relationship Id="rId10" Type="http://schemas.openxmlformats.org/officeDocument/2006/relationships/hyperlink" Target="http://awesomeuniverse.org/2013/05/29/nebulosas-as-gigantescas-nuvens-interestelares/" TargetMode="External"/><Relationship Id="rId4" Type="http://schemas.openxmlformats.org/officeDocument/2006/relationships/hyperlink" Target="http://astro.if.ufrgs.br/ssolar.htm" TargetMode="External"/><Relationship Id="rId9" Type="http://schemas.openxmlformats.org/officeDocument/2006/relationships/hyperlink" Target="http://skyserver.sdss.org/public/pt/astro/stars/stars.as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hyperlink" Target="http://www.nasa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pl.nasa.gov/galileo/index.html" TargetMode="External"/><Relationship Id="rId5" Type="http://schemas.openxmlformats.org/officeDocument/2006/relationships/hyperlink" Target="http://astro.if.ufrgs.br/solar/asteroid.htm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dcc.usp.br/cda/aprendendo-basico/sistema-solar/Slide55-cometas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dcc.usp.br/cda/aprendendo-basico/sistema-solar/meteoroide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da-simbolo-h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692696"/>
            <a:ext cx="6294912" cy="494116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1640" y="609329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Palestrante: Alessandra Virginia de Oliveira Nishihara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ilky_Way_Annotated732X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05" y="260648"/>
            <a:ext cx="8920129" cy="6336704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628800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Estrelas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Aglomerados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Nebulosas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Galáxias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Grupos de galáxias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71215" y="548680"/>
            <a:ext cx="8866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Além do Sistema solar</a:t>
            </a:r>
            <a:endParaRPr lang="pt-BR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0120" y="1556792"/>
            <a:ext cx="8183880" cy="4187952"/>
          </a:xfrm>
        </p:spPr>
        <p:txBody>
          <a:bodyPr/>
          <a:lstStyle/>
          <a:p>
            <a:r>
              <a:rPr lang="pt-BR" dirty="0" smtClean="0"/>
              <a:t>H e He a altas temperaturas.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O gás fornece energia do astro.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Fusão nuclear com liberação de energia térmica, luminosa e outras radiações.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212361" y="332656"/>
            <a:ext cx="3299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Estrelas</a:t>
            </a:r>
            <a:endParaRPr lang="pt-BR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840760" cy="30243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3000" b="0" dirty="0" smtClean="0">
                <a:solidFill>
                  <a:schemeClr val="tx1"/>
                </a:solidFill>
              </a:rPr>
              <a:t>A maior parte das estrelas da Via Láctea está... </a:t>
            </a:r>
            <a:r>
              <a:rPr lang="pt-BR" sz="6000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/>
            </a:r>
            <a:br>
              <a:rPr lang="pt-BR" sz="6000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</a:br>
            <a:endParaRPr lang="pt-BR" sz="6000" b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Título 3"/>
          <p:cNvSpPr txBox="1">
            <a:spLocks/>
          </p:cNvSpPr>
          <p:nvPr/>
        </p:nvSpPr>
        <p:spPr bwMode="auto">
          <a:xfrm>
            <a:off x="971600" y="1988840"/>
            <a:ext cx="67322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muito, muito, muito </a:t>
            </a:r>
            <a:b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longe!</a:t>
            </a:r>
          </a:p>
        </p:txBody>
      </p:sp>
      <p:sp>
        <p:nvSpPr>
          <p:cNvPr id="5" name="Retângulo 4"/>
          <p:cNvSpPr/>
          <p:nvPr/>
        </p:nvSpPr>
        <p:spPr>
          <a:xfrm>
            <a:off x="2267744" y="458112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000" dirty="0" smtClean="0">
                <a:latin typeface="+mj-lt"/>
              </a:rPr>
              <a:t>Vamos pensar sobre a velocidade da Luz...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971600" y="476672"/>
            <a:ext cx="6335713" cy="714375"/>
          </a:xfrm>
        </p:spPr>
        <p:txBody>
          <a:bodyPr>
            <a:normAutofit fontScale="25000" lnSpcReduction="20000"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12800" b="0" dirty="0" smtClean="0">
                <a:solidFill>
                  <a:schemeClr val="tx1"/>
                </a:solidFill>
              </a:rPr>
              <a:t>Quanto tempo a luz leva para vir...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467544" y="1844824"/>
            <a:ext cx="6840760" cy="1260000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200" b="0" kern="0" dirty="0" smtClean="0">
                <a:latin typeface="+mj-lt"/>
              </a:rPr>
              <a:t>do Sol?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  <a:tabLst/>
              <a:defRPr/>
            </a:pPr>
            <a:endParaRPr lang="pt-BR" sz="3200" b="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60000"/>
                  <a:lumOff val="40000"/>
                </a:schemeClr>
              </a:buClr>
              <a:buSzPct val="80000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5" name="Picture 2" descr="C:\Documents and Settings\andre silva\Meus documentos\CONCURSO_CDCC\apresentações\Imagens\Sol\happy sun 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489415" y="1844824"/>
            <a:ext cx="1259049" cy="1260000"/>
          </a:xfrm>
          <a:prstGeom prst="rect">
            <a:avLst/>
          </a:prstGeom>
          <a:noFill/>
        </p:spPr>
      </p:pic>
      <p:sp>
        <p:nvSpPr>
          <p:cNvPr id="6" name="Subtítulo 2"/>
          <p:cNvSpPr txBox="1">
            <a:spLocks/>
          </p:cNvSpPr>
          <p:nvPr/>
        </p:nvSpPr>
        <p:spPr bwMode="auto">
          <a:xfrm>
            <a:off x="467544" y="3284984"/>
            <a:ext cx="6840760" cy="1296000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da estrela mais próxima depois do Sol? </a:t>
            </a: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467544" y="4733764"/>
            <a:ext cx="6840760" cy="1359532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200" b="0" kern="0" baseline="0" dirty="0" smtClean="0">
                <a:latin typeface="+mj-lt"/>
              </a:rPr>
              <a:t>das estrelas mais distantes da Via Láctea? 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60000"/>
                  <a:lumOff val="40000"/>
                </a:schemeClr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-36512" y="6567155"/>
            <a:ext cx="87302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</a:t>
            </a:r>
            <a:r>
              <a:rPr lang="pt-BR" sz="1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das imagens: Sol: </a:t>
            </a:r>
            <a:r>
              <a:rPr lang="pt-BR" sz="1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  <a:hlinkClick r:id="rId3"/>
              </a:rPr>
              <a:t>http</a:t>
            </a:r>
            <a:r>
              <a:rPr lang="pt-BR" sz="1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  <a:hlinkClick r:id="rId3"/>
              </a:rPr>
              <a:t>://</a:t>
            </a:r>
            <a:r>
              <a:rPr lang="pt-BR" sz="1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  <a:hlinkClick r:id="rId3"/>
              </a:rPr>
              <a:t>wwwdevinin.blogspot.com</a:t>
            </a:r>
            <a:r>
              <a:rPr lang="pt-BR" sz="1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; estrela: http://</a:t>
            </a:r>
            <a:r>
              <a:rPr lang="pt-BR" sz="10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  <a:hlinkClick r:id="rId4"/>
              </a:rPr>
              <a:t> </a:t>
            </a:r>
            <a:r>
              <a:rPr lang="pt-BR" sz="10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  <a:hlinkClick r:id="rId5"/>
              </a:rPr>
              <a:t>www.polyvore.com</a:t>
            </a:r>
            <a:r>
              <a:rPr lang="pt-BR" sz="10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; via láctea: Jerry </a:t>
            </a:r>
            <a:r>
              <a:rPr lang="pt-BR" sz="1000" b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Lodriguss</a:t>
            </a:r>
            <a:r>
              <a:rPr lang="pt-BR" sz="10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e John Martinez</a:t>
            </a:r>
            <a:endParaRPr lang="pt-BR" sz="10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0722" name="Picture 2" descr="http://www.polyvore.com/cgi/img-thing?.out=jpg&amp;size=l&amp;tid=6617066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8464" y="3312000"/>
            <a:ext cx="1260000" cy="12600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30724" name="Picture 4" descr="http://3.bp.blogspot.com/-42VG6Ru7G1s/T4WR7Khz9RI/AAAAAAAAAcQ/VZxVBp-fJ5M/s1600/MilkyWay-708609.jpg"/>
          <p:cNvPicPr>
            <a:picLocks noChangeAspect="1" noChangeArrowheads="1"/>
          </p:cNvPicPr>
          <p:nvPr/>
        </p:nvPicPr>
        <p:blipFill>
          <a:blip r:embed="rId7" cstate="print"/>
          <a:srcRect l="24934" t="954" r="9186" b="3181"/>
          <a:stretch>
            <a:fillRect/>
          </a:stretch>
        </p:blipFill>
        <p:spPr bwMode="auto">
          <a:xfrm>
            <a:off x="7488000" y="4752000"/>
            <a:ext cx="1295413" cy="12960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10" name="CaixaDeTexto 9"/>
          <p:cNvSpPr txBox="1"/>
          <p:nvPr/>
        </p:nvSpPr>
        <p:spPr>
          <a:xfrm>
            <a:off x="4211960" y="274085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FF00"/>
                </a:solidFill>
                <a:latin typeface="+mj-lt"/>
              </a:rPr>
              <a:t>8 minutos</a:t>
            </a:r>
            <a:endParaRPr lang="pt-BR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92080" y="418101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rgbClr val="EE8800"/>
                </a:solidFill>
                <a:latin typeface="+mj-lt"/>
              </a:rPr>
              <a:t>4 anos</a:t>
            </a:r>
            <a:endParaRPr lang="pt-BR" sz="2000" b="1" dirty="0">
              <a:solidFill>
                <a:srgbClr val="EE8800"/>
              </a:solidFill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16016" y="569318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+mj-lt"/>
              </a:rPr>
              <a:t>milhares de anos!</a:t>
            </a:r>
            <a:endParaRPr lang="pt-BR" sz="2000" dirty="0">
              <a:solidFill>
                <a:srgbClr val="00B0F0"/>
              </a:solidFill>
              <a:latin typeface="+mj-lt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7467600" cy="1756791"/>
          </a:xfrm>
        </p:spPr>
        <p:txBody>
          <a:bodyPr/>
          <a:lstStyle/>
          <a:p>
            <a:r>
              <a:rPr lang="pt-BR" dirty="0" smtClean="0"/>
              <a:t>Espectro: através da emissão da luz avalia-se a temperatura e composição química.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62166" y="332656"/>
            <a:ext cx="8619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Estrelas - </a:t>
            </a:r>
            <a:r>
              <a:rPr lang="pt-BR" sz="5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temperatura</a:t>
            </a:r>
            <a:endParaRPr lang="pt-BR" sz="5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03548" y="3429000"/>
          <a:ext cx="8136904" cy="1763312"/>
        </p:xfrm>
        <a:graphic>
          <a:graphicData uri="http://schemas.openxmlformats.org/drawingml/2006/table">
            <a:tbl>
              <a:tblPr/>
              <a:tblGrid>
                <a:gridCol w="1152128"/>
                <a:gridCol w="1008112"/>
                <a:gridCol w="1224136"/>
                <a:gridCol w="864096"/>
                <a:gridCol w="936104"/>
                <a:gridCol w="1008112"/>
                <a:gridCol w="1008112"/>
                <a:gridCol w="936104"/>
              </a:tblGrid>
              <a:tr h="568086">
                <a:tc>
                  <a:txBody>
                    <a:bodyPr/>
                    <a:lstStyle/>
                    <a:p>
                      <a:pPr algn="l"/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  <a:t>Classe Espectral</a:t>
                      </a:r>
                      <a:endParaRPr lang="pt-BR" sz="1000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25161" marR="25161" marT="25161" marB="251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  <a:t>O</a:t>
                      </a:r>
                      <a:endParaRPr lang="pt-BR" sz="1000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25161" marR="25161" marT="25161" marB="251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  <a:t>B</a:t>
                      </a:r>
                      <a:endParaRPr lang="pt-BR" sz="1000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25161" marR="25161" marT="25161" marB="251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9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  <a:t>A</a:t>
                      </a:r>
                      <a:endParaRPr lang="pt-BR" sz="1000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25161" marR="25161" marT="25161" marB="251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  <a:t>F</a:t>
                      </a:r>
                      <a:endParaRPr lang="pt-BR" sz="1000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25161" marR="25161" marT="25161" marB="251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  <a:t>G</a:t>
                      </a:r>
                      <a:endParaRPr lang="pt-BR" sz="1000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25161" marR="25161" marT="25161" marB="251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  <a:t>K</a:t>
                      </a:r>
                      <a:endParaRPr lang="pt-BR" sz="1000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25161" marR="25161" marT="25161" marB="251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  <a:t>M</a:t>
                      </a:r>
                      <a:endParaRPr lang="pt-BR" sz="1000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25161" marR="25161" marT="25161" marB="251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400395">
                <a:tc>
                  <a:txBody>
                    <a:bodyPr/>
                    <a:lstStyle/>
                    <a:p>
                      <a:pPr algn="l"/>
                      <a:r>
                        <a:rPr lang="pt-BR" sz="1000" b="1" dirty="0" smtClean="0">
                          <a:solidFill>
                            <a:srgbClr val="000000"/>
                          </a:solidFill>
                          <a:latin typeface="Lucida Sans Unicode"/>
                        </a:rPr>
                        <a:t>Temperatura</a:t>
                      </a:r>
                    </a:p>
                  </a:txBody>
                  <a:tcPr marL="25161" marR="25161" marT="25161" marB="251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  <a:t>Mais De </a:t>
                      </a:r>
                      <a:r>
                        <a:rPr lang="pt-BR" sz="1000" b="1" dirty="0" smtClean="0">
                          <a:solidFill>
                            <a:srgbClr val="000000"/>
                          </a:solidFill>
                          <a:latin typeface="Lucida Sans Unicode"/>
                        </a:rPr>
                        <a:t>25000K</a:t>
                      </a:r>
                      <a:endParaRPr lang="pt-BR" sz="1000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25161" marR="25161" marT="25161" marB="251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  <a:t>11000K a </a:t>
                      </a:r>
                      <a:b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</a:b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  <a:t>25000K</a:t>
                      </a:r>
                      <a:endParaRPr lang="pt-BR" sz="1000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25161" marR="25161" marT="25161" marB="251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  <a:t>7500K</a:t>
                      </a:r>
                      <a:b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</a:b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  <a:t>a11000K</a:t>
                      </a:r>
                      <a:endParaRPr lang="pt-BR" sz="1000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25161" marR="25161" marT="25161" marB="251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  <a:t>6000K</a:t>
                      </a:r>
                      <a:b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</a:b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  <a:t>a</a:t>
                      </a:r>
                      <a:r>
                        <a:rPr lang="pt-BR" sz="1000" dirty="0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  <a:t/>
                      </a:r>
                      <a:b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</a:b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  <a:t>7500K</a:t>
                      </a:r>
                      <a:endParaRPr lang="pt-BR" sz="1000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25161" marR="25161" marT="25161" marB="251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00" b="1">
                          <a:solidFill>
                            <a:srgbClr val="000000"/>
                          </a:solidFill>
                          <a:latin typeface="Lucida Sans Unicode"/>
                        </a:rPr>
                        <a:t>5000K</a:t>
                      </a:r>
                      <a:br>
                        <a:rPr lang="pt-BR" sz="1000" b="1">
                          <a:solidFill>
                            <a:srgbClr val="000000"/>
                          </a:solidFill>
                          <a:latin typeface="Lucida Sans Unicode"/>
                        </a:rPr>
                      </a:br>
                      <a:r>
                        <a:rPr lang="pt-BR" sz="1000" b="1">
                          <a:solidFill>
                            <a:srgbClr val="000000"/>
                          </a:solidFill>
                          <a:latin typeface="Lucida Sans Unicode"/>
                        </a:rPr>
                        <a:t>a</a:t>
                      </a:r>
                      <a:br>
                        <a:rPr lang="pt-BR" sz="1000" b="1">
                          <a:solidFill>
                            <a:srgbClr val="000000"/>
                          </a:solidFill>
                          <a:latin typeface="Lucida Sans Unicode"/>
                        </a:rPr>
                      </a:br>
                      <a:r>
                        <a:rPr lang="pt-BR" sz="1000" b="1">
                          <a:solidFill>
                            <a:srgbClr val="000000"/>
                          </a:solidFill>
                          <a:latin typeface="Lucida Sans Unicode"/>
                        </a:rPr>
                        <a:t>6000K</a:t>
                      </a:r>
                      <a:endParaRPr lang="pt-BR" sz="100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25161" marR="25161" marT="25161" marB="251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  <a:t>3500K a </a:t>
                      </a:r>
                      <a:b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</a:b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  <a:t>5000K</a:t>
                      </a:r>
                      <a:endParaRPr lang="pt-BR" sz="1000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25161" marR="25161" marT="25161" marB="251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  <a:t>Menos de </a:t>
                      </a:r>
                      <a:r>
                        <a:rPr lang="pt-BR" sz="1000" dirty="0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  <a:t/>
                      </a:r>
                      <a:b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</a:b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  <a:t>3500K</a:t>
                      </a:r>
                      <a:endParaRPr lang="pt-BR" sz="1000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25161" marR="25161" marT="25161" marB="251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7704">
                <a:tc>
                  <a:txBody>
                    <a:bodyPr/>
                    <a:lstStyle/>
                    <a:p>
                      <a:pPr algn="l"/>
                      <a:r>
                        <a:rPr lang="pt-BR" sz="1000" b="1">
                          <a:solidFill>
                            <a:srgbClr val="000000"/>
                          </a:solidFill>
                          <a:latin typeface="Lucida Sans Unicode"/>
                        </a:rPr>
                        <a:t>Cor</a:t>
                      </a:r>
                      <a:endParaRPr lang="pt-BR" sz="100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25161" marR="25161" marT="25161" marB="251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00" b="1">
                          <a:solidFill>
                            <a:srgbClr val="000000"/>
                          </a:solidFill>
                          <a:latin typeface="Lucida Sans Unicode"/>
                        </a:rPr>
                        <a:t>Azul</a:t>
                      </a:r>
                      <a:endParaRPr lang="pt-BR" sz="100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25161" marR="25161" marT="25161" marB="251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00" b="1">
                          <a:solidFill>
                            <a:srgbClr val="000000"/>
                          </a:solidFill>
                          <a:latin typeface="Lucida Sans Unicode"/>
                        </a:rPr>
                        <a:t>Branca Azul</a:t>
                      </a:r>
                      <a:endParaRPr lang="pt-BR" sz="100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25161" marR="25161" marT="25161" marB="251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  <a:t>Branca</a:t>
                      </a:r>
                      <a:endParaRPr lang="pt-BR" sz="1000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25161" marR="25161" marT="25161" marB="251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00" b="1">
                          <a:solidFill>
                            <a:srgbClr val="000000"/>
                          </a:solidFill>
                          <a:latin typeface="Lucida Sans Unicode"/>
                        </a:rPr>
                        <a:t>Amarelada</a:t>
                      </a:r>
                      <a:endParaRPr lang="pt-BR" sz="100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25161" marR="25161" marT="25161" marB="251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00" b="1">
                          <a:solidFill>
                            <a:srgbClr val="000000"/>
                          </a:solidFill>
                          <a:latin typeface="Lucida Sans Unicode"/>
                        </a:rPr>
                        <a:t>Amarela</a:t>
                      </a:r>
                      <a:endParaRPr lang="pt-BR" sz="100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25161" marR="25161" marT="25161" marB="251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  <a:t>Laranja</a:t>
                      </a:r>
                      <a:endParaRPr lang="pt-BR" sz="1000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25161" marR="25161" marT="25161" marB="251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Lucida Sans Unicode"/>
                        </a:rPr>
                        <a:t>Vermelha</a:t>
                      </a:r>
                      <a:endParaRPr lang="pt-BR" sz="1000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25161" marR="25161" marT="25161" marB="251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11560" y="501317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vida e a idade de uma estrela depende da quantidade de massa que ela possui.</a:t>
            </a:r>
            <a:endParaRPr lang="pt-BR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052736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Estrelas giram uma ao redor da outra.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9431" y="332656"/>
            <a:ext cx="848661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Estrelas: sistemas duplos ou múltiplos</a:t>
            </a:r>
            <a:endParaRPr lang="pt-BR" sz="3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 </a:t>
            </a:r>
          </a:p>
          <a:p>
            <a:endParaRPr lang="pt-BR" dirty="0"/>
          </a:p>
        </p:txBody>
      </p:sp>
      <p:pic>
        <p:nvPicPr>
          <p:cNvPr id="1028" name="Picture 4" descr="C:\Users\Laboratorio\Desktop\Orbit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3637565" cy="2088232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539552" y="6165304"/>
            <a:ext cx="540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hlinkClick r:id="rId4"/>
              </a:rPr>
              <a:t>Crédito da imagem: http://commons.wikimedia.org/wiki/File:Orbit5.gif</a:t>
            </a:r>
            <a:endParaRPr lang="pt-BR" sz="1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11560" y="4149080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Exemplo de simulação de uma estrela binária, na qual dois corpos de massa similar orbitam um baricentro comum em órbitas elípticas.</a:t>
            </a:r>
            <a:endParaRPr lang="pt-BR" dirty="0"/>
          </a:p>
        </p:txBody>
      </p:sp>
      <p:pic>
        <p:nvPicPr>
          <p:cNvPr id="9" name="Imagem 8" descr="Albire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772816"/>
            <a:ext cx="2304256" cy="238572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508104" y="45811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Estrela binária </a:t>
            </a:r>
            <a:r>
              <a:rPr lang="pt-BR" dirty="0" err="1" smtClean="0"/>
              <a:t>Albireo</a:t>
            </a:r>
            <a:endParaRPr lang="pt-BR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16899" y="332656"/>
            <a:ext cx="5290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Aglomerados</a:t>
            </a:r>
            <a:endParaRPr lang="pt-BR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1268760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BR" sz="2400" dirty="0" smtClean="0"/>
              <a:t>Estrelas que se formam a partir da mesma nuvem de gás e portanto têm a mesma idade, mesma composição química e aproximadamente a mesma distância.</a:t>
            </a:r>
            <a:endParaRPr lang="pt-BR" sz="2400" dirty="0"/>
          </a:p>
        </p:txBody>
      </p:sp>
      <p:pic>
        <p:nvPicPr>
          <p:cNvPr id="14338" name="Picture 2" descr="fragmentaca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5" y="2401614"/>
            <a:ext cx="2736304" cy="36852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79752" y="692696"/>
            <a:ext cx="416812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3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</a:t>
            </a:r>
            <a:r>
              <a:rPr lang="pt-BR" sz="2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23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Aglomerados abertos</a:t>
            </a:r>
            <a:endParaRPr lang="pt-BR" sz="23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1196752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Possuem um número reduzido de estrelas que podem ser diferenciadas umas das outras. É composto por estrelas jovens. Exemplos: Caixinha de Joias e Plêiades.</a:t>
            </a:r>
            <a:endParaRPr lang="pt-BR" sz="2200" dirty="0"/>
          </a:p>
        </p:txBody>
      </p:sp>
      <p:pic>
        <p:nvPicPr>
          <p:cNvPr id="1026" name="Picture 2" descr="http://www.if.ufrgs.br/oei/stars/aglom/open_clus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2376264" cy="312813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467544" y="6093296"/>
            <a:ext cx="61926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hlinkClick r:id="rId3"/>
              </a:rPr>
              <a:t>Crédito da imagem: http://www.if.ufrgs.br/oei/stars/aglom/clusters.htm</a:t>
            </a:r>
            <a:endParaRPr lang="pt-BR" sz="1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55576" y="5589240"/>
            <a:ext cx="30243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 smtClean="0"/>
              <a:t>Caixinha de joias</a:t>
            </a:r>
            <a:endParaRPr lang="pt-BR" sz="1500" dirty="0"/>
          </a:p>
        </p:txBody>
      </p:sp>
      <p:pic>
        <p:nvPicPr>
          <p:cNvPr id="1028" name="Picture 4" descr="http://3.bp.blogspot.com/-hHZ8Syh4sV8/T4TuLAHM9DI/AAAAAAAAAOk/WjV9yF6DzwE/s400/pleiades%2Bcor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276872"/>
            <a:ext cx="3810000" cy="3200401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4644008" y="5589240"/>
            <a:ext cx="27363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 smtClean="0"/>
              <a:t>Plêiades</a:t>
            </a:r>
            <a:endParaRPr lang="pt-BR" sz="15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lum contrast="29000"/>
          </a:blip>
          <a:srcRect/>
          <a:stretch>
            <a:fillRect/>
          </a:stretch>
        </p:blipFill>
        <p:spPr bwMode="auto">
          <a:xfrm>
            <a:off x="3131840" y="2780928"/>
            <a:ext cx="4644008" cy="334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23" name="Rectangle 3"/>
          <p:cNvSpPr>
            <a:spLocks noChangeArrowheads="1"/>
          </p:cNvSpPr>
          <p:nvPr/>
        </p:nvSpPr>
        <p:spPr bwMode="auto">
          <a:xfrm>
            <a:off x="450850" y="503238"/>
            <a:ext cx="468109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 smtClean="0">
                <a:solidFill>
                  <a:srgbClr val="FFFFFF"/>
                </a:solidFill>
                <a:latin typeface="Century Gothic" pitchFamily="34" charset="0"/>
              </a:rPr>
              <a:t>Aglomerados de estrelas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 smtClean="0">
                <a:solidFill>
                  <a:srgbClr val="FFFFFF"/>
                </a:solidFill>
                <a:latin typeface="Century Gothic" pitchFamily="34" charset="0"/>
              </a:rPr>
              <a:t>Jovens, como as Plêiades</a:t>
            </a:r>
            <a:endParaRPr lang="pt-BR" sz="2800" b="1" dirty="0">
              <a:solidFill>
                <a:srgbClr val="FFFFFF"/>
              </a:solidFill>
              <a:latin typeface="Century Gothic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>
              <a:solidFill>
                <a:srgbClr val="FFFFFF"/>
              </a:solidFill>
              <a:latin typeface="Century Gothic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 smtClean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itchFamily="34" charset="0"/>
              </a:rPr>
              <a:t>Distância</a:t>
            </a:r>
            <a:r>
              <a:rPr lang="pt-BR" sz="2800" b="1" dirty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itchFamily="34" charset="0"/>
              </a:rPr>
              <a:t>: 400 </a:t>
            </a:r>
            <a:r>
              <a:rPr lang="pt-BR" sz="2800" b="1" dirty="0" smtClean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itchFamily="34" charset="0"/>
              </a:rPr>
              <a:t>anos-luz</a:t>
            </a:r>
            <a:endParaRPr lang="pt-BR" sz="2800" b="1" dirty="0">
              <a:solidFill>
                <a:srgbClr val="3333CC">
                  <a:lumMod val="40000"/>
                  <a:lumOff val="60000"/>
                </a:srgbClr>
              </a:solidFill>
              <a:latin typeface="Century Gothic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>
              <a:solidFill>
                <a:srgbClr val="3333CC">
                  <a:lumMod val="40000"/>
                  <a:lumOff val="60000"/>
                </a:srgbClr>
              </a:solidFill>
              <a:latin typeface="Century Gothic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itchFamily="34" charset="0"/>
              </a:rPr>
              <a:t>Constelação: Touro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b="1">
                <a:solidFill>
                  <a:srgbClr val="2D2DB9">
                    <a:lumMod val="40000"/>
                    <a:lumOff val="60000"/>
                  </a:srgbClr>
                </a:solidFill>
                <a:latin typeface="Century Gothic" pitchFamily="34" charset="0"/>
              </a:rPr>
              <a:t>Crédito da imagem: Telescópio Espacial Hubble</a:t>
            </a:r>
            <a:endParaRPr lang="pt-BR" sz="1200" b="1">
              <a:solidFill>
                <a:srgbClr val="3333CC">
                  <a:lumMod val="40000"/>
                  <a:lumOff val="60000"/>
                </a:srgb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ilky_Way_Annotated732X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908721"/>
            <a:ext cx="6014463" cy="446449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827584" y="5301208"/>
            <a:ext cx="77684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ALÉM DO SISTEMA </a:t>
            </a:r>
          </a:p>
          <a:p>
            <a:pPr algn="ctr"/>
            <a:r>
              <a:rPr lang="pt-BR" sz="5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SOLAR</a:t>
            </a:r>
            <a:endParaRPr lang="pt-BR" sz="5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07704" y="332656"/>
            <a:ext cx="500008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5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Sessão Astronomia</a:t>
            </a:r>
            <a:endParaRPr lang="pt-BR" sz="35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12160" y="6396335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Crédito da imagem: http://solarsystem.nasa.gov</a:t>
            </a:r>
            <a:endParaRPr lang="pt-BR" sz="12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37699" y="692696"/>
            <a:ext cx="465223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3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 Aglomerados globulares</a:t>
            </a:r>
            <a:endParaRPr lang="pt-BR" sz="23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1340768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Mais de 100 mil estrelas agrupadas em forma de esfera, cuja densidade é enorme. São compostos por estrelas velhas e por isso frias e vermelhas. Exemplo: Ômega centauro e 47 </a:t>
            </a:r>
            <a:r>
              <a:rPr lang="pt-BR" sz="2200" dirty="0" err="1" smtClean="0"/>
              <a:t>Tucanae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pic>
        <p:nvPicPr>
          <p:cNvPr id="5122" name="Picture 2" descr="http://upload.wikimedia.org/wikipedia/commons/thumb/e/e6/Omega_Centauri_by_ESO.jpg/250px-Omega_Centauri_by_E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96952"/>
            <a:ext cx="2534458" cy="2382392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043608" y="551723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Ômega </a:t>
            </a:r>
            <a:r>
              <a:rPr lang="pt-BR" dirty="0" err="1" smtClean="0"/>
              <a:t>centauri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11560" y="5949280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hlinkClick r:id="rId3"/>
              </a:rPr>
              <a:t>Crédito da imagem:http://pt.wikipedia.org/wiki/Omega_Centauri</a:t>
            </a:r>
            <a:endParaRPr lang="pt-BR" dirty="0"/>
          </a:p>
        </p:txBody>
      </p:sp>
      <p:pic>
        <p:nvPicPr>
          <p:cNvPr id="5124" name="Picture 4" descr="https://www.eso.org/public/archives/images/screen/eso1302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852936"/>
            <a:ext cx="3240360" cy="2739117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5436096" y="55172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47 </a:t>
            </a:r>
            <a:r>
              <a:rPr lang="pt-BR" dirty="0" err="1" smtClean="0"/>
              <a:t>Tucanae</a:t>
            </a:r>
            <a:endParaRPr lang="pt-BR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"/>
          </a:blip>
          <a:srcRect/>
          <a:stretch>
            <a:fillRect/>
          </a:stretch>
        </p:blipFill>
        <p:spPr bwMode="auto">
          <a:xfrm>
            <a:off x="4788024" y="764704"/>
            <a:ext cx="3525099" cy="52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6147" name="Rectangle 3"/>
          <p:cNvSpPr>
            <a:spLocks noChangeArrowheads="1"/>
          </p:cNvSpPr>
          <p:nvPr/>
        </p:nvSpPr>
        <p:spPr bwMode="auto">
          <a:xfrm>
            <a:off x="450850" y="503238"/>
            <a:ext cx="469721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 smtClean="0">
                <a:solidFill>
                  <a:srgbClr val="FFFFFF"/>
                </a:solidFill>
                <a:latin typeface="Century Gothic" pitchFamily="34" charset="0"/>
              </a:rPr>
              <a:t>Grandes </a:t>
            </a:r>
            <a:r>
              <a:rPr lang="pt-BR" sz="2800" b="1" dirty="0" err="1" smtClean="0">
                <a:solidFill>
                  <a:srgbClr val="FFFFFF"/>
                </a:solidFill>
                <a:latin typeface="Century Gothic" pitchFamily="34" charset="0"/>
              </a:rPr>
              <a:t>glomerados</a:t>
            </a:r>
            <a:r>
              <a:rPr lang="pt-BR" sz="2800" b="1" dirty="0" smtClean="0">
                <a:solidFill>
                  <a:srgbClr val="FFFFFF"/>
                </a:solidFill>
                <a:latin typeface="Century Gothic" pitchFamily="34" charset="0"/>
              </a:rPr>
              <a:t> de estrelas velhas, como o Omega </a:t>
            </a:r>
            <a:r>
              <a:rPr lang="pt-BR" sz="2800" b="1" dirty="0" err="1">
                <a:solidFill>
                  <a:srgbClr val="FFFFFF"/>
                </a:solidFill>
                <a:latin typeface="Century Gothic" pitchFamily="34" charset="0"/>
              </a:rPr>
              <a:t>Centauri</a:t>
            </a:r>
            <a:r>
              <a:rPr lang="pt-BR" sz="2800" b="1" dirty="0">
                <a:solidFill>
                  <a:srgbClr val="FFFFFF"/>
                </a:solidFill>
                <a:latin typeface="Century Gothic" pitchFamily="34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>
              <a:solidFill>
                <a:srgbClr val="FFFFFF"/>
              </a:solidFill>
              <a:latin typeface="Century Gothic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 smtClean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itchFamily="34" charset="0"/>
              </a:rPr>
              <a:t>Distância</a:t>
            </a:r>
            <a:r>
              <a:rPr lang="pt-BR" sz="2800" b="1" dirty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itchFamily="34" charset="0"/>
              </a:rPr>
              <a:t>: 17300 </a:t>
            </a:r>
            <a:r>
              <a:rPr lang="pt-BR" sz="2800" b="1" dirty="0" smtClean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itchFamily="34" charset="0"/>
              </a:rPr>
              <a:t>anos-luz</a:t>
            </a:r>
            <a:endParaRPr lang="pt-BR" sz="2800" b="1" dirty="0">
              <a:solidFill>
                <a:srgbClr val="3333CC">
                  <a:lumMod val="40000"/>
                  <a:lumOff val="60000"/>
                </a:srgbClr>
              </a:solidFill>
              <a:latin typeface="Century Gothic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>
              <a:solidFill>
                <a:srgbClr val="3333CC">
                  <a:lumMod val="40000"/>
                  <a:lumOff val="60000"/>
                </a:srgbClr>
              </a:solidFill>
              <a:latin typeface="Century Gothic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itchFamily="34" charset="0"/>
              </a:rPr>
              <a:t>Constelação: Centauro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b="1">
                <a:solidFill>
                  <a:srgbClr val="2D2DB9">
                    <a:lumMod val="40000"/>
                    <a:lumOff val="60000"/>
                  </a:srgbClr>
                </a:solidFill>
              </a:rPr>
              <a:t>Crédito da imagem: Telescópio Espacial Hubble</a:t>
            </a:r>
            <a:endParaRPr lang="pt-BR" sz="1200" b="1">
              <a:solidFill>
                <a:srgbClr val="3333CC">
                  <a:lumMod val="40000"/>
                  <a:lumOff val="6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58713" y="332656"/>
            <a:ext cx="4206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Nebulosas</a:t>
            </a:r>
            <a:endParaRPr lang="pt-BR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7544" y="1340768"/>
            <a:ext cx="8388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Entre as estrelas temos o meio interestelar constituído de regiões de vazio e regiões densas, formadas por gases (nebulosas). Exemplos: Nebulosa de </a:t>
            </a:r>
            <a:r>
              <a:rPr lang="pt-BR" sz="2200" dirty="0" err="1" smtClean="0"/>
              <a:t>Órion</a:t>
            </a:r>
            <a:r>
              <a:rPr lang="pt-BR" sz="2200" dirty="0" smtClean="0"/>
              <a:t> e </a:t>
            </a:r>
            <a:r>
              <a:rPr lang="pt-BR" sz="2200" dirty="0" err="1" smtClean="0"/>
              <a:t>Trífida</a:t>
            </a:r>
            <a:r>
              <a:rPr lang="pt-BR" sz="2200" dirty="0" smtClean="0"/>
              <a:t>.</a:t>
            </a:r>
          </a:p>
        </p:txBody>
      </p:sp>
      <p:pic>
        <p:nvPicPr>
          <p:cNvPr id="6" name="Picture 5" descr="C:\Meio Interest\Nuvens\Orion\m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3456384" cy="277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708920"/>
            <a:ext cx="3809671" cy="253516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292080" y="55172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Nebulosa </a:t>
            </a:r>
            <a:r>
              <a:rPr lang="pt-BR" dirty="0" err="1" smtClean="0"/>
              <a:t>Trífida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971600" y="558924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Nebulosa de </a:t>
            </a:r>
            <a:r>
              <a:rPr lang="pt-BR" dirty="0" err="1" smtClean="0"/>
              <a:t>órion</a:t>
            </a:r>
            <a:endParaRPr lang="pt-BR" dirty="0" smtClean="0"/>
          </a:p>
        </p:txBody>
      </p:sp>
      <p:sp>
        <p:nvSpPr>
          <p:cNvPr id="10" name="CaixaDeTexto 9"/>
          <p:cNvSpPr txBox="1"/>
          <p:nvPr/>
        </p:nvSpPr>
        <p:spPr>
          <a:xfrm>
            <a:off x="395536" y="609329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hlinkClick r:id="rId4"/>
              </a:rPr>
              <a:t>Crédito da imagem: http://apod.nasa.gov/apod/ap090707.html</a:t>
            </a:r>
            <a:endParaRPr lang="pt-BR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lum bright="-28000" contrast="50000"/>
          </a:blip>
          <a:srcRect/>
          <a:stretch>
            <a:fillRect/>
          </a:stretch>
        </p:blipFill>
        <p:spPr bwMode="auto">
          <a:xfrm>
            <a:off x="3923928" y="1844824"/>
            <a:ext cx="4067944" cy="406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2051" name="Text Box 3"/>
          <p:cNvSpPr txBox="1">
            <a:spLocks noChangeArrowheads="1"/>
          </p:cNvSpPr>
          <p:nvPr/>
        </p:nvSpPr>
        <p:spPr bwMode="auto">
          <a:xfrm>
            <a:off x="285750" y="714375"/>
            <a:ext cx="36433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800" b="1" dirty="0" smtClean="0">
                <a:solidFill>
                  <a:srgbClr val="FFFFFF"/>
                </a:solidFill>
                <a:latin typeface="Century Gothic" pitchFamily="34" charset="0"/>
              </a:rPr>
              <a:t>“</a:t>
            </a:r>
            <a:r>
              <a:rPr lang="pt-BR" sz="2800" b="1" dirty="0" err="1" smtClean="0">
                <a:solidFill>
                  <a:srgbClr val="FFFFFF"/>
                </a:solidFill>
                <a:latin typeface="Century Gothic" pitchFamily="34" charset="0"/>
              </a:rPr>
              <a:t>Bercários</a:t>
            </a:r>
            <a:r>
              <a:rPr lang="pt-BR" sz="2800" b="1" dirty="0" smtClean="0">
                <a:solidFill>
                  <a:srgbClr val="FFFFFF"/>
                </a:solidFill>
                <a:latin typeface="Century Gothic" pitchFamily="34" charset="0"/>
              </a:rPr>
              <a:t>” de estrelas.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800" b="1" dirty="0" smtClean="0">
                <a:solidFill>
                  <a:srgbClr val="FFFFFF"/>
                </a:solidFill>
                <a:latin typeface="Century Gothic" pitchFamily="34" charset="0"/>
              </a:rPr>
              <a:t>Nebulosa de </a:t>
            </a:r>
            <a:r>
              <a:rPr lang="pt-BR" sz="2800" b="1" dirty="0" err="1" smtClean="0">
                <a:solidFill>
                  <a:srgbClr val="FFFFFF"/>
                </a:solidFill>
                <a:latin typeface="Century Gothic" pitchFamily="34" charset="0"/>
              </a:rPr>
              <a:t>Órion</a:t>
            </a:r>
            <a:endParaRPr lang="pt-BR" sz="2800" b="1" dirty="0">
              <a:solidFill>
                <a:srgbClr val="FFFFFF"/>
              </a:solidFill>
              <a:latin typeface="Century Gothic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800" b="1" dirty="0" smtClean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itchFamily="34" charset="0"/>
              </a:rPr>
              <a:t>Distância</a:t>
            </a:r>
            <a:r>
              <a:rPr lang="pt-BR" sz="2800" b="1" dirty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itchFamily="34" charset="0"/>
              </a:rPr>
              <a:t>: 1500 </a:t>
            </a:r>
            <a:r>
              <a:rPr lang="pt-BR" sz="2800" b="1" dirty="0" smtClean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itchFamily="34" charset="0"/>
              </a:rPr>
              <a:t>anos-luz</a:t>
            </a:r>
            <a:endParaRPr lang="pt-BR" sz="2800" b="1" dirty="0">
              <a:solidFill>
                <a:srgbClr val="3333CC">
                  <a:lumMod val="40000"/>
                  <a:lumOff val="60000"/>
                </a:srgbClr>
              </a:solidFill>
              <a:latin typeface="Century Gothic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b="1">
                <a:solidFill>
                  <a:srgbClr val="2D2DB9">
                    <a:lumMod val="40000"/>
                    <a:lumOff val="60000"/>
                  </a:srgbClr>
                </a:solidFill>
                <a:latin typeface="Century Gothic" pitchFamily="34" charset="0"/>
              </a:rPr>
              <a:t>Crédito da imagem: Telescópio Espacial Hubble</a:t>
            </a:r>
            <a:endParaRPr lang="pt-BR" sz="1200" b="1">
              <a:solidFill>
                <a:srgbClr val="3333CC">
                  <a:lumMod val="40000"/>
                  <a:lumOff val="60000"/>
                </a:srgb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43608" y="764704"/>
            <a:ext cx="74168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As nebulosas são classificadas através da luz emitida em:</a:t>
            </a:r>
            <a:endParaRPr lang="pt-BR" sz="25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43608" y="2060848"/>
            <a:ext cx="61206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1- Nebulosa de emissão ou difusa</a:t>
            </a:r>
          </a:p>
          <a:p>
            <a:endParaRPr lang="pt-BR" sz="2200" dirty="0" smtClean="0"/>
          </a:p>
          <a:p>
            <a:r>
              <a:rPr lang="pt-BR" sz="2200" dirty="0" smtClean="0"/>
              <a:t>2-Nebulosa de reflexão</a:t>
            </a:r>
          </a:p>
          <a:p>
            <a:endParaRPr lang="pt-BR" sz="2200" dirty="0" smtClean="0"/>
          </a:p>
          <a:p>
            <a:r>
              <a:rPr lang="pt-BR" sz="2200" dirty="0" smtClean="0"/>
              <a:t>3-Nebulosa de absorção ou escura</a:t>
            </a:r>
          </a:p>
          <a:p>
            <a:endParaRPr lang="pt-BR" sz="2200" dirty="0" smtClean="0"/>
          </a:p>
          <a:p>
            <a:r>
              <a:rPr lang="pt-BR" sz="2200" dirty="0" smtClean="0"/>
              <a:t>4-Nebulosa planetária</a:t>
            </a:r>
          </a:p>
          <a:p>
            <a:endParaRPr lang="pt-BR" sz="2200" dirty="0" smtClean="0"/>
          </a:p>
          <a:p>
            <a:r>
              <a:rPr lang="pt-BR" sz="2200" dirty="0" smtClean="0"/>
              <a:t>5-Resto de supernova</a:t>
            </a:r>
            <a:endParaRPr lang="pt-BR" sz="22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59632" y="548680"/>
            <a:ext cx="576472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3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 Nebulosa de emissão ou difusa</a:t>
            </a:r>
            <a:endParaRPr lang="pt-BR" sz="23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3568" y="1124744"/>
            <a:ext cx="84604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É constituída de gás (H, He, O,N e </a:t>
            </a:r>
            <a:r>
              <a:rPr lang="pt-BR" sz="2200" dirty="0" err="1" smtClean="0"/>
              <a:t>Ne</a:t>
            </a:r>
            <a:r>
              <a:rPr lang="pt-BR" sz="2200" dirty="0" smtClean="0"/>
              <a:t>) que emite luz devido à energia fornecida por um corpo próximo (estrela que pode aquecê-lo a cerca de 10000 ° C).</a:t>
            </a:r>
          </a:p>
          <a:p>
            <a:r>
              <a:rPr lang="pt-BR" sz="2200" dirty="0" smtClean="0"/>
              <a:t>É extensa e é delas as estrelas "nascem"(aglomerados abertos). Exemplos:Nebulosa de </a:t>
            </a:r>
            <a:r>
              <a:rPr lang="pt-BR" sz="2200" dirty="0" err="1" smtClean="0"/>
              <a:t>Órion</a:t>
            </a:r>
            <a:r>
              <a:rPr lang="pt-BR" sz="2200" dirty="0" smtClean="0"/>
              <a:t>, da Lagoa e a de </a:t>
            </a:r>
            <a:r>
              <a:rPr lang="pt-BR" sz="2200" dirty="0" err="1" smtClean="0"/>
              <a:t>Trífida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pic>
        <p:nvPicPr>
          <p:cNvPr id="9218" name="Picture 2" descr="Veja a explicação.  Clicando na imagem você verá a versão na melhor resolução disponível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96952"/>
            <a:ext cx="4819463" cy="3212975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39552" y="609329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hlinkClick r:id="rId4"/>
              </a:rPr>
              <a:t>http://apod.nasa.gov/apod/ap100805.html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99592" y="522920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Nebulosa da Lagoa</a:t>
            </a:r>
            <a:endParaRPr lang="pt-BR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56234" y="620688"/>
            <a:ext cx="39645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 Nebulosa de reflexão</a:t>
            </a:r>
            <a:endParaRPr lang="pt-BR" sz="2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552" y="2636912"/>
            <a:ext cx="2808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Nebulosidade que envolve as estrelas jovens do aglomerado das Plêiades em Touro. Devido a essa reflexão é que enxergamos a nebulosa. </a:t>
            </a:r>
            <a:endParaRPr lang="pt-BR" sz="2200" dirty="0"/>
          </a:p>
        </p:txBody>
      </p:sp>
      <p:pic>
        <p:nvPicPr>
          <p:cNvPr id="8194" name="Picture 2" descr="Aglomerado estelar das Pleiades. Créditos: NAS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988840"/>
            <a:ext cx="4896544" cy="391723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39552" y="6093296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92D050"/>
                </a:solidFill>
              </a:rPr>
              <a:t>Crédito da imagem: NASA</a:t>
            </a:r>
            <a:endParaRPr lang="pt-BR" sz="1200" b="1" dirty="0">
              <a:solidFill>
                <a:srgbClr val="92D05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99592" y="119675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São nuvens de poeira e gás que refletem a luz de uma ou mais estrelas próximas</a:t>
            </a:r>
            <a:endParaRPr lang="pt-BR" sz="22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03648" y="476672"/>
            <a:ext cx="595547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 Nebulosa </a:t>
            </a:r>
            <a:r>
              <a:rPr lang="pt-BR" sz="2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</a:t>
            </a:r>
            <a:r>
              <a:rPr lang="pt-BR" sz="2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absorção ou escuras</a:t>
            </a:r>
            <a:endParaRPr lang="pt-BR" sz="2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552" y="1124744"/>
            <a:ext cx="80648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É caracterizada por absorver a luz de estrelas que se localizam atrás delas, em relação ao observador na Terra, o qual vê uma "mancha" negra no local, ou um vazio em determinada área do céu. Exemplos: nebulosa da "Cabeça de Cavalo", em </a:t>
            </a:r>
            <a:r>
              <a:rPr lang="pt-BR" sz="2200" dirty="0" err="1" smtClean="0"/>
              <a:t>Órion</a:t>
            </a:r>
            <a:r>
              <a:rPr lang="pt-BR" sz="2200" dirty="0" smtClean="0"/>
              <a:t> e a região chamada nebulosa do "Saco de Carvão", no Cruzeiro do Sul.</a:t>
            </a:r>
            <a:endParaRPr lang="pt-BR" sz="2200" dirty="0"/>
          </a:p>
        </p:txBody>
      </p:sp>
      <p:pic>
        <p:nvPicPr>
          <p:cNvPr id="7170" name="Picture 2" descr="Nebulosa Cabeça de Cavalo. Créditos: NASA, ESA e Telescópio Espacial Hub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84984"/>
            <a:ext cx="4526867" cy="3284984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95536" y="6237312"/>
            <a:ext cx="36724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i="1" dirty="0" smtClean="0">
                <a:solidFill>
                  <a:srgbClr val="92D050"/>
                </a:solidFill>
              </a:rPr>
              <a:t>Créditos: NASA, ESA e Telescópio Espacial Hubble</a:t>
            </a:r>
            <a:r>
              <a:rPr lang="pt-BR" i="1" dirty="0" smtClean="0"/>
              <a:t>.</a:t>
            </a:r>
            <a:endParaRPr lang="pt-BR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Documents and Settings\andre silva\Meus documentos\CONCURSO_CDCC\apresentações\Imagens\Estrut Galáxia\saco_carvao.jpg"/>
          <p:cNvPicPr>
            <a:picLocks noChangeAspect="1" noChangeArrowheads="1"/>
          </p:cNvPicPr>
          <p:nvPr/>
        </p:nvPicPr>
        <p:blipFill>
          <a:blip r:embed="rId2" cstate="print">
            <a:lum contrast="25000"/>
          </a:blip>
          <a:srcRect r="11339"/>
          <a:stretch>
            <a:fillRect/>
          </a:stretch>
        </p:blipFill>
        <p:spPr bwMode="auto">
          <a:xfrm>
            <a:off x="-429" y="-83"/>
            <a:ext cx="9121062" cy="685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0" y="6581775"/>
            <a:ext cx="87153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b="1" dirty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itchFamily="34" charset="0"/>
              </a:rPr>
              <a:t>Crédito da imagem:Yuri </a:t>
            </a:r>
            <a:r>
              <a:rPr lang="pt-BR" sz="1200" b="1" dirty="0" err="1">
                <a:solidFill>
                  <a:srgbClr val="3333CC">
                    <a:lumMod val="40000"/>
                    <a:lumOff val="60000"/>
                  </a:srgbClr>
                </a:solidFill>
                <a:latin typeface="Century Gothic" pitchFamily="34" charset="0"/>
              </a:rPr>
              <a:t>Beletsky</a:t>
            </a:r>
            <a:r>
              <a:rPr lang="pt-BR" sz="1200" b="1" dirty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itchFamily="34" charset="0"/>
              </a:rPr>
              <a:t>, disponível em http://apod.nasa.gov/apod/ap080707.html </a:t>
            </a:r>
          </a:p>
        </p:txBody>
      </p:sp>
      <p:sp>
        <p:nvSpPr>
          <p:cNvPr id="5" name="Elipse 4"/>
          <p:cNvSpPr>
            <a:spLocks noChangeArrowheads="1"/>
          </p:cNvSpPr>
          <p:nvPr/>
        </p:nvSpPr>
        <p:spPr bwMode="auto">
          <a:xfrm rot="-1786779">
            <a:off x="60325" y="2411413"/>
            <a:ext cx="2286000" cy="295275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35896" y="188640"/>
            <a:ext cx="5218095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srgbClr val="FFFFFF"/>
                </a:solidFill>
                <a:latin typeface="Century Gothic" pitchFamily="34" charset="0"/>
              </a:rPr>
              <a:t>Nebulosa </a:t>
            </a:r>
            <a:r>
              <a:rPr lang="pt-BR" sz="2800" b="1" dirty="0" smtClean="0">
                <a:solidFill>
                  <a:srgbClr val="FFFFFF"/>
                </a:solidFill>
                <a:latin typeface="Century Gothic" pitchFamily="34" charset="0"/>
              </a:rPr>
              <a:t>escuras, como 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 smtClean="0">
                <a:solidFill>
                  <a:srgbClr val="FFFFFF"/>
                </a:solidFill>
                <a:latin typeface="Century Gothic" pitchFamily="34" charset="0"/>
              </a:rPr>
              <a:t> “Saco de Carvão”</a:t>
            </a:r>
            <a:endParaRPr lang="pt-BR" sz="2800" b="1" dirty="0">
              <a:solidFill>
                <a:srgbClr val="FFFFFF"/>
              </a:solidFill>
              <a:latin typeface="Century Gothic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srgbClr val="FFFFFF"/>
                </a:solidFill>
                <a:latin typeface="Century Gothic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 smtClean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itchFamily="34" charset="0"/>
              </a:rPr>
              <a:t>Distância</a:t>
            </a:r>
            <a:r>
              <a:rPr lang="pt-BR" sz="2800" b="1" dirty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itchFamily="34" charset="0"/>
              </a:rPr>
              <a:t>: </a:t>
            </a:r>
            <a:r>
              <a:rPr lang="pt-BR" sz="2800" b="1" dirty="0" smtClean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itchFamily="34" charset="0"/>
              </a:rPr>
              <a:t>600 anos luz</a:t>
            </a:r>
            <a:endParaRPr lang="pt-BR" sz="2800" dirty="0">
              <a:solidFill>
                <a:srgbClr val="3333CC">
                  <a:lumMod val="40000"/>
                  <a:lumOff val="60000"/>
                </a:srgbClr>
              </a:solidFill>
              <a:latin typeface="Century Gothic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 smtClean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itchFamily="34" charset="0"/>
              </a:rPr>
              <a:t>Constelação</a:t>
            </a:r>
            <a:r>
              <a:rPr lang="pt-BR" sz="2800" b="1" dirty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itchFamily="34" charset="0"/>
              </a:rPr>
              <a:t>: </a:t>
            </a:r>
            <a:r>
              <a:rPr lang="pt-BR" sz="2800" b="1" dirty="0" smtClean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itchFamily="34" charset="0"/>
              </a:rPr>
              <a:t>Cruzeiro do Sul</a:t>
            </a:r>
            <a:endParaRPr lang="pt-BR" sz="2800" b="1" dirty="0">
              <a:solidFill>
                <a:srgbClr val="3333CC">
                  <a:lumMod val="40000"/>
                  <a:lumOff val="60000"/>
                </a:srgbClr>
              </a:solidFill>
              <a:latin typeface="Century Gothic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4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 bwMode="auto">
          <a:xfrm>
            <a:off x="2123728" y="1052736"/>
            <a:ext cx="144016" cy="25922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Conector reto 8"/>
          <p:cNvCxnSpPr/>
          <p:nvPr/>
        </p:nvCxnSpPr>
        <p:spPr bwMode="auto">
          <a:xfrm flipV="1">
            <a:off x="1115616" y="1700808"/>
            <a:ext cx="1944216" cy="3600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415766" y="548680"/>
            <a:ext cx="393569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4- </a:t>
            </a:r>
            <a:r>
              <a:rPr lang="pt-BR" sz="2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Nebulosa </a:t>
            </a:r>
            <a:r>
              <a:rPr lang="pt-BR" sz="2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planetária</a:t>
            </a:r>
            <a:endParaRPr lang="pt-BR" sz="2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484784"/>
            <a:ext cx="44644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Quando uma estrela do tamanho do nosso Sol "morre", ela produz uma formação gasosa, que</a:t>
            </a:r>
          </a:p>
          <a:p>
            <a:r>
              <a:rPr lang="pt-BR" sz="2200" dirty="0" smtClean="0"/>
              <a:t> recebe o nome de nebulosa planetária.Ela é formada </a:t>
            </a:r>
          </a:p>
          <a:p>
            <a:r>
              <a:rPr lang="pt-BR" sz="2200" dirty="0" smtClean="0"/>
              <a:t>por material ejetado de</a:t>
            </a:r>
          </a:p>
          <a:p>
            <a:r>
              <a:rPr lang="pt-BR" sz="2200" dirty="0" smtClean="0"/>
              <a:t> uma estrela durante a sua morte. Exemplos: nebulosa do Anel, em Lira; </a:t>
            </a:r>
            <a:endParaRPr lang="pt-BR" sz="2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1560" y="5877272"/>
            <a:ext cx="35283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i="1" dirty="0" smtClean="0">
                <a:solidFill>
                  <a:srgbClr val="92D050"/>
                </a:solidFill>
              </a:rPr>
              <a:t>Créditos: NASA, ESA e Telescópio Espacial Hubble</a:t>
            </a:r>
            <a:r>
              <a:rPr lang="pt-BR" i="1" dirty="0" smtClean="0"/>
              <a:t>.</a:t>
            </a:r>
            <a:endParaRPr lang="pt-BR" dirty="0"/>
          </a:p>
        </p:txBody>
      </p:sp>
      <p:pic>
        <p:nvPicPr>
          <p:cNvPr id="17410" name="Picture 2" descr="http://info.abril.com.br/images/materias/2012/04/ciencia-20120424084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40768"/>
            <a:ext cx="4070236" cy="27175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Elemento principal: o Sol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algn="ctr">
              <a:buNone/>
            </a:pPr>
            <a:endParaRPr lang="pt-BR" u="sng" dirty="0"/>
          </a:p>
        </p:txBody>
      </p:sp>
      <p:sp>
        <p:nvSpPr>
          <p:cNvPr id="4" name="Retângulo 3"/>
          <p:cNvSpPr/>
          <p:nvPr/>
        </p:nvSpPr>
        <p:spPr>
          <a:xfrm>
            <a:off x="1803802" y="404664"/>
            <a:ext cx="5546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Sistema Solar</a:t>
            </a:r>
            <a:endParaRPr lang="pt-BR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Imagem 4" descr="su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132856"/>
            <a:ext cx="4680522" cy="37444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5536" y="6021288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Crédito da imagem:</a:t>
            </a:r>
            <a:r>
              <a:rPr lang="pt-BR" sz="1200" dirty="0" smtClean="0">
                <a:hlinkClick r:id="rId3"/>
              </a:rPr>
              <a:t> http://astro.if.ufrgs.br/solar/sun.htm</a:t>
            </a:r>
            <a:endParaRPr lang="pt-BR" sz="12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lum bright="4000" contrast="14000"/>
          </a:blip>
          <a:srcRect/>
          <a:stretch>
            <a:fillRect/>
          </a:stretch>
        </p:blipFill>
        <p:spPr bwMode="auto">
          <a:xfrm>
            <a:off x="4716016" y="2132856"/>
            <a:ext cx="3347864" cy="360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3075" name="Rectangle 3"/>
          <p:cNvSpPr>
            <a:spLocks noChangeArrowheads="1"/>
          </p:cNvSpPr>
          <p:nvPr/>
        </p:nvSpPr>
        <p:spPr bwMode="auto">
          <a:xfrm>
            <a:off x="323850" y="907762"/>
            <a:ext cx="571823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 smtClean="0">
                <a:solidFill>
                  <a:srgbClr val="FFFFFF"/>
                </a:solidFill>
                <a:latin typeface="Century Gothic" pitchFamily="34" charset="0"/>
              </a:rPr>
              <a:t>Nebulosas planetárias, como 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 smtClean="0">
                <a:solidFill>
                  <a:srgbClr val="FFFFFF"/>
                </a:solidFill>
                <a:latin typeface="Century Gothic" pitchFamily="34" charset="0"/>
              </a:rPr>
              <a:t>Nebulosa da hélice</a:t>
            </a:r>
            <a:endParaRPr lang="pt-BR" sz="2800" b="1" dirty="0">
              <a:solidFill>
                <a:srgbClr val="FFFFFF"/>
              </a:solidFill>
              <a:latin typeface="Century Gothic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>
              <a:solidFill>
                <a:srgbClr val="FFFFFF"/>
              </a:solidFill>
              <a:latin typeface="Century Gothic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 smtClean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itchFamily="34" charset="0"/>
              </a:rPr>
              <a:t>Distância</a:t>
            </a:r>
            <a:r>
              <a:rPr lang="pt-BR" sz="2800" b="1" dirty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itchFamily="34" charset="0"/>
              </a:rPr>
              <a:t>: 690 </a:t>
            </a:r>
            <a:r>
              <a:rPr lang="pt-BR" sz="2800" b="1" dirty="0" smtClean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itchFamily="34" charset="0"/>
              </a:rPr>
              <a:t>anos-luz</a:t>
            </a:r>
            <a:endParaRPr lang="pt-BR" sz="2800" dirty="0">
              <a:solidFill>
                <a:srgbClr val="3333CC">
                  <a:lumMod val="40000"/>
                  <a:lumOff val="60000"/>
                </a:srgbClr>
              </a:solidFill>
              <a:latin typeface="Century Gothic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800" dirty="0">
              <a:solidFill>
                <a:srgbClr val="3333CC">
                  <a:lumMod val="40000"/>
                  <a:lumOff val="60000"/>
                </a:srgbClr>
              </a:solidFill>
              <a:latin typeface="Century Gothic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itchFamily="34" charset="0"/>
              </a:rPr>
              <a:t>Constelação: Aquário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4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b="1">
                <a:solidFill>
                  <a:srgbClr val="2D2DB9">
                    <a:lumMod val="40000"/>
                    <a:lumOff val="60000"/>
                  </a:srgbClr>
                </a:solidFill>
                <a:latin typeface="Century Gothic" pitchFamily="34" charset="0"/>
              </a:rPr>
              <a:t>Crédito da imagem: Telescópio Espacial Hubble</a:t>
            </a:r>
            <a:endParaRPr lang="pt-BR" sz="1200" b="1">
              <a:solidFill>
                <a:srgbClr val="3333CC">
                  <a:lumMod val="40000"/>
                  <a:lumOff val="60000"/>
                </a:srgb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6757" y="548680"/>
            <a:ext cx="373371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pt-BR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pt-BR" sz="2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Resto de supernova</a:t>
            </a:r>
            <a:endParaRPr lang="pt-BR" sz="2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980728"/>
            <a:ext cx="79928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Este tipo de nuvem é gerado pela explosão de uma estrela (supernova). Quando isso ocorre, os gases das estrela são expulsos para todas as direções, e  o resultado é uma nuvem esparsa, amorfa e brilhante, devido à alta energia expelida na explosão. Exemplos: a nebulosa do "Véu de Noiva" em Cisne; e a nebulosa da Vela.</a:t>
            </a:r>
            <a:endParaRPr lang="pt-BR" sz="2200" dirty="0"/>
          </a:p>
        </p:txBody>
      </p:sp>
      <p:pic>
        <p:nvPicPr>
          <p:cNvPr id="4" name="Picture 2" descr="Nebulosa do Caranguejo. Créditos: NASA, ESA e Telescópio Espacial Hub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56992"/>
            <a:ext cx="3068959" cy="306896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67544" y="3861048"/>
            <a:ext cx="4176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Nebulosa do caranguejo em Touro :remanescente de uma supernova ocorrida no ano de 1054.</a:t>
            </a:r>
            <a:endParaRPr lang="pt-BR" sz="22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20189" y="332656"/>
            <a:ext cx="3483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Galáxias</a:t>
            </a:r>
            <a:endParaRPr lang="pt-BR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1484784"/>
            <a:ext cx="8136904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500" dirty="0" smtClean="0"/>
              <a:t>Todos os objetos que vimos até agora encontra-se dentro da nossa Galáxia Via Láctea (100 000 anos luz de diâmetro, 16000 anos luz de espessura e 100 bilhões de estrelas).</a:t>
            </a:r>
          </a:p>
          <a:p>
            <a:pPr>
              <a:buFont typeface="Arial" pitchFamily="34" charset="0"/>
              <a:buChar char="•"/>
            </a:pPr>
            <a:endParaRPr lang="pt-BR" sz="2200" dirty="0" smtClean="0"/>
          </a:p>
          <a:p>
            <a:pPr>
              <a:buFont typeface="Arial" pitchFamily="34" charset="0"/>
              <a:buChar char="•"/>
            </a:pPr>
            <a:r>
              <a:rPr lang="pt-BR" sz="2500" dirty="0" smtClean="0"/>
              <a:t>Existem milhões de galáxias no Universo, de todos os tamanhos, de todas as formas, perto e distante de nós.</a:t>
            </a:r>
            <a:endParaRPr lang="pt-BR" sz="25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sphotos-h.ak.fbcdn.net/hphotos-ak-prn1/534886_160997727397093_768330249_n.jpg"/>
          <p:cNvPicPr>
            <a:picLocks noChangeAspect="1" noChangeArrowheads="1"/>
          </p:cNvPicPr>
          <p:nvPr/>
        </p:nvPicPr>
        <p:blipFill>
          <a:blip r:embed="rId2" cstate="print"/>
          <a:srcRect t="33176" b="10079"/>
          <a:stretch>
            <a:fillRect/>
          </a:stretch>
        </p:blipFill>
        <p:spPr bwMode="auto">
          <a:xfrm>
            <a:off x="1403648" y="33241"/>
            <a:ext cx="6120680" cy="6824759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0" y="6597352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b="1" dirty="0">
                <a:solidFill>
                  <a:srgbClr val="3333CC">
                    <a:lumMod val="40000"/>
                    <a:lumOff val="60000"/>
                  </a:srgbClr>
                </a:solidFill>
                <a:latin typeface="Century Gothic" pitchFamily="34" charset="0"/>
              </a:rPr>
              <a:t>Crédito da imagem: </a:t>
            </a:r>
            <a:r>
              <a:rPr lang="pt-BR" sz="1200" b="1" dirty="0" smtClean="0">
                <a:solidFill>
                  <a:srgbClr val="FF0066"/>
                </a:solidFill>
                <a:latin typeface="Century Gothic" pitchFamily="34" charset="0"/>
                <a:hlinkClick r:id="rId3"/>
              </a:rPr>
              <a:t>http://www.capturingthenight.com/</a:t>
            </a:r>
            <a:r>
              <a:rPr lang="pt-BR" sz="1200" b="1" dirty="0" smtClean="0">
                <a:solidFill>
                  <a:srgbClr val="FF0066"/>
                </a:solidFill>
              </a:rPr>
              <a:t/>
            </a:r>
            <a:br>
              <a:rPr lang="pt-BR" sz="1200" b="1" dirty="0" smtClean="0">
                <a:solidFill>
                  <a:srgbClr val="FF0066"/>
                </a:solidFill>
              </a:rPr>
            </a:br>
            <a:endParaRPr lang="pt-BR" sz="1200" b="1" dirty="0">
              <a:solidFill>
                <a:srgbClr val="3333CC">
                  <a:lumMod val="40000"/>
                  <a:lumOff val="60000"/>
                </a:srgbClr>
              </a:solidFill>
              <a:latin typeface="Century Gothic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1" y="0"/>
            <a:ext cx="3563888" cy="143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pt-BR" sz="8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É uma faixa que parece uma</a:t>
            </a:r>
            <a:r>
              <a:rPr kumimoji="0" lang="pt-BR" sz="8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t-BR" sz="8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nuvem que cruza o céu... Dá impressão que é de leite: daí o nome.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60000"/>
                  <a:lumOff val="40000"/>
                </a:schemeClr>
              </a:buClr>
              <a:buSzTx/>
              <a:buFont typeface="Wingdings" pitchFamily="2" charset="2"/>
              <a:buChar char="l"/>
              <a:tabLst/>
              <a:defRPr/>
            </a:pPr>
            <a:endParaRPr kumimoji="0" lang="pt-BR" sz="7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500062" y="5445224"/>
            <a:ext cx="86439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just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  <a:defRPr/>
            </a:pPr>
            <a:r>
              <a:rPr lang="pt-BR" sz="2500" b="0" kern="0" dirty="0" smtClean="0">
                <a:solidFill>
                  <a:schemeClr val="bg1"/>
                </a:solidFill>
                <a:latin typeface="+mj-lt"/>
              </a:rPr>
              <a:t>Quando a gente observa a Via Láctea com telescópio, vê que ela é feita de uma porção de estrelas! </a:t>
            </a:r>
            <a:endParaRPr lang="pt-BR" sz="2500" b="0" kern="0" dirty="0">
              <a:solidFill>
                <a:schemeClr val="bg1"/>
              </a:solidFill>
              <a:latin typeface="+mj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Documents and Settings\andre silva\Meus documentos\CONCURSO_CDCC\apresentações\Imagens\Estrut Galáxia\Via_lactea_c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 imagem: Alex </a:t>
            </a:r>
            <a:r>
              <a:rPr lang="pt-BR" sz="1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Cherney</a:t>
            </a: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, disponível em http://apod.nasa.gov/apod/ap100823.html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27584" y="476672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De acordo com o formato as galáxias são classificadas em:</a:t>
            </a:r>
            <a:endParaRPr lang="pt-BR" sz="2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971600" y="13407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Espirais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516216" y="8367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Barradas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7544" y="48691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Elípticas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6444208" y="39330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Irregulares</a:t>
            </a:r>
            <a:endParaRPr lang="pt-BR" b="1" dirty="0"/>
          </a:p>
        </p:txBody>
      </p:sp>
      <p:pic>
        <p:nvPicPr>
          <p:cNvPr id="52226" name="Picture 2" descr="http://apod.nasa.gov/apod/image/0210/Andromeda_gendler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135014" cy="2271460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539552" y="40770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galáxia de Andrômeda</a:t>
            </a:r>
            <a:endParaRPr lang="pt-BR" dirty="0"/>
          </a:p>
        </p:txBody>
      </p:sp>
      <p:pic>
        <p:nvPicPr>
          <p:cNvPr id="52230" name="Picture 6" descr="http://t0.gstatic.com/images?q=tbn:ANd9GcR1QbMhW7YI8QIW5n06fGTJHfethzuiBjBjRUcKZEb_IQqGCdOq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96752"/>
            <a:ext cx="2304256" cy="2304256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4139952" y="14847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NGC 1365</a:t>
            </a:r>
            <a:endParaRPr lang="pt-BR" dirty="0"/>
          </a:p>
        </p:txBody>
      </p:sp>
      <p:pic>
        <p:nvPicPr>
          <p:cNvPr id="52232" name="Picture 8" descr="http://apod.nasa.gov/apod/image/0406/m87_cf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509120"/>
            <a:ext cx="2664296" cy="1998222"/>
          </a:xfrm>
          <a:prstGeom prst="rect">
            <a:avLst/>
          </a:prstGeom>
          <a:noFill/>
        </p:spPr>
      </p:pic>
      <p:sp>
        <p:nvSpPr>
          <p:cNvPr id="15" name="CaixaDeTexto 14"/>
          <p:cNvSpPr txBox="1"/>
          <p:nvPr/>
        </p:nvSpPr>
        <p:spPr>
          <a:xfrm>
            <a:off x="683568" y="61653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 87</a:t>
            </a:r>
            <a:endParaRPr lang="pt-BR" dirty="0"/>
          </a:p>
        </p:txBody>
      </p:sp>
      <p:pic>
        <p:nvPicPr>
          <p:cNvPr id="52234" name="Picture 10" descr="http://www.observatorio.ufmg.br/SM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365104"/>
            <a:ext cx="3086100" cy="2047876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4860032" y="645333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Pequena Nuvem de Magalhães</a:t>
            </a:r>
            <a:endParaRPr lang="pt-BR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22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2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22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522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4294967295"/>
          </p:nvPr>
        </p:nvSpPr>
        <p:spPr>
          <a:xfrm>
            <a:off x="0" y="1484313"/>
            <a:ext cx="8183563" cy="420687"/>
          </a:xfrm>
        </p:spPr>
        <p:txBody>
          <a:bodyPr>
            <a:noAutofit/>
          </a:bodyPr>
          <a:lstStyle/>
          <a:p>
            <a:pPr algn="ctr"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6000" b="0" dirty="0" smtClean="0">
                <a:solidFill>
                  <a:schemeClr val="tx1"/>
                </a:solidFill>
                <a:latin typeface="+mj-lt"/>
              </a:rPr>
              <a:t>A Via Láctea é só essa faixa que a gente vê no céu?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6000" b="0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1052513"/>
            <a:ext cx="8244408" cy="5184775"/>
          </a:xfrm>
        </p:spPr>
        <p:txBody>
          <a:bodyPr>
            <a:normAutofit fontScale="92500" lnSpcReduction="10000"/>
          </a:bodyPr>
          <a:lstStyle/>
          <a:p>
            <a:pPr algn="ctr"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6500" b="0" dirty="0" smtClean="0">
                <a:latin typeface="+mj-lt"/>
              </a:rPr>
              <a:t>Para ver como é a Via Láctea de verdade, precisamos viajar para muito mais  longe ainda...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ndre silva\Meus documentos\CONCURSO_CDCC\apresentações\Imagens\Estrut Galáxia\VL oblíqua.jpg"/>
          <p:cNvPicPr>
            <a:picLocks noChangeAspect="1" noChangeArrowheads="1"/>
          </p:cNvPicPr>
          <p:nvPr/>
        </p:nvPicPr>
        <p:blipFill>
          <a:blip r:embed="rId2" cstate="print"/>
          <a:srcRect b="4804"/>
          <a:stretch>
            <a:fillRect/>
          </a:stretch>
        </p:blipFill>
        <p:spPr bwMode="auto">
          <a:xfrm>
            <a:off x="0" y="743772"/>
            <a:ext cx="9144000" cy="61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ítulo 3"/>
          <p:cNvSpPr>
            <a:spLocks noGrp="1"/>
          </p:cNvSpPr>
          <p:nvPr>
            <p:ph type="title"/>
          </p:nvPr>
        </p:nvSpPr>
        <p:spPr>
          <a:xfrm>
            <a:off x="0" y="-27384"/>
            <a:ext cx="9001125" cy="92868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Via Láctea: visão inclinada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0" y="5715000"/>
            <a:ext cx="9001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kern="0" dirty="0" smtClean="0">
                <a:solidFill>
                  <a:srgbClr val="2D2DB9">
                    <a:lumMod val="40000"/>
                    <a:lumOff val="60000"/>
                  </a:srgbClr>
                </a:solidFill>
                <a:latin typeface="Century Gothic" pitchFamily="34" charset="0"/>
              </a:rPr>
              <a:t>(visão artística</a:t>
            </a:r>
            <a:r>
              <a:rPr lang="pt-BR" sz="4000" kern="0" dirty="0">
                <a:solidFill>
                  <a:srgbClr val="2D2DB9">
                    <a:lumMod val="40000"/>
                    <a:lumOff val="60000"/>
                  </a:srgbClr>
                </a:solidFill>
                <a:latin typeface="Century Gothic" pitchFamily="34" charset="0"/>
              </a:rPr>
              <a:t>)</a:t>
            </a:r>
          </a:p>
        </p:txBody>
      </p:sp>
      <p:sp>
        <p:nvSpPr>
          <p:cNvPr id="14341" name="Elipse 7"/>
          <p:cNvSpPr>
            <a:spLocks noChangeArrowheads="1"/>
          </p:cNvSpPr>
          <p:nvPr/>
        </p:nvSpPr>
        <p:spPr bwMode="auto">
          <a:xfrm>
            <a:off x="142875" y="928688"/>
            <a:ext cx="785813" cy="785812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6510338"/>
            <a:ext cx="9144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b="1">
                <a:solidFill>
                  <a:srgbClr val="2D2DB9">
                    <a:lumMod val="60000"/>
                    <a:lumOff val="40000"/>
                  </a:srgbClr>
                </a:solidFill>
                <a:latin typeface="Century Gothic" pitchFamily="34" charset="0"/>
              </a:rPr>
              <a:t>Crédito da imagem: Mark Garlick, disponível em http://www.visualphotos.com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ndre silva\Meus documentos\CONCURSO_CDCC\apresentações\Imagens\Estrut Galáxia\NGC4565.jpg"/>
          <p:cNvPicPr>
            <a:picLocks noChangeAspect="1" noChangeArrowheads="1"/>
          </p:cNvPicPr>
          <p:nvPr/>
        </p:nvPicPr>
        <p:blipFill>
          <a:blip r:embed="rId2" cstate="print">
            <a:lum contrast="16000"/>
          </a:blip>
          <a:srcRect/>
          <a:stretch>
            <a:fillRect/>
          </a:stretch>
        </p:blipFill>
        <p:spPr bwMode="auto">
          <a:xfrm>
            <a:off x="0" y="695325"/>
            <a:ext cx="914400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Como seria a Via Láctea de perfil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 imagem: Bruce Hugo e Leslie Gaul/Adam Block/NOAO/AURA/NSF</a:t>
            </a:r>
            <a:endParaRPr lang="pt-BR" sz="120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467600" cy="4525963"/>
          </a:xfrm>
        </p:spPr>
        <p:txBody>
          <a:bodyPr/>
          <a:lstStyle/>
          <a:p>
            <a:r>
              <a:rPr lang="pt-BR" dirty="0" smtClean="0"/>
              <a:t>Ao redor do Sol:</a:t>
            </a:r>
            <a:endParaRPr lang="pt-BR" u="sng" dirty="0" smtClean="0"/>
          </a:p>
          <a:p>
            <a:pPr algn="ctr">
              <a:buNone/>
            </a:pPr>
            <a:r>
              <a:rPr lang="pt-BR" u="sng" dirty="0" smtClean="0"/>
              <a:t>1-Planetas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587778" y="332656"/>
            <a:ext cx="5546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Sistema Solar</a:t>
            </a:r>
            <a:endParaRPr lang="pt-BR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6" y="602128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Crédito da imagem:</a:t>
            </a:r>
            <a:br>
              <a:rPr lang="pt-BR" sz="1200" dirty="0" smtClean="0"/>
            </a:br>
            <a:r>
              <a:rPr lang="pt-BR" sz="1200" dirty="0" smtClean="0">
                <a:hlinkClick r:id="rId2"/>
              </a:rPr>
              <a:t>http://solarsystem.nasa.gov/multimedia/display.</a:t>
            </a:r>
            <a:r>
              <a:rPr lang="pt-BR" sz="1200" dirty="0" err="1" smtClean="0">
                <a:hlinkClick r:id="rId2"/>
              </a:rPr>
              <a:t>cfm</a:t>
            </a:r>
            <a:r>
              <a:rPr lang="pt-BR" sz="1200" dirty="0" smtClean="0">
                <a:hlinkClick r:id="rId2"/>
              </a:rPr>
              <a:t>?IM_ID=178</a:t>
            </a:r>
            <a:endParaRPr lang="pt-BR" sz="1200" dirty="0" smtClean="0"/>
          </a:p>
          <a:p>
            <a:endParaRPr lang="pt-BR" sz="1200" dirty="0"/>
          </a:p>
        </p:txBody>
      </p:sp>
      <p:pic>
        <p:nvPicPr>
          <p:cNvPr id="52226" name="Picture 2" descr="All Planet Sizes (click to enlar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08920"/>
            <a:ext cx="6972300" cy="2276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404664"/>
            <a:ext cx="7595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Grupos de galáxias</a:t>
            </a:r>
            <a:endParaRPr lang="pt-BR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1484784"/>
            <a:ext cx="84969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200" dirty="0" smtClean="0"/>
              <a:t>A maioria dos objetos tendem a se agruparem: sistemas planetários (planetas, luas e estrelas), sistemas estelares , aglomerados de estrelas, ou seja, em galáxias, enormes aglomerados que englobam todos os objetos.</a:t>
            </a:r>
          </a:p>
          <a:p>
            <a:pPr>
              <a:buFont typeface="Arial" pitchFamily="34" charset="0"/>
              <a:buChar char="•"/>
            </a:pPr>
            <a:endParaRPr lang="pt-BR" sz="2200" dirty="0" smtClean="0"/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As galáxias formam grupos, que possuem vários tamanhos e variam em quantidade de elemento.</a:t>
            </a:r>
          </a:p>
          <a:p>
            <a:endParaRPr lang="pt-BR" sz="2200" dirty="0" smtClean="0"/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A nossa Galáxia pertence a um grupo chamado Grupo Local do qual fazem parte Andrômeda e a Grande Nuvens de Magalhães.</a:t>
            </a:r>
          </a:p>
          <a:p>
            <a:pPr>
              <a:buFont typeface="Arial" pitchFamily="34" charset="0"/>
              <a:buChar char="•"/>
            </a:pPr>
            <a:endParaRPr lang="pt-BR" sz="2200" dirty="0" smtClean="0"/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Além do Grupo existem outros aglomerados de galáxias espalhados pelo Cosmo.</a:t>
            </a:r>
          </a:p>
          <a:p>
            <a:pPr>
              <a:buFont typeface="Arial" pitchFamily="34" charset="0"/>
              <a:buChar char="•"/>
            </a:pPr>
            <a:endParaRPr lang="pt-BR" sz="2200" dirty="0" smtClean="0"/>
          </a:p>
          <a:p>
            <a:endParaRPr lang="pt-BR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F:\André\BackUp_26fev11\ASTRONOMIA\Observatório_Magno\Apresentações\figuras\grupo_lo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0"/>
            <a:ext cx="4786312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0" y="5929313"/>
            <a:ext cx="9144000" cy="928687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pt-BR" sz="4400" kern="0" dirty="0">
                <a:solidFill>
                  <a:srgbClr val="FF0000"/>
                </a:solidFill>
                <a:latin typeface="Century Gothic" pitchFamily="34" charset="0"/>
                <a:ea typeface="+mj-ea"/>
                <a:cs typeface="+mj-cs"/>
              </a:rPr>
              <a:t>O Grupo Local de Galáxias</a:t>
            </a:r>
            <a:r>
              <a:rPr lang="pt-BR" sz="4400" b="0" kern="0" dirty="0">
                <a:solidFill>
                  <a:srgbClr val="ADADEB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pt-BR" sz="4400" b="0" kern="0" dirty="0">
                <a:solidFill>
                  <a:srgbClr val="ADADEB"/>
                </a:solidFill>
                <a:latin typeface="Century Gothic" pitchFamily="34" charset="0"/>
                <a:ea typeface="+mj-ea"/>
                <a:cs typeface="+mj-cs"/>
              </a:rPr>
            </a:br>
            <a:endParaRPr lang="pt-BR" sz="4400" kern="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Chave esquerda 4"/>
          <p:cNvSpPr>
            <a:spLocks/>
          </p:cNvSpPr>
          <p:nvPr/>
        </p:nvSpPr>
        <p:spPr bwMode="auto">
          <a:xfrm>
            <a:off x="4000500" y="1143000"/>
            <a:ext cx="500063" cy="3214688"/>
          </a:xfrm>
          <a:prstGeom prst="leftBrace">
            <a:avLst>
              <a:gd name="adj1" fmla="val 65655"/>
              <a:gd name="adj2" fmla="val 50000"/>
            </a:avLst>
          </a:prstGeom>
          <a:solidFill>
            <a:srgbClr val="C00000"/>
          </a:solidFill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1185863" y="2428875"/>
            <a:ext cx="2886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800" b="0" kern="0" dirty="0">
                <a:latin typeface="Century Gothic" pitchFamily="34" charset="0"/>
                <a:ea typeface="+mj-ea"/>
                <a:cs typeface="+mj-cs"/>
              </a:rPr>
              <a:t>2 milhões de </a:t>
            </a:r>
            <a:r>
              <a:rPr lang="pt-BR" sz="2800" b="0" kern="0" dirty="0" smtClean="0">
                <a:latin typeface="Century Gothic" pitchFamily="34" charset="0"/>
                <a:ea typeface="+mj-ea"/>
                <a:cs typeface="+mj-cs"/>
              </a:rPr>
              <a:t>anos-luz</a:t>
            </a:r>
            <a:endParaRPr lang="pt-BR" sz="2800" b="0" kern="0" dirty="0">
              <a:latin typeface="Century Gothic" pitchFamily="34" charset="0"/>
              <a:ea typeface="+mj-ea"/>
              <a:cs typeface="+mj-cs"/>
            </a:endParaRPr>
          </a:p>
        </p:txBody>
      </p:sp>
      <p:grpSp>
        <p:nvGrpSpPr>
          <p:cNvPr id="2" name="Grupo 6"/>
          <p:cNvGrpSpPr>
            <a:grpSpLocks/>
          </p:cNvGrpSpPr>
          <p:nvPr/>
        </p:nvGrpSpPr>
        <p:grpSpPr bwMode="auto">
          <a:xfrm>
            <a:off x="323528" y="714375"/>
            <a:ext cx="5820097" cy="1000125"/>
            <a:chOff x="323498" y="714356"/>
            <a:chExt cx="5820138" cy="1000132"/>
          </a:xfrm>
        </p:grpSpPr>
        <p:sp>
          <p:nvSpPr>
            <p:cNvPr id="8" name="Elipse 7"/>
            <p:cNvSpPr/>
            <p:nvPr/>
          </p:nvSpPr>
          <p:spPr bwMode="auto">
            <a:xfrm rot="20252356">
              <a:off x="5143504" y="714356"/>
              <a:ext cx="1000132" cy="1000132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9" name="Título 3"/>
            <p:cNvSpPr txBox="1">
              <a:spLocks/>
            </p:cNvSpPr>
            <p:nvPr/>
          </p:nvSpPr>
          <p:spPr bwMode="auto">
            <a:xfrm>
              <a:off x="323498" y="714356"/>
              <a:ext cx="2160254" cy="642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algn="l">
                <a:defRPr/>
              </a:pPr>
              <a:r>
                <a:rPr lang="pt-BR" sz="2400" b="0" kern="0" dirty="0">
                  <a:latin typeface="Century Gothic" pitchFamily="34" charset="0"/>
                  <a:ea typeface="+mj-ea"/>
                  <a:cs typeface="+mj-cs"/>
                </a:rPr>
                <a:t>Galáxia de Andrômeda</a:t>
              </a:r>
            </a:p>
          </p:txBody>
        </p:sp>
        <p:cxnSp>
          <p:nvCxnSpPr>
            <p:cNvPr id="10" name="Conector de seta reta 9"/>
            <p:cNvCxnSpPr>
              <a:stCxn id="8" idx="1"/>
              <a:endCxn id="9" idx="3"/>
            </p:cNvCxnSpPr>
            <p:nvPr/>
          </p:nvCxnSpPr>
          <p:spPr bwMode="auto">
            <a:xfrm flipH="1">
              <a:off x="2483752" y="1022738"/>
              <a:ext cx="2697948" cy="1308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" name="Grupo 13"/>
          <p:cNvGrpSpPr>
            <a:grpSpLocks/>
          </p:cNvGrpSpPr>
          <p:nvPr/>
        </p:nvGrpSpPr>
        <p:grpSpPr bwMode="auto">
          <a:xfrm>
            <a:off x="571500" y="3857625"/>
            <a:ext cx="6715125" cy="1214438"/>
            <a:chOff x="-571536" y="714356"/>
            <a:chExt cx="6715172" cy="1214440"/>
          </a:xfrm>
        </p:grpSpPr>
        <p:sp>
          <p:nvSpPr>
            <p:cNvPr id="15" name="Elipse 14"/>
            <p:cNvSpPr/>
            <p:nvPr/>
          </p:nvSpPr>
          <p:spPr bwMode="auto">
            <a:xfrm rot="16200000">
              <a:off x="5143507" y="714353"/>
              <a:ext cx="1000127" cy="1000132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" name="Título 3"/>
            <p:cNvSpPr txBox="1">
              <a:spLocks/>
            </p:cNvSpPr>
            <p:nvPr/>
          </p:nvSpPr>
          <p:spPr bwMode="auto">
            <a:xfrm>
              <a:off x="-571536" y="1285857"/>
              <a:ext cx="1928827" cy="642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algn="l">
                <a:defRPr/>
              </a:pPr>
              <a:r>
                <a:rPr lang="pt-BR" sz="2400" b="0" kern="0" dirty="0">
                  <a:latin typeface="Century Gothic" pitchFamily="34" charset="0"/>
                  <a:ea typeface="+mj-ea"/>
                  <a:cs typeface="+mj-cs"/>
                </a:rPr>
                <a:t>Via Láctea</a:t>
              </a:r>
            </a:p>
          </p:txBody>
        </p:sp>
        <p:cxnSp>
          <p:nvCxnSpPr>
            <p:cNvPr id="17" name="Conector de seta reta 16"/>
            <p:cNvCxnSpPr>
              <a:stCxn id="15" idx="1"/>
              <a:endCxn id="16" idx="3"/>
            </p:cNvCxnSpPr>
            <p:nvPr/>
          </p:nvCxnSpPr>
          <p:spPr bwMode="auto">
            <a:xfrm rot="10800000" flipV="1">
              <a:off x="1357291" y="1568432"/>
              <a:ext cx="3932265" cy="396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>
            <a:lum bright="6000" contrast="24000"/>
          </a:blip>
          <a:srcRect/>
          <a:stretch>
            <a:fillRect/>
          </a:stretch>
        </p:blipFill>
        <p:spPr bwMode="auto">
          <a:xfrm>
            <a:off x="-101352" y="0"/>
            <a:ext cx="92453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have esquerda 5"/>
          <p:cNvSpPr>
            <a:spLocks/>
          </p:cNvSpPr>
          <p:nvPr/>
        </p:nvSpPr>
        <p:spPr bwMode="auto">
          <a:xfrm rot="5400000">
            <a:off x="5214938" y="2571750"/>
            <a:ext cx="500062" cy="1500188"/>
          </a:xfrm>
          <a:prstGeom prst="leftBrace">
            <a:avLst>
              <a:gd name="adj1" fmla="val 65653"/>
              <a:gd name="adj2" fmla="val 5000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3757613" y="2500313"/>
            <a:ext cx="33861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8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52 milhões de </a:t>
            </a: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anos-luz</a:t>
            </a:r>
            <a:endParaRPr lang="pt-BR" sz="28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 imagem:  http://en.wikipedia.org</a:t>
            </a:r>
            <a:endParaRPr lang="pt-BR" sz="120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323528" y="44624"/>
            <a:ext cx="8820471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rgbClr val="FF0000"/>
                </a:solidFill>
                <a:latin typeface="Century Gothic" pitchFamily="34" charset="0"/>
              </a:rPr>
              <a:t>O superaglomerado </a:t>
            </a:r>
          </a:p>
          <a:p>
            <a:pPr algn="ctr"/>
            <a:r>
              <a:rPr lang="pt-BR" sz="4400" dirty="0" smtClean="0">
                <a:solidFill>
                  <a:srgbClr val="FF0000"/>
                </a:solidFill>
                <a:latin typeface="Century Gothic" pitchFamily="34" charset="0"/>
              </a:rPr>
              <a:t>local de galáxias</a:t>
            </a:r>
          </a:p>
          <a:p>
            <a:endParaRPr lang="pt-BR" sz="3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pt-BR" sz="3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pt-BR" sz="3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pt-BR" sz="8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lum contrast="14000"/>
          </a:blip>
          <a:srcRect/>
          <a:stretch>
            <a:fillRect/>
          </a:stretch>
        </p:blipFill>
        <p:spPr bwMode="auto">
          <a:xfrm rot="867253">
            <a:off x="199819" y="453700"/>
            <a:ext cx="3695395" cy="206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b="1">
                <a:solidFill>
                  <a:srgbClr val="2D2DB9">
                    <a:lumMod val="40000"/>
                    <a:lumOff val="60000"/>
                  </a:srgbClr>
                </a:solidFill>
                <a:latin typeface="Century Gothic" pitchFamily="34" charset="0"/>
              </a:rPr>
              <a:t>Crédito da imagem: Telescópio Espacial Hubble</a:t>
            </a:r>
            <a:endParaRPr lang="pt-BR" sz="1200" b="1">
              <a:solidFill>
                <a:srgbClr val="3333CC">
                  <a:lumMod val="40000"/>
                  <a:lumOff val="60000"/>
                </a:srgbClr>
              </a:solidFill>
              <a:latin typeface="Century Gothic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contrast="22000"/>
          </a:blip>
          <a:srcRect/>
          <a:stretch>
            <a:fillRect/>
          </a:stretch>
        </p:blipFill>
        <p:spPr bwMode="auto">
          <a:xfrm>
            <a:off x="6228184" y="4051689"/>
            <a:ext cx="2915816" cy="280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0" y="3429000"/>
            <a:ext cx="503828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:\Planetário30dez10\Z_ATENÇÃO\EMA\exposição interna\Expo-EMARaf\Galáxias Ok\NGC_4449_HST_1280px.jpg"/>
          <p:cNvPicPr>
            <a:picLocks noChangeAspect="1" noChangeArrowheads="1"/>
          </p:cNvPicPr>
          <p:nvPr/>
        </p:nvPicPr>
        <p:blipFill>
          <a:blip r:embed="rId5" cstate="print">
            <a:lum contrast="22000"/>
          </a:blip>
          <a:srcRect/>
          <a:stretch>
            <a:fillRect/>
          </a:stretch>
        </p:blipFill>
        <p:spPr bwMode="auto">
          <a:xfrm>
            <a:off x="6876256" y="2492896"/>
            <a:ext cx="2138237" cy="13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lum contrast="14000"/>
          </a:blip>
          <a:srcRect l="16249" r="2566"/>
          <a:stretch>
            <a:fillRect/>
          </a:stretch>
        </p:blipFill>
        <p:spPr bwMode="auto">
          <a:xfrm>
            <a:off x="4146754" y="2144456"/>
            <a:ext cx="2081430" cy="344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E:\Planetário30dez10\Z_ATENÇÃO\EMA\exposição interna\Expo-EMARaf\Galáxias Ok\m87_gendler_f.jpg"/>
          <p:cNvPicPr>
            <a:picLocks noChangeAspect="1" noChangeArrowheads="1"/>
          </p:cNvPicPr>
          <p:nvPr/>
        </p:nvPicPr>
        <p:blipFill>
          <a:blip r:embed="rId7" cstate="print">
            <a:lum contrast="22000"/>
          </a:blip>
          <a:srcRect/>
          <a:stretch>
            <a:fillRect/>
          </a:stretch>
        </p:blipFill>
        <p:spPr bwMode="auto">
          <a:xfrm>
            <a:off x="5428014" y="0"/>
            <a:ext cx="3715986" cy="246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1403648" y="0"/>
            <a:ext cx="655272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Os superaglomerados se juntam para formar o universo conhecido!</a:t>
            </a:r>
            <a:endParaRPr lang="pt-B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602128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8"/>
              </a:rPr>
              <a:t>http://www.youtube.com/watch?v=P2-o2GsdlTY</a:t>
            </a:r>
            <a:endParaRPr lang="pt-BR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412776"/>
            <a:ext cx="8183880" cy="4187952"/>
          </a:xfrm>
        </p:spPr>
        <p:txBody>
          <a:bodyPr>
            <a:normAutofit fontScale="92500" lnSpcReduction="20000"/>
          </a:bodyPr>
          <a:lstStyle/>
          <a:p>
            <a:r>
              <a:rPr lang="pt-BR" sz="2000" dirty="0" smtClean="0">
                <a:hlinkClick r:id="rId2"/>
              </a:rPr>
              <a:t>http://www.cdcc.usp.br/cda/aprendendo-basico/sistema-solar/introducao.html</a:t>
            </a:r>
            <a:endParaRPr lang="pt-BR" sz="2000" dirty="0" smtClean="0"/>
          </a:p>
          <a:p>
            <a:r>
              <a:rPr lang="pt-BR" sz="2000" dirty="0" smtClean="0">
                <a:hlinkClick r:id="rId3"/>
              </a:rPr>
              <a:t>http://discoverybrasil.uol.com.br/guia_espacio/estrellas/index.shtml</a:t>
            </a:r>
            <a:endParaRPr lang="pt-BR" sz="2000" dirty="0" smtClean="0"/>
          </a:p>
          <a:p>
            <a:r>
              <a:rPr lang="pt-BR" sz="2000" dirty="0" smtClean="0">
                <a:hlinkClick r:id="rId4"/>
              </a:rPr>
              <a:t>http://astro.if.ufrgs.br/ssolar.htm</a:t>
            </a:r>
            <a:endParaRPr lang="pt-BR" sz="2000" dirty="0" smtClean="0"/>
          </a:p>
          <a:p>
            <a:r>
              <a:rPr lang="pt-BR" sz="2000" dirty="0" smtClean="0">
                <a:hlinkClick r:id="rId5"/>
              </a:rPr>
              <a:t>http://solarsystem.nasa.gov/planets/profile.</a:t>
            </a:r>
            <a:r>
              <a:rPr lang="pt-BR" sz="2000" dirty="0" err="1" smtClean="0">
                <a:hlinkClick r:id="rId5"/>
              </a:rPr>
              <a:t>cfm</a:t>
            </a:r>
            <a:r>
              <a:rPr lang="pt-BR" sz="2000" dirty="0" smtClean="0">
                <a:hlinkClick r:id="rId5"/>
              </a:rPr>
              <a:t>?</a:t>
            </a:r>
            <a:r>
              <a:rPr lang="pt-BR" sz="2000" dirty="0" err="1" smtClean="0">
                <a:hlinkClick r:id="rId5"/>
              </a:rPr>
              <a:t>Object</a:t>
            </a:r>
            <a:r>
              <a:rPr lang="pt-BR" sz="2000" dirty="0" smtClean="0">
                <a:hlinkClick r:id="rId5"/>
              </a:rPr>
              <a:t>=</a:t>
            </a:r>
            <a:r>
              <a:rPr lang="pt-BR" sz="2000" dirty="0" err="1" smtClean="0">
                <a:hlinkClick r:id="rId5"/>
              </a:rPr>
              <a:t>Jup_Ganymede</a:t>
            </a:r>
            <a:endParaRPr lang="pt-BR" sz="2000" dirty="0" smtClean="0"/>
          </a:p>
          <a:p>
            <a:r>
              <a:rPr lang="pt-BR" sz="2000" dirty="0" smtClean="0">
                <a:hlinkClick r:id="rId6"/>
              </a:rPr>
              <a:t>http://solarsystem.nasa.gov/planets/profile.</a:t>
            </a:r>
            <a:r>
              <a:rPr lang="pt-BR" sz="2000" dirty="0" err="1" smtClean="0">
                <a:hlinkClick r:id="rId6"/>
              </a:rPr>
              <a:t>cfm</a:t>
            </a:r>
            <a:r>
              <a:rPr lang="pt-BR" sz="2000" dirty="0" smtClean="0">
                <a:hlinkClick r:id="rId6"/>
              </a:rPr>
              <a:t>?</a:t>
            </a:r>
            <a:r>
              <a:rPr lang="pt-BR" sz="2000" dirty="0" err="1" smtClean="0">
                <a:hlinkClick r:id="rId6"/>
              </a:rPr>
              <a:t>Object</a:t>
            </a:r>
            <a:r>
              <a:rPr lang="pt-BR" sz="2000" dirty="0" smtClean="0">
                <a:hlinkClick r:id="rId6"/>
              </a:rPr>
              <a:t>=</a:t>
            </a:r>
            <a:r>
              <a:rPr lang="pt-BR" sz="2000" dirty="0" err="1" smtClean="0">
                <a:hlinkClick r:id="rId6"/>
              </a:rPr>
              <a:t>Beyond</a:t>
            </a:r>
            <a:endParaRPr lang="pt-BR" sz="2000" dirty="0" smtClean="0"/>
          </a:p>
          <a:p>
            <a:r>
              <a:rPr lang="pt-BR" sz="2000" dirty="0" smtClean="0">
                <a:hlinkClick r:id="rId7"/>
              </a:rPr>
              <a:t>http://www.observatorio.ufmg.br/pas56.htm</a:t>
            </a:r>
            <a:endParaRPr lang="pt-BR" sz="2000" dirty="0" smtClean="0"/>
          </a:p>
          <a:p>
            <a:r>
              <a:rPr lang="pt-BR" sz="2000" dirty="0" smtClean="0">
                <a:hlinkClick r:id="rId8"/>
              </a:rPr>
              <a:t>http://astroweb.iag.usp.br/~dalpino/AGA215/APOSTILA/cap09cor.pdf</a:t>
            </a:r>
            <a:endParaRPr lang="pt-BR" sz="2000" dirty="0" smtClean="0"/>
          </a:p>
          <a:p>
            <a:r>
              <a:rPr lang="pt-BR" sz="2000" dirty="0" smtClean="0">
                <a:hlinkClick r:id="rId9"/>
              </a:rPr>
              <a:t>http://skyserver.sdss.org/public/pt/astro/stars/stars.asp</a:t>
            </a:r>
            <a:endParaRPr lang="pt-BR" sz="2000" dirty="0" smtClean="0"/>
          </a:p>
          <a:p>
            <a:r>
              <a:rPr lang="pt-BR" sz="2000" dirty="0" smtClean="0">
                <a:hlinkClick r:id="rId10"/>
              </a:rPr>
              <a:t>http://awesomeuniverse.org/2013/05/29/nebulosas-as-gigantescas-nuvens-interestelares/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2074328" y="476672"/>
            <a:ext cx="4668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Bibliografia</a:t>
            </a:r>
            <a:endParaRPr lang="pt-BR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08720"/>
            <a:ext cx="7467600" cy="4525963"/>
          </a:xfrm>
        </p:spPr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2- </a:t>
            </a:r>
            <a:r>
              <a:rPr lang="pt-BR" u="sng" dirty="0" smtClean="0"/>
              <a:t>Satélites </a:t>
            </a:r>
          </a:p>
          <a:p>
            <a:pPr algn="ctr">
              <a:buNone/>
            </a:pPr>
            <a:endParaRPr lang="pt-BR" u="sng" dirty="0" smtClean="0"/>
          </a:p>
          <a:p>
            <a:pPr>
              <a:buNone/>
            </a:pPr>
            <a:r>
              <a:rPr lang="pt-BR" sz="2000" dirty="0" smtClean="0"/>
              <a:t>Astros que orbitam o Planeta (luas).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4" name="Imagem 3" descr="Ganymede732X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140968"/>
            <a:ext cx="3456983" cy="245578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11560" y="609329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Crédito da imagem: </a:t>
            </a:r>
            <a:r>
              <a:rPr lang="pt-BR" sz="1200" dirty="0" err="1" smtClean="0"/>
              <a:t>Nasa</a:t>
            </a:r>
            <a:r>
              <a:rPr lang="pt-BR" sz="1200" dirty="0" smtClean="0"/>
              <a:t> (Sonda </a:t>
            </a:r>
            <a:r>
              <a:rPr lang="pt-BR" sz="1200" dirty="0" err="1" smtClean="0"/>
              <a:t>Galileo</a:t>
            </a:r>
            <a:r>
              <a:rPr lang="pt-BR" sz="1200" dirty="0" smtClean="0"/>
              <a:t> 1996)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803802" y="404664"/>
            <a:ext cx="5546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Sistema Solar</a:t>
            </a:r>
            <a:endParaRPr lang="pt-BR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24744"/>
            <a:ext cx="8183880" cy="4187952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3- </a:t>
            </a:r>
            <a:r>
              <a:rPr lang="pt-BR" u="sng" dirty="0" smtClean="0"/>
              <a:t>Asteroides</a:t>
            </a:r>
          </a:p>
          <a:p>
            <a:pPr>
              <a:buNone/>
            </a:pPr>
            <a:r>
              <a:rPr lang="pt-BR" dirty="0" smtClean="0"/>
              <a:t>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875810" y="332656"/>
            <a:ext cx="5546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Sistema Solar</a:t>
            </a:r>
            <a:endParaRPr lang="pt-BR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139952" y="184482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Objetos rochosos e metálicos que orbitam o Sol.</a:t>
            </a:r>
            <a:endParaRPr lang="pt-BR" sz="2000" dirty="0"/>
          </a:p>
        </p:txBody>
      </p:sp>
      <p:pic>
        <p:nvPicPr>
          <p:cNvPr id="9220" name="Picture 4" descr="http://astro.if.ufrgs.br/solar/thumb/ast/bel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3384376" cy="3555610"/>
          </a:xfrm>
          <a:prstGeom prst="rect">
            <a:avLst/>
          </a:prstGeom>
          <a:noFill/>
        </p:spPr>
      </p:pic>
      <p:pic>
        <p:nvPicPr>
          <p:cNvPr id="9" name="Imagem 8" descr="asteroide-02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996952"/>
            <a:ext cx="4536504" cy="2850437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39552" y="594928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hlinkClick r:id="rId5"/>
              </a:rPr>
              <a:t>Crédito da imagem: http://astro.if.ufrgs.br/solar/asteroid.htm</a:t>
            </a:r>
            <a:endParaRPr lang="pt-BR" sz="1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211960" y="5949280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Crédito</a:t>
            </a:r>
            <a:r>
              <a:rPr lang="en-US" sz="1200" dirty="0" smtClean="0"/>
              <a:t>:</a:t>
            </a:r>
            <a:r>
              <a:rPr lang="en-US" sz="1200" dirty="0" smtClean="0"/>
              <a:t> </a:t>
            </a:r>
            <a:r>
              <a:rPr lang="en-US" sz="1200" dirty="0" smtClean="0">
                <a:hlinkClick r:id="rId6"/>
              </a:rPr>
              <a:t>The Galileo Project</a:t>
            </a:r>
            <a:r>
              <a:rPr lang="en-US" sz="1200" dirty="0" smtClean="0"/>
              <a:t>, </a:t>
            </a:r>
            <a:r>
              <a:rPr lang="en-US" sz="1200" dirty="0" smtClean="0">
                <a:hlinkClick r:id="rId7"/>
              </a:rPr>
              <a:t>NASA</a:t>
            </a:r>
            <a:endParaRPr lang="pt-BR" sz="12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6696744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t-BR" dirty="0" smtClean="0"/>
              <a:t>5- </a:t>
            </a:r>
            <a:r>
              <a:rPr lang="pt-BR" u="sng" dirty="0" smtClean="0"/>
              <a:t>Cometas</a:t>
            </a:r>
          </a:p>
          <a:p>
            <a:pPr algn="ctr">
              <a:buNone/>
            </a:pPr>
            <a:endParaRPr lang="pt-BR" u="sng" dirty="0" smtClean="0"/>
          </a:p>
          <a:p>
            <a:pPr>
              <a:buNone/>
            </a:pPr>
            <a:endParaRPr lang="pt-BR" u="sng" dirty="0" smtClean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587778" y="404664"/>
            <a:ext cx="5546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Sistema Solar</a:t>
            </a:r>
            <a:endParaRPr lang="pt-BR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Imagem 4" descr="Slide55-comet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348880"/>
            <a:ext cx="4972050" cy="35718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11560" y="602128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hlinkClick r:id="rId4"/>
              </a:rPr>
              <a:t>Crédito da imagem: http://www.cdcc.usp.br/cda/aprendendo-basico/sistema-solar/Slide55-cometas.jpg</a:t>
            </a:r>
            <a:endParaRPr lang="pt-BR" sz="1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475656" y="184482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“Bolas de gelo sujo.”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652120" y="306896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São formados por uma mistura de gelo, gases e poeira (restos de formação do Sistema Solar).</a:t>
            </a:r>
            <a:endParaRPr lang="pt-BR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47818" y="260648"/>
            <a:ext cx="5546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Sistema Solar</a:t>
            </a:r>
            <a:endParaRPr lang="pt-BR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771800" y="1052736"/>
            <a:ext cx="27462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000" dirty="0" smtClean="0"/>
              <a:t>3- </a:t>
            </a:r>
            <a:r>
              <a:rPr lang="pt-BR" sz="3000" u="sng" dirty="0" smtClean="0"/>
              <a:t>Meteoroides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1560" y="1700808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Corpo que vaga no espaço antes de atingir a atmosfera. São originários do espaço interestelar ou do Cinturão de Asteroides.</a:t>
            </a:r>
            <a:endParaRPr lang="pt-BR" dirty="0"/>
          </a:p>
        </p:txBody>
      </p:sp>
      <p:pic>
        <p:nvPicPr>
          <p:cNvPr id="7" name="Imagem 6" descr="meteoroide-meteorito-meteo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636912"/>
            <a:ext cx="5184576" cy="313343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796136" y="2780928"/>
            <a:ext cx="295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sng" dirty="0" smtClean="0"/>
              <a:t>Meteoro</a:t>
            </a:r>
            <a:r>
              <a:rPr lang="pt-BR" sz="1600" dirty="0" smtClean="0"/>
              <a:t>: meteoroide que penetra na atmosfera (estrela cadente)</a:t>
            </a:r>
          </a:p>
          <a:p>
            <a:endParaRPr lang="pt-BR" sz="1600" dirty="0" smtClean="0"/>
          </a:p>
          <a:p>
            <a:r>
              <a:rPr lang="pt-BR" sz="1600" u="sng" dirty="0" smtClean="0"/>
              <a:t>Meteorito: </a:t>
            </a:r>
            <a:r>
              <a:rPr lang="pt-BR" sz="1600" dirty="0" smtClean="0"/>
              <a:t>meteoroide que vence a atmosfera e chega à superfície.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11560" y="6021288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hlinkClick r:id="rId4"/>
              </a:rPr>
              <a:t>Crédito da imagem:http://www.cdcc.usp.br/cda/aprendendo-basico/sistema-solar/meteoroide.html</a:t>
            </a:r>
            <a:endParaRPr lang="pt-BR" sz="10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476672"/>
            <a:ext cx="7992888" cy="57606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pt-BR" sz="28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pt-BR" sz="28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que temos além do nosso Sistema solar?</a:t>
            </a:r>
          </a:p>
          <a:p>
            <a:pPr algn="ctr">
              <a:buNone/>
            </a:pPr>
            <a:endParaRPr lang="pt-BR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782</TotalTime>
  <Words>1910</Words>
  <Application>Microsoft Office PowerPoint</Application>
  <PresentationFormat>Apresentação na tela (4:3)</PresentationFormat>
  <Paragraphs>271</Paragraphs>
  <Slides>44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Títulos de slides</vt:lpstr>
      </vt:variant>
      <vt:variant>
        <vt:i4>44</vt:i4>
      </vt:variant>
    </vt:vector>
  </HeadingPairs>
  <TitlesOfParts>
    <vt:vector size="53" baseType="lpstr">
      <vt:lpstr>Aspecto</vt:lpstr>
      <vt:lpstr>Blank Presentation</vt:lpstr>
      <vt:lpstr>1_Blank Presentation</vt:lpstr>
      <vt:lpstr>2_Blank Presentation</vt:lpstr>
      <vt:lpstr>3_Blank Presentation</vt:lpstr>
      <vt:lpstr>4_Blank Presentation</vt:lpstr>
      <vt:lpstr>5_Blank Presentation</vt:lpstr>
      <vt:lpstr>6_Blank Presentation</vt:lpstr>
      <vt:lpstr>7_Blank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A maior parte das estrelas da Via Láctea está... 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A Via Láctea: visão inclinada</vt:lpstr>
      <vt:lpstr>Como seria a Via Láctea de perfil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Laboratorio</dc:creator>
  <cp:lastModifiedBy>Jorge</cp:lastModifiedBy>
  <cp:revision>185</cp:revision>
  <dcterms:created xsi:type="dcterms:W3CDTF">2013-06-14T13:00:54Z</dcterms:created>
  <dcterms:modified xsi:type="dcterms:W3CDTF">2013-07-04T12:42:00Z</dcterms:modified>
</cp:coreProperties>
</file>