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92" r:id="rId10"/>
    <p:sldId id="293" r:id="rId11"/>
    <p:sldId id="294" r:id="rId12"/>
    <p:sldId id="286" r:id="rId13"/>
    <p:sldId id="287" r:id="rId14"/>
    <p:sldId id="288" r:id="rId15"/>
    <p:sldId id="268" r:id="rId16"/>
    <p:sldId id="295" r:id="rId17"/>
    <p:sldId id="270" r:id="rId18"/>
    <p:sldId id="271" r:id="rId19"/>
    <p:sldId id="272" r:id="rId20"/>
    <p:sldId id="296" r:id="rId21"/>
    <p:sldId id="299" r:id="rId22"/>
    <p:sldId id="300" r:id="rId23"/>
    <p:sldId id="301" r:id="rId24"/>
    <p:sldId id="302" r:id="rId25"/>
    <p:sldId id="305" r:id="rId26"/>
    <p:sldId id="306" r:id="rId27"/>
    <p:sldId id="304" r:id="rId28"/>
    <p:sldId id="307" r:id="rId29"/>
    <p:sldId id="30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B381-34FD-42DA-B17C-CEAAB23CCBAF}" type="datetimeFigureOut">
              <a:rPr lang="pt-BR" smtClean="0"/>
              <a:t>11/05/2013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89A6-7584-4EC2-8788-BEF110373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66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4212~114753:Astronomers-Use-Hubble-to--Weigh--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nde_Lunette_Nice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fraktor_Wien_Kerschbaum_1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3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Maksutov-Cassegrain</a:t>
            </a:r>
            <a:r>
              <a:rPr lang="pt-BR" dirty="0" smtClean="0"/>
              <a:t> - Meade ETX90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19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Montagem - </a:t>
            </a:r>
            <a:r>
              <a:rPr lang="pt-BR" dirty="0" err="1" smtClean="0"/>
              <a:t>Celestron</a:t>
            </a:r>
            <a:r>
              <a:rPr lang="pt-BR" dirty="0" smtClean="0"/>
              <a:t> </a:t>
            </a:r>
            <a:r>
              <a:rPr lang="pt-BR" dirty="0" err="1" smtClean="0"/>
              <a:t>Advanced</a:t>
            </a:r>
            <a:r>
              <a:rPr lang="pt-BR" dirty="0" smtClean="0"/>
              <a:t> VX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21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Azimutal - Sky-</a:t>
            </a:r>
            <a:r>
              <a:rPr lang="pt-BR" dirty="0" err="1" smtClean="0"/>
              <a:t>Watcher</a:t>
            </a:r>
            <a:r>
              <a:rPr lang="pt-BR" dirty="0" smtClean="0"/>
              <a:t> 12inch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86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Equatorial Alemã - Meade 114EQ-AR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07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Equatorial de Garfo - Meade LX600-ACF 16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25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Equatorial de Chassi - Telescópio </a:t>
            </a:r>
            <a:r>
              <a:rPr lang="pt-BR" dirty="0" err="1" smtClean="0"/>
              <a:t>Hooker</a:t>
            </a:r>
            <a:r>
              <a:rPr lang="pt-BR" dirty="0" smtClean="0"/>
              <a:t>, Monte Wilson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4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Equatorial de Berço - Telescópio </a:t>
            </a:r>
            <a:r>
              <a:rPr lang="pt-BR" dirty="0" err="1" smtClean="0"/>
              <a:t>Hale</a:t>
            </a:r>
            <a:r>
              <a:rPr lang="pt-BR" dirty="0" smtClean="0"/>
              <a:t>, Monte Palomar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48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Telescópio Refrator do Observatório de Nice, 77cm de abertura</a:t>
            </a:r>
          </a:p>
          <a:p>
            <a:r>
              <a:rPr lang="pt-BR" dirty="0" smtClean="0">
                <a:hlinkClick r:id="rId3"/>
              </a:rPr>
              <a:t>http://en.wikipedia.org/wiki/File:Grande_Lunette_Nice.jpg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8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Telescópio Refrator </a:t>
            </a:r>
            <a:r>
              <a:rPr lang="pt-BR" dirty="0" err="1" smtClean="0"/>
              <a:t>Grubb</a:t>
            </a:r>
            <a:r>
              <a:rPr lang="pt-BR" dirty="0" smtClean="0"/>
              <a:t> do Observatório de </a:t>
            </a:r>
            <a:r>
              <a:rPr lang="pt-BR" dirty="0" err="1" smtClean="0"/>
              <a:t>Vienna</a:t>
            </a:r>
            <a:r>
              <a:rPr lang="pt-BR" dirty="0" smtClean="0"/>
              <a:t>, com lente objetiva de 68cm de diâmetro e 10,5m de distância focal</a:t>
            </a:r>
          </a:p>
          <a:p>
            <a:r>
              <a:rPr lang="pt-BR" dirty="0" smtClean="0">
                <a:hlinkClick r:id="rId3"/>
              </a:rPr>
              <a:t>http://en.wikipedia.org/wiki/File:Refraktor_Wien_Kerschbaum_1.jpg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72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Refrator - Meade Star </a:t>
            </a:r>
            <a:r>
              <a:rPr lang="pt-BR" dirty="0" err="1" smtClean="0"/>
              <a:t>Navigator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7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Newtoniano - Meade LB10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5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Newtoniano</a:t>
            </a:r>
            <a:r>
              <a:rPr lang="en-US" dirty="0" smtClean="0"/>
              <a:t> - </a:t>
            </a:r>
            <a:r>
              <a:rPr lang="en-US" dirty="0" err="1" smtClean="0"/>
              <a:t>Celestron</a:t>
            </a:r>
            <a:r>
              <a:rPr lang="en-US" dirty="0" smtClean="0"/>
              <a:t> Advanced VX 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08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Maksutov-Cassegrain</a:t>
            </a:r>
            <a:r>
              <a:rPr lang="pt-BR" dirty="0" smtClean="0"/>
              <a:t> - </a:t>
            </a:r>
            <a:r>
              <a:rPr lang="pt-BR" dirty="0" err="1" smtClean="0"/>
              <a:t>Celestron</a:t>
            </a:r>
            <a:r>
              <a:rPr lang="pt-BR" dirty="0" smtClean="0"/>
              <a:t> C90 MAK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65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Schmidt-</a:t>
            </a:r>
            <a:r>
              <a:rPr lang="pt-BR" dirty="0" err="1" smtClean="0"/>
              <a:t>Cassegrain</a:t>
            </a:r>
            <a:r>
              <a:rPr lang="pt-BR" dirty="0" smtClean="0"/>
              <a:t> - </a:t>
            </a:r>
            <a:r>
              <a:rPr lang="pt-BR" dirty="0" err="1" smtClean="0"/>
              <a:t>Celestron</a:t>
            </a:r>
            <a:r>
              <a:rPr lang="pt-BR" dirty="0" smtClean="0"/>
              <a:t> C6-SGT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3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Schmidt-</a:t>
            </a:r>
            <a:r>
              <a:rPr lang="pt-BR" dirty="0" err="1" smtClean="0"/>
              <a:t>Cassegrain</a:t>
            </a:r>
            <a:r>
              <a:rPr lang="pt-BR" dirty="0" smtClean="0"/>
              <a:t> - Meade LT 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89A6-7584-4EC2-8788-BEF110373C4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80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B97C-BB88-466F-8E9E-3D61383EFD8F}" type="datetimeFigureOut">
              <a:rPr lang="pt-BR" smtClean="0"/>
              <a:pPr/>
              <a:t>11/05/2013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C301-A248-4F03-B7D5-F5F21CC829E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oão Paulo\Documents\Observatório\Sessões Astronomia\2013.05.10 - Telescópios. Características, Funcionamento e Montagens\Imagens\telescope__blue_by_mycolourpalette-d494ww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0426" r="144" b="13324"/>
          <a:stretch/>
        </p:blipFill>
        <p:spPr bwMode="auto">
          <a:xfrm>
            <a:off x="-12866" y="0"/>
            <a:ext cx="9156866" cy="6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188639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dirty="0" smtClean="0">
                <a:solidFill>
                  <a:schemeClr val="bg1"/>
                </a:solidFill>
                <a:latin typeface="Adobe Garamond Pro" pitchFamily="18" charset="0"/>
                <a:ea typeface="Adobe Fangsong Std R" pitchFamily="18" charset="-128"/>
              </a:rPr>
              <a:t>Telescópios</a:t>
            </a:r>
            <a:endParaRPr lang="pt-BR" sz="7200" dirty="0" smtClean="0">
              <a:solidFill>
                <a:schemeClr val="bg1"/>
              </a:solidFill>
              <a:latin typeface="Adobe Garamond Pro" pitchFamily="18" charset="0"/>
              <a:ea typeface="Adobe Fangsong Std R" pitchFamily="18" charset="-128"/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  <a:ea typeface="Adobe Ming Std L" pitchFamily="18" charset="-128"/>
              </a:rPr>
              <a:t>Características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  <a:ea typeface="Adobe Ming Std L" pitchFamily="18" charset="-128"/>
              </a:rPr>
              <a:t>Funcionamento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  <a:ea typeface="Adobe Ming Std L" pitchFamily="18" charset="-128"/>
              </a:rPr>
              <a:t>Montagens</a:t>
            </a:r>
            <a:endParaRPr lang="pt-BR" dirty="0">
              <a:solidFill>
                <a:schemeClr val="bg1"/>
              </a:solidFill>
              <a:latin typeface="Adobe Garamond Pro" pitchFamily="18" charset="0"/>
              <a:ea typeface="Adobe Ming Std L" pitchFamily="18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95723"/>
            <a:ext cx="9144000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João Paulo M. Cruvinel da Costa – Centro de Divulgação da Astronomia - USP</a:t>
            </a:r>
            <a:endParaRPr lang="pt-BR" dirty="0">
              <a:solidFill>
                <a:schemeClr val="tx1">
                  <a:lumMod val="9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81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ão Paulo\Documents\Observatório\Sessões Astronomia\2013.05.10 - Telescópios. Características, Funcionamento e Montagens\Imagens\Aberração Cromática - Divisão das Co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98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ão Paulo\Documents\Observatório\Sessões Astronomia\2013.05.10 - Telescópios. Características, Funcionamento e Montagens\Imagens\Aberração Cromática - Lente Acromátic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9867"/>
          <a:stretch/>
        </p:blipFill>
        <p:spPr bwMode="auto">
          <a:xfrm>
            <a:off x="-2655" y="768"/>
            <a:ext cx="9142975" cy="68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ão Paulo\Documents\Observatório\Sessões Astronomia\2013.05.10 - Telescópios. Características, Funcionamento e Montagens\Imagens\Refrator - Grande Lunette, Observatório de  N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r="66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ão Paulo\Documents\Observatório\Sessões Astronomia\2013.05.10 - Telescópios. Características, Funcionamento e Montagens\Imagens\Refrator - Grubb, Observatório de Vie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486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Paulo\Documents\Observatório\Sessões Astronomia\2013.05.10 - Telescópios. Características, Funcionamento e Montagens\Imagens\Refrator - Meade Star Navig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ão Paulo\Documents\Observatório\Sessões Astronomia\2013.05.10 - Telescópios. Características, Funcionamento e Montagens\Imagens\Newtoniano - Meade LB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14" y="0"/>
            <a:ext cx="6872486" cy="68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Refletores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ão Paulo\Documents\Observatório\Sessões Astronomia\2013.05.10 - Telescópios. Características, Funcionamento e Montagens\Imagens\Newtoniano - Celestron Advanced VX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14" y="6102"/>
            <a:ext cx="4208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Newtoniano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2013.06.05 - Telescópios. Caracteristicas, Funcionamento e Montagens\800px-Cassegrain.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1"/>
            <a:ext cx="9144000" cy="681228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Cassegrain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ão Paulo\Documents\Observatório\Sessões Astronomia\2013.05.10 - Telescópios. Características, Funcionamento e Montagens\Imagens\Maksutov-Cassegrain - Celestron C90 M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0" y="0"/>
            <a:ext cx="8543568" cy="68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Catadióptricos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ão Paulo\Documents\Observatório\Sessões Astronomia\2013.05.10 - Telescópios. Características, Funcionamento e Montagens\Imagens\Schmidt-Cassegrain - Celestron C6-S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" y="4114"/>
            <a:ext cx="4061496" cy="68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Schmidt - </a:t>
            </a:r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Cassegrain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Aumento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2053" name="Picture 5" descr="F:\2013.06.05 - Telescópios. Caracteristicas, Funcionamento e Montagens\ampli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172588" cy="3024336"/>
          </a:xfrm>
          <a:prstGeom prst="rect">
            <a:avLst/>
          </a:prstGeom>
          <a:noFill/>
        </p:spPr>
      </p:pic>
      <p:pic>
        <p:nvPicPr>
          <p:cNvPr id="2054" name="Picture 6" descr="F:\2013.06.05 - Telescópios. Caracteristicas, Funcionamento e Montagens\ampl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970" y="2348880"/>
            <a:ext cx="3168352" cy="3020299"/>
          </a:xfrm>
          <a:prstGeom prst="rect">
            <a:avLst/>
          </a:prstGeom>
          <a:noFill/>
        </p:spPr>
      </p:pic>
      <p:pic>
        <p:nvPicPr>
          <p:cNvPr id="2055" name="Picture 7" descr="F:\2013.06.05 - Telescópios. Caracteristicas, Funcionamento e Montagens\ampl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412" y="2354512"/>
            <a:ext cx="317258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ão Paulo\Documents\Observatório\Sessões Astronomia\2013.05.10 - Telescópios. Características, Funcionamento e Montagens\Imagens\Schmidt-Cassegrain - Meade LT 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1"/>
          <a:stretch/>
        </p:blipFill>
        <p:spPr bwMode="auto">
          <a:xfrm>
            <a:off x="3705622" y="-9897"/>
            <a:ext cx="543837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Schmidt </a:t>
            </a:r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- </a:t>
            </a:r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Cassegrain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ão Paulo\Documents\Observatório\Sessões Astronomia\2013.05.10 - Telescópios. Características, Funcionamento e Montagens\Imagens\Maksutov-Cassegrain - Meade ETX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22626"/>
          <a:stretch/>
        </p:blipFill>
        <p:spPr bwMode="auto">
          <a:xfrm>
            <a:off x="27613" y="38125"/>
            <a:ext cx="3935969" cy="6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Maksutov</a:t>
            </a:r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- </a:t>
            </a:r>
            <a:r>
              <a:rPr lang="pt-BR" dirty="0" err="1" smtClean="0">
                <a:solidFill>
                  <a:schemeClr val="bg1"/>
                </a:solidFill>
                <a:latin typeface="Adobe Garamond Pro" pitchFamily="18" charset="0"/>
              </a:rPr>
              <a:t>Cassegrain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ão Paulo\Documents\Observatório\Sessões Astronomia\2013.05.10 - Telescópios. Características, Funcionamento e Montagens\Imagens\Montagem - Celestron Advanced V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72"/>
            <a:ext cx="4571247" cy="68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Montagens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wnloads Chrome\s11740_sw_12_dob_lt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588766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Azimutal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ão Paulo\Documents\Observatório\Sessões Astronomia\2013.05.10 - Telescópios. Características, Funcionamento e Montagens\Imagens\Equatorial Alemã - Meade 114EQ-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877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Equatorial - Alemã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ão Paulo\Documents\Observatório\Sessões Astronomia\2013.05.10 - Telescópios. Características, Funcionamento e Montagens\Imagens\Equatorial de Garfo - Meade LX600-ACF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6668" cy="68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Equatorial de Forquilha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ão Paulo\Documents\Observatório\Sessões Astronomia\2013.05.10 - Telescópios. Características, Funcionamento e Montagens\Imagens\Equatorial de Chassi - Telescópio Hooker, Monte Wil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820" r="1396" b="6930"/>
          <a:stretch/>
        </p:blipFill>
        <p:spPr bwMode="auto">
          <a:xfrm>
            <a:off x="3347864" y="34617"/>
            <a:ext cx="5796136" cy="6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Adobe Garamond Pro" pitchFamily="18" charset="0"/>
              </a:rPr>
              <a:t>Equatorial</a:t>
            </a:r>
            <a:br>
              <a:rPr lang="pt-BR" dirty="0" smtClean="0">
                <a:solidFill>
                  <a:schemeClr val="tx1">
                    <a:lumMod val="75000"/>
                  </a:schemeClr>
                </a:solidFill>
                <a:latin typeface="Adobe Garamond Pro" pitchFamily="18" charset="0"/>
              </a:rPr>
            </a:br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Adobe Garamond Pro" pitchFamily="18" charset="0"/>
              </a:rPr>
              <a:t>de </a:t>
            </a:r>
            <a:br>
              <a:rPr lang="pt-BR" dirty="0" smtClean="0">
                <a:solidFill>
                  <a:schemeClr val="tx1">
                    <a:lumMod val="75000"/>
                  </a:schemeClr>
                </a:solidFill>
                <a:latin typeface="Adobe Garamond Pro" pitchFamily="18" charset="0"/>
              </a:rPr>
            </a:br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Adobe Garamond Pro" pitchFamily="18" charset="0"/>
              </a:rPr>
              <a:t>Chassi</a:t>
            </a:r>
            <a:endParaRPr lang="pt-BR" dirty="0">
              <a:solidFill>
                <a:schemeClr val="tx1">
                  <a:lumMod val="75000"/>
                </a:schemeClr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ão Paulo\Documents\Observatório\Sessões Astronomia\2013.05.10 - Telescópios. Características, Funcionamento e Montagens\Imagens\Equatorial de Berço - Telescópio Hale, Monte Palom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64" r="-114" b="-1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Equatorial</a:t>
            </a:r>
            <a:b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de</a:t>
            </a:r>
            <a:b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Berço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>
            <a:noAutofit/>
          </a:bodyPr>
          <a:lstStyle/>
          <a:p>
            <a:r>
              <a:rPr lang="pt-BR" sz="40000" dirty="0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pt-BR" sz="40000" dirty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4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dobe Garamond Pro" pitchFamily="18" charset="0"/>
              </a:rPr>
              <a:t>http://www.cdcc.usp.br/cda/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joao.monteiro.costa@usp.br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Adobe Garamond Pro" pitchFamily="18" charset="0"/>
              </a:rPr>
              <a:t>Poder Separador</a:t>
            </a:r>
            <a:endParaRPr lang="pt-BR" dirty="0">
              <a:latin typeface="Adobe Garamond Pro" pitchFamily="18" charset="0"/>
            </a:endParaRPr>
          </a:p>
        </p:txBody>
      </p:sp>
      <p:pic>
        <p:nvPicPr>
          <p:cNvPr id="2050" name="Picture 2" descr="C:\Users\João Paulo\Documents\Observatório\Sessões Astronomia\2013.05.10 - Telescópios. Características, Funcionamento e Montagens\Imagens\Poder Separador - A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71095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ão Paulo\Documents\Observatório\Sessões Astronomia\2013.05.10 - Telescópios. Características, Funcionamento e Montagens\Imagens\Poder Separador - Bai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8" y="1552739"/>
            <a:ext cx="435325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ão Paulo\Documents\Observatório\Sessões Astronomia\2013.05.10 - Telescópios. Características, Funcionamento e Montagens\Imagens\Magnitude Lim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68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Adobe Garamond Pro" pitchFamily="18" charset="0"/>
              </a:rPr>
              <a:t>Magnitude Limite</a:t>
            </a:r>
            <a:endParaRPr lang="pt-BR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 Chrome\www.allthesky.com.constellations.taurus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3455" r="8256" b="2812"/>
          <a:stretch/>
        </p:blipFill>
        <p:spPr bwMode="auto">
          <a:xfrm>
            <a:off x="157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Adobe Garamond Pro" pitchFamily="18" charset="0"/>
              </a:rPr>
              <a:t>Luminosidade</a:t>
            </a:r>
            <a:endParaRPr lang="pt-BR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Adobe Garamond Pro" pitchFamily="18" charset="0"/>
              </a:rPr>
              <a:t>Campo Visual</a:t>
            </a:r>
            <a:endParaRPr lang="pt-BR" dirty="0">
              <a:latin typeface="Adobe Garamond Pro" pitchFamily="18" charset="0"/>
            </a:endParaRPr>
          </a:p>
        </p:txBody>
      </p:sp>
      <p:pic>
        <p:nvPicPr>
          <p:cNvPr id="4098" name="Picture 2" descr="F:\2013.06.05 - Telescópios. Caracteristicas, Funcionamento e Montagens\camp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832648" cy="49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ão Paulo\Documents\Observatório\Sessões Astronomia\2013.05.10 - Telescópios. Características, Funcionamento e Montagens\Imagens\Refrator - Diagra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91"/>
            <a:ext cx="68133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Adobe Garamond Pro" pitchFamily="18" charset="0"/>
              </a:rPr>
              <a:t>Refratores</a:t>
            </a:r>
            <a:endParaRPr lang="pt-BR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ão Paulo\Documents\Observatório\Sessões Astronomia\2013.05.10 - Telescópios. Características, Funcionamento e Montagens\Imagens\Refrator - Galileu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1290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ão Paulo\Documents\Observatório\Sessões Astronomia\2013.05.10 - Telescópios. Características, Funcionamento e Montagens\Imagens\Aberração Cromá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5" y="0"/>
            <a:ext cx="6796294" cy="6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181</Words>
  <Application>Microsoft Office PowerPoint</Application>
  <PresentationFormat>Apresentação na tela (4:3)</PresentationFormat>
  <Paragraphs>60</Paragraphs>
  <Slides>29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Aumento</vt:lpstr>
      <vt:lpstr>Poder Separador</vt:lpstr>
      <vt:lpstr>Magnitude Limite</vt:lpstr>
      <vt:lpstr>Luminosidade</vt:lpstr>
      <vt:lpstr>Campo Visual</vt:lpstr>
      <vt:lpstr>Refratores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Refletores</vt:lpstr>
      <vt:lpstr>Newtoniano</vt:lpstr>
      <vt:lpstr>Cassegrain</vt:lpstr>
      <vt:lpstr>Catadióptricos</vt:lpstr>
      <vt:lpstr>Schmidt - Cassegrain</vt:lpstr>
      <vt:lpstr>Schmidt - Cassegrain</vt:lpstr>
      <vt:lpstr>Maksutov - Cassegrain</vt:lpstr>
      <vt:lpstr>Montagens</vt:lpstr>
      <vt:lpstr>Azimutal</vt:lpstr>
      <vt:lpstr>Equatorial - Alemã</vt:lpstr>
      <vt:lpstr>Equatorial de Forquilha</vt:lpstr>
      <vt:lpstr>Equatorial de  Chassi</vt:lpstr>
      <vt:lpstr>Equatorial de Berço</vt:lpstr>
      <vt:lpstr>?</vt:lpstr>
      <vt:lpstr>http://www.cdcc.usp.br/cda/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Telescópios</dc:title>
  <dc:creator>Observatório</dc:creator>
  <cp:lastModifiedBy>João Paulo</cp:lastModifiedBy>
  <cp:revision>28</cp:revision>
  <dcterms:created xsi:type="dcterms:W3CDTF">2013-05-06T22:23:49Z</dcterms:created>
  <dcterms:modified xsi:type="dcterms:W3CDTF">2013-05-11T14:14:46Z</dcterms:modified>
</cp:coreProperties>
</file>