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6" r:id="rId3"/>
    <p:sldId id="294" r:id="rId4"/>
    <p:sldId id="258" r:id="rId5"/>
    <p:sldId id="261" r:id="rId6"/>
    <p:sldId id="259" r:id="rId7"/>
    <p:sldId id="274" r:id="rId8"/>
    <p:sldId id="262" r:id="rId9"/>
    <p:sldId id="270" r:id="rId10"/>
    <p:sldId id="263" r:id="rId11"/>
    <p:sldId id="279" r:id="rId12"/>
    <p:sldId id="271" r:id="rId13"/>
    <p:sldId id="280" r:id="rId14"/>
    <p:sldId id="265" r:id="rId15"/>
    <p:sldId id="286" r:id="rId16"/>
    <p:sldId id="266" r:id="rId17"/>
    <p:sldId id="287" r:id="rId18"/>
    <p:sldId id="269" r:id="rId19"/>
    <p:sldId id="283" r:id="rId20"/>
    <p:sldId id="284" r:id="rId21"/>
    <p:sldId id="285" r:id="rId22"/>
    <p:sldId id="272" r:id="rId23"/>
    <p:sldId id="277" r:id="rId24"/>
    <p:sldId id="282" r:id="rId25"/>
    <p:sldId id="276" r:id="rId26"/>
    <p:sldId id="292" r:id="rId27"/>
    <p:sldId id="298" r:id="rId28"/>
    <p:sldId id="281" r:id="rId29"/>
    <p:sldId id="296" r:id="rId30"/>
    <p:sldId id="289" r:id="rId31"/>
    <p:sldId id="288" r:id="rId32"/>
    <p:sldId id="290" r:id="rId33"/>
    <p:sldId id="291" r:id="rId34"/>
    <p:sldId id="273" r:id="rId35"/>
    <p:sldId id="267" r:id="rId36"/>
    <p:sldId id="278" r:id="rId37"/>
    <p:sldId id="293" r:id="rId38"/>
    <p:sldId id="295" r:id="rId39"/>
    <p:sldId id="299" r:id="rId40"/>
    <p:sldId id="301" r:id="rId41"/>
    <p:sldId id="268"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9868" autoAdjust="0"/>
  </p:normalViewPr>
  <p:slideViewPr>
    <p:cSldViewPr>
      <p:cViewPr varScale="1">
        <p:scale>
          <a:sx n="40" d="100"/>
          <a:sy n="40" d="100"/>
        </p:scale>
        <p:origin x="-132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EDCB7-0635-4926-8DCC-253BF01621CF}" type="datetimeFigureOut">
              <a:rPr lang="pt-BR" smtClean="0"/>
              <a:pPr/>
              <a:t>27/04/2013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78DA0-A306-4FB1-A81C-3E36BA733BEB}"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turn.jpl.nasa.gov/science/?sciencepageid=5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turn.jpl.nasa.gov/science/?sciencepageid=5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rcamera.as.arizona.edu/NatSci102/NatSci102/lectures/moonsandring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anvassoldier.com/Canvas_Soldier/Canvas_Soldier_Hom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nvassoldier.com/Canvas_Soldier/Canvas_Soldier_Hom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tarwars.wikia.com/wiki/Death_Star?file=DeathStar2.jpg" TargetMode="External"/><Relationship Id="rId3" Type="http://schemas.openxmlformats.org/officeDocument/2006/relationships/hyperlink" Target="http://saturn.jpl.nasa.gov/photos/imagedetails/index.cfm?imageId=4762" TargetMode="External"/><Relationship Id="rId7" Type="http://schemas.openxmlformats.org/officeDocument/2006/relationships/hyperlink" Target="http://ciclops.or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nasa.gov/cassini" TargetMode="External"/><Relationship Id="rId5" Type="http://schemas.openxmlformats.org/officeDocument/2006/relationships/hyperlink" Target="http://saturn.jpl.nasa.gov/" TargetMode="External"/><Relationship Id="rId4" Type="http://schemas.openxmlformats.org/officeDocument/2006/relationships/hyperlink" Target="http://photojournal.jpl.nasa.gov/catalog/PIA14652"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pod.nasa.gov/apod/ap081027.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t.wikipedia.org/wiki/S%C3%A9culo_XVI"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pt.wikipedia.org/wiki/Saturno_(mitologia)" TargetMode="External"/><Relationship Id="rId4" Type="http://schemas.openxmlformats.org/officeDocument/2006/relationships/hyperlink" Target="http://pt.wikipedia.org/wiki/Caravaggio"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turn.jpl.nasa.gov/photos/imagedetails/?imageID=326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stroarts.org/content/galleries/cassini/satsystem.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File:Saturn's_Rings_PIA03550.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rcadiastreet.com/cgvistas/saturn_4200.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terraform.no.sapo.pt/Menu_Principal/Saturno/Anomalias_em_Saturno4.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turn.jpl.nasa.gov/education/saturnobservation/viewingsatur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turn.jpl.nasa.gov/photo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aturn.jpl.nasa.gov/education/saturnobservation/hist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Saturn's Shadow</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Date:</a:t>
            </a:r>
            <a:r>
              <a:rPr lang="en-US" sz="1200" b="0" i="0" kern="1200" dirty="0" smtClean="0">
                <a:solidFill>
                  <a:schemeClr val="tx1"/>
                </a:solidFill>
                <a:latin typeface="+mn-lt"/>
                <a:ea typeface="+mn-ea"/>
                <a:cs typeface="+mn-cs"/>
              </a:rPr>
              <a:t> 16 Nov 1980</a:t>
            </a:r>
          </a:p>
          <a:p>
            <a:r>
              <a:rPr lang="en-US" sz="1200" b="0" i="0" kern="1200" dirty="0" smtClean="0">
                <a:solidFill>
                  <a:schemeClr val="tx1"/>
                </a:solidFill>
                <a:latin typeface="+mn-lt"/>
                <a:ea typeface="+mn-ea"/>
                <a:cs typeface="+mn-cs"/>
              </a:rPr>
              <a:t>Voyager 1 looked back at Saturn on Nov. 16, 1980, four days after the spacecraft flew past the planet, to observe the appearance of Saturn and its rings from this unique perspective. A few of the spoke-like ring features discovered by Voyager appear in the rings as bright patches in this image, taken at a distance of 5.3 million km (3.3 million miles) from the planet.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Saturn's shadow falls upon the rings and the bright Saturn crescent is seen through all but the densest portion of the rings.</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a:t>
            </a:r>
            <a:r>
              <a:rPr lang="pt-BR" baseline="0" dirty="0" smtClean="0"/>
              <a:t> ponto que aparece em destaque neste slide se trata do planeta Terra</a:t>
            </a:r>
            <a:endParaRPr lang="pt-BR" dirty="0" smtClean="0"/>
          </a:p>
          <a:p>
            <a:r>
              <a:rPr lang="pt-BR" dirty="0" smtClean="0"/>
              <a:t>Anéis completos de Saturno: Mais de 10 000 anéis!</a:t>
            </a:r>
          </a:p>
          <a:p>
            <a:endParaRPr lang="pt-BR" dirty="0" smtClean="0"/>
          </a:p>
          <a:p>
            <a:r>
              <a:rPr lang="pt-BR" sz="1200" b="0" i="0" kern="1200" dirty="0" err="1" smtClean="0">
                <a:solidFill>
                  <a:schemeClr val="tx1"/>
                </a:solidFill>
                <a:latin typeface="+mn-lt"/>
                <a:ea typeface="+mn-ea"/>
                <a:cs typeface="+mn-cs"/>
              </a:rPr>
              <a:t>Cassini</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spacecraft</a:t>
            </a:r>
            <a:r>
              <a:rPr lang="pt-BR" sz="1200" b="0" i="0" kern="1200" dirty="0" smtClean="0">
                <a:solidFill>
                  <a:schemeClr val="tx1"/>
                </a:solidFill>
                <a:latin typeface="+mn-lt"/>
                <a:ea typeface="+mn-ea"/>
                <a:cs typeface="+mn-cs"/>
              </a:rPr>
              <a:t> in 2006</a:t>
            </a:r>
          </a:p>
          <a:p>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CREDIT: </a:t>
            </a:r>
            <a:r>
              <a:rPr lang="pt-BR" sz="1200" b="0" i="0" kern="1200" dirty="0" err="1" smtClean="0">
                <a:solidFill>
                  <a:schemeClr val="tx1"/>
                </a:solidFill>
                <a:latin typeface="+mn-lt"/>
                <a:ea typeface="+mn-ea"/>
                <a:cs typeface="+mn-cs"/>
              </a:rPr>
              <a:t>Cassini</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Imaging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Team</a:t>
            </a:r>
            <a:r>
              <a:rPr lang="pt-BR" sz="1200" b="0" i="0" kern="1200" dirty="0" smtClean="0">
                <a:solidFill>
                  <a:schemeClr val="tx1"/>
                </a:solidFill>
                <a:latin typeface="+mn-lt"/>
                <a:ea typeface="+mn-ea"/>
                <a:cs typeface="+mn-cs"/>
              </a:rPr>
              <a:t>, SSI, JPL, ESA, NASA</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http://saturn.jpl.nasa.gov/science/?</a:t>
            </a:r>
            <a:r>
              <a:rPr lang="pt-BR" dirty="0" err="1" smtClean="0">
                <a:hlinkClick r:id="rId3"/>
              </a:rPr>
              <a:t>sciencepageid</a:t>
            </a:r>
            <a:r>
              <a:rPr lang="pt-BR" dirty="0" smtClean="0">
                <a:hlinkClick r:id="rId3"/>
              </a:rPr>
              <a:t>=55</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http://saturn.jpl.nasa.gov/science/?</a:t>
            </a:r>
            <a:r>
              <a:rPr lang="pt-BR" dirty="0" err="1" smtClean="0">
                <a:hlinkClick r:id="rId3"/>
              </a:rPr>
              <a:t>sciencepageid</a:t>
            </a:r>
            <a:r>
              <a:rPr lang="pt-BR" smtClean="0">
                <a:hlinkClick r:id="rId3"/>
              </a:rPr>
              <a:t>=55</a:t>
            </a:r>
            <a:endParaRPr lang="pt-BR"/>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Ring Close-up</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image shows a close-up view of a density wave in Saturn's A ring. It was taken by the narrow angle camera on the Cassini spacecraft after successful entry into Saturn's orbit. The view shows the dark, or unlit, side of the rings. </a:t>
            </a:r>
            <a:r>
              <a:rPr lang="en-US" dirty="0" smtClean="0"/>
              <a:t/>
            </a:r>
            <a:br>
              <a:rPr lang="en-US" dirty="0" smtClean="0"/>
            </a:br>
            <a:r>
              <a:rPr lang="en-US" dirty="0" smtClean="0"/>
              <a:t/>
            </a:r>
            <a:br>
              <a:rPr lang="en-US" dirty="0" smtClean="0"/>
            </a:br>
            <a:r>
              <a:rPr lang="en-US" sz="1200" b="1" i="0" kern="1200" dirty="0" smtClean="0">
                <a:solidFill>
                  <a:schemeClr val="tx1"/>
                </a:solidFill>
                <a:latin typeface="+mn-lt"/>
                <a:ea typeface="+mn-ea"/>
                <a:cs typeface="+mn-cs"/>
              </a:rPr>
              <a:t>Image Credit</a:t>
            </a:r>
            <a:r>
              <a:rPr lang="en-US" sz="1200" b="0" i="0" kern="1200" dirty="0" smtClean="0">
                <a:solidFill>
                  <a:schemeClr val="tx1"/>
                </a:solidFill>
                <a:latin typeface="+mn-lt"/>
                <a:ea typeface="+mn-ea"/>
                <a:cs typeface="+mn-cs"/>
              </a:rPr>
              <a:t>: NASA/JPL/Space Science Institute</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Jet Propulsion Laboratory</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baseline="0" dirty="0" smtClean="0">
                <a:solidFill>
                  <a:schemeClr val="tx1"/>
                </a:solidFill>
                <a:latin typeface="+mn-lt"/>
                <a:ea typeface="+mn-ea"/>
                <a:cs typeface="+mn-cs"/>
              </a:rPr>
              <a:t>Imagem por</a:t>
            </a:r>
            <a:r>
              <a:rPr lang="pt-BR" sz="1200" b="0" i="0" kern="1200" dirty="0" smtClean="0">
                <a:solidFill>
                  <a:schemeClr val="tx1"/>
                </a:solidFill>
                <a:latin typeface="+mn-lt"/>
                <a:ea typeface="+mn-ea"/>
                <a:cs typeface="+mn-cs"/>
              </a:rPr>
              <a:t> William </a:t>
            </a:r>
            <a:r>
              <a:rPr lang="pt-BR" sz="1200" b="0" i="0" kern="1200" dirty="0" err="1" smtClean="0">
                <a:solidFill>
                  <a:schemeClr val="tx1"/>
                </a:solidFill>
                <a:latin typeface="+mn-lt"/>
                <a:ea typeface="+mn-ea"/>
                <a:cs typeface="+mn-cs"/>
              </a:rPr>
              <a:t>Hartmann</a:t>
            </a:r>
            <a:endParaRPr lang="pt-BR" dirty="0" smtClean="0">
              <a:hlinkClick r:id="rId3"/>
            </a:endParaRPr>
          </a:p>
          <a:p>
            <a:endParaRPr lang="pt-BR" dirty="0" smtClean="0">
              <a:hlinkClick r:id="rId3"/>
            </a:endParaRPr>
          </a:p>
          <a:p>
            <a:endParaRPr lang="pt-BR" dirty="0" smtClean="0">
              <a:hlinkClick r:id="rId3"/>
            </a:endParaRPr>
          </a:p>
          <a:p>
            <a:r>
              <a:rPr lang="pt-BR" dirty="0" smtClean="0">
                <a:hlinkClick r:id="rId3"/>
              </a:rPr>
              <a:t>http://ircamera.as.arizona.edu/NatSci102/NatSci102/lectures/moonsandrings.htm</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Saturn Ring Formation</a:t>
            </a:r>
          </a:p>
          <a:p>
            <a:r>
              <a:rPr lang="en-US" sz="1200" b="0" i="0" kern="1200" dirty="0" smtClean="0">
                <a:solidFill>
                  <a:schemeClr val="tx1"/>
                </a:solidFill>
                <a:latin typeface="+mn-lt"/>
                <a:ea typeface="+mn-ea"/>
                <a:cs typeface="+mn-cs"/>
              </a:rPr>
              <a:t>"This piece is an illustration of a theory of Saturn ring formation that was published </a:t>
            </a:r>
            <a:r>
              <a:rPr lang="en-US" sz="1200" b="0" i="0" kern="1200" dirty="0" err="1" smtClean="0">
                <a:solidFill>
                  <a:schemeClr val="tx1"/>
                </a:solidFill>
                <a:latin typeface="+mn-lt"/>
                <a:ea typeface="+mn-ea"/>
                <a:cs typeface="+mn-cs"/>
              </a:rPr>
              <a:t>in</a:t>
            </a:r>
            <a:r>
              <a:rPr lang="en-US" sz="1200" b="0" i="1" kern="1200" dirty="0" err="1" smtClean="0">
                <a:solidFill>
                  <a:schemeClr val="tx1"/>
                </a:solidFill>
                <a:latin typeface="+mn-lt"/>
                <a:ea typeface="+mn-ea"/>
                <a:cs typeface="+mn-cs"/>
              </a:rPr>
              <a:t>Nature</a:t>
            </a:r>
            <a:r>
              <a:rPr lang="en-US" sz="1200" b="0" i="0" kern="1200" dirty="0" smtClean="0">
                <a:solidFill>
                  <a:schemeClr val="tx1"/>
                </a:solidFill>
                <a:latin typeface="+mn-lt"/>
                <a:ea typeface="+mn-ea"/>
                <a:cs typeface="+mn-cs"/>
              </a:rPr>
              <a:t> and written by Robin </a:t>
            </a:r>
            <a:r>
              <a:rPr lang="en-US" sz="1200" b="0" i="0" kern="1200" dirty="0" err="1" smtClean="0">
                <a:solidFill>
                  <a:schemeClr val="tx1"/>
                </a:solidFill>
                <a:latin typeface="+mn-lt"/>
                <a:ea typeface="+mn-ea"/>
                <a:cs typeface="+mn-cs"/>
              </a:rPr>
              <a:t>Canup</a:t>
            </a:r>
            <a:r>
              <a:rPr lang="en-US" sz="1200" b="0" i="0" kern="1200" dirty="0" smtClean="0">
                <a:solidFill>
                  <a:schemeClr val="tx1"/>
                </a:solidFill>
                <a:latin typeface="+mn-lt"/>
                <a:ea typeface="+mn-ea"/>
                <a:cs typeface="+mn-cs"/>
              </a:rPr>
              <a:t>. A large Titan-sized moon made of ice and silicate enters Saturn's Roche limit and is torn apart. The silicate core is consumed by Saturn, but the ice remains, eventually forming the beautiful rings we see today. This is a 3D image that went through several iterations. Carolyn </a:t>
            </a:r>
            <a:r>
              <a:rPr lang="en-US" sz="1200" b="0" i="0" kern="1200" dirty="0" err="1" smtClean="0">
                <a:solidFill>
                  <a:schemeClr val="tx1"/>
                </a:solidFill>
                <a:latin typeface="+mn-lt"/>
                <a:ea typeface="+mn-ea"/>
                <a:cs typeface="+mn-cs"/>
              </a:rPr>
              <a:t>Porco</a:t>
            </a:r>
            <a:r>
              <a:rPr lang="en-US" sz="1200" b="0" i="0" kern="1200" dirty="0" smtClean="0">
                <a:solidFill>
                  <a:schemeClr val="tx1"/>
                </a:solidFill>
                <a:latin typeface="+mn-lt"/>
                <a:ea typeface="+mn-ea"/>
                <a:cs typeface="+mn-cs"/>
              </a:rPr>
              <a:t> was instrumental in providing the technical data that was needed to produce the final piece."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Greg Prichard   © 2011</a:t>
            </a:r>
          </a:p>
          <a:p>
            <a:endParaRPr lang="pt-BR" dirty="0" smtClean="0"/>
          </a:p>
          <a:p>
            <a:r>
              <a:rPr lang="pt-BR" dirty="0" smtClean="0">
                <a:hlinkClick r:id="rId3"/>
              </a:rPr>
              <a:t>http://www.canvassoldier.com/Canvas_Soldier/Canvas_Soldier_Home.html</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Saturn Ring Formation</a:t>
            </a:r>
          </a:p>
          <a:p>
            <a:r>
              <a:rPr lang="en-US" sz="1200" b="0" i="0" kern="1200" dirty="0" smtClean="0">
                <a:solidFill>
                  <a:schemeClr val="tx1"/>
                </a:solidFill>
                <a:latin typeface="+mn-lt"/>
                <a:ea typeface="+mn-ea"/>
                <a:cs typeface="+mn-cs"/>
              </a:rPr>
              <a:t>"This piece is an illustration of a theory of Saturn ring formation that was published </a:t>
            </a:r>
            <a:r>
              <a:rPr lang="en-US" sz="1200" b="0" i="0" kern="1200" dirty="0" err="1" smtClean="0">
                <a:solidFill>
                  <a:schemeClr val="tx1"/>
                </a:solidFill>
                <a:latin typeface="+mn-lt"/>
                <a:ea typeface="+mn-ea"/>
                <a:cs typeface="+mn-cs"/>
              </a:rPr>
              <a:t>in</a:t>
            </a:r>
            <a:r>
              <a:rPr lang="en-US" sz="1200" b="0" i="1" kern="1200" dirty="0" err="1" smtClean="0">
                <a:solidFill>
                  <a:schemeClr val="tx1"/>
                </a:solidFill>
                <a:latin typeface="+mn-lt"/>
                <a:ea typeface="+mn-ea"/>
                <a:cs typeface="+mn-cs"/>
              </a:rPr>
              <a:t>Nature</a:t>
            </a:r>
            <a:r>
              <a:rPr lang="en-US" sz="1200" b="0" i="0" kern="1200" dirty="0" smtClean="0">
                <a:solidFill>
                  <a:schemeClr val="tx1"/>
                </a:solidFill>
                <a:latin typeface="+mn-lt"/>
                <a:ea typeface="+mn-ea"/>
                <a:cs typeface="+mn-cs"/>
              </a:rPr>
              <a:t> and written by Robin </a:t>
            </a:r>
            <a:r>
              <a:rPr lang="en-US" sz="1200" b="0" i="0" kern="1200" dirty="0" err="1" smtClean="0">
                <a:solidFill>
                  <a:schemeClr val="tx1"/>
                </a:solidFill>
                <a:latin typeface="+mn-lt"/>
                <a:ea typeface="+mn-ea"/>
                <a:cs typeface="+mn-cs"/>
              </a:rPr>
              <a:t>Canup</a:t>
            </a:r>
            <a:r>
              <a:rPr lang="en-US" sz="1200" b="0" i="0" kern="1200" dirty="0" smtClean="0">
                <a:solidFill>
                  <a:schemeClr val="tx1"/>
                </a:solidFill>
                <a:latin typeface="+mn-lt"/>
                <a:ea typeface="+mn-ea"/>
                <a:cs typeface="+mn-cs"/>
              </a:rPr>
              <a:t>. A large Titan-sized moon made of ice and silicate enters Saturn's Roche limit and is torn apart. The silicate core is consumed by Saturn, but the ice remains, eventually forming the beautiful rings we see today. This is a 3D image that went through several iterations. Carolyn </a:t>
            </a:r>
            <a:r>
              <a:rPr lang="en-US" sz="1200" b="0" i="0" kern="1200" dirty="0" err="1" smtClean="0">
                <a:solidFill>
                  <a:schemeClr val="tx1"/>
                </a:solidFill>
                <a:latin typeface="+mn-lt"/>
                <a:ea typeface="+mn-ea"/>
                <a:cs typeface="+mn-cs"/>
              </a:rPr>
              <a:t>Porco</a:t>
            </a:r>
            <a:r>
              <a:rPr lang="en-US" sz="1200" b="0" i="0" kern="1200" dirty="0" smtClean="0">
                <a:solidFill>
                  <a:schemeClr val="tx1"/>
                </a:solidFill>
                <a:latin typeface="+mn-lt"/>
                <a:ea typeface="+mn-ea"/>
                <a:cs typeface="+mn-cs"/>
              </a:rPr>
              <a:t> was instrumental in providing the technical data that was needed to produce the final piece."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Greg Prichard   © 2011</a:t>
            </a:r>
          </a:p>
          <a:p>
            <a:endParaRPr lang="pt-BR" dirty="0" smtClean="0"/>
          </a:p>
          <a:p>
            <a:r>
              <a:rPr lang="pt-BR" dirty="0" smtClean="0">
                <a:hlinkClick r:id="rId3"/>
              </a:rPr>
              <a:t>http://www.canvassoldier.com/Canvas_Soldier/Canvas_Soldier_Home.html</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http://saturn.jpl.nasa.gov/photos/imagedetails/index.</a:t>
            </a:r>
            <a:r>
              <a:rPr lang="pt-BR" dirty="0" err="1" smtClean="0">
                <a:hlinkClick r:id="rId3"/>
              </a:rPr>
              <a:t>cfm</a:t>
            </a:r>
            <a:r>
              <a:rPr lang="pt-BR" dirty="0" smtClean="0">
                <a:hlinkClick r:id="rId3"/>
              </a:rPr>
              <a:t>?</a:t>
            </a:r>
            <a:r>
              <a:rPr lang="pt-BR" dirty="0" err="1" smtClean="0">
                <a:hlinkClick r:id="rId3"/>
              </a:rPr>
              <a:t>imageId</a:t>
            </a:r>
            <a:r>
              <a:rPr lang="pt-BR" dirty="0" smtClean="0">
                <a:hlinkClick r:id="rId3"/>
              </a:rPr>
              <a:t>=4762</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Mimas</a:t>
            </a:r>
            <a:r>
              <a:rPr lang="en-US" sz="1200" b="1" i="0" kern="1200" dirty="0" smtClean="0">
                <a:solidFill>
                  <a:schemeClr val="tx1"/>
                </a:solidFill>
                <a:latin typeface="+mn-lt"/>
                <a:ea typeface="+mn-ea"/>
                <a:cs typeface="+mn-cs"/>
              </a:rPr>
              <a:t> Peeks Over Saturn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March 18, 2013</a:t>
            </a:r>
            <a:r>
              <a:rPr lang="en-US" sz="1200" b="1" i="0" kern="1200" dirty="0" smtClean="0">
                <a:solidFill>
                  <a:schemeClr val="tx1"/>
                </a:solidFill>
                <a:latin typeface="+mn-lt"/>
                <a:ea typeface="+mn-ea"/>
                <a:cs typeface="+mn-cs"/>
                <a:hlinkClick r:id="rId4"/>
              </a:rPr>
              <a:t>Full-Res: PIA14652</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Saturn and its north polar hexagon dwarf </a:t>
            </a:r>
            <a:r>
              <a:rPr lang="en-US" sz="1200" b="0" i="0" kern="1200" dirty="0" err="1" smtClean="0">
                <a:solidFill>
                  <a:schemeClr val="tx1"/>
                </a:solidFill>
                <a:latin typeface="+mn-lt"/>
                <a:ea typeface="+mn-ea"/>
                <a:cs typeface="+mn-cs"/>
              </a:rPr>
              <a:t>Mimas</a:t>
            </a:r>
            <a:r>
              <a:rPr lang="en-US" sz="1200" b="0" i="0" kern="1200" dirty="0" smtClean="0">
                <a:solidFill>
                  <a:schemeClr val="tx1"/>
                </a:solidFill>
                <a:latin typeface="+mn-lt"/>
                <a:ea typeface="+mn-ea"/>
                <a:cs typeface="+mn-cs"/>
              </a:rPr>
              <a:t> as the moon peeks over the planet's limb. Saturn's A ring also makes an appearance on the far right. </a:t>
            </a:r>
            <a:r>
              <a:rPr lang="en-US" sz="1200" b="0" i="0" kern="1200" dirty="0" err="1" smtClean="0">
                <a:solidFill>
                  <a:schemeClr val="tx1"/>
                </a:solidFill>
                <a:latin typeface="+mn-lt"/>
                <a:ea typeface="+mn-ea"/>
                <a:cs typeface="+mn-cs"/>
              </a:rPr>
              <a:t>Mimas</a:t>
            </a:r>
            <a:r>
              <a:rPr lang="en-US" sz="1200" b="0" i="0" kern="1200" dirty="0" smtClean="0">
                <a:solidFill>
                  <a:schemeClr val="tx1"/>
                </a:solidFill>
                <a:latin typeface="+mn-lt"/>
                <a:ea typeface="+mn-ea"/>
                <a:cs typeface="+mn-cs"/>
              </a:rPr>
              <a:t> is 246 miles (396 kilometers) </a:t>
            </a:r>
            <a:r>
              <a:rPr lang="en-US" sz="1200" b="0" i="0" kern="1200" dirty="0" err="1" smtClean="0">
                <a:solidFill>
                  <a:schemeClr val="tx1"/>
                </a:solidFill>
                <a:latin typeface="+mn-lt"/>
                <a:ea typeface="+mn-ea"/>
                <a:cs typeface="+mn-cs"/>
              </a:rPr>
              <a:t>across.This</a:t>
            </a:r>
            <a:r>
              <a:rPr lang="en-US" sz="1200" b="0" i="0" kern="1200" dirty="0" smtClean="0">
                <a:solidFill>
                  <a:schemeClr val="tx1"/>
                </a:solidFill>
                <a:latin typeface="+mn-lt"/>
                <a:ea typeface="+mn-ea"/>
                <a:cs typeface="+mn-cs"/>
              </a:rPr>
              <a:t> view looks toward the sunlit side of the rings from about 21 degrees above the </a:t>
            </a:r>
            <a:r>
              <a:rPr lang="en-US" sz="1200" b="0" i="0" kern="1200" dirty="0" err="1" smtClean="0">
                <a:solidFill>
                  <a:schemeClr val="tx1"/>
                </a:solidFill>
                <a:latin typeface="+mn-lt"/>
                <a:ea typeface="+mn-ea"/>
                <a:cs typeface="+mn-cs"/>
              </a:rPr>
              <a:t>ringplane</a:t>
            </a:r>
            <a:r>
              <a:rPr lang="en-US" sz="1200" b="0" i="0" kern="1200" dirty="0" smtClean="0">
                <a:solidFill>
                  <a:schemeClr val="tx1"/>
                </a:solidFill>
                <a:latin typeface="+mn-lt"/>
                <a:ea typeface="+mn-ea"/>
                <a:cs typeface="+mn-cs"/>
              </a:rPr>
              <a:t>. The image was taken with the Cassini spacecraft wide-angle camera on Nov. 28, 2012 using a spectral filter sensitive to wavelengths of near-infrared light centered at 752 nanometers.</a:t>
            </a:r>
          </a:p>
          <a:p>
            <a:r>
              <a:rPr lang="en-US" sz="1200" b="0" i="0" kern="1200" dirty="0" smtClean="0">
                <a:solidFill>
                  <a:schemeClr val="tx1"/>
                </a:solidFill>
                <a:latin typeface="+mn-lt"/>
                <a:ea typeface="+mn-ea"/>
                <a:cs typeface="+mn-cs"/>
              </a:rPr>
              <a:t>The view was obtained at a distance of approximately 495,000 miles (797,000 kilometers) from Saturn and at a Sun-Saturn-spacecraft, or phase, angle of 4 degrees. Image scale is 27 miles (44 kilometers) per pixel.</a:t>
            </a:r>
          </a:p>
          <a:p>
            <a:r>
              <a:rPr lang="en-US" sz="1200" b="0" i="0" kern="1200" dirty="0" smtClean="0">
                <a:solidFill>
                  <a:schemeClr val="tx1"/>
                </a:solidFill>
                <a:latin typeface="+mn-lt"/>
                <a:ea typeface="+mn-ea"/>
                <a:cs typeface="+mn-cs"/>
              </a:rPr>
              <a:t>The Cassini-Huygens mission is a cooperative project of NASA, the European Space Agency and the Italian Space Agency. The Jet Propulsion Laboratory, a division of the California Institute of Technology in Pasadena, manages the mission for NASA's Science Mission Directorate in Washington. The Cassini orbiter and its two onboard cameras were designed, developed and assembled at JPL. The imaging team is based at the Space Science Institute, Boulder, Colo.</a:t>
            </a:r>
          </a:p>
          <a:p>
            <a:r>
              <a:rPr lang="en-US" sz="1200" b="0" i="0" kern="1200" dirty="0" smtClean="0">
                <a:solidFill>
                  <a:schemeClr val="tx1"/>
                </a:solidFill>
                <a:latin typeface="+mn-lt"/>
                <a:ea typeface="+mn-ea"/>
                <a:cs typeface="+mn-cs"/>
              </a:rPr>
              <a:t>For more information about the Cassini-Huygens mission visit </a:t>
            </a:r>
            <a:r>
              <a:rPr lang="en-US" sz="1200" b="0" i="0" kern="1200" dirty="0" smtClean="0">
                <a:solidFill>
                  <a:schemeClr val="tx1"/>
                </a:solidFill>
                <a:latin typeface="+mn-lt"/>
                <a:ea typeface="+mn-ea"/>
                <a:cs typeface="+mn-cs"/>
                <a:hlinkClick r:id="rId5"/>
              </a:rPr>
              <a:t>http://saturn.jpl.nasa.gov</a:t>
            </a:r>
            <a:r>
              <a:rPr lang="en-US" sz="1200" b="0" i="0" kern="1200" dirty="0" smtClean="0">
                <a:solidFill>
                  <a:schemeClr val="tx1"/>
                </a:solidFill>
                <a:latin typeface="+mn-lt"/>
                <a:ea typeface="+mn-ea"/>
                <a:cs typeface="+mn-cs"/>
              </a:rPr>
              <a:t> or </a:t>
            </a:r>
            <a:r>
              <a:rPr lang="en-US" sz="1200" b="0" i="0" kern="1200" dirty="0" smtClean="0">
                <a:solidFill>
                  <a:schemeClr val="tx1"/>
                </a:solidFill>
                <a:latin typeface="+mn-lt"/>
                <a:ea typeface="+mn-ea"/>
                <a:cs typeface="+mn-cs"/>
                <a:hlinkClick r:id="rId6"/>
              </a:rPr>
              <a:t>http://www.nasa.gov/cassini</a:t>
            </a:r>
            <a:r>
              <a:rPr lang="en-US" sz="1200" b="0" i="0" kern="1200" dirty="0" smtClean="0">
                <a:solidFill>
                  <a:schemeClr val="tx1"/>
                </a:solidFill>
                <a:latin typeface="+mn-lt"/>
                <a:ea typeface="+mn-ea"/>
                <a:cs typeface="+mn-cs"/>
              </a:rPr>
              <a:t> . The Cassini imaging team homepage is at </a:t>
            </a:r>
            <a:r>
              <a:rPr lang="en-US" sz="1200" b="0" i="0" kern="1200" dirty="0" smtClean="0">
                <a:solidFill>
                  <a:schemeClr val="tx1"/>
                </a:solidFill>
                <a:latin typeface="+mn-lt"/>
                <a:ea typeface="+mn-ea"/>
                <a:cs typeface="+mn-cs"/>
                <a:hlinkClick r:id="rId7"/>
              </a:rPr>
              <a:t>http://ciclops.org</a:t>
            </a:r>
            <a:r>
              <a:rPr lang="en-US" sz="1200" b="0" i="0" kern="1200" dirty="0" smtClean="0">
                <a:solidFill>
                  <a:schemeClr val="tx1"/>
                </a:solidFill>
                <a:latin typeface="+mn-lt"/>
                <a:ea typeface="+mn-ea"/>
                <a:cs typeface="+mn-cs"/>
              </a:rPr>
              <a:t> .</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NASA/JPL-Caltech/Space Science Institute</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Death</a:t>
            </a:r>
            <a:r>
              <a:rPr lang="en-US" sz="1200" b="0" i="0" kern="1200" baseline="0" dirty="0" smtClean="0">
                <a:solidFill>
                  <a:schemeClr val="tx1"/>
                </a:solidFill>
                <a:latin typeface="+mn-lt"/>
                <a:ea typeface="+mn-ea"/>
                <a:cs typeface="+mn-cs"/>
              </a:rPr>
              <a:t> star:</a:t>
            </a:r>
            <a:r>
              <a:rPr lang="pt-BR" dirty="0" smtClean="0">
                <a:hlinkClick r:id="rId8"/>
              </a:rPr>
              <a:t>http://starwars.wikia.com/wiki/Death_Star?file=DeathStar2.jpg</a:t>
            </a:r>
            <a:endParaRPr lang="pt-BR" dirty="0" smtClean="0"/>
          </a:p>
          <a:p>
            <a:endParaRPr lang="pt-BR" sz="1200" b="0" i="0" kern="1200" dirty="0" smtClean="0">
              <a:solidFill>
                <a:schemeClr val="tx1"/>
              </a:solidFill>
              <a:latin typeface="+mn-lt"/>
              <a:ea typeface="+mn-ea"/>
              <a:cs typeface="+mn-cs"/>
            </a:endParaRPr>
          </a:p>
          <a:p>
            <a:endParaRPr lang="pt-BR"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hlinkClick r:id="rId3"/>
            </a:endParaRPr>
          </a:p>
          <a:p>
            <a:endParaRPr lang="pt-BR" dirty="0" smtClean="0">
              <a:hlinkClick r:id="rId3"/>
            </a:endParaRPr>
          </a:p>
          <a:p>
            <a:r>
              <a:rPr lang="pt-BR" dirty="0" smtClean="0">
                <a:hlinkClick r:id="rId3"/>
              </a:rPr>
              <a:t>http://apod.nasa.gov/apod/ap081027.html</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Saturno, gravura do </a:t>
            </a:r>
            <a:r>
              <a:rPr lang="pt-BR" sz="1200" b="0" i="0" u="none" strike="noStrike" kern="1200" dirty="0" smtClean="0">
                <a:solidFill>
                  <a:schemeClr val="tx1"/>
                </a:solidFill>
                <a:latin typeface="+mn-lt"/>
                <a:ea typeface="+mn-ea"/>
                <a:cs typeface="+mn-cs"/>
                <a:hlinkClick r:id="rId3" tooltip="Século XVI"/>
              </a:rPr>
              <a:t>século XVI</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de</a:t>
            </a:r>
            <a:r>
              <a:rPr lang="pt-BR" sz="1200" b="0" i="0" u="none" strike="noStrike" kern="1200" dirty="0" err="1" smtClean="0">
                <a:solidFill>
                  <a:schemeClr val="tx1"/>
                </a:solidFill>
                <a:latin typeface="+mn-lt"/>
                <a:ea typeface="+mn-ea"/>
                <a:cs typeface="+mn-cs"/>
                <a:hlinkClick r:id="rId4" tooltip="Caravaggio"/>
              </a:rPr>
              <a:t>Caravaggio</a:t>
            </a:r>
            <a:r>
              <a:rPr lang="pt-BR" sz="1200" b="0" i="0" kern="1200" dirty="0" smtClean="0">
                <a:solidFill>
                  <a:schemeClr val="tx1"/>
                </a:solidFill>
                <a:latin typeface="+mn-lt"/>
                <a:ea typeface="+mn-ea"/>
                <a:cs typeface="+mn-cs"/>
              </a:rPr>
              <a:t>.</a:t>
            </a:r>
          </a:p>
          <a:p>
            <a:endParaRPr lang="pt-BR" sz="1200" b="0" i="0" kern="1200" dirty="0" smtClean="0">
              <a:solidFill>
                <a:schemeClr val="tx1"/>
              </a:solidFill>
              <a:latin typeface="+mn-lt"/>
              <a:ea typeface="+mn-ea"/>
              <a:cs typeface="+mn-cs"/>
            </a:endParaRPr>
          </a:p>
          <a:p>
            <a:r>
              <a:rPr lang="pt-BR" dirty="0" smtClean="0">
                <a:hlinkClick r:id="rId5"/>
              </a:rPr>
              <a:t>http://pt.wikipedia.org/wiki/Saturno_(mitologia)</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http://saturn.jpl.nasa.gov/photos/imagedetails/?</a:t>
            </a:r>
            <a:r>
              <a:rPr lang="pt-BR" dirty="0" err="1" smtClean="0">
                <a:hlinkClick r:id="rId3"/>
              </a:rPr>
              <a:t>imageID</a:t>
            </a:r>
            <a:r>
              <a:rPr lang="pt-BR" dirty="0" smtClean="0">
                <a:hlinkClick r:id="rId3"/>
              </a:rPr>
              <a:t>=3268</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21</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Assim</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como</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ocorre</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na</a:t>
            </a:r>
            <a:r>
              <a:rPr lang="en-US" sz="1200" b="1" i="0" kern="1200" baseline="0" dirty="0" smtClean="0">
                <a:solidFill>
                  <a:schemeClr val="tx1"/>
                </a:solidFill>
                <a:latin typeface="+mn-lt"/>
                <a:ea typeface="+mn-ea"/>
                <a:cs typeface="+mn-cs"/>
              </a:rPr>
              <a:t> Terra as auroras </a:t>
            </a:r>
            <a:r>
              <a:rPr lang="en-US" sz="1200" b="1" i="0" kern="1200" baseline="0" dirty="0" err="1" smtClean="0">
                <a:solidFill>
                  <a:schemeClr val="tx1"/>
                </a:solidFill>
                <a:latin typeface="+mn-lt"/>
                <a:ea typeface="+mn-ea"/>
                <a:cs typeface="+mn-cs"/>
              </a:rPr>
              <a:t>também</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podem</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surgir</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nos</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polos</a:t>
            </a:r>
            <a:r>
              <a:rPr lang="en-US" sz="1200" b="1" i="0" kern="1200" baseline="0" dirty="0" smtClean="0">
                <a:solidFill>
                  <a:schemeClr val="tx1"/>
                </a:solidFill>
                <a:latin typeface="+mn-lt"/>
                <a:ea typeface="+mn-ea"/>
                <a:cs typeface="+mn-cs"/>
              </a:rPr>
              <a:t> do </a:t>
            </a:r>
            <a:r>
              <a:rPr lang="en-US" sz="1200" b="1" i="0" kern="1200" baseline="0" dirty="0" err="1" smtClean="0">
                <a:solidFill>
                  <a:schemeClr val="tx1"/>
                </a:solidFill>
                <a:latin typeface="+mn-lt"/>
                <a:ea typeface="+mn-ea"/>
                <a:cs typeface="+mn-cs"/>
              </a:rPr>
              <a:t>planeta</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gasoso</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Saturn's Auroras</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Date:</a:t>
            </a:r>
            <a:r>
              <a:rPr lang="en-US" sz="1200" b="0" i="0" kern="1200" dirty="0" smtClean="0">
                <a:solidFill>
                  <a:schemeClr val="tx1"/>
                </a:solidFill>
                <a:latin typeface="+mn-lt"/>
                <a:ea typeface="+mn-ea"/>
                <a:cs typeface="+mn-cs"/>
              </a:rPr>
              <a:t> 28 Jan 2005</a:t>
            </a:r>
          </a:p>
          <a:p>
            <a:r>
              <a:rPr lang="en-US" sz="1200" b="0" i="0" kern="1200" dirty="0" smtClean="0">
                <a:solidFill>
                  <a:schemeClr val="tx1"/>
                </a:solidFill>
                <a:latin typeface="+mn-lt"/>
                <a:ea typeface="+mn-ea"/>
                <a:cs typeface="+mn-cs"/>
              </a:rPr>
              <a:t>These images of Saturn's polar aurora were taken by NASA's Hubble Space Telescope on Jan. 24, 26, and 28. Each of the three images of Saturn combines ultraviolet images of the south polar region (to show the </a:t>
            </a:r>
            <a:r>
              <a:rPr lang="en-US" sz="1200" b="0" i="0" kern="1200" dirty="0" err="1" smtClean="0">
                <a:solidFill>
                  <a:schemeClr val="tx1"/>
                </a:solidFill>
                <a:latin typeface="+mn-lt"/>
                <a:ea typeface="+mn-ea"/>
                <a:cs typeface="+mn-cs"/>
              </a:rPr>
              <a:t>auroral</a:t>
            </a:r>
            <a:r>
              <a:rPr lang="en-US" sz="1200" b="0" i="0" kern="1200" dirty="0" smtClean="0">
                <a:solidFill>
                  <a:schemeClr val="tx1"/>
                </a:solidFill>
                <a:latin typeface="+mn-lt"/>
                <a:ea typeface="+mn-ea"/>
                <a:cs typeface="+mn-cs"/>
              </a:rPr>
              <a:t> emissions) with visible wavelength images of the planet and rings.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Hubble images were obtained during a joint campaign with NASA's Cassini spacecraft to measure the solar wind approaching Saturn and the Saturn kilometric radio emissions. The strong brightening of the aurora on January 26 corresponded with the recent arrival of a large disturbance in the solar wind. These results are presented in three papers, which appear in the Feb. 17 issue of the journal Nature.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NASA/Hubble/Z. </a:t>
            </a:r>
            <a:r>
              <a:rPr lang="en-US" sz="1200" b="0" i="0" kern="1200" dirty="0" err="1" smtClean="0">
                <a:solidFill>
                  <a:schemeClr val="tx1"/>
                </a:solidFill>
                <a:latin typeface="+mn-lt"/>
                <a:ea typeface="+mn-ea"/>
                <a:cs typeface="+mn-cs"/>
              </a:rPr>
              <a:t>Levay</a:t>
            </a:r>
            <a:r>
              <a:rPr lang="en-US" sz="1200" b="0" i="0" kern="1200" dirty="0" smtClean="0">
                <a:solidFill>
                  <a:schemeClr val="tx1"/>
                </a:solidFill>
                <a:latin typeface="+mn-lt"/>
                <a:ea typeface="+mn-ea"/>
                <a:cs typeface="+mn-cs"/>
              </a:rPr>
              <a:t> and J. Clarke</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HubbleSite</a:t>
            </a:r>
            <a:endParaRPr lang="en-US" sz="1200" b="0" i="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23</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http://www.astroarts.org/content/galleries/cassini/satsystem.jpg</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24</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25</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Imagem: </a:t>
            </a:r>
            <a:r>
              <a:rPr lang="pt-BR" dirty="0" smtClean="0">
                <a:hlinkClick r:id="rId3"/>
              </a:rPr>
              <a:t>http://en.wikipedia.org/wiki/File:</a:t>
            </a:r>
            <a:r>
              <a:rPr lang="pt-BR" dirty="0" err="1" smtClean="0">
                <a:hlinkClick r:id="rId3"/>
              </a:rPr>
              <a:t>Saturn</a:t>
            </a:r>
            <a:r>
              <a:rPr lang="pt-BR" dirty="0" smtClean="0">
                <a:hlinkClick r:id="rId3"/>
              </a:rPr>
              <a:t>%27s_Rings_PIA03550.jpg</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26</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Tethys and Titan</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Date:</a:t>
            </a:r>
            <a:r>
              <a:rPr lang="en-US" sz="1200" b="0" i="0" kern="1200" dirty="0" smtClean="0">
                <a:solidFill>
                  <a:schemeClr val="tx1"/>
                </a:solidFill>
                <a:latin typeface="+mn-lt"/>
                <a:ea typeface="+mn-ea"/>
                <a:cs typeface="+mn-cs"/>
              </a:rPr>
              <a:t> 26 Nov 2009</a:t>
            </a:r>
          </a:p>
          <a:p>
            <a:r>
              <a:rPr lang="en-US" sz="1200" b="0" i="0" kern="1200" dirty="0" smtClean="0">
                <a:solidFill>
                  <a:schemeClr val="tx1"/>
                </a:solidFill>
                <a:latin typeface="+mn-lt"/>
                <a:ea typeface="+mn-ea"/>
                <a:cs typeface="+mn-cs"/>
              </a:rPr>
              <a:t>Saturn's moon Tethys with its prominent Odysseus Crater silently slips behind Saturn's largest moon Titan.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Tethys is not actually enshrouded in Titan's atmosphere. Tethys (1,062 km, or 660 miles across) is more than twice as far from Cassini than Titan (5,150 km, or 3,200 miles across) in this sequence. Tethys is 2.2 million km (1.4 million miles) from Cassini. Titan is about 1 million km (621,000 miles) away.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Last Update:</a:t>
            </a:r>
            <a:r>
              <a:rPr lang="en-US" sz="1200" b="0" i="0" kern="1200" dirty="0" smtClean="0">
                <a:solidFill>
                  <a:schemeClr val="tx1"/>
                </a:solidFill>
                <a:latin typeface="+mn-lt"/>
                <a:ea typeface="+mn-ea"/>
                <a:cs typeface="+mn-cs"/>
              </a:rPr>
              <a:t> 30 Mar 2011 (AMB)</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NASA/JPL/Space Science Institute</a:t>
            </a:r>
          </a:p>
          <a:p>
            <a:r>
              <a:rPr lang="en-US" dirty="0" smtClean="0"/>
              <a:t/>
            </a:r>
            <a:br>
              <a:rPr lang="en-US" dirty="0" smtClean="0"/>
            </a:b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28</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Imagem</a:t>
            </a:r>
            <a:r>
              <a:rPr lang="pt-BR" baseline="0" dirty="0" smtClean="0"/>
              <a:t> retirada de:</a:t>
            </a:r>
          </a:p>
          <a:p>
            <a:r>
              <a:rPr lang="pt-BR" dirty="0" smtClean="0">
                <a:hlinkClick r:id="rId3"/>
              </a:rPr>
              <a:t>http://www.arcadiastreet.com/cgvistas/saturn_4200.htm</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29</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http://terraform.no.sapo.pt/Menu_Principal/Saturno/Anomalias_em_Saturno4.htm</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31</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Planeta gelado</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32</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Planeta gelado</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Apresentação</a:t>
            </a:r>
            <a:r>
              <a:rPr lang="en-US" sz="1200" b="1" i="0" kern="1200" dirty="0" smtClean="0">
                <a:solidFill>
                  <a:schemeClr val="tx1"/>
                </a:solidFill>
                <a:latin typeface="+mn-lt"/>
                <a:ea typeface="+mn-ea"/>
                <a:cs typeface="+mn-cs"/>
              </a:rPr>
              <a:t> e </a:t>
            </a:r>
            <a:r>
              <a:rPr lang="en-US" sz="1200" b="1" i="0" kern="1200" dirty="0" err="1" smtClean="0">
                <a:solidFill>
                  <a:schemeClr val="tx1"/>
                </a:solidFill>
                <a:latin typeface="+mn-lt"/>
                <a:ea typeface="+mn-ea"/>
                <a:cs typeface="+mn-cs"/>
              </a:rPr>
              <a:t>comparação</a:t>
            </a:r>
            <a:r>
              <a:rPr lang="en-US" sz="1200" b="1" i="0" kern="1200" dirty="0" smtClean="0">
                <a:solidFill>
                  <a:schemeClr val="tx1"/>
                </a:solidFill>
                <a:latin typeface="+mn-lt"/>
                <a:ea typeface="+mn-ea"/>
                <a:cs typeface="+mn-cs"/>
              </a:rPr>
              <a:t> de </a:t>
            </a:r>
            <a:r>
              <a:rPr lang="en-US" sz="1200" b="1" i="0" kern="1200" dirty="0" err="1" smtClean="0">
                <a:solidFill>
                  <a:schemeClr val="tx1"/>
                </a:solidFill>
                <a:latin typeface="+mn-lt"/>
                <a:ea typeface="+mn-ea"/>
                <a:cs typeface="+mn-cs"/>
              </a:rPr>
              <a:t>tamanho</a:t>
            </a:r>
            <a:r>
              <a:rPr lang="en-US" sz="1200" b="1" i="0" kern="1200" baseline="0" dirty="0" smtClean="0">
                <a:solidFill>
                  <a:schemeClr val="tx1"/>
                </a:solidFill>
                <a:latin typeface="+mn-lt"/>
                <a:ea typeface="+mn-ea"/>
                <a:cs typeface="+mn-cs"/>
              </a:rPr>
              <a:t> entre </a:t>
            </a:r>
            <a:r>
              <a:rPr lang="en-US" sz="1200" b="1" i="0" kern="1200" baseline="0" dirty="0" err="1" smtClean="0">
                <a:solidFill>
                  <a:schemeClr val="tx1"/>
                </a:solidFill>
                <a:latin typeface="+mn-lt"/>
                <a:ea typeface="+mn-ea"/>
                <a:cs typeface="+mn-cs"/>
              </a:rPr>
              <a:t>os</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planetas</a:t>
            </a:r>
            <a:r>
              <a:rPr lang="en-US" sz="1200" b="1" i="0" kern="1200" baseline="0" dirty="0" smtClean="0">
                <a:solidFill>
                  <a:schemeClr val="tx1"/>
                </a:solidFill>
                <a:latin typeface="+mn-lt"/>
                <a:ea typeface="+mn-ea"/>
                <a:cs typeface="+mn-cs"/>
              </a:rPr>
              <a:t> do </a:t>
            </a:r>
            <a:r>
              <a:rPr lang="en-US" sz="1200" b="1" i="0" kern="1200" baseline="0" dirty="0" err="1" smtClean="0">
                <a:solidFill>
                  <a:schemeClr val="tx1"/>
                </a:solidFill>
                <a:latin typeface="+mn-lt"/>
                <a:ea typeface="+mn-ea"/>
                <a:cs typeface="+mn-cs"/>
              </a:rPr>
              <a:t>sistema</a:t>
            </a:r>
            <a:r>
              <a:rPr lang="en-US" sz="1200" b="1" i="0" kern="1200" baseline="0" dirty="0" smtClean="0">
                <a:solidFill>
                  <a:schemeClr val="tx1"/>
                </a:solidFill>
                <a:latin typeface="+mn-lt"/>
                <a:ea typeface="+mn-ea"/>
                <a:cs typeface="+mn-cs"/>
              </a:rPr>
              <a:t> solar </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Jupter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sexto</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planeta</a:t>
            </a:r>
            <a:r>
              <a:rPr lang="en-US" sz="1200" b="1" i="0" kern="1200" dirty="0" smtClean="0">
                <a:solidFill>
                  <a:schemeClr val="tx1"/>
                </a:solidFill>
                <a:latin typeface="+mn-lt"/>
                <a:ea typeface="+mn-ea"/>
                <a:cs typeface="+mn-cs"/>
              </a:rPr>
              <a:t> do </a:t>
            </a:r>
            <a:r>
              <a:rPr lang="en-US" sz="1200" b="1" i="0" kern="1200" dirty="0" err="1" smtClean="0">
                <a:solidFill>
                  <a:schemeClr val="tx1"/>
                </a:solidFill>
                <a:latin typeface="+mn-lt"/>
                <a:ea typeface="+mn-ea"/>
                <a:cs typeface="+mn-cs"/>
              </a:rPr>
              <a:t>sistema</a:t>
            </a:r>
            <a:r>
              <a:rPr lang="en-US" sz="1200" b="1" i="0" kern="1200" dirty="0" smtClean="0">
                <a:solidFill>
                  <a:schemeClr val="tx1"/>
                </a:solidFill>
                <a:latin typeface="+mn-lt"/>
                <a:ea typeface="+mn-ea"/>
                <a:cs typeface="+mn-cs"/>
              </a:rPr>
              <a:t> solar e o</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segundo</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maior</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Imagem</a:t>
            </a:r>
            <a:r>
              <a:rPr lang="en-US" sz="1200" b="1" i="0" kern="1200" dirty="0" smtClean="0">
                <a:solidFill>
                  <a:schemeClr val="tx1"/>
                </a:solidFill>
                <a:latin typeface="+mn-lt"/>
                <a:ea typeface="+mn-ea"/>
                <a:cs typeface="+mn-cs"/>
              </a:rPr>
              <a:t>:</a:t>
            </a:r>
            <a:r>
              <a:rPr lang="en-US" sz="1200" b="1" i="0" kern="1200" baseline="0" dirty="0" smtClean="0">
                <a:solidFill>
                  <a:schemeClr val="tx1"/>
                </a:solidFill>
                <a:latin typeface="+mn-lt"/>
                <a:ea typeface="+mn-ea"/>
                <a:cs typeface="+mn-cs"/>
              </a:rPr>
              <a:t> </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All Planet Sizes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illustration shows the approximate sizes of the planets relative to each other. Outward from the Sun, the planets are Mercury, Venus, Earth, Mars, Jupiter, Saturn, Uranus, and Neptune, followed by the dwarf planet Pluto. Jupiter's diameter is about 11 times that of the Earth's and the Sun's diameter is about 10 times Jupiter's. Pluto's diameter is slightly less than one-fifth of Earth's. The planets are not shown at the appropriate distance from the Sun.</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Lunar and Planetary Institute</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hlinkClick r:id="rId3"/>
            </a:endParaRPr>
          </a:p>
          <a:p>
            <a:endParaRPr lang="pt-BR" dirty="0" smtClean="0">
              <a:hlinkClick r:id="rId3"/>
            </a:endParaRPr>
          </a:p>
          <a:p>
            <a:r>
              <a:rPr lang="pt-BR" dirty="0" smtClean="0">
                <a:hlinkClick r:id="rId3"/>
              </a:rPr>
              <a:t>http://saturn.jpl.nasa.gov/education/saturnobservation/viewingsaturn/</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34</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Saturn views were simulated with a computer program written by Tom </a:t>
            </a:r>
            <a:r>
              <a:rPr lang="en-US" sz="1200" b="0" i="0" kern="1200" dirty="0" err="1" smtClean="0">
                <a:solidFill>
                  <a:schemeClr val="tx1"/>
                </a:solidFill>
                <a:latin typeface="+mn-lt"/>
                <a:ea typeface="+mn-ea"/>
                <a:cs typeface="+mn-cs"/>
              </a:rPr>
              <a:t>Ruen</a:t>
            </a:r>
            <a:r>
              <a:rPr lang="en-US" sz="1200" b="0" i="0" kern="1200" dirty="0" smtClean="0">
                <a:solidFill>
                  <a:schemeClr val="tx1"/>
                </a:solidFill>
                <a:latin typeface="+mn-lt"/>
                <a:ea typeface="+mn-ea"/>
                <a:cs typeface="+mn-cs"/>
              </a:rPr>
              <a:t>. (Created here for public domain)</a:t>
            </a:r>
          </a:p>
          <a:p>
            <a:r>
              <a:rPr lang="en-US" sz="1200" b="0" i="0" kern="1200" dirty="0" smtClean="0">
                <a:solidFill>
                  <a:schemeClr val="tx1"/>
                </a:solidFill>
                <a:latin typeface="+mn-lt"/>
                <a:ea typeface="+mn-ea"/>
                <a:cs typeface="+mn-cs"/>
              </a:rPr>
              <a:t>Reference:</a:t>
            </a:r>
          </a:p>
          <a:p>
            <a:pPr lvl="1"/>
            <a:r>
              <a:rPr lang="en-US" sz="1200" b="0" i="0" kern="1200" dirty="0" smtClean="0">
                <a:solidFill>
                  <a:schemeClr val="tx1"/>
                </a:solidFill>
                <a:latin typeface="+mn-lt"/>
                <a:ea typeface="+mn-ea"/>
                <a:cs typeface="+mn-cs"/>
              </a:rPr>
              <a:t>Book: "Astronomical Formulae for Calculators, 4th edition", Jean </a:t>
            </a:r>
            <a:r>
              <a:rPr lang="en-US" sz="1200" b="0" i="0" kern="1200" dirty="0" err="1" smtClean="0">
                <a:solidFill>
                  <a:schemeClr val="tx1"/>
                </a:solidFill>
                <a:latin typeface="+mn-lt"/>
                <a:ea typeface="+mn-ea"/>
                <a:cs typeface="+mn-cs"/>
              </a:rPr>
              <a:t>Meeus</a:t>
            </a:r>
            <a:r>
              <a:rPr lang="en-US" sz="1200" b="0" i="0" kern="1200" dirty="0" smtClean="0">
                <a:solidFill>
                  <a:schemeClr val="tx1"/>
                </a:solidFill>
                <a:latin typeface="+mn-lt"/>
                <a:ea typeface="+mn-ea"/>
                <a:cs typeface="+mn-cs"/>
              </a:rPr>
              <a:t>, 1988, published by "</a:t>
            </a:r>
            <a:r>
              <a:rPr lang="en-US" sz="1200" b="0" i="0" kern="1200" dirty="0" err="1" smtClean="0">
                <a:solidFill>
                  <a:schemeClr val="tx1"/>
                </a:solidFill>
                <a:latin typeface="+mn-lt"/>
                <a:ea typeface="+mn-ea"/>
                <a:cs typeface="+mn-cs"/>
              </a:rPr>
              <a:t>Willmann</a:t>
            </a:r>
            <a:r>
              <a:rPr lang="en-US" sz="1200" b="0" i="0" kern="1200" dirty="0" smtClean="0">
                <a:solidFill>
                  <a:schemeClr val="tx1"/>
                </a:solidFill>
                <a:latin typeface="+mn-lt"/>
                <a:ea typeface="+mn-ea"/>
                <a:cs typeface="+mn-cs"/>
              </a:rPr>
              <a:t>-Bell, Inc"</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35</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chemeClr val="bg1"/>
                </a:solidFill>
              </a:rPr>
              <a:t>Imagem  retirada do livro: </a:t>
            </a:r>
            <a:r>
              <a:rPr lang="pt-BR" dirty="0" err="1" smtClean="0">
                <a:solidFill>
                  <a:schemeClr val="bg1"/>
                </a:solidFill>
              </a:rPr>
              <a:t>Planet</a:t>
            </a:r>
            <a:r>
              <a:rPr lang="pt-BR" dirty="0" smtClean="0">
                <a:solidFill>
                  <a:schemeClr val="bg1"/>
                </a:solidFill>
              </a:rPr>
              <a:t> </a:t>
            </a:r>
            <a:r>
              <a:rPr lang="pt-BR" dirty="0" err="1" smtClean="0">
                <a:solidFill>
                  <a:schemeClr val="bg1"/>
                </a:solidFill>
              </a:rPr>
              <a:t>observer</a:t>
            </a:r>
            <a:r>
              <a:rPr lang="pt-BR" dirty="0" smtClean="0">
                <a:solidFill>
                  <a:schemeClr val="bg1"/>
                </a:solidFill>
              </a:rPr>
              <a:t> </a:t>
            </a:r>
            <a:r>
              <a:rPr lang="pt-BR" dirty="0" err="1" smtClean="0">
                <a:solidFill>
                  <a:schemeClr val="bg1"/>
                </a:solidFill>
              </a:rPr>
              <a:t>handbook</a:t>
            </a:r>
            <a:r>
              <a:rPr lang="pt-BR" dirty="0" smtClean="0">
                <a:solidFill>
                  <a:schemeClr val="bg1"/>
                </a:solidFill>
              </a:rPr>
              <a:t>, </a:t>
            </a:r>
            <a:r>
              <a:rPr lang="pt-BR" dirty="0" err="1" smtClean="0">
                <a:solidFill>
                  <a:schemeClr val="bg1"/>
                </a:solidFill>
              </a:rPr>
              <a:t>Price</a:t>
            </a:r>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37</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Saturn's Shadow</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Date:</a:t>
            </a:r>
            <a:r>
              <a:rPr lang="en-US" sz="1200" b="0" i="0" kern="1200" dirty="0" smtClean="0">
                <a:solidFill>
                  <a:schemeClr val="tx1"/>
                </a:solidFill>
                <a:latin typeface="+mn-lt"/>
                <a:ea typeface="+mn-ea"/>
                <a:cs typeface="+mn-cs"/>
              </a:rPr>
              <a:t> 16 Nov 1980</a:t>
            </a:r>
          </a:p>
          <a:p>
            <a:r>
              <a:rPr lang="en-US" sz="1200" b="0" i="0" kern="1200" dirty="0" smtClean="0">
                <a:solidFill>
                  <a:schemeClr val="tx1"/>
                </a:solidFill>
                <a:latin typeface="+mn-lt"/>
                <a:ea typeface="+mn-ea"/>
                <a:cs typeface="+mn-cs"/>
              </a:rPr>
              <a:t>Voyager 1 looked back at Saturn on Nov. 16, 1980, four days after the spacecraft flew past the planet, to observe the appearance of Saturn and its rings from this unique perspective. A few of the spoke-like ring features discovered by Voyager appear in the rings as bright patches in this image, taken at a distance of 5.3 million km (3.3 million miles) from the planet.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Saturn's shadow falls upon the rings and the bright Saturn crescent is seen through all but the densest portion of the rings.</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40</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Imagens de Saturno:</a:t>
            </a:r>
            <a:r>
              <a:rPr lang="pt-BR" baseline="0" dirty="0" smtClean="0">
                <a:hlinkClick r:id="rId3"/>
              </a:rPr>
              <a:t> </a:t>
            </a:r>
          </a:p>
          <a:p>
            <a:r>
              <a:rPr lang="pt-BR" dirty="0" smtClean="0">
                <a:hlinkClick r:id="rId3"/>
              </a:rPr>
              <a:t> http://saturn.jpl.nasa.gov/photos/</a:t>
            </a:r>
            <a:endParaRPr lang="pt-BR" dirty="0" smtClean="0"/>
          </a:p>
          <a:p>
            <a:endParaRPr lang="pt-BR" dirty="0" smtClean="0"/>
          </a:p>
          <a:p>
            <a:endParaRPr lang="pt-BR" dirty="0" smtClean="0"/>
          </a:p>
          <a:p>
            <a:r>
              <a:rPr lang="pt-BR" dirty="0" smtClean="0"/>
              <a:t>Para mais informações sobre a historia da observação de Saturno:</a:t>
            </a:r>
            <a:r>
              <a:rPr lang="pt-BR" baseline="0" dirty="0" smtClean="0"/>
              <a:t> </a:t>
            </a:r>
            <a:r>
              <a:rPr lang="pt-BR" dirty="0" smtClean="0">
                <a:hlinkClick r:id="rId4"/>
              </a:rPr>
              <a:t>http://saturn.jpl.nasa.gov/education/saturnobservation/history/</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41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Apresentação</a:t>
            </a:r>
            <a:r>
              <a:rPr lang="en-US" sz="1200" b="1" i="0" kern="1200" dirty="0" smtClean="0">
                <a:solidFill>
                  <a:schemeClr val="tx1"/>
                </a:solidFill>
                <a:latin typeface="+mn-lt"/>
                <a:ea typeface="+mn-ea"/>
                <a:cs typeface="+mn-cs"/>
              </a:rPr>
              <a:t> e </a:t>
            </a:r>
            <a:r>
              <a:rPr lang="en-US" sz="1200" b="1" i="0" kern="1200" dirty="0" err="1" smtClean="0">
                <a:solidFill>
                  <a:schemeClr val="tx1"/>
                </a:solidFill>
                <a:latin typeface="+mn-lt"/>
                <a:ea typeface="+mn-ea"/>
                <a:cs typeface="+mn-cs"/>
              </a:rPr>
              <a:t>comparação</a:t>
            </a:r>
            <a:r>
              <a:rPr lang="en-US" sz="1200" b="1" i="0" kern="1200" dirty="0" smtClean="0">
                <a:solidFill>
                  <a:schemeClr val="tx1"/>
                </a:solidFill>
                <a:latin typeface="+mn-lt"/>
                <a:ea typeface="+mn-ea"/>
                <a:cs typeface="+mn-cs"/>
              </a:rPr>
              <a:t> de </a:t>
            </a:r>
            <a:r>
              <a:rPr lang="en-US" sz="1200" b="1" i="0" kern="1200" dirty="0" err="1" smtClean="0">
                <a:solidFill>
                  <a:schemeClr val="tx1"/>
                </a:solidFill>
                <a:latin typeface="+mn-lt"/>
                <a:ea typeface="+mn-ea"/>
                <a:cs typeface="+mn-cs"/>
              </a:rPr>
              <a:t>tamanho</a:t>
            </a:r>
            <a:r>
              <a:rPr lang="en-US" sz="1200" b="1" i="0" kern="1200" baseline="0" dirty="0" smtClean="0">
                <a:solidFill>
                  <a:schemeClr val="tx1"/>
                </a:solidFill>
                <a:latin typeface="+mn-lt"/>
                <a:ea typeface="+mn-ea"/>
                <a:cs typeface="+mn-cs"/>
              </a:rPr>
              <a:t> entre </a:t>
            </a:r>
            <a:r>
              <a:rPr lang="en-US" sz="1200" b="1" i="0" kern="1200" baseline="0" dirty="0" err="1" smtClean="0">
                <a:solidFill>
                  <a:schemeClr val="tx1"/>
                </a:solidFill>
                <a:latin typeface="+mn-lt"/>
                <a:ea typeface="+mn-ea"/>
                <a:cs typeface="+mn-cs"/>
              </a:rPr>
              <a:t>os</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planetas</a:t>
            </a:r>
            <a:r>
              <a:rPr lang="en-US" sz="1200" b="1" i="0" kern="1200" baseline="0" dirty="0" smtClean="0">
                <a:solidFill>
                  <a:schemeClr val="tx1"/>
                </a:solidFill>
                <a:latin typeface="+mn-lt"/>
                <a:ea typeface="+mn-ea"/>
                <a:cs typeface="+mn-cs"/>
              </a:rPr>
              <a:t> do </a:t>
            </a:r>
            <a:r>
              <a:rPr lang="en-US" sz="1200" b="1" i="0" kern="1200" baseline="0" dirty="0" err="1" smtClean="0">
                <a:solidFill>
                  <a:schemeClr val="tx1"/>
                </a:solidFill>
                <a:latin typeface="+mn-lt"/>
                <a:ea typeface="+mn-ea"/>
                <a:cs typeface="+mn-cs"/>
              </a:rPr>
              <a:t>sistema</a:t>
            </a:r>
            <a:r>
              <a:rPr lang="en-US" sz="1200" b="1" i="0" kern="1200" baseline="0" dirty="0" smtClean="0">
                <a:solidFill>
                  <a:schemeClr val="tx1"/>
                </a:solidFill>
                <a:latin typeface="+mn-lt"/>
                <a:ea typeface="+mn-ea"/>
                <a:cs typeface="+mn-cs"/>
              </a:rPr>
              <a:t> solar </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Imagem</a:t>
            </a:r>
            <a:r>
              <a:rPr lang="en-US" sz="1200" b="1" i="0" kern="1200" dirty="0" smtClean="0">
                <a:solidFill>
                  <a:schemeClr val="tx1"/>
                </a:solidFill>
                <a:latin typeface="+mn-lt"/>
                <a:ea typeface="+mn-ea"/>
                <a:cs typeface="+mn-cs"/>
              </a:rPr>
              <a:t>:</a:t>
            </a:r>
            <a:r>
              <a:rPr lang="en-US" sz="1200" b="1" i="0" kern="1200" baseline="0" dirty="0" smtClean="0">
                <a:solidFill>
                  <a:schemeClr val="tx1"/>
                </a:solidFill>
                <a:latin typeface="+mn-lt"/>
                <a:ea typeface="+mn-ea"/>
                <a:cs typeface="+mn-cs"/>
              </a:rPr>
              <a:t> </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All Planet Sizes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illustration shows the approximate sizes of the planets relative to each other. Outward from the Sun, the planets are Mercury, Venus, Earth, Mars, Jupiter, Saturn, Uranus, and Neptune, followed by the dwarf planet Pluto. Jupiter's diameter is about 11 times that of the Earth's and the Sun's diameter is about 10 times Jupiter's. Pluto's diameter is slightly less than one-fifth of Earth's. The planets are not shown at the appropriate distance from the Sun.</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Lunar and Planetary Institute</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Orbita</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da</a:t>
            </a:r>
            <a:r>
              <a:rPr lang="en-US" sz="1200" b="1" i="0" kern="1200" dirty="0" smtClean="0">
                <a:solidFill>
                  <a:schemeClr val="tx1"/>
                </a:solidFill>
                <a:latin typeface="+mn-lt"/>
                <a:ea typeface="+mn-ea"/>
                <a:cs typeface="+mn-cs"/>
              </a:rPr>
              <a:t> Terra:</a:t>
            </a:r>
            <a:r>
              <a:rPr lang="en-US" sz="1200" b="1" i="0" kern="1200" baseline="0" dirty="0" smtClean="0">
                <a:solidFill>
                  <a:schemeClr val="tx1"/>
                </a:solidFill>
                <a:latin typeface="+mn-lt"/>
                <a:ea typeface="+mn-ea"/>
                <a:cs typeface="+mn-cs"/>
              </a:rPr>
              <a:t> </a:t>
            </a:r>
            <a:r>
              <a:rPr lang="pt-BR" sz="1200" b="0" i="0" kern="1200" dirty="0" smtClean="0">
                <a:solidFill>
                  <a:schemeClr val="tx1"/>
                </a:solidFill>
                <a:latin typeface="+mn-lt"/>
                <a:ea typeface="+mn-ea"/>
                <a:cs typeface="+mn-cs"/>
              </a:rPr>
              <a:t>149,598,262 km</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Orbita</a:t>
            </a:r>
            <a:r>
              <a:rPr lang="en-US" sz="1200" b="1" i="0" kern="1200" dirty="0" smtClean="0">
                <a:solidFill>
                  <a:schemeClr val="tx1"/>
                </a:solidFill>
                <a:latin typeface="+mn-lt"/>
                <a:ea typeface="+mn-ea"/>
                <a:cs typeface="+mn-cs"/>
              </a:rPr>
              <a:t> de </a:t>
            </a:r>
            <a:r>
              <a:rPr lang="en-US" sz="1200" b="1" i="0" kern="1200" dirty="0" err="1" smtClean="0">
                <a:solidFill>
                  <a:schemeClr val="tx1"/>
                </a:solidFill>
                <a:latin typeface="+mn-lt"/>
                <a:ea typeface="+mn-ea"/>
                <a:cs typeface="+mn-cs"/>
              </a:rPr>
              <a:t>Saturno</a:t>
            </a:r>
            <a:r>
              <a:rPr lang="en-US" sz="1200" b="1" i="0" kern="1200" dirty="0" smtClean="0">
                <a:solidFill>
                  <a:schemeClr val="tx1"/>
                </a:solidFill>
                <a:latin typeface="+mn-lt"/>
                <a:ea typeface="+mn-ea"/>
                <a:cs typeface="+mn-cs"/>
              </a:rPr>
              <a:t>: </a:t>
            </a:r>
            <a:r>
              <a:rPr lang="pt-BR" sz="1200" b="0" i="0" kern="1200" dirty="0" smtClean="0">
                <a:solidFill>
                  <a:schemeClr val="tx1"/>
                </a:solidFill>
                <a:latin typeface="+mn-lt"/>
                <a:ea typeface="+mn-ea"/>
                <a:cs typeface="+mn-cs"/>
              </a:rPr>
              <a:t>1,426,666,422 km</a:t>
            </a:r>
          </a:p>
          <a:p>
            <a:endParaRPr lang="pt-BR" sz="1200" b="0"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Visible Planet Orbits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diagram shows the relative size of the orbits of the seven planets visible to the naked eye. All the orbits are nearly circular (but slightly elliptical) and nearly in the same plane as Earth's orbit (called the ecliptic).</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The diagram is from a view out of the ecliptic plane and away from the perpendicular axis that goes through the Sun. </a:t>
            </a:r>
            <a:r>
              <a:rPr lang="en-US" dirty="0" smtClean="0"/>
              <a:t/>
            </a:r>
            <a:br>
              <a:rPr lang="en-US" dirty="0" smtClean="0"/>
            </a:br>
            <a:r>
              <a:rPr lang="en-US" dirty="0" smtClean="0"/>
              <a:t/>
            </a:r>
            <a:br>
              <a:rPr lang="en-US" dirty="0" smtClean="0"/>
            </a:br>
            <a:r>
              <a:rPr lang="en-US" sz="1200" b="1" i="0" kern="1200" dirty="0" smtClean="0">
                <a:solidFill>
                  <a:schemeClr val="tx1"/>
                </a:solidFill>
                <a:latin typeface="+mn-lt"/>
                <a:ea typeface="+mn-ea"/>
                <a:cs typeface="+mn-cs"/>
              </a:rPr>
              <a:t>Image Credit</a:t>
            </a:r>
            <a:r>
              <a:rPr lang="en-US" sz="1200" b="0" i="0" kern="1200" dirty="0" smtClean="0">
                <a:solidFill>
                  <a:schemeClr val="tx1"/>
                </a:solidFill>
                <a:latin typeface="+mn-lt"/>
                <a:ea typeface="+mn-ea"/>
                <a:cs typeface="+mn-cs"/>
              </a:rPr>
              <a:t>: Lunar and Planetary </a:t>
            </a:r>
            <a:r>
              <a:rPr lang="en-US" sz="1200" b="0" i="0" kern="1200" dirty="0" err="1" smtClean="0">
                <a:solidFill>
                  <a:schemeClr val="tx1"/>
                </a:solidFill>
                <a:latin typeface="+mn-lt"/>
                <a:ea typeface="+mn-ea"/>
                <a:cs typeface="+mn-cs"/>
              </a:rPr>
              <a:t>Institue</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Lunar and Planetary Institute</a:t>
            </a: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D2250863-76AC-4EDF-9655-5ACA4FD5E252}" type="slidenum">
              <a:rPr lang="pt-BR" smtClean="0"/>
              <a:pPr/>
              <a:t>7</a:t>
            </a:fld>
            <a:endParaRPr lang="pt-BR" smtClean="0"/>
          </a:p>
        </p:txBody>
      </p:sp>
      <p:sp>
        <p:nvSpPr>
          <p:cNvPr id="182275" name="Espaço Reservado para Imagem de Slide 1"/>
          <p:cNvSpPr>
            <a:spLocks noGrp="1" noRot="1" noChangeAspect="1" noTextEdit="1"/>
          </p:cNvSpPr>
          <p:nvPr>
            <p:ph type="sldImg"/>
          </p:nvPr>
        </p:nvSpPr>
        <p:spPr>
          <a:ln/>
        </p:spPr>
      </p:sp>
      <p:sp>
        <p:nvSpPr>
          <p:cNvPr id="182276" name="Espaço Reservado para Anotações 2"/>
          <p:cNvSpPr>
            <a:spLocks noGrp="1"/>
          </p:cNvSpPr>
          <p:nvPr>
            <p:ph type="body" idx="1"/>
          </p:nvPr>
        </p:nvSpPr>
        <p:spPr>
          <a:xfrm>
            <a:off x="685800" y="4343400"/>
            <a:ext cx="5486400" cy="4114800"/>
          </a:xfrm>
          <a:noFill/>
          <a:ln/>
        </p:spPr>
        <p:txBody>
          <a:bodyPr/>
          <a:lstStyle/>
          <a:p>
            <a:r>
              <a:rPr lang="pt-BR" dirty="0" smtClean="0"/>
              <a:t>Velocidade da Luz: c = 299.792.458 m/s</a:t>
            </a:r>
          </a:p>
          <a:p>
            <a:r>
              <a:rPr lang="pt-BR" dirty="0" smtClean="0"/>
              <a:t>Para vir do Sol à Terra a luz demora 8,3 minutos;</a:t>
            </a:r>
          </a:p>
          <a:p>
            <a:r>
              <a:rPr lang="pt-BR" dirty="0" smtClean="0"/>
              <a:t>Para ir da Terra à Saturno ela demora 1,17 horas;</a:t>
            </a:r>
          </a:p>
          <a:p>
            <a:r>
              <a:rPr lang="pt-BR" dirty="0" smtClean="0"/>
              <a:t>Em 1 segundo a luz dá 7 voltas na Terra (Raio ~ 6.300 Km)</a:t>
            </a:r>
          </a:p>
          <a:p>
            <a:endParaRPr lang="pt-BR" dirty="0" smtClean="0"/>
          </a:p>
          <a:p>
            <a:r>
              <a:rPr lang="pt-BR" dirty="0" smtClean="0"/>
              <a:t>Velocidade orbital média da Terra: 29,7 Km/s</a:t>
            </a:r>
          </a:p>
        </p:txBody>
      </p:sp>
      <p:sp>
        <p:nvSpPr>
          <p:cNvPr id="182277" name="Espaço Reservado para Número de Slid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0012ED-2FD8-4C84-B687-2BF19BB28D23}" type="slidenum">
              <a:rPr lang="pt-BR" sz="1200" i="0">
                <a:solidFill>
                  <a:schemeClr val="tx1"/>
                </a:solidFill>
                <a:latin typeface="Arial" pitchFamily="34" charset="0"/>
              </a:rPr>
              <a:pPr algn="r" eaLnBrk="1" hangingPunct="1"/>
              <a:t>7</a:t>
            </a:fld>
            <a:endParaRPr lang="pt-BR" sz="1200" i="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Cassini spacecraft takes an angled view toward Saturn, showing the southern reaches of the planet with the rings on a dramatic diagonal. </a:t>
            </a:r>
          </a:p>
          <a:p>
            <a:r>
              <a:rPr lang="en-US" sz="1200" b="0" i="0" kern="1200" dirty="0" smtClean="0">
                <a:solidFill>
                  <a:schemeClr val="tx1"/>
                </a:solidFill>
                <a:latin typeface="+mn-lt"/>
                <a:ea typeface="+mn-ea"/>
                <a:cs typeface="+mn-cs"/>
              </a:rPr>
              <a:t>The moon </a:t>
            </a:r>
            <a:r>
              <a:rPr lang="en-US" sz="1200" b="0" i="0" kern="1200" dirty="0" err="1" smtClean="0">
                <a:solidFill>
                  <a:schemeClr val="tx1"/>
                </a:solidFill>
                <a:latin typeface="+mn-lt"/>
                <a:ea typeface="+mn-ea"/>
                <a:cs typeface="+mn-cs"/>
              </a:rPr>
              <a:t>Enceladus</a:t>
            </a:r>
            <a:r>
              <a:rPr lang="en-US" sz="1200" b="0" i="0" kern="1200" dirty="0" smtClean="0">
                <a:solidFill>
                  <a:schemeClr val="tx1"/>
                </a:solidFill>
                <a:latin typeface="+mn-lt"/>
                <a:ea typeface="+mn-ea"/>
                <a:cs typeface="+mn-cs"/>
              </a:rPr>
              <a:t> (313 miles, or 504 kilometers across) appears as a small, bright speck in the lower left of the image. </a:t>
            </a:r>
          </a:p>
          <a:p>
            <a:endParaRPr lang="en-US" sz="1200" b="0" i="0" kern="1200" dirty="0" smtClean="0">
              <a:solidFill>
                <a:schemeClr val="tx1"/>
              </a:solidFill>
              <a:latin typeface="+mn-lt"/>
              <a:ea typeface="+mn-ea"/>
              <a:cs typeface="+mn-cs"/>
            </a:endParaRPr>
          </a:p>
          <a:p>
            <a:r>
              <a:rPr lang="pt-BR" sz="1200" b="0" i="0" kern="1200" dirty="0" err="1" smtClean="0">
                <a:solidFill>
                  <a:schemeClr val="tx1"/>
                </a:solidFill>
                <a:latin typeface="+mn-lt"/>
                <a:ea typeface="+mn-ea"/>
                <a:cs typeface="+mn-cs"/>
              </a:rPr>
              <a:t>Image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credit</a:t>
            </a:r>
            <a:r>
              <a:rPr lang="pt-BR" sz="1200" b="0" i="0" kern="1200" dirty="0" smtClean="0">
                <a:solidFill>
                  <a:schemeClr val="tx1"/>
                </a:solidFill>
                <a:latin typeface="+mn-lt"/>
                <a:ea typeface="+mn-ea"/>
                <a:cs typeface="+mn-cs"/>
              </a:rPr>
              <a:t>: NASA/</a:t>
            </a:r>
            <a:r>
              <a:rPr lang="pt-BR" sz="1200" b="0" i="0" kern="1200" dirty="0" err="1" smtClean="0">
                <a:solidFill>
                  <a:schemeClr val="tx1"/>
                </a:solidFill>
                <a:latin typeface="+mn-lt"/>
                <a:ea typeface="+mn-ea"/>
                <a:cs typeface="+mn-cs"/>
              </a:rPr>
              <a:t>JPL-Caltech</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Space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Science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Institute</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Uma</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pessoa</a:t>
            </a:r>
            <a:r>
              <a:rPr lang="en-US" sz="1200" b="1" i="0" kern="1200" baseline="0" dirty="0" smtClean="0">
                <a:solidFill>
                  <a:schemeClr val="tx1"/>
                </a:solidFill>
                <a:latin typeface="+mn-lt"/>
                <a:ea typeface="+mn-ea"/>
                <a:cs typeface="+mn-cs"/>
              </a:rPr>
              <a:t> de 600N </a:t>
            </a:r>
            <a:r>
              <a:rPr lang="en-US" sz="1200" b="1" i="0" kern="1200" baseline="0" dirty="0" err="1" smtClean="0">
                <a:solidFill>
                  <a:schemeClr val="tx1"/>
                </a:solidFill>
                <a:latin typeface="+mn-lt"/>
                <a:ea typeface="+mn-ea"/>
                <a:cs typeface="+mn-cs"/>
              </a:rPr>
              <a:t>pesaria</a:t>
            </a:r>
            <a:r>
              <a:rPr lang="en-US" sz="1200" b="1" i="0" kern="1200" baseline="0" dirty="0" smtClean="0">
                <a:solidFill>
                  <a:schemeClr val="tx1"/>
                </a:solidFill>
                <a:latin typeface="+mn-lt"/>
                <a:ea typeface="+mn-ea"/>
                <a:cs typeface="+mn-cs"/>
              </a:rPr>
              <a:t> 640N </a:t>
            </a:r>
            <a:r>
              <a:rPr lang="en-US" sz="1200" b="1" i="0" kern="1200" baseline="0" dirty="0" err="1" smtClean="0">
                <a:solidFill>
                  <a:schemeClr val="tx1"/>
                </a:solidFill>
                <a:latin typeface="+mn-lt"/>
                <a:ea typeface="+mn-ea"/>
                <a:cs typeface="+mn-cs"/>
              </a:rPr>
              <a:t>na</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Superfície</a:t>
            </a:r>
            <a:r>
              <a:rPr lang="en-US" sz="1200" b="1" i="0" kern="1200" baseline="0" dirty="0" smtClean="0">
                <a:solidFill>
                  <a:schemeClr val="tx1"/>
                </a:solidFill>
                <a:latin typeface="+mn-lt"/>
                <a:ea typeface="+mn-ea"/>
                <a:cs typeface="+mn-cs"/>
              </a:rPr>
              <a:t> de </a:t>
            </a:r>
            <a:r>
              <a:rPr lang="en-US" sz="1200" b="1" i="0" kern="1200" baseline="0" dirty="0" err="1" smtClean="0">
                <a:solidFill>
                  <a:schemeClr val="tx1"/>
                </a:solidFill>
                <a:latin typeface="+mn-lt"/>
                <a:ea typeface="+mn-ea"/>
                <a:cs typeface="+mn-cs"/>
              </a:rPr>
              <a:t>Saturno</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Rings and Shadows</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Date:</a:t>
            </a:r>
            <a:r>
              <a:rPr lang="en-US" sz="1200" b="0" i="0" kern="1200" dirty="0" smtClean="0">
                <a:solidFill>
                  <a:schemeClr val="tx1"/>
                </a:solidFill>
                <a:latin typeface="+mn-lt"/>
                <a:ea typeface="+mn-ea"/>
                <a:cs typeface="+mn-cs"/>
              </a:rPr>
              <a:t> 10 May 2004</a:t>
            </a:r>
          </a:p>
          <a:p>
            <a:r>
              <a:rPr lang="en-US" sz="1200" b="0" i="0" kern="1200" dirty="0" smtClean="0">
                <a:solidFill>
                  <a:schemeClr val="tx1"/>
                </a:solidFill>
                <a:latin typeface="+mn-lt"/>
                <a:ea typeface="+mn-ea"/>
                <a:cs typeface="+mn-cs"/>
              </a:rPr>
              <a:t>Saturn's rings cast threadlike shadows on the planet's northern hemisphere. Note the translucent C ring, and thin outermost F ring. The image was taken with the Cassini narrow angle camera in visible light on May 10, 2004, at a distance of 27.2 million kilometers (16.9 million miles) from Saturn. Image scale is 162 kilometers (101 miles) per pixel. Contrast in the image was enhanced to aid visibility.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Image Credit</a:t>
            </a:r>
            <a:r>
              <a:rPr lang="en-US" sz="1200" b="0" i="0" kern="1200" dirty="0" smtClean="0">
                <a:solidFill>
                  <a:schemeClr val="tx1"/>
                </a:solidFill>
                <a:latin typeface="+mn-lt"/>
                <a:ea typeface="+mn-ea"/>
                <a:cs typeface="+mn-cs"/>
              </a:rPr>
              <a:t>: NASA/JPL/Space Science Institute</a:t>
            </a:r>
          </a:p>
          <a:p>
            <a:r>
              <a:rPr lang="en-US" sz="1200" b="1" i="0" kern="1200" dirty="0" smtClean="0">
                <a:solidFill>
                  <a:schemeClr val="tx1"/>
                </a:solidFill>
                <a:latin typeface="+mn-lt"/>
                <a:ea typeface="+mn-ea"/>
                <a:cs typeface="+mn-cs"/>
              </a:rPr>
              <a:t>Credit:</a:t>
            </a:r>
            <a:r>
              <a:rPr lang="en-US" sz="1200" b="0" i="0" kern="1200" dirty="0" smtClean="0">
                <a:solidFill>
                  <a:schemeClr val="tx1"/>
                </a:solidFill>
                <a:latin typeface="+mn-lt"/>
                <a:ea typeface="+mn-ea"/>
                <a:cs typeface="+mn-cs"/>
              </a:rPr>
              <a:t> NASA Planetary </a:t>
            </a:r>
            <a:r>
              <a:rPr lang="en-US" sz="1200" b="0" i="0" kern="1200" dirty="0" err="1" smtClean="0">
                <a:solidFill>
                  <a:schemeClr val="tx1"/>
                </a:solidFill>
                <a:latin typeface="+mn-lt"/>
                <a:ea typeface="+mn-ea"/>
                <a:cs typeface="+mn-cs"/>
              </a:rPr>
              <a:t>Photojournal</a:t>
            </a:r>
            <a:endParaRPr lang="en-US" sz="1200" b="0" i="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Esta imagem</a:t>
            </a:r>
            <a:r>
              <a:rPr lang="pt-BR" baseline="0" dirty="0" smtClean="0"/>
              <a:t> foi possível graças a oposição da sonda com o Sol, tornando visível anéis ainda mais externo</a:t>
            </a:r>
            <a:endParaRPr lang="pt-BR" dirty="0" smtClean="0"/>
          </a:p>
          <a:p>
            <a:endParaRPr lang="pt-BR" dirty="0" smtClean="0"/>
          </a:p>
          <a:p>
            <a:endParaRPr lang="pt-BR" dirty="0" smtClean="0"/>
          </a:p>
          <a:p>
            <a:r>
              <a:rPr lang="pt-BR" dirty="0" smtClean="0"/>
              <a:t>Em torno de 67 000 Km de extensão, mas somente 1km de espessura</a:t>
            </a:r>
          </a:p>
          <a:p>
            <a:endParaRPr lang="pt-BR" dirty="0" smtClean="0"/>
          </a:p>
          <a:p>
            <a:r>
              <a:rPr lang="pt-BR" dirty="0" smtClean="0"/>
              <a:t>Anéis completos de Saturno: Mais de 10 000 anéis!</a:t>
            </a:r>
          </a:p>
          <a:p>
            <a:endParaRPr lang="pt-BR" dirty="0" smtClean="0"/>
          </a:p>
          <a:p>
            <a:r>
              <a:rPr lang="pt-BR" sz="1200" b="0" i="0" kern="1200" dirty="0" err="1" smtClean="0">
                <a:solidFill>
                  <a:schemeClr val="tx1"/>
                </a:solidFill>
                <a:latin typeface="+mn-lt"/>
                <a:ea typeface="+mn-ea"/>
                <a:cs typeface="+mn-cs"/>
              </a:rPr>
              <a:t>Cassini</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spacecraft</a:t>
            </a:r>
            <a:r>
              <a:rPr lang="pt-BR" sz="1200" b="0" i="0" kern="1200" dirty="0" smtClean="0">
                <a:solidFill>
                  <a:schemeClr val="tx1"/>
                </a:solidFill>
                <a:latin typeface="+mn-lt"/>
                <a:ea typeface="+mn-ea"/>
                <a:cs typeface="+mn-cs"/>
              </a:rPr>
              <a:t> in 2006</a:t>
            </a:r>
          </a:p>
          <a:p>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CREDIT: </a:t>
            </a:r>
            <a:r>
              <a:rPr lang="pt-BR" sz="1200" b="0" i="0" kern="1200" dirty="0" err="1" smtClean="0">
                <a:solidFill>
                  <a:schemeClr val="tx1"/>
                </a:solidFill>
                <a:latin typeface="+mn-lt"/>
                <a:ea typeface="+mn-ea"/>
                <a:cs typeface="+mn-cs"/>
              </a:rPr>
              <a:t>Cassini</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Imaging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Team</a:t>
            </a:r>
            <a:r>
              <a:rPr lang="pt-BR" sz="1200" b="0" i="0" kern="1200" dirty="0" smtClean="0">
                <a:solidFill>
                  <a:schemeClr val="tx1"/>
                </a:solidFill>
                <a:latin typeface="+mn-lt"/>
                <a:ea typeface="+mn-ea"/>
                <a:cs typeface="+mn-cs"/>
              </a:rPr>
              <a:t>, SSI, JPL, ESA, NASA</a:t>
            </a:r>
            <a:endParaRPr lang="pt-BR" dirty="0"/>
          </a:p>
        </p:txBody>
      </p:sp>
      <p:sp>
        <p:nvSpPr>
          <p:cNvPr id="4" name="Espaço Reservado para Número de Slide 3"/>
          <p:cNvSpPr>
            <a:spLocks noGrp="1"/>
          </p:cNvSpPr>
          <p:nvPr>
            <p:ph type="sldNum" sz="quarter" idx="10"/>
          </p:nvPr>
        </p:nvSpPr>
        <p:spPr/>
        <p:txBody>
          <a:bodyPr/>
          <a:lstStyle/>
          <a:p>
            <a:fld id="{07C78DA0-A306-4FB1-A81C-3E36BA733BEB}"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8EEFB2C-9AD4-4270-863E-BEBF91EC467A}" type="datetimeFigureOut">
              <a:rPr lang="pt-BR" smtClean="0"/>
              <a:pPr/>
              <a:t>27/04/2013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5439B33-C4B6-471F-A17E-F6DD2B6F72D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EFB2C-9AD4-4270-863E-BEBF91EC467A}" type="datetimeFigureOut">
              <a:rPr lang="pt-BR" smtClean="0"/>
              <a:pPr/>
              <a:t>27/04/2013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39B33-C4B6-471F-A17E-F6DD2B6F72D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p:cNvPicPr>
            <a:picLocks noChangeAspect="1" noChangeArrowheads="1"/>
          </p:cNvPicPr>
          <p:nvPr/>
        </p:nvPicPr>
        <p:blipFill>
          <a:blip r:embed="rId2" cstate="print"/>
          <a:srcRect/>
          <a:stretch>
            <a:fillRect/>
          </a:stretch>
        </p:blipFill>
        <p:spPr bwMode="auto">
          <a:xfrm>
            <a:off x="251520" y="4725144"/>
            <a:ext cx="2699792" cy="1448280"/>
          </a:xfrm>
          <a:prstGeom prst="rect">
            <a:avLst/>
          </a:prstGeom>
          <a:noFill/>
          <a:ln w="9525">
            <a:noFill/>
            <a:miter lim="800000"/>
            <a:headEnd/>
            <a:tailEnd/>
          </a:ln>
        </p:spPr>
      </p:pic>
      <p:pic>
        <p:nvPicPr>
          <p:cNvPr id="5" name="Picture 13"/>
          <p:cNvPicPr>
            <a:picLocks noChangeAspect="1" noChangeArrowheads="1"/>
          </p:cNvPicPr>
          <p:nvPr/>
        </p:nvPicPr>
        <p:blipFill>
          <a:blip r:embed="rId3" cstate="print"/>
          <a:srcRect/>
          <a:stretch>
            <a:fillRect/>
          </a:stretch>
        </p:blipFill>
        <p:spPr bwMode="auto">
          <a:xfrm>
            <a:off x="2051720" y="332656"/>
            <a:ext cx="4952913" cy="4212892"/>
          </a:xfrm>
          <a:prstGeom prst="rect">
            <a:avLst/>
          </a:prstGeom>
          <a:noFill/>
          <a:ln w="9525">
            <a:noFill/>
            <a:miter lim="800000"/>
            <a:headEnd/>
            <a:tailEnd/>
          </a:ln>
        </p:spPr>
      </p:pic>
      <p:sp>
        <p:nvSpPr>
          <p:cNvPr id="6" name="Retângulo 5"/>
          <p:cNvSpPr/>
          <p:nvPr/>
        </p:nvSpPr>
        <p:spPr>
          <a:xfrm>
            <a:off x="1547664" y="4437112"/>
            <a:ext cx="5975648" cy="584775"/>
          </a:xfrm>
          <a:prstGeom prst="rect">
            <a:avLst/>
          </a:prstGeom>
        </p:spPr>
        <p:txBody>
          <a:bodyPr wrap="square">
            <a:spAutoFit/>
          </a:bodyPr>
          <a:lstStyle/>
          <a:p>
            <a:pPr algn="ctr"/>
            <a:r>
              <a:rPr lang="pt-BR" sz="1600" b="1" dirty="0" smtClean="0">
                <a:solidFill>
                  <a:schemeClr val="bg1"/>
                </a:solidFill>
                <a:latin typeface="Century Gothic" pitchFamily="34" charset="0"/>
              </a:rPr>
              <a:t>Centro de Divulgação da Astronomia</a:t>
            </a:r>
          </a:p>
          <a:p>
            <a:pPr algn="ctr"/>
            <a:r>
              <a:rPr lang="pt-BR" sz="1600" b="1" dirty="0" smtClean="0">
                <a:solidFill>
                  <a:schemeClr val="bg1"/>
                </a:solidFill>
                <a:latin typeface="Century Gothic" pitchFamily="34" charset="0"/>
              </a:rPr>
              <a:t>Observatório Dietrich </a:t>
            </a:r>
            <a:r>
              <a:rPr lang="pt-BR" sz="1600" b="1" dirty="0" err="1" smtClean="0">
                <a:solidFill>
                  <a:schemeClr val="bg1"/>
                </a:solidFill>
                <a:latin typeface="Century Gothic" pitchFamily="34" charset="0"/>
              </a:rPr>
              <a:t>Schiel</a:t>
            </a:r>
            <a:endParaRPr lang="pt-BR" sz="1600" b="1" dirty="0" smtClean="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new-rings-cassini-2006.jpg"/>
          <p:cNvPicPr>
            <a:picLocks noGrp="1" noChangeAspect="1"/>
          </p:cNvPicPr>
          <p:nvPr>
            <p:ph idx="1"/>
          </p:nvPr>
        </p:nvPicPr>
        <p:blipFill>
          <a:blip r:embed="rId3" cstate="print"/>
          <a:stretch>
            <a:fillRect/>
          </a:stretch>
        </p:blipFill>
        <p:spPr>
          <a:xfrm>
            <a:off x="-612576" y="1412776"/>
            <a:ext cx="10363314" cy="5112568"/>
          </a:xfrm>
        </p:spPr>
      </p:pic>
      <p:sp>
        <p:nvSpPr>
          <p:cNvPr id="2" name="Título 1"/>
          <p:cNvSpPr>
            <a:spLocks noGrp="1"/>
          </p:cNvSpPr>
          <p:nvPr>
            <p:ph type="title"/>
          </p:nvPr>
        </p:nvSpPr>
        <p:spPr/>
        <p:txBody>
          <a:bodyPr/>
          <a:lstStyle/>
          <a:p>
            <a:r>
              <a:rPr lang="pt-BR" dirty="0" smtClean="0">
                <a:solidFill>
                  <a:schemeClr val="bg1"/>
                </a:solidFill>
              </a:rPr>
              <a:t>Anéis</a:t>
            </a:r>
            <a:endParaRPr lang="pt-BR" dirty="0">
              <a:solidFill>
                <a:schemeClr val="bg1"/>
              </a:solidFill>
            </a:endParaRPr>
          </a:p>
        </p:txBody>
      </p:sp>
      <p:cxnSp>
        <p:nvCxnSpPr>
          <p:cNvPr id="8" name="Conector de seta reta 7"/>
          <p:cNvCxnSpPr/>
          <p:nvPr/>
        </p:nvCxnSpPr>
        <p:spPr>
          <a:xfrm flipH="1">
            <a:off x="1187624" y="3861048"/>
            <a:ext cx="23762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CaixaDeTexto 8"/>
          <p:cNvSpPr txBox="1"/>
          <p:nvPr/>
        </p:nvSpPr>
        <p:spPr>
          <a:xfrm>
            <a:off x="1331640" y="3501008"/>
            <a:ext cx="2160240" cy="369332"/>
          </a:xfrm>
          <a:prstGeom prst="rect">
            <a:avLst/>
          </a:prstGeom>
          <a:noFill/>
        </p:spPr>
        <p:txBody>
          <a:bodyPr wrap="square" rtlCol="0">
            <a:spAutoFit/>
          </a:bodyPr>
          <a:lstStyle/>
          <a:p>
            <a:r>
              <a:rPr lang="pt-BR" dirty="0" smtClean="0">
                <a:solidFill>
                  <a:schemeClr val="bg1"/>
                </a:solidFill>
              </a:rPr>
              <a:t>10 000 anéis!</a:t>
            </a:r>
            <a:endParaRPr lang="pt-BR" dirty="0">
              <a:solidFill>
                <a:schemeClr val="bg1"/>
              </a:solidFill>
            </a:endParaRPr>
          </a:p>
        </p:txBody>
      </p:sp>
      <p:sp>
        <p:nvSpPr>
          <p:cNvPr id="10" name="CaixaDeTexto 9"/>
          <p:cNvSpPr txBox="1"/>
          <p:nvPr/>
        </p:nvSpPr>
        <p:spPr>
          <a:xfrm>
            <a:off x="1331640" y="4077072"/>
            <a:ext cx="2016224" cy="369332"/>
          </a:xfrm>
          <a:prstGeom prst="rect">
            <a:avLst/>
          </a:prstGeom>
          <a:noFill/>
        </p:spPr>
        <p:txBody>
          <a:bodyPr wrap="square" rtlCol="0">
            <a:spAutoFit/>
          </a:bodyPr>
          <a:lstStyle/>
          <a:p>
            <a:r>
              <a:rPr lang="pt-BR" dirty="0" smtClean="0">
                <a:solidFill>
                  <a:schemeClr val="bg1"/>
                </a:solidFill>
              </a:rPr>
              <a:t>~ 67 000 Km</a:t>
            </a:r>
            <a:endParaRPr lang="pt-BR" dirty="0">
              <a:solidFill>
                <a:schemeClr val="bg1"/>
              </a:solidFill>
            </a:endParaRPr>
          </a:p>
        </p:txBody>
      </p:sp>
      <p:cxnSp>
        <p:nvCxnSpPr>
          <p:cNvPr id="12" name="Conector de seta reta 11"/>
          <p:cNvCxnSpPr/>
          <p:nvPr/>
        </p:nvCxnSpPr>
        <p:spPr>
          <a:xfrm>
            <a:off x="6444208" y="3573016"/>
            <a:ext cx="0"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Conector de seta reta 12"/>
          <p:cNvCxnSpPr/>
          <p:nvPr/>
        </p:nvCxnSpPr>
        <p:spPr>
          <a:xfrm flipH="1" flipV="1">
            <a:off x="6444208" y="4005064"/>
            <a:ext cx="8384" cy="3684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CaixaDeTexto 14"/>
          <p:cNvSpPr txBox="1"/>
          <p:nvPr/>
        </p:nvSpPr>
        <p:spPr>
          <a:xfrm>
            <a:off x="6588224" y="3789040"/>
            <a:ext cx="1728192" cy="369332"/>
          </a:xfrm>
          <a:prstGeom prst="rect">
            <a:avLst/>
          </a:prstGeom>
          <a:noFill/>
        </p:spPr>
        <p:txBody>
          <a:bodyPr wrap="square" rtlCol="0">
            <a:spAutoFit/>
          </a:bodyPr>
          <a:lstStyle/>
          <a:p>
            <a:r>
              <a:rPr lang="pt-BR" dirty="0" smtClean="0">
                <a:solidFill>
                  <a:schemeClr val="bg1"/>
                </a:solidFill>
              </a:rPr>
              <a:t>1 Km espessura!</a:t>
            </a:r>
            <a:endParaRPr lang="pt-BR"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new-rings-cassini-2006.jpg"/>
          <p:cNvPicPr>
            <a:picLocks noGrp="1" noChangeAspect="1"/>
          </p:cNvPicPr>
          <p:nvPr>
            <p:ph idx="1"/>
          </p:nvPr>
        </p:nvPicPr>
        <p:blipFill>
          <a:blip r:embed="rId3" cstate="print"/>
          <a:stretch>
            <a:fillRect/>
          </a:stretch>
        </p:blipFill>
        <p:spPr>
          <a:xfrm>
            <a:off x="-612576" y="1412776"/>
            <a:ext cx="10363314" cy="5112568"/>
          </a:xfrm>
        </p:spPr>
      </p:pic>
      <p:sp>
        <p:nvSpPr>
          <p:cNvPr id="2" name="Título 1"/>
          <p:cNvSpPr>
            <a:spLocks noGrp="1"/>
          </p:cNvSpPr>
          <p:nvPr>
            <p:ph type="title"/>
          </p:nvPr>
        </p:nvSpPr>
        <p:spPr/>
        <p:txBody>
          <a:bodyPr/>
          <a:lstStyle/>
          <a:p>
            <a:r>
              <a:rPr lang="pt-BR" dirty="0" smtClean="0">
                <a:solidFill>
                  <a:schemeClr val="bg1"/>
                </a:solidFill>
              </a:rPr>
              <a:t>Anéis</a:t>
            </a:r>
            <a:endParaRPr lang="pt-BR" dirty="0">
              <a:solidFill>
                <a:schemeClr val="bg1"/>
              </a:solidFill>
            </a:endParaRPr>
          </a:p>
        </p:txBody>
      </p:sp>
      <p:cxnSp>
        <p:nvCxnSpPr>
          <p:cNvPr id="14" name="Conector de seta reta 13"/>
          <p:cNvCxnSpPr/>
          <p:nvPr/>
        </p:nvCxnSpPr>
        <p:spPr>
          <a:xfrm>
            <a:off x="2483768" y="3068960"/>
            <a:ext cx="144016" cy="5040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True_Saturn.jpg"/>
          <p:cNvPicPr>
            <a:picLocks noGrp="1" noChangeAspect="1"/>
          </p:cNvPicPr>
          <p:nvPr>
            <p:ph idx="1"/>
          </p:nvPr>
        </p:nvPicPr>
        <p:blipFill>
          <a:blip r:embed="rId3" cstate="print"/>
          <a:stretch>
            <a:fillRect/>
          </a:stretch>
        </p:blipFill>
        <p:spPr>
          <a:xfrm>
            <a:off x="-4518124" y="0"/>
            <a:ext cx="13662124" cy="6984776"/>
          </a:xfrm>
        </p:spPr>
      </p:pic>
      <p:sp>
        <p:nvSpPr>
          <p:cNvPr id="2" name="Título 1"/>
          <p:cNvSpPr>
            <a:spLocks noGrp="1"/>
          </p:cNvSpPr>
          <p:nvPr>
            <p:ph type="title"/>
          </p:nvPr>
        </p:nvSpPr>
        <p:spPr/>
        <p:txBody>
          <a:bodyPr/>
          <a:lstStyle/>
          <a:p>
            <a:r>
              <a:rPr lang="pt-BR" dirty="0" smtClean="0">
                <a:solidFill>
                  <a:schemeClr val="bg1"/>
                </a:solidFill>
              </a:rPr>
              <a:t>Divisões dos anéis</a:t>
            </a:r>
            <a:endParaRPr lang="pt-BR" dirty="0">
              <a:solidFill>
                <a:schemeClr val="bg1"/>
              </a:solidFill>
            </a:endParaRPr>
          </a:p>
        </p:txBody>
      </p:sp>
      <p:sp>
        <p:nvSpPr>
          <p:cNvPr id="5" name="CaixaDeTexto 4"/>
          <p:cNvSpPr txBox="1"/>
          <p:nvPr/>
        </p:nvSpPr>
        <p:spPr>
          <a:xfrm>
            <a:off x="7308304" y="4653136"/>
            <a:ext cx="432048" cy="584775"/>
          </a:xfrm>
          <a:prstGeom prst="rect">
            <a:avLst/>
          </a:prstGeom>
          <a:noFill/>
        </p:spPr>
        <p:txBody>
          <a:bodyPr wrap="square" rtlCol="0">
            <a:spAutoFit/>
          </a:bodyPr>
          <a:lstStyle/>
          <a:p>
            <a:r>
              <a:rPr lang="pt-BR" sz="3200" dirty="0" smtClean="0">
                <a:solidFill>
                  <a:schemeClr val="bg1"/>
                </a:solidFill>
              </a:rPr>
              <a:t>A</a:t>
            </a:r>
            <a:endParaRPr lang="pt-BR" sz="3200" dirty="0">
              <a:solidFill>
                <a:schemeClr val="bg1"/>
              </a:solidFill>
            </a:endParaRPr>
          </a:p>
        </p:txBody>
      </p:sp>
      <p:sp>
        <p:nvSpPr>
          <p:cNvPr id="6" name="CaixaDeTexto 5"/>
          <p:cNvSpPr txBox="1"/>
          <p:nvPr/>
        </p:nvSpPr>
        <p:spPr>
          <a:xfrm>
            <a:off x="6372200" y="4653136"/>
            <a:ext cx="360040" cy="584775"/>
          </a:xfrm>
          <a:prstGeom prst="rect">
            <a:avLst/>
          </a:prstGeom>
          <a:noFill/>
        </p:spPr>
        <p:txBody>
          <a:bodyPr wrap="square" rtlCol="0">
            <a:spAutoFit/>
          </a:bodyPr>
          <a:lstStyle/>
          <a:p>
            <a:r>
              <a:rPr lang="pt-BR" sz="3200" dirty="0" smtClean="0">
                <a:solidFill>
                  <a:schemeClr val="bg1"/>
                </a:solidFill>
              </a:rPr>
              <a:t>B</a:t>
            </a:r>
            <a:endParaRPr lang="pt-BR" sz="3200" dirty="0">
              <a:solidFill>
                <a:schemeClr val="bg1"/>
              </a:solidFill>
            </a:endParaRPr>
          </a:p>
        </p:txBody>
      </p:sp>
      <p:sp>
        <p:nvSpPr>
          <p:cNvPr id="7" name="CaixaDeTexto 6"/>
          <p:cNvSpPr txBox="1"/>
          <p:nvPr/>
        </p:nvSpPr>
        <p:spPr>
          <a:xfrm>
            <a:off x="5724128" y="4653136"/>
            <a:ext cx="360040" cy="584775"/>
          </a:xfrm>
          <a:prstGeom prst="rect">
            <a:avLst/>
          </a:prstGeom>
          <a:noFill/>
        </p:spPr>
        <p:txBody>
          <a:bodyPr wrap="square" rtlCol="0">
            <a:spAutoFit/>
          </a:bodyPr>
          <a:lstStyle/>
          <a:p>
            <a:r>
              <a:rPr lang="pt-BR" sz="3200" dirty="0" smtClean="0">
                <a:solidFill>
                  <a:schemeClr val="bg1"/>
                </a:solidFill>
              </a:rPr>
              <a:t>C</a:t>
            </a:r>
            <a:endParaRPr lang="pt-BR" sz="3200" dirty="0">
              <a:solidFill>
                <a:schemeClr val="bg1"/>
              </a:solidFill>
            </a:endParaRPr>
          </a:p>
        </p:txBody>
      </p:sp>
      <p:sp>
        <p:nvSpPr>
          <p:cNvPr id="8" name="CaixaDeTexto 7"/>
          <p:cNvSpPr txBox="1"/>
          <p:nvPr/>
        </p:nvSpPr>
        <p:spPr>
          <a:xfrm>
            <a:off x="5148064" y="4653136"/>
            <a:ext cx="432048" cy="584775"/>
          </a:xfrm>
          <a:prstGeom prst="rect">
            <a:avLst/>
          </a:prstGeom>
          <a:noFill/>
        </p:spPr>
        <p:txBody>
          <a:bodyPr wrap="square" rtlCol="0">
            <a:spAutoFit/>
          </a:bodyPr>
          <a:lstStyle/>
          <a:p>
            <a:r>
              <a:rPr lang="pt-BR" sz="3200" dirty="0" smtClean="0">
                <a:solidFill>
                  <a:schemeClr val="bg1"/>
                </a:solidFill>
              </a:rPr>
              <a:t>D</a:t>
            </a:r>
            <a:endParaRPr lang="pt-BR" sz="3200" dirty="0">
              <a:solidFill>
                <a:schemeClr val="bg1"/>
              </a:solidFill>
            </a:endParaRPr>
          </a:p>
        </p:txBody>
      </p:sp>
      <p:sp>
        <p:nvSpPr>
          <p:cNvPr id="9" name="CaixaDeTexto 8"/>
          <p:cNvSpPr txBox="1"/>
          <p:nvPr/>
        </p:nvSpPr>
        <p:spPr>
          <a:xfrm>
            <a:off x="8244408" y="4293096"/>
            <a:ext cx="288032" cy="584775"/>
          </a:xfrm>
          <a:prstGeom prst="rect">
            <a:avLst/>
          </a:prstGeom>
          <a:noFill/>
        </p:spPr>
        <p:txBody>
          <a:bodyPr wrap="square" rtlCol="0">
            <a:spAutoFit/>
          </a:bodyPr>
          <a:lstStyle/>
          <a:p>
            <a:r>
              <a:rPr lang="pt-BR" sz="3200" dirty="0" smtClean="0">
                <a:solidFill>
                  <a:schemeClr val="bg1"/>
                </a:solidFill>
              </a:rPr>
              <a:t>F</a:t>
            </a:r>
            <a:endParaRPr lang="pt-BR" sz="3200" dirty="0">
              <a:solidFill>
                <a:schemeClr val="bg1"/>
              </a:solidFill>
            </a:endParaRPr>
          </a:p>
        </p:txBody>
      </p:sp>
      <p:cxnSp>
        <p:nvCxnSpPr>
          <p:cNvPr id="11" name="Conector de seta reta 10"/>
          <p:cNvCxnSpPr>
            <a:stCxn id="9" idx="0"/>
          </p:cNvCxnSpPr>
          <p:nvPr/>
        </p:nvCxnSpPr>
        <p:spPr>
          <a:xfrm flipH="1" flipV="1">
            <a:off x="7956376" y="3429000"/>
            <a:ext cx="432048" cy="86409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Conector de seta reta 12"/>
          <p:cNvCxnSpPr>
            <a:stCxn id="5" idx="0"/>
          </p:cNvCxnSpPr>
          <p:nvPr/>
        </p:nvCxnSpPr>
        <p:spPr>
          <a:xfrm flipH="1" flipV="1">
            <a:off x="7308304" y="3501008"/>
            <a:ext cx="216024" cy="1152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Conector de seta reta 14"/>
          <p:cNvCxnSpPr>
            <a:stCxn id="6" idx="0"/>
          </p:cNvCxnSpPr>
          <p:nvPr/>
        </p:nvCxnSpPr>
        <p:spPr>
          <a:xfrm flipH="1" flipV="1">
            <a:off x="6444208" y="3501008"/>
            <a:ext cx="108012" cy="1152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1" name="Conector de seta reta 20"/>
          <p:cNvCxnSpPr>
            <a:stCxn id="7" idx="0"/>
          </p:cNvCxnSpPr>
          <p:nvPr/>
        </p:nvCxnSpPr>
        <p:spPr>
          <a:xfrm flipH="1" flipV="1">
            <a:off x="5724128" y="3501008"/>
            <a:ext cx="180020" cy="1152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3" name="Conector de seta reta 22"/>
          <p:cNvCxnSpPr>
            <a:stCxn id="8" idx="0"/>
          </p:cNvCxnSpPr>
          <p:nvPr/>
        </p:nvCxnSpPr>
        <p:spPr>
          <a:xfrm flipH="1" flipV="1">
            <a:off x="5292080" y="3501008"/>
            <a:ext cx="72008" cy="11521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500"/>
                                        <p:tgtEl>
                                          <p:spTgt spid="2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True_Saturn.jpg"/>
          <p:cNvPicPr>
            <a:picLocks noGrp="1" noChangeAspect="1"/>
          </p:cNvPicPr>
          <p:nvPr>
            <p:ph idx="1"/>
          </p:nvPr>
        </p:nvPicPr>
        <p:blipFill>
          <a:blip r:embed="rId3" cstate="print"/>
          <a:stretch>
            <a:fillRect/>
          </a:stretch>
        </p:blipFill>
        <p:spPr>
          <a:xfrm>
            <a:off x="-4518124" y="0"/>
            <a:ext cx="13662124" cy="6984776"/>
          </a:xfrm>
        </p:spPr>
      </p:pic>
      <p:sp>
        <p:nvSpPr>
          <p:cNvPr id="2" name="Título 1"/>
          <p:cNvSpPr>
            <a:spLocks noGrp="1"/>
          </p:cNvSpPr>
          <p:nvPr>
            <p:ph type="title"/>
          </p:nvPr>
        </p:nvSpPr>
        <p:spPr/>
        <p:txBody>
          <a:bodyPr/>
          <a:lstStyle/>
          <a:p>
            <a:r>
              <a:rPr lang="pt-BR" dirty="0" smtClean="0">
                <a:solidFill>
                  <a:schemeClr val="bg1"/>
                </a:solidFill>
              </a:rPr>
              <a:t>Divisões dos anéis</a:t>
            </a:r>
            <a:endParaRPr lang="pt-BR" dirty="0">
              <a:solidFill>
                <a:schemeClr val="bg1"/>
              </a:solidFill>
            </a:endParaRPr>
          </a:p>
        </p:txBody>
      </p:sp>
      <p:cxnSp>
        <p:nvCxnSpPr>
          <p:cNvPr id="16" name="Conector de seta reta 15"/>
          <p:cNvCxnSpPr>
            <a:stCxn id="25" idx="0"/>
          </p:cNvCxnSpPr>
          <p:nvPr/>
        </p:nvCxnSpPr>
        <p:spPr>
          <a:xfrm flipV="1">
            <a:off x="6691349" y="3573016"/>
            <a:ext cx="328923" cy="15307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2" name="CaixaDeTexto 21"/>
          <p:cNvSpPr txBox="1"/>
          <p:nvPr/>
        </p:nvSpPr>
        <p:spPr>
          <a:xfrm rot="2536837">
            <a:off x="7057036" y="5059745"/>
            <a:ext cx="1779718" cy="369332"/>
          </a:xfrm>
          <a:prstGeom prst="rect">
            <a:avLst/>
          </a:prstGeom>
          <a:noFill/>
        </p:spPr>
        <p:txBody>
          <a:bodyPr wrap="none" rtlCol="0">
            <a:spAutoFit/>
          </a:bodyPr>
          <a:lstStyle/>
          <a:p>
            <a:pPr algn="r"/>
            <a:r>
              <a:rPr lang="pt-BR" dirty="0" smtClean="0">
                <a:solidFill>
                  <a:schemeClr val="bg1"/>
                </a:solidFill>
              </a:rPr>
              <a:t>Divisão de Roche</a:t>
            </a:r>
            <a:endParaRPr lang="pt-BR" dirty="0">
              <a:solidFill>
                <a:schemeClr val="bg1"/>
              </a:solidFill>
            </a:endParaRPr>
          </a:p>
        </p:txBody>
      </p:sp>
      <p:sp>
        <p:nvSpPr>
          <p:cNvPr id="25" name="CaixaDeTexto 24"/>
          <p:cNvSpPr txBox="1"/>
          <p:nvPr/>
        </p:nvSpPr>
        <p:spPr>
          <a:xfrm rot="2536837">
            <a:off x="5790298" y="5055701"/>
            <a:ext cx="1553630" cy="369332"/>
          </a:xfrm>
          <a:prstGeom prst="rect">
            <a:avLst/>
          </a:prstGeom>
          <a:noFill/>
        </p:spPr>
        <p:txBody>
          <a:bodyPr wrap="none" rtlCol="0">
            <a:spAutoFit/>
          </a:bodyPr>
          <a:lstStyle/>
          <a:p>
            <a:r>
              <a:rPr lang="pt-BR" dirty="0" smtClean="0">
                <a:solidFill>
                  <a:schemeClr val="bg1"/>
                </a:solidFill>
              </a:rPr>
              <a:t>Divisão </a:t>
            </a:r>
            <a:r>
              <a:rPr lang="pt-BR" dirty="0" err="1" smtClean="0">
                <a:solidFill>
                  <a:schemeClr val="bg1"/>
                </a:solidFill>
              </a:rPr>
              <a:t>Cassini</a:t>
            </a:r>
            <a:endParaRPr lang="pt-BR" dirty="0">
              <a:solidFill>
                <a:schemeClr val="bg1"/>
              </a:solidFill>
            </a:endParaRPr>
          </a:p>
        </p:txBody>
      </p:sp>
      <p:cxnSp>
        <p:nvCxnSpPr>
          <p:cNvPr id="29" name="Conector de seta reta 28"/>
          <p:cNvCxnSpPr>
            <a:stCxn id="22" idx="0"/>
          </p:cNvCxnSpPr>
          <p:nvPr/>
        </p:nvCxnSpPr>
        <p:spPr>
          <a:xfrm flipH="1" flipV="1">
            <a:off x="7812360" y="3429000"/>
            <a:ext cx="258771" cy="16787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par>
                                <p:cTn id="16" presetID="4"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ox(i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descr="A_Ring-browse.jpg"/>
          <p:cNvPicPr>
            <a:picLocks noGrp="1" noChangeAspect="1"/>
          </p:cNvPicPr>
          <p:nvPr>
            <p:ph idx="1"/>
          </p:nvPr>
        </p:nvPicPr>
        <p:blipFill>
          <a:blip r:embed="rId3" cstate="print"/>
          <a:stretch>
            <a:fillRect/>
          </a:stretch>
        </p:blipFill>
        <p:spPr>
          <a:xfrm>
            <a:off x="251520" y="404664"/>
            <a:ext cx="5804444" cy="6147272"/>
          </a:xfrm>
        </p:spPr>
      </p:pic>
      <p:sp>
        <p:nvSpPr>
          <p:cNvPr id="7" name="CaixaDeTexto 6"/>
          <p:cNvSpPr txBox="1"/>
          <p:nvPr/>
        </p:nvSpPr>
        <p:spPr>
          <a:xfrm>
            <a:off x="6228184" y="2276872"/>
            <a:ext cx="2592288" cy="830997"/>
          </a:xfrm>
          <a:prstGeom prst="rect">
            <a:avLst/>
          </a:prstGeom>
          <a:noFill/>
        </p:spPr>
        <p:txBody>
          <a:bodyPr wrap="square" rtlCol="0">
            <a:spAutoFit/>
          </a:bodyPr>
          <a:lstStyle/>
          <a:p>
            <a:r>
              <a:rPr lang="pt-BR" sz="2400" dirty="0" smtClean="0">
                <a:solidFill>
                  <a:schemeClr val="bg1"/>
                </a:solidFill>
              </a:rPr>
              <a:t>Olhando os anéis de perto</a:t>
            </a:r>
            <a:endParaRPr lang="pt-BR"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atrings.gif"/>
          <p:cNvPicPr>
            <a:picLocks noGrp="1" noChangeAspect="1"/>
          </p:cNvPicPr>
          <p:nvPr>
            <p:ph idx="1"/>
          </p:nvPr>
        </p:nvPicPr>
        <p:blipFill>
          <a:blip r:embed="rId3" cstate="print"/>
          <a:stretch>
            <a:fillRect/>
          </a:stretch>
        </p:blipFill>
        <p:spPr>
          <a:xfrm>
            <a:off x="683568" y="1241376"/>
            <a:ext cx="7488832" cy="5616624"/>
          </a:xfrm>
          <a:prstGeom prst="rect">
            <a:avLst/>
          </a:prstGeom>
          <a:ln>
            <a:noFill/>
          </a:ln>
          <a:effectLst>
            <a:softEdge rad="112500"/>
          </a:effectLst>
        </p:spPr>
      </p:pic>
      <p:sp>
        <p:nvSpPr>
          <p:cNvPr id="2" name="Título 1"/>
          <p:cNvSpPr>
            <a:spLocks noGrp="1"/>
          </p:cNvSpPr>
          <p:nvPr>
            <p:ph type="title"/>
          </p:nvPr>
        </p:nvSpPr>
        <p:spPr/>
        <p:txBody>
          <a:bodyPr/>
          <a:lstStyle/>
          <a:p>
            <a:r>
              <a:rPr lang="pt-BR" dirty="0" smtClean="0">
                <a:solidFill>
                  <a:schemeClr val="bg1"/>
                </a:solidFill>
              </a:rPr>
              <a:t>Composição dos anéis</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Formação dos anéis</a:t>
            </a:r>
            <a:endParaRPr lang="pt-BR" dirty="0">
              <a:solidFill>
                <a:schemeClr val="bg1"/>
              </a:solidFill>
            </a:endParaRPr>
          </a:p>
        </p:txBody>
      </p:sp>
      <p:pic>
        <p:nvPicPr>
          <p:cNvPr id="4" name="Espaço Reservado para Conteúdo 3" descr="6725_16100_1.jpg"/>
          <p:cNvPicPr>
            <a:picLocks noGrp="1" noChangeAspect="1"/>
          </p:cNvPicPr>
          <p:nvPr>
            <p:ph idx="1"/>
          </p:nvPr>
        </p:nvPicPr>
        <p:blipFill>
          <a:blip r:embed="rId3" cstate="print"/>
          <a:stretch>
            <a:fillRect/>
          </a:stretch>
        </p:blipFill>
        <p:spPr>
          <a:xfrm>
            <a:off x="-22209" y="1772816"/>
            <a:ext cx="9337301" cy="424847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Formação dos anéis</a:t>
            </a:r>
            <a:endParaRPr lang="pt-BR" dirty="0">
              <a:solidFill>
                <a:schemeClr val="bg1"/>
              </a:solidFill>
            </a:endParaRPr>
          </a:p>
        </p:txBody>
      </p:sp>
      <p:pic>
        <p:nvPicPr>
          <p:cNvPr id="10" name="Espaço Reservado para Conteúdo 9" descr="Roche_limit_(far_away_sphere).PNG"/>
          <p:cNvPicPr>
            <a:picLocks noGrp="1" noChangeAspect="1"/>
          </p:cNvPicPr>
          <p:nvPr>
            <p:ph idx="1"/>
          </p:nvPr>
        </p:nvPicPr>
        <p:blipFill>
          <a:blip r:embed="rId3" cstate="print"/>
          <a:stretch>
            <a:fillRect/>
          </a:stretch>
        </p:blipFill>
        <p:spPr>
          <a:xfrm>
            <a:off x="0" y="2276872"/>
            <a:ext cx="8640960" cy="3456384"/>
          </a:xfrm>
        </p:spPr>
      </p:pic>
      <p:pic>
        <p:nvPicPr>
          <p:cNvPr id="11" name="Imagem 10" descr="Roche_limit_(tidal_sphere).PNG"/>
          <p:cNvPicPr>
            <a:picLocks noChangeAspect="1"/>
          </p:cNvPicPr>
          <p:nvPr/>
        </p:nvPicPr>
        <p:blipFill>
          <a:blip r:embed="rId4" cstate="print"/>
          <a:stretch>
            <a:fillRect/>
          </a:stretch>
        </p:blipFill>
        <p:spPr>
          <a:xfrm>
            <a:off x="0" y="2276871"/>
            <a:ext cx="8604448" cy="3441779"/>
          </a:xfrm>
          <a:prstGeom prst="rect">
            <a:avLst/>
          </a:prstGeom>
        </p:spPr>
      </p:pic>
      <p:pic>
        <p:nvPicPr>
          <p:cNvPr id="12" name="Imagem 11" descr="Roche_limit_(ripped_sphere).PNG"/>
          <p:cNvPicPr>
            <a:picLocks noChangeAspect="1"/>
          </p:cNvPicPr>
          <p:nvPr/>
        </p:nvPicPr>
        <p:blipFill>
          <a:blip r:embed="rId5" cstate="print"/>
          <a:stretch>
            <a:fillRect/>
          </a:stretch>
        </p:blipFill>
        <p:spPr>
          <a:xfrm>
            <a:off x="0" y="2060848"/>
            <a:ext cx="9119815" cy="3672408"/>
          </a:xfrm>
          <a:prstGeom prst="rect">
            <a:avLst/>
          </a:prstGeom>
        </p:spPr>
      </p:pic>
      <p:pic>
        <p:nvPicPr>
          <p:cNvPr id="13" name="Imagem 12" descr="Roche_limit_(top_view).PNG"/>
          <p:cNvPicPr>
            <a:picLocks noChangeAspect="1"/>
          </p:cNvPicPr>
          <p:nvPr/>
        </p:nvPicPr>
        <p:blipFill>
          <a:blip r:embed="rId6" cstate="print"/>
          <a:stretch>
            <a:fillRect/>
          </a:stretch>
        </p:blipFill>
        <p:spPr>
          <a:xfrm>
            <a:off x="0" y="2060848"/>
            <a:ext cx="8800978" cy="3960440"/>
          </a:xfrm>
          <a:prstGeom prst="rect">
            <a:avLst/>
          </a:prstGeom>
        </p:spPr>
      </p:pic>
      <p:pic>
        <p:nvPicPr>
          <p:cNvPr id="14" name="Imagem 13" descr="Roche_limit_(ring).PNG"/>
          <p:cNvPicPr>
            <a:picLocks noChangeAspect="1"/>
          </p:cNvPicPr>
          <p:nvPr/>
        </p:nvPicPr>
        <p:blipFill>
          <a:blip r:embed="rId7" cstate="print"/>
          <a:stretch>
            <a:fillRect/>
          </a:stretch>
        </p:blipFill>
        <p:spPr>
          <a:xfrm>
            <a:off x="-240649" y="2132856"/>
            <a:ext cx="9384649" cy="3816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724919main_PIA14646_full_full.jpg"/>
          <p:cNvPicPr>
            <a:picLocks noGrp="1" noChangeAspect="1"/>
          </p:cNvPicPr>
          <p:nvPr>
            <p:ph idx="1"/>
          </p:nvPr>
        </p:nvPicPr>
        <p:blipFill>
          <a:blip r:embed="rId3" cstate="print"/>
          <a:stretch>
            <a:fillRect/>
          </a:stretch>
        </p:blipFill>
        <p:spPr>
          <a:xfrm>
            <a:off x="0" y="-2286000"/>
            <a:ext cx="9144000" cy="9144000"/>
          </a:xfrm>
        </p:spPr>
      </p:pic>
      <p:sp>
        <p:nvSpPr>
          <p:cNvPr id="2" name="Título 1"/>
          <p:cNvSpPr>
            <a:spLocks noGrp="1"/>
          </p:cNvSpPr>
          <p:nvPr>
            <p:ph type="title"/>
          </p:nvPr>
        </p:nvSpPr>
        <p:spPr/>
        <p:txBody>
          <a:bodyPr/>
          <a:lstStyle/>
          <a:p>
            <a:pPr algn="l"/>
            <a:r>
              <a:rPr lang="pt-BR" dirty="0" smtClean="0">
                <a:solidFill>
                  <a:schemeClr val="bg1"/>
                </a:solidFill>
              </a:rPr>
              <a:t>Pólo Norte</a:t>
            </a:r>
            <a:endParaRPr lang="pt-BR"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PIA14652-br500.jpg"/>
          <p:cNvPicPr>
            <a:picLocks noGrp="1" noChangeAspect="1"/>
          </p:cNvPicPr>
          <p:nvPr>
            <p:ph idx="1"/>
          </p:nvPr>
        </p:nvPicPr>
        <p:blipFill>
          <a:blip r:embed="rId3" cstate="print"/>
          <a:stretch>
            <a:fillRect/>
          </a:stretch>
        </p:blipFill>
        <p:spPr>
          <a:xfrm>
            <a:off x="0" y="836712"/>
            <a:ext cx="9144000" cy="9144000"/>
          </a:xfrm>
        </p:spPr>
      </p:pic>
      <p:sp>
        <p:nvSpPr>
          <p:cNvPr id="2" name="Título 1"/>
          <p:cNvSpPr>
            <a:spLocks noGrp="1"/>
          </p:cNvSpPr>
          <p:nvPr>
            <p:ph type="title"/>
          </p:nvPr>
        </p:nvSpPr>
        <p:spPr/>
        <p:txBody>
          <a:bodyPr/>
          <a:lstStyle/>
          <a:p>
            <a:pPr algn="r"/>
            <a:r>
              <a:rPr lang="pt-BR" dirty="0" smtClean="0">
                <a:solidFill>
                  <a:schemeClr val="bg1"/>
                </a:solidFill>
              </a:rPr>
              <a:t>Pólo Norte</a:t>
            </a:r>
            <a:endParaRPr lang="pt-BR" dirty="0">
              <a:solidFill>
                <a:schemeClr val="bg1"/>
              </a:solidFill>
            </a:endParaRPr>
          </a:p>
        </p:txBody>
      </p:sp>
      <p:sp>
        <p:nvSpPr>
          <p:cNvPr id="7" name="CaixaDeTexto 6"/>
          <p:cNvSpPr txBox="1"/>
          <p:nvPr/>
        </p:nvSpPr>
        <p:spPr>
          <a:xfrm>
            <a:off x="7524328" y="2492896"/>
            <a:ext cx="1080120" cy="369332"/>
          </a:xfrm>
          <a:prstGeom prst="rect">
            <a:avLst/>
          </a:prstGeom>
          <a:noFill/>
        </p:spPr>
        <p:txBody>
          <a:bodyPr wrap="square" rtlCol="0">
            <a:spAutoFit/>
          </a:bodyPr>
          <a:lstStyle/>
          <a:p>
            <a:r>
              <a:rPr lang="pt-BR" dirty="0" smtClean="0">
                <a:solidFill>
                  <a:schemeClr val="bg1"/>
                </a:solidFill>
              </a:rPr>
              <a:t>Mimas</a:t>
            </a:r>
            <a:endParaRPr lang="pt-BR" dirty="0">
              <a:solidFill>
                <a:schemeClr val="bg1"/>
              </a:solidFill>
            </a:endParaRPr>
          </a:p>
        </p:txBody>
      </p:sp>
      <p:cxnSp>
        <p:nvCxnSpPr>
          <p:cNvPr id="9" name="Conector de seta reta 8"/>
          <p:cNvCxnSpPr/>
          <p:nvPr/>
        </p:nvCxnSpPr>
        <p:spPr>
          <a:xfrm flipH="1" flipV="1">
            <a:off x="7452320" y="2204864"/>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Imagem 10" descr="Mimas_moon.jpg"/>
          <p:cNvPicPr>
            <a:picLocks noChangeAspect="1"/>
          </p:cNvPicPr>
          <p:nvPr/>
        </p:nvPicPr>
        <p:blipFill>
          <a:blip r:embed="rId4" cstate="print"/>
          <a:stretch>
            <a:fillRect/>
          </a:stretch>
        </p:blipFill>
        <p:spPr>
          <a:xfrm>
            <a:off x="611560" y="1124744"/>
            <a:ext cx="5308600" cy="5308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3" name="Conector reto 12"/>
          <p:cNvCxnSpPr/>
          <p:nvPr/>
        </p:nvCxnSpPr>
        <p:spPr>
          <a:xfrm flipH="1" flipV="1">
            <a:off x="5940152" y="1124744"/>
            <a:ext cx="1296144"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5940152" y="2204864"/>
            <a:ext cx="1368152" cy="4248472"/>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agem 16" descr="200px-DeathStar2.jpg"/>
          <p:cNvPicPr>
            <a:picLocks noChangeAspect="1"/>
          </p:cNvPicPr>
          <p:nvPr/>
        </p:nvPicPr>
        <p:blipFill>
          <a:blip r:embed="rId5" cstate="print"/>
          <a:stretch>
            <a:fillRect/>
          </a:stretch>
        </p:blipFill>
        <p:spPr>
          <a:xfrm>
            <a:off x="1043608" y="1484784"/>
            <a:ext cx="4497288" cy="4497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Saturn's Shadow .jpg"/>
          <p:cNvPicPr>
            <a:picLocks noChangeAspect="1"/>
          </p:cNvPicPr>
          <p:nvPr/>
        </p:nvPicPr>
        <p:blipFill>
          <a:blip r:embed="rId3" cstate="print"/>
          <a:stretch>
            <a:fillRect/>
          </a:stretch>
        </p:blipFill>
        <p:spPr>
          <a:xfrm>
            <a:off x="-1980728" y="1268760"/>
            <a:ext cx="10775136" cy="6858000"/>
          </a:xfrm>
          <a:prstGeom prst="rect">
            <a:avLst/>
          </a:prstGeom>
        </p:spPr>
      </p:pic>
      <p:sp>
        <p:nvSpPr>
          <p:cNvPr id="2" name="Título 1"/>
          <p:cNvSpPr>
            <a:spLocks noGrp="1"/>
          </p:cNvSpPr>
          <p:nvPr>
            <p:ph type="ctrTitle"/>
          </p:nvPr>
        </p:nvSpPr>
        <p:spPr>
          <a:xfrm>
            <a:off x="683568" y="404664"/>
            <a:ext cx="7772400" cy="1470025"/>
          </a:xfrm>
        </p:spPr>
        <p:txBody>
          <a:bodyPr>
            <a:normAutofit/>
          </a:bodyPr>
          <a:lstStyle/>
          <a:p>
            <a:pPr algn="r"/>
            <a:r>
              <a:rPr lang="pt-BR" sz="7200" dirty="0" smtClean="0">
                <a:solidFill>
                  <a:schemeClr val="accent3">
                    <a:lumMod val="40000"/>
                    <a:lumOff val="60000"/>
                  </a:schemeClr>
                </a:solidFill>
                <a:latin typeface="Algerian" pitchFamily="82" charset="0"/>
              </a:rPr>
              <a:t>Saturno</a:t>
            </a:r>
            <a:endParaRPr lang="pt-BR" sz="7200" dirty="0">
              <a:solidFill>
                <a:schemeClr val="accent3">
                  <a:lumMod val="40000"/>
                  <a:lumOff val="60000"/>
                </a:schemeClr>
              </a:solidFill>
              <a:latin typeface="Algerian" pitchFamily="82" charset="0"/>
            </a:endParaRPr>
          </a:p>
        </p:txBody>
      </p:sp>
      <p:sp>
        <p:nvSpPr>
          <p:cNvPr id="3" name="Subtítulo 2"/>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southpole_cassini.jpg"/>
          <p:cNvPicPr>
            <a:picLocks noGrp="1" noChangeAspect="1"/>
          </p:cNvPicPr>
          <p:nvPr>
            <p:ph idx="1"/>
          </p:nvPr>
        </p:nvPicPr>
        <p:blipFill>
          <a:blip r:embed="rId3" cstate="print"/>
          <a:stretch>
            <a:fillRect/>
          </a:stretch>
        </p:blipFill>
        <p:spPr>
          <a:xfrm>
            <a:off x="0" y="0"/>
            <a:ext cx="9175791" cy="3789040"/>
          </a:xfrm>
        </p:spPr>
      </p:pic>
      <p:sp>
        <p:nvSpPr>
          <p:cNvPr id="2" name="Título 1"/>
          <p:cNvSpPr>
            <a:spLocks noGrp="1"/>
          </p:cNvSpPr>
          <p:nvPr>
            <p:ph type="title"/>
          </p:nvPr>
        </p:nvSpPr>
        <p:spPr>
          <a:xfrm>
            <a:off x="467544" y="5445224"/>
            <a:ext cx="8229600" cy="1143000"/>
          </a:xfrm>
        </p:spPr>
        <p:txBody>
          <a:bodyPr/>
          <a:lstStyle/>
          <a:p>
            <a:pPr algn="r"/>
            <a:r>
              <a:rPr lang="pt-BR" dirty="0" smtClean="0">
                <a:solidFill>
                  <a:schemeClr val="bg1"/>
                </a:solidFill>
              </a:rPr>
              <a:t>Pólo sul</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IA10490-br500 (1).jpg"/>
          <p:cNvPicPr>
            <a:picLocks noGrp="1" noChangeAspect="1"/>
          </p:cNvPicPr>
          <p:nvPr>
            <p:ph idx="1"/>
          </p:nvPr>
        </p:nvPicPr>
        <p:blipFill>
          <a:blip r:embed="rId3" cstate="print"/>
          <a:stretch>
            <a:fillRect/>
          </a:stretch>
        </p:blipFill>
        <p:spPr>
          <a:xfrm rot="16200000">
            <a:off x="430696" y="-430696"/>
            <a:ext cx="8282608" cy="9144000"/>
          </a:xfrm>
        </p:spPr>
      </p:pic>
      <p:sp>
        <p:nvSpPr>
          <p:cNvPr id="2" name="Título 1"/>
          <p:cNvSpPr>
            <a:spLocks noGrp="1"/>
          </p:cNvSpPr>
          <p:nvPr>
            <p:ph type="title"/>
          </p:nvPr>
        </p:nvSpPr>
        <p:spPr/>
        <p:txBody>
          <a:bodyPr/>
          <a:lstStyle/>
          <a:p>
            <a:endParaRPr lang="pt-BR"/>
          </a:p>
        </p:txBody>
      </p:sp>
      <p:sp>
        <p:nvSpPr>
          <p:cNvPr id="5" name="Título 1"/>
          <p:cNvSpPr txBox="1">
            <a:spLocks/>
          </p:cNvSpPr>
          <p:nvPr/>
        </p:nvSpPr>
        <p:spPr>
          <a:xfrm>
            <a:off x="467544" y="5445224"/>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smtClean="0">
                <a:ln>
                  <a:noFill/>
                </a:ln>
                <a:solidFill>
                  <a:schemeClr val="bg1"/>
                </a:solidFill>
                <a:effectLst/>
                <a:uLnTx/>
                <a:uFillTx/>
                <a:latin typeface="+mj-lt"/>
                <a:ea typeface="+mj-ea"/>
                <a:cs typeface="+mj-cs"/>
              </a:rPr>
              <a:t>Pólo sul</a:t>
            </a:r>
            <a:endParaRPr kumimoji="0" lang="pt-BR"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solidFill>
                  <a:schemeClr val="bg1"/>
                </a:solidFill>
              </a:rPr>
              <a:t>Pólo sul</a:t>
            </a:r>
            <a:endParaRPr lang="pt-BR" dirty="0">
              <a:solidFill>
                <a:schemeClr val="bg1"/>
              </a:solidFill>
            </a:endParaRPr>
          </a:p>
        </p:txBody>
      </p:sp>
      <p:pic>
        <p:nvPicPr>
          <p:cNvPr id="4" name="Espaço Reservado para Conteúdo 3" descr="PIA08332_full.jpg"/>
          <p:cNvPicPr>
            <a:picLocks noGrp="1" noChangeAspect="1"/>
          </p:cNvPicPr>
          <p:nvPr>
            <p:ph idx="1"/>
          </p:nvPr>
        </p:nvPicPr>
        <p:blipFill>
          <a:blip r:embed="rId2" cstate="print"/>
          <a:stretch>
            <a:fillRect/>
          </a:stretch>
        </p:blipFill>
        <p:spPr>
          <a:xfrm>
            <a:off x="1979712" y="1196752"/>
            <a:ext cx="5220072" cy="541340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Hubble_Image.jpg"/>
          <p:cNvPicPr>
            <a:picLocks noGrp="1" noChangeAspect="1"/>
          </p:cNvPicPr>
          <p:nvPr>
            <p:ph idx="1"/>
          </p:nvPr>
        </p:nvPicPr>
        <p:blipFill>
          <a:blip r:embed="rId3" cstate="print"/>
          <a:stretch>
            <a:fillRect/>
          </a:stretch>
        </p:blipFill>
        <p:spPr>
          <a:xfrm>
            <a:off x="1043608" y="22847"/>
            <a:ext cx="6936472" cy="6835153"/>
          </a:xfrm>
        </p:spPr>
      </p:pic>
      <p:pic>
        <p:nvPicPr>
          <p:cNvPr id="5" name="Espaço Reservado para Conteúdo 3" descr="aurora_img_2005254.jpg"/>
          <p:cNvPicPr>
            <a:picLocks noChangeAspect="1"/>
          </p:cNvPicPr>
          <p:nvPr/>
        </p:nvPicPr>
        <p:blipFill>
          <a:blip r:embed="rId4" cstate="print"/>
          <a:stretch>
            <a:fillRect/>
          </a:stretch>
        </p:blipFill>
        <p:spPr>
          <a:xfrm>
            <a:off x="1259632" y="58515"/>
            <a:ext cx="6799485" cy="6799485"/>
          </a:xfrm>
          <a:prstGeom prst="rect">
            <a:avLst/>
          </a:prstGeom>
        </p:spPr>
      </p:pic>
      <p:sp>
        <p:nvSpPr>
          <p:cNvPr id="2" name="Título 1"/>
          <p:cNvSpPr>
            <a:spLocks noGrp="1"/>
          </p:cNvSpPr>
          <p:nvPr>
            <p:ph type="title"/>
          </p:nvPr>
        </p:nvSpPr>
        <p:spPr/>
        <p:txBody>
          <a:bodyPr/>
          <a:lstStyle/>
          <a:p>
            <a:pPr algn="l"/>
            <a:r>
              <a:rPr lang="pt-BR" dirty="0" smtClean="0">
                <a:solidFill>
                  <a:schemeClr val="bg1"/>
                </a:solidFill>
              </a:rPr>
              <a:t>Auroras</a:t>
            </a:r>
            <a:endParaRPr lang="pt-B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atsystem.jpg"/>
          <p:cNvPicPr>
            <a:picLocks noGrp="1" noChangeAspect="1"/>
          </p:cNvPicPr>
          <p:nvPr>
            <p:ph idx="1"/>
          </p:nvPr>
        </p:nvPicPr>
        <p:blipFill>
          <a:blip r:embed="rId3" cstate="print"/>
          <a:stretch>
            <a:fillRect/>
          </a:stretch>
        </p:blipFill>
        <p:spPr>
          <a:xfrm>
            <a:off x="-756592" y="0"/>
            <a:ext cx="8352928" cy="6960773"/>
          </a:xfrm>
        </p:spPr>
      </p:pic>
      <p:sp>
        <p:nvSpPr>
          <p:cNvPr id="6" name="Título 1"/>
          <p:cNvSpPr>
            <a:spLocks noGrp="1"/>
          </p:cNvSpPr>
          <p:nvPr>
            <p:ph type="title"/>
          </p:nvPr>
        </p:nvSpPr>
        <p:spPr/>
        <p:txBody>
          <a:bodyPr>
            <a:normAutofit/>
          </a:bodyPr>
          <a:lstStyle/>
          <a:p>
            <a:r>
              <a:rPr lang="pt-BR" dirty="0" smtClean="0">
                <a:solidFill>
                  <a:schemeClr val="bg1"/>
                </a:solidFill>
              </a:rPr>
              <a:t>Luas de Saturno</a:t>
            </a:r>
            <a:endParaRPr lang="pt-BR" dirty="0">
              <a:solidFill>
                <a:schemeClr val="bg1"/>
              </a:solidFill>
            </a:endParaRPr>
          </a:p>
        </p:txBody>
      </p:sp>
      <p:sp>
        <p:nvSpPr>
          <p:cNvPr id="7" name="CaixaDeTexto 6"/>
          <p:cNvSpPr txBox="1"/>
          <p:nvPr/>
        </p:nvSpPr>
        <p:spPr>
          <a:xfrm>
            <a:off x="5652120" y="1628800"/>
            <a:ext cx="2232248" cy="461665"/>
          </a:xfrm>
          <a:prstGeom prst="rect">
            <a:avLst/>
          </a:prstGeom>
          <a:noFill/>
        </p:spPr>
        <p:txBody>
          <a:bodyPr wrap="square" rtlCol="0">
            <a:spAutoFit/>
          </a:bodyPr>
          <a:lstStyle/>
          <a:p>
            <a:r>
              <a:rPr lang="pt-BR" sz="2400" dirty="0" smtClean="0">
                <a:solidFill>
                  <a:schemeClr val="bg1"/>
                </a:solidFill>
              </a:rPr>
              <a:t>Total de 62 luas!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solidFill>
                  <a:schemeClr val="bg1"/>
                </a:solidFill>
              </a:rPr>
              <a:t>Luas de Saturno</a:t>
            </a:r>
            <a:endParaRPr lang="pt-BR" dirty="0">
              <a:solidFill>
                <a:schemeClr val="bg1"/>
              </a:solidFill>
            </a:endParaRPr>
          </a:p>
        </p:txBody>
      </p:sp>
      <p:pic>
        <p:nvPicPr>
          <p:cNvPr id="4" name="Espaço Reservado para Conteúdo 3" descr="saturn_moons (1).jpg"/>
          <p:cNvPicPr>
            <a:picLocks noGrp="1" noChangeAspect="1"/>
          </p:cNvPicPr>
          <p:nvPr>
            <p:ph idx="1"/>
          </p:nvPr>
        </p:nvPicPr>
        <p:blipFill>
          <a:blip r:embed="rId3" cstate="print"/>
          <a:stretch>
            <a:fillRect/>
          </a:stretch>
        </p:blipFill>
        <p:spPr>
          <a:xfrm>
            <a:off x="467544" y="1484784"/>
            <a:ext cx="8047246" cy="471338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799px-Saturn's_Rings_PIA03550.jpg"/>
          <p:cNvPicPr>
            <a:picLocks noGrp="1" noChangeAspect="1"/>
          </p:cNvPicPr>
          <p:nvPr>
            <p:ph idx="1"/>
          </p:nvPr>
        </p:nvPicPr>
        <p:blipFill>
          <a:blip r:embed="rId3" cstate="print"/>
          <a:stretch>
            <a:fillRect/>
          </a:stretch>
        </p:blipFill>
        <p:spPr>
          <a:xfrm>
            <a:off x="0" y="2132856"/>
            <a:ext cx="9126144" cy="3312368"/>
          </a:xfrm>
        </p:spPr>
      </p:pic>
      <p:sp>
        <p:nvSpPr>
          <p:cNvPr id="8" name="Título 1"/>
          <p:cNvSpPr>
            <a:spLocks noGrp="1"/>
          </p:cNvSpPr>
          <p:nvPr>
            <p:ph type="title"/>
          </p:nvPr>
        </p:nvSpPr>
        <p:spPr/>
        <p:txBody>
          <a:bodyPr>
            <a:normAutofit/>
          </a:bodyPr>
          <a:lstStyle/>
          <a:p>
            <a:r>
              <a:rPr lang="pt-BR" dirty="0" smtClean="0">
                <a:solidFill>
                  <a:schemeClr val="bg1"/>
                </a:solidFill>
              </a:rPr>
              <a:t>Luas de Saturno</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aturno-luas-familia00.jpg"/>
          <p:cNvPicPr>
            <a:picLocks noGrp="1" noChangeAspect="1"/>
          </p:cNvPicPr>
          <p:nvPr>
            <p:ph idx="1"/>
          </p:nvPr>
        </p:nvPicPr>
        <p:blipFill>
          <a:blip r:embed="rId2" cstate="print"/>
          <a:stretch>
            <a:fillRect/>
          </a:stretch>
        </p:blipFill>
        <p:spPr>
          <a:xfrm>
            <a:off x="0" y="3041576"/>
            <a:ext cx="9148961" cy="381642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IA12528_br.jpg"/>
          <p:cNvPicPr>
            <a:picLocks noGrp="1" noChangeAspect="1"/>
          </p:cNvPicPr>
          <p:nvPr>
            <p:ph idx="1"/>
          </p:nvPr>
        </p:nvPicPr>
        <p:blipFill>
          <a:blip r:embed="rId3" cstate="print"/>
          <a:stretch>
            <a:fillRect/>
          </a:stretch>
        </p:blipFill>
        <p:spPr>
          <a:xfrm>
            <a:off x="323528" y="404664"/>
            <a:ext cx="8654371" cy="6147914"/>
          </a:xfrm>
        </p:spPr>
      </p:pic>
      <p:sp>
        <p:nvSpPr>
          <p:cNvPr id="2" name="Título 1"/>
          <p:cNvSpPr>
            <a:spLocks noGrp="1"/>
          </p:cNvSpPr>
          <p:nvPr>
            <p:ph type="title"/>
          </p:nvPr>
        </p:nvSpPr>
        <p:spPr/>
        <p:txBody>
          <a:bodyPr/>
          <a:lstStyle/>
          <a:p>
            <a:endParaRPr lang="pt-BR" dirty="0"/>
          </a:p>
        </p:txBody>
      </p:sp>
      <p:sp>
        <p:nvSpPr>
          <p:cNvPr id="5" name="CaixaDeTexto 4"/>
          <p:cNvSpPr txBox="1"/>
          <p:nvPr/>
        </p:nvSpPr>
        <p:spPr>
          <a:xfrm>
            <a:off x="6012160" y="5517232"/>
            <a:ext cx="1728192" cy="707886"/>
          </a:xfrm>
          <a:prstGeom prst="rect">
            <a:avLst/>
          </a:prstGeom>
          <a:noFill/>
        </p:spPr>
        <p:txBody>
          <a:bodyPr wrap="square" rtlCol="0">
            <a:spAutoFit/>
          </a:bodyPr>
          <a:lstStyle/>
          <a:p>
            <a:r>
              <a:rPr lang="pt-BR" sz="4000" dirty="0" smtClean="0">
                <a:solidFill>
                  <a:schemeClr val="bg1"/>
                </a:solidFill>
              </a:rPr>
              <a:t>Titã</a:t>
            </a:r>
            <a:endParaRPr lang="pt-BR" sz="4000" dirty="0">
              <a:solidFill>
                <a:schemeClr val="bg1"/>
              </a:solidFill>
            </a:endParaRPr>
          </a:p>
        </p:txBody>
      </p:sp>
      <p:sp>
        <p:nvSpPr>
          <p:cNvPr id="6" name="CaixaDeTexto 5"/>
          <p:cNvSpPr txBox="1"/>
          <p:nvPr/>
        </p:nvSpPr>
        <p:spPr>
          <a:xfrm>
            <a:off x="971600" y="1340768"/>
            <a:ext cx="1008112" cy="369332"/>
          </a:xfrm>
          <a:prstGeom prst="rect">
            <a:avLst/>
          </a:prstGeom>
          <a:noFill/>
        </p:spPr>
        <p:txBody>
          <a:bodyPr wrap="square" rtlCol="0">
            <a:spAutoFit/>
          </a:bodyPr>
          <a:lstStyle/>
          <a:p>
            <a:r>
              <a:rPr lang="pt-BR" dirty="0" err="1" smtClean="0">
                <a:solidFill>
                  <a:schemeClr val="bg1"/>
                </a:solidFill>
              </a:rPr>
              <a:t>Tétis</a:t>
            </a:r>
            <a:endParaRPr lang="pt-BR" dirty="0">
              <a:solidFill>
                <a:schemeClr val="bg1"/>
              </a:solidFill>
            </a:endParaRPr>
          </a:p>
        </p:txBody>
      </p:sp>
      <p:pic>
        <p:nvPicPr>
          <p:cNvPr id="7" name="Imagem 6" descr="PIA14611-br500.jpg"/>
          <p:cNvPicPr>
            <a:picLocks noChangeAspect="1"/>
          </p:cNvPicPr>
          <p:nvPr/>
        </p:nvPicPr>
        <p:blipFill>
          <a:blip r:embed="rId4" cstate="print"/>
          <a:stretch>
            <a:fillRect/>
          </a:stretch>
        </p:blipFill>
        <p:spPr>
          <a:xfrm rot="686626">
            <a:off x="4163890" y="1460847"/>
            <a:ext cx="45720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9" name="Conector reto 8"/>
          <p:cNvCxnSpPr/>
          <p:nvPr/>
        </p:nvCxnSpPr>
        <p:spPr>
          <a:xfrm>
            <a:off x="2339752" y="1844824"/>
            <a:ext cx="1368151" cy="3672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2483768" y="1066728"/>
            <a:ext cx="2088231" cy="274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titan_earth_moon_compared_600.jpg"/>
          <p:cNvPicPr>
            <a:picLocks noGrp="1" noChangeAspect="1"/>
          </p:cNvPicPr>
          <p:nvPr>
            <p:ph idx="1"/>
          </p:nvPr>
        </p:nvPicPr>
        <p:blipFill>
          <a:blip r:embed="rId3" cstate="print"/>
          <a:stretch>
            <a:fillRect/>
          </a:stretch>
        </p:blipFill>
        <p:spPr>
          <a:xfrm>
            <a:off x="323528" y="764704"/>
            <a:ext cx="8599884" cy="5733256"/>
          </a:xfrm>
        </p:spPr>
      </p:pic>
      <p:sp>
        <p:nvSpPr>
          <p:cNvPr id="6" name="Título 5"/>
          <p:cNvSpPr>
            <a:spLocks noGrp="1"/>
          </p:cNvSpPr>
          <p:nvPr>
            <p:ph type="title"/>
          </p:nvPr>
        </p:nvSpPr>
        <p:spPr/>
        <p:txBody>
          <a:bodyPr/>
          <a:lstStyle/>
          <a:p>
            <a:endParaRPr lang="pt-BR" dirty="0"/>
          </a:p>
        </p:txBody>
      </p:sp>
      <p:sp>
        <p:nvSpPr>
          <p:cNvPr id="8" name="CaixaDeTexto 7"/>
          <p:cNvSpPr txBox="1"/>
          <p:nvPr/>
        </p:nvSpPr>
        <p:spPr>
          <a:xfrm>
            <a:off x="5580112" y="4509120"/>
            <a:ext cx="1296144" cy="369332"/>
          </a:xfrm>
          <a:prstGeom prst="rect">
            <a:avLst/>
          </a:prstGeom>
          <a:noFill/>
        </p:spPr>
        <p:txBody>
          <a:bodyPr wrap="square" rtlCol="0">
            <a:spAutoFit/>
          </a:bodyPr>
          <a:lstStyle/>
          <a:p>
            <a:r>
              <a:rPr lang="pt-BR" dirty="0" smtClean="0">
                <a:solidFill>
                  <a:schemeClr val="bg1"/>
                </a:solidFill>
              </a:rPr>
              <a:t>5 150 </a:t>
            </a:r>
            <a:r>
              <a:rPr lang="pt-BR" dirty="0" smtClean="0">
                <a:solidFill>
                  <a:schemeClr val="bg1"/>
                </a:solidFill>
              </a:rPr>
              <a:t>km</a:t>
            </a:r>
            <a:endParaRPr lang="pt-BR" dirty="0">
              <a:solidFill>
                <a:schemeClr val="bg1"/>
              </a:solidFill>
            </a:endParaRPr>
          </a:p>
        </p:txBody>
      </p:sp>
      <p:sp>
        <p:nvSpPr>
          <p:cNvPr id="9" name="CaixaDeTexto 8"/>
          <p:cNvSpPr txBox="1"/>
          <p:nvPr/>
        </p:nvSpPr>
        <p:spPr>
          <a:xfrm>
            <a:off x="1691680" y="5661248"/>
            <a:ext cx="1164101" cy="369332"/>
          </a:xfrm>
          <a:prstGeom prst="rect">
            <a:avLst/>
          </a:prstGeom>
          <a:noFill/>
        </p:spPr>
        <p:txBody>
          <a:bodyPr wrap="none" rtlCol="0">
            <a:spAutoFit/>
          </a:bodyPr>
          <a:lstStyle/>
          <a:p>
            <a:r>
              <a:rPr lang="pt-BR" dirty="0" smtClean="0">
                <a:solidFill>
                  <a:schemeClr val="bg1"/>
                </a:solidFill>
              </a:rPr>
              <a:t>12 742 km</a:t>
            </a:r>
            <a:endParaRPr lang="pt-BR" dirty="0">
              <a:solidFill>
                <a:schemeClr val="bg1"/>
              </a:solidFill>
            </a:endParaRPr>
          </a:p>
        </p:txBody>
      </p:sp>
      <p:sp>
        <p:nvSpPr>
          <p:cNvPr id="10" name="CaixaDeTexto 9"/>
          <p:cNvSpPr txBox="1"/>
          <p:nvPr/>
        </p:nvSpPr>
        <p:spPr>
          <a:xfrm>
            <a:off x="7812360" y="4365104"/>
            <a:ext cx="1047082" cy="369332"/>
          </a:xfrm>
          <a:prstGeom prst="rect">
            <a:avLst/>
          </a:prstGeom>
          <a:noFill/>
        </p:spPr>
        <p:txBody>
          <a:bodyPr wrap="none" rtlCol="0">
            <a:spAutoFit/>
          </a:bodyPr>
          <a:lstStyle/>
          <a:p>
            <a:r>
              <a:rPr lang="pt-BR" dirty="0" smtClean="0">
                <a:solidFill>
                  <a:schemeClr val="bg1"/>
                </a:solidFill>
              </a:rPr>
              <a:t>3 474 </a:t>
            </a:r>
            <a:r>
              <a:rPr lang="pt-BR" dirty="0" smtClean="0">
                <a:solidFill>
                  <a:schemeClr val="bg1"/>
                </a:solidFill>
              </a:rPr>
              <a:t>km</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Saturno</a:t>
            </a:r>
            <a:endParaRPr lang="pt-BR" dirty="0">
              <a:solidFill>
                <a:schemeClr val="bg1"/>
              </a:solidFill>
            </a:endParaRPr>
          </a:p>
        </p:txBody>
      </p:sp>
      <p:pic>
        <p:nvPicPr>
          <p:cNvPr id="4" name="Espaço Reservado para Conteúdo 3" descr="357px-Polidoro_da_Caravaggio_-_Saturnus-thumb.jpg"/>
          <p:cNvPicPr>
            <a:picLocks noGrp="1" noChangeAspect="1"/>
          </p:cNvPicPr>
          <p:nvPr>
            <p:ph idx="1"/>
          </p:nvPr>
        </p:nvPicPr>
        <p:blipFill>
          <a:blip r:embed="rId3" cstate="print"/>
          <a:stretch>
            <a:fillRect/>
          </a:stretch>
        </p:blipFill>
        <p:spPr>
          <a:xfrm>
            <a:off x="1187624" y="1268760"/>
            <a:ext cx="3096344" cy="5195266"/>
          </a:xfrm>
        </p:spPr>
      </p:pic>
      <p:sp>
        <p:nvSpPr>
          <p:cNvPr id="5" name="CaixaDeTexto 4"/>
          <p:cNvSpPr txBox="1"/>
          <p:nvPr/>
        </p:nvSpPr>
        <p:spPr>
          <a:xfrm>
            <a:off x="4644008" y="1412776"/>
            <a:ext cx="3384376" cy="400110"/>
          </a:xfrm>
          <a:prstGeom prst="rect">
            <a:avLst/>
          </a:prstGeom>
          <a:noFill/>
        </p:spPr>
        <p:txBody>
          <a:bodyPr wrap="square" rtlCol="0">
            <a:spAutoFit/>
          </a:bodyPr>
          <a:lstStyle/>
          <a:p>
            <a:r>
              <a:rPr lang="pt-BR" sz="2000" dirty="0" smtClean="0">
                <a:solidFill>
                  <a:schemeClr val="bg1"/>
                </a:solidFill>
              </a:rPr>
              <a:t>Deus romano da agricultura</a:t>
            </a:r>
            <a:endParaRPr lang="pt-BR" sz="2000" dirty="0">
              <a:solidFill>
                <a:schemeClr val="bg1"/>
              </a:solidFill>
            </a:endParaRPr>
          </a:p>
        </p:txBody>
      </p:sp>
      <p:sp>
        <p:nvSpPr>
          <p:cNvPr id="2050" name="AutoShape 2" descr="data:image/jpeg;base64,/9j/4AAQSkZJRgABAQAAAQABAAD/2wCEAAkGBg8MDQ0PDQ4NDRUPDxIMDxQPDxQNDw8PFRUVFRgQFhIXHDIqFxklGRIXJi8hIyc1LS8sFR4xODIqNyYsLikBCQoKBQUFDQUFDSkYEhgpKSkpKSkpKSkpKSkpKSkpKSkpKSkpKSkpKSkpKSkpKSkpKSkpKSkpKSkpKSkpKSkpKf/AABEIAHgAeAMBIgACEQEDEQH/xAAcAAEBAAIDAQEAAAAAAAAAAAAAAQUHBAYIAwL/xABBEAABAwICBQgFCQgDAAAAAAABAAIDBBEFEgYHEyExCCIyUWFxkbEUQVJyoTM1QmN0gZKz0lNUYoKToqPBFxgj/8QAFAEBAAAAAAAAAAAAAAAAAAAAAP/EABQRAQAAAAAAAAAAAAAAAAAAAAD/2gAMAwEAAhEDEQA/AN4oiICIiAoqsJpFplQYUYhXVLafa5jHma92bLa/RB9oeKDNIsXo/pNSYpE6WhnbUMY/ZOc0OaA+wNucB6iFlEBERAREQEREBERBUREBERBgNJdOaDCHRNr59gZQ50fMe/MGkA9EdoWj9eGmdDjBw80E+22ImEnMczKXGO3SG/onwXf9cOrmsx2SidRmACBkrX7V5ZveWEWsDfolaT0z1fVmBGAVhgO3DyzZPL+hlve4FukEGwdS2sHDcJw+ohrqjYvfVGVo2b33YWMF7tHW0rYX/NeBfvv+CX9K0NofqtrsbgknpHUwayQwu2shY7MAHcA07rOCz3/XrF/bof6zv0IPR9NUNlYyRhu17WyNPC7XAEHwK+i4mEUzoKanifbNFDHE63DM1gabHquFzEBFEQVFEQVFFUBEUQVFFUEstGcpbpYV7tT5xLea0ZylulhXu1PnEgyGofFYKLA62eqlZBGyscXOebAf+Ue7tPYF8tI+UXFGXMw2kM9jYS1DjGw9ojG8/eR3LSEVTNIxlM10jmbTOyNty0yus3MGDi42A61uDQrk/GVjZsXkfFmAcIISA8D6x/qPYPFBgn8oPFy64bRNHVsSR45l2/RHlCRzyNhxSBtNmIaJoiXRAn22He0doJ7l21mpTA2sy+hX3WzGaQu775lqPWtqnGDBtVROfJTPcGODzmfA88Lu+kw248QdyD0jDO2RrXMc1wcA5pacwLTwII4hfRaV5P2mjpWyYXO8u2TTNSkm52d+fF3AkEd5W6kBERAREQEURAVUVQRaM5S3Swr3anziW81ozlLdLCvdqfOJB8eT5ofFO6fEpQHmCT0enad4ZJlDnS99nADvK3yAtUcnL5qq/trvy41tdBVhtMMIbXYbW0zhfa08jW39Tw0lp+5wCzK4mK1DYaaeR+4RxSSO7GtaSfgEHlPVbiJpsdw14JGadsDu0Sgst/cPBetgvH2gNOZsawxo4mshdu6mvDj8AV7BCCoiICIiAiiICqiqCLRnKX6WFe7U+cS3mtGcpbpYV7tT5xIM5ycvmmr+2u/LjW2Fqfk5fNNX9td+XGtroKuga69IxQ4LOwOs+sPokYvY5Xb3n8II/mC7xWVsdPG+WZ7Y2RtL3ucQ1rWjiSV5W1nacux2vzx5hDDeKmaRvLSd8hHtOPwsEGY1CYGanGRORdtHE6Yn6x4LGD4uP3L0uF0XVBoYcIwtm1blmqiKie/Fu7mRnuafFxXekFRFEFREQRERARVRAXSNZGrNukJpS6qdTejiQDLEJc+ct63C1snxXeFEHVdXegowCllp2zuqdpMZ8xjEViWtblsHH2V2oouHjVd6NSVM/wCxgkm/Awu/0g0Nr01gOqql2GUz7Q05tUFp+VnH0D/C3q679S5WpfVbtzFilczmNOekjcPlHA7pnD2QRuHrO/1b9b6KYYcWxalglcT6TUAyknnFpJe836yAfFev4YWRNa1gDGtAY0AWa1o3BoA4BB9AqoqgKKogIiIIiKoIiqiAiqIIuPiVE2pgmhfwlifC7uc0tPmuSog8e11FWaPYnYgwzUsueJ1ua9oPNkbfpNcPMrL6Xa2MRxlsUcjm07Iy2TLT5mB8o4SOJN9x4DgF6T0j0QocVYGV1NHMG9Bxu2RnuvG8LAYJqcwegmE0dM6VzTmYZ5DM1hHAhp3X7wg5GrHFcQrMMhkxOLZycGOdzXzxeqVzPok/Hj613BfkNX6QFFVEFREQRERBVFU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2" name="AutoShape 4" descr="data:image/jpeg;base64,/9j/4AAQSkZJRgABAQAAAQABAAD/2wCEAAkGBg8MDQ0PDQ4NDRUPDxIMDxQPDxQNDw8PFRUVFRgQFhIXHDIqFxklGRIXJi8hIyc1LS8sFR4xODIqNyYsLikBCQoKBQUFDQUFDSkYEhgpKSkpKSkpKSkpKSkpKSkpKSkpKSkpKSkpKSkpKSkpKSkpKSkpKSkpKSkpKSkpKSkpKf/AABEIAHgAeAMBIgACEQEDEQH/xAAcAAEBAAIDAQEAAAAAAAAAAAAAAQUHBAYIAwL/xABBEAABAwICBQgFCQgDAAAAAAABAAIDBBEFEgYHEyExCCIyUWFxkbEUQVJyoTM1QmN0gZKz0lNUYoKToqPBFxgj/8QAFAEBAAAAAAAAAAAAAAAAAAAAAP/EABQRAQAAAAAAAAAAAAAAAAAAAAD/2gAMAwEAAhEDEQA/AN4oiICIiAoqsJpFplQYUYhXVLafa5jHma92bLa/RB9oeKDNIsXo/pNSYpE6WhnbUMY/ZOc0OaA+wNucB6iFlEBERAREQEREBERBUREBERBgNJdOaDCHRNr59gZQ50fMe/MGkA9EdoWj9eGmdDjBw80E+22ImEnMczKXGO3SG/onwXf9cOrmsx2SidRmACBkrX7V5ZveWEWsDfolaT0z1fVmBGAVhgO3DyzZPL+hlve4FukEGwdS2sHDcJw+ohrqjYvfVGVo2b33YWMF7tHW0rYX/NeBfvv+CX9K0NofqtrsbgknpHUwayQwu2shY7MAHcA07rOCz3/XrF/bof6zv0IPR9NUNlYyRhu17WyNPC7XAEHwK+i4mEUzoKanifbNFDHE63DM1gabHquFzEBFEQVFEQVFFUBEUQVFFUEstGcpbpYV7tT5xLea0ZylulhXu1PnEgyGofFYKLA62eqlZBGyscXOebAf+Ue7tPYF8tI+UXFGXMw2kM9jYS1DjGw9ojG8/eR3LSEVTNIxlM10jmbTOyNty0yus3MGDi42A61uDQrk/GVjZsXkfFmAcIISA8D6x/qPYPFBgn8oPFy64bRNHVsSR45l2/RHlCRzyNhxSBtNmIaJoiXRAn22He0doJ7l21mpTA2sy+hX3WzGaQu775lqPWtqnGDBtVROfJTPcGODzmfA88Lu+kw248QdyD0jDO2RrXMc1wcA5pacwLTwII4hfRaV5P2mjpWyYXO8u2TTNSkm52d+fF3AkEd5W6kBERAREQEURAVUVQRaM5S3Swr3anziW81ozlLdLCvdqfOJB8eT5ofFO6fEpQHmCT0enad4ZJlDnS99nADvK3yAtUcnL5qq/trvy41tdBVhtMMIbXYbW0zhfa08jW39Tw0lp+5wCzK4mK1DYaaeR+4RxSSO7GtaSfgEHlPVbiJpsdw14JGadsDu0Sgst/cPBetgvH2gNOZsawxo4mshdu6mvDj8AV7BCCoiICIiAiiICqiqCLRnKX6WFe7U+cS3mtGcpbpYV7tT5xIM5ycvmmr+2u/LjW2Fqfk5fNNX9td+XGtroKuga69IxQ4LOwOs+sPokYvY5Xb3n8II/mC7xWVsdPG+WZ7Y2RtL3ucQ1rWjiSV5W1nacux2vzx5hDDeKmaRvLSd8hHtOPwsEGY1CYGanGRORdtHE6Yn6x4LGD4uP3L0uF0XVBoYcIwtm1blmqiKie/Fu7mRnuafFxXekFRFEFREQRERARVRAXSNZGrNukJpS6qdTejiQDLEJc+ct63C1snxXeFEHVdXegowCllp2zuqdpMZ8xjEViWtblsHH2V2oouHjVd6NSVM/wCxgkm/Awu/0g0Nr01gOqql2GUz7Q05tUFp+VnH0D/C3q679S5WpfVbtzFilczmNOekjcPlHA7pnD2QRuHrO/1b9b6KYYcWxalglcT6TUAyknnFpJe836yAfFev4YWRNa1gDGtAY0AWa1o3BoA4BB9AqoqgKKogIiIIiKoIiqiAiqIIuPiVE2pgmhfwlifC7uc0tPmuSog8e11FWaPYnYgwzUsueJ1ua9oPNkbfpNcPMrL6Xa2MRxlsUcjm07Iy2TLT5mB8o4SOJN9x4DgF6T0j0QocVYGV1NHMG9Bxu2RnuvG8LAYJqcwegmE0dM6VzTmYZ5DM1hHAhp3X7wg5GrHFcQrMMhkxOLZycGOdzXzxeqVzPok/Hj613BfkNX6QFFVEFREQRERBVFU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 name="Imagem 7" descr="download.jpg"/>
          <p:cNvPicPr>
            <a:picLocks noChangeAspect="1"/>
          </p:cNvPicPr>
          <p:nvPr/>
        </p:nvPicPr>
        <p:blipFill>
          <a:blip r:embed="rId4" cstate="print"/>
          <a:stretch>
            <a:fillRect/>
          </a:stretch>
        </p:blipFill>
        <p:spPr>
          <a:xfrm>
            <a:off x="5148064" y="3573016"/>
            <a:ext cx="2282552" cy="22825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ABAAAepycAG-1.jpg"/>
          <p:cNvPicPr>
            <a:picLocks noGrp="1" noChangeAspect="1"/>
          </p:cNvPicPr>
          <p:nvPr>
            <p:ph idx="1"/>
          </p:nvPr>
        </p:nvPicPr>
        <p:blipFill>
          <a:blip r:embed="rId2" cstate="print"/>
          <a:stretch>
            <a:fillRect/>
          </a:stretch>
        </p:blipFill>
        <p:spPr>
          <a:xfrm>
            <a:off x="-180528" y="0"/>
            <a:ext cx="9468544" cy="7101408"/>
          </a:xfrm>
        </p:spPr>
      </p:pic>
      <p:sp>
        <p:nvSpPr>
          <p:cNvPr id="2" name="Título 1"/>
          <p:cNvSpPr>
            <a:spLocks noGrp="1"/>
          </p:cNvSpPr>
          <p:nvPr>
            <p:ph type="title"/>
          </p:nvPr>
        </p:nvSpPr>
        <p:spPr/>
        <p:txBody>
          <a:bodyPr/>
          <a:lstStyle/>
          <a:p>
            <a:r>
              <a:rPr lang="pt-BR" dirty="0" smtClean="0">
                <a:solidFill>
                  <a:schemeClr val="bg1"/>
                </a:solidFill>
              </a:rPr>
              <a:t>Titã</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IA16634-br500.jpg"/>
          <p:cNvPicPr>
            <a:picLocks noGrp="1" noChangeAspect="1"/>
          </p:cNvPicPr>
          <p:nvPr>
            <p:ph idx="1"/>
          </p:nvPr>
        </p:nvPicPr>
        <p:blipFill>
          <a:blip r:embed="rId3" cstate="print"/>
          <a:stretch>
            <a:fillRect/>
          </a:stretch>
        </p:blipFill>
        <p:spPr>
          <a:xfrm>
            <a:off x="1115616" y="1196752"/>
            <a:ext cx="7272808" cy="54546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ítulo 1"/>
          <p:cNvSpPr>
            <a:spLocks noGrp="1"/>
          </p:cNvSpPr>
          <p:nvPr>
            <p:ph type="title"/>
          </p:nvPr>
        </p:nvSpPr>
        <p:spPr/>
        <p:txBody>
          <a:bodyPr/>
          <a:lstStyle/>
          <a:p>
            <a:r>
              <a:rPr lang="pt-BR" dirty="0" smtClean="0">
                <a:solidFill>
                  <a:schemeClr val="bg1"/>
                </a:solidFill>
              </a:rPr>
              <a:t>Titã</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71950" y="0"/>
            <a:ext cx="4972050" cy="6762750"/>
          </a:xfrm>
          <a:prstGeom prst="rect">
            <a:avLst/>
          </a:prstGeom>
          <a:noFill/>
          <a:ln w="9525">
            <a:noFill/>
            <a:miter lim="800000"/>
            <a:headEnd/>
            <a:tailEnd/>
          </a:ln>
        </p:spPr>
      </p:pic>
      <p:sp>
        <p:nvSpPr>
          <p:cNvPr id="2" name="Título 1"/>
          <p:cNvSpPr>
            <a:spLocks noGrp="1"/>
          </p:cNvSpPr>
          <p:nvPr>
            <p:ph type="title"/>
          </p:nvPr>
        </p:nvSpPr>
        <p:spPr/>
        <p:txBody>
          <a:bodyPr/>
          <a:lstStyle/>
          <a:p>
            <a:pPr algn="l"/>
            <a:r>
              <a:rPr lang="pt-BR" dirty="0" err="1" smtClean="0">
                <a:solidFill>
                  <a:schemeClr val="bg1"/>
                </a:solidFill>
              </a:rPr>
              <a:t>Enceladus</a:t>
            </a:r>
            <a:endParaRPr lang="pt-BR" dirty="0">
              <a:solidFill>
                <a:schemeClr val="bg1"/>
              </a:solidFill>
            </a:endParaRPr>
          </a:p>
        </p:txBody>
      </p:sp>
      <p:sp>
        <p:nvSpPr>
          <p:cNvPr id="5" name="Espaço Reservado para Conteúdo 4"/>
          <p:cNvSpPr>
            <a:spLocks noGrp="1"/>
          </p:cNvSpPr>
          <p:nvPr>
            <p:ph idx="1"/>
          </p:nvPr>
        </p:nvSpPr>
        <p:spPr/>
        <p:txBody>
          <a:bodyPr/>
          <a:lstStyle/>
          <a:p>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PIA14642-br500.jpg"/>
          <p:cNvPicPr>
            <a:picLocks noGrp="1" noChangeAspect="1"/>
          </p:cNvPicPr>
          <p:nvPr>
            <p:ph idx="1"/>
          </p:nvPr>
        </p:nvPicPr>
        <p:blipFill>
          <a:blip r:embed="rId3" cstate="print"/>
          <a:stretch>
            <a:fillRect/>
          </a:stretch>
        </p:blipFill>
        <p:spPr>
          <a:xfrm>
            <a:off x="-180528" y="-2691680"/>
            <a:ext cx="12776149" cy="12776149"/>
          </a:xfrm>
        </p:spPr>
      </p:pic>
      <p:sp>
        <p:nvSpPr>
          <p:cNvPr id="2" name="Título 1"/>
          <p:cNvSpPr>
            <a:spLocks noGrp="1"/>
          </p:cNvSpPr>
          <p:nvPr>
            <p:ph type="title"/>
          </p:nvPr>
        </p:nvSpPr>
        <p:spPr/>
        <p:txBody>
          <a:bodyPr/>
          <a:lstStyle/>
          <a:p>
            <a:pPr algn="l"/>
            <a:r>
              <a:rPr lang="pt-BR" dirty="0" err="1" smtClean="0">
                <a:solidFill>
                  <a:schemeClr val="bg1"/>
                </a:solidFill>
              </a:rPr>
              <a:t>Enceladus</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Oposição de Saturno</a:t>
            </a:r>
            <a:endParaRPr lang="pt-BR" dirty="0">
              <a:solidFill>
                <a:schemeClr val="bg1"/>
              </a:solidFill>
            </a:endParaRPr>
          </a:p>
        </p:txBody>
      </p:sp>
      <p:pic>
        <p:nvPicPr>
          <p:cNvPr id="4" name="Espaço Reservado para Conteúdo 3" descr="3.Opposition.jpg"/>
          <p:cNvPicPr>
            <a:picLocks noGrp="1" noChangeAspect="1"/>
          </p:cNvPicPr>
          <p:nvPr>
            <p:ph idx="1"/>
          </p:nvPr>
        </p:nvPicPr>
        <p:blipFill>
          <a:blip r:embed="rId3" cstate="print"/>
          <a:stretch>
            <a:fillRect/>
          </a:stretch>
        </p:blipFill>
        <p:spPr>
          <a:xfrm>
            <a:off x="1691680" y="1196752"/>
            <a:ext cx="5433392" cy="543339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aturnoppositions.jpg"/>
          <p:cNvPicPr>
            <a:picLocks noGrp="1" noChangeAspect="1"/>
          </p:cNvPicPr>
          <p:nvPr>
            <p:ph idx="1"/>
          </p:nvPr>
        </p:nvPicPr>
        <p:blipFill>
          <a:blip r:embed="rId3" cstate="print"/>
          <a:stretch>
            <a:fillRect/>
          </a:stretch>
        </p:blipFill>
        <p:spPr>
          <a:xfrm>
            <a:off x="1907704" y="548680"/>
            <a:ext cx="5245138" cy="602128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chemeClr val="bg1"/>
                </a:solidFill>
              </a:rPr>
              <a:t>Obliquidade</a:t>
            </a:r>
            <a:r>
              <a:rPr lang="pt-BR" dirty="0" smtClean="0">
                <a:solidFill>
                  <a:schemeClr val="bg1"/>
                </a:solidFill>
              </a:rPr>
              <a:t> do planeta</a:t>
            </a:r>
            <a:endParaRPr lang="pt-BR" dirty="0">
              <a:solidFill>
                <a:schemeClr val="bg1"/>
              </a:solidFill>
            </a:endParaRPr>
          </a:p>
        </p:txBody>
      </p:sp>
      <p:pic>
        <p:nvPicPr>
          <p:cNvPr id="8" name="Espaço Reservado para Conteúdo 7" descr="obliquity_solarsystem.jpg"/>
          <p:cNvPicPr>
            <a:picLocks noGrp="1" noChangeAspect="1"/>
          </p:cNvPicPr>
          <p:nvPr>
            <p:ph idx="1"/>
          </p:nvPr>
        </p:nvPicPr>
        <p:blipFill>
          <a:blip r:embed="rId2" cstate="print"/>
          <a:stretch>
            <a:fillRect/>
          </a:stretch>
        </p:blipFill>
        <p:spPr>
          <a:xfrm>
            <a:off x="-1" y="2348880"/>
            <a:ext cx="9144001" cy="2066926"/>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chemeClr val="bg1"/>
                </a:solidFill>
              </a:rPr>
              <a:t>Obliquidade</a:t>
            </a:r>
            <a:r>
              <a:rPr lang="pt-BR" dirty="0" smtClean="0">
                <a:solidFill>
                  <a:schemeClr val="bg1"/>
                </a:solidFill>
              </a:rPr>
              <a:t> do planeta</a:t>
            </a:r>
            <a:endParaRPr lang="pt-B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043608" y="2060848"/>
            <a:ext cx="6886575" cy="3648075"/>
          </a:xfrm>
          <a:prstGeom prst="rect">
            <a:avLst/>
          </a:prstGeom>
          <a:noFill/>
          <a:ln w="9525">
            <a:noFill/>
            <a:miter lim="800000"/>
            <a:headEnd/>
            <a:tailEnd/>
          </a:ln>
        </p:spPr>
      </p:pic>
      <p:pic>
        <p:nvPicPr>
          <p:cNvPr id="9" name="Imagem 8" descr="6yearsofsaturn_friedman.jpg"/>
          <p:cNvPicPr>
            <a:picLocks noChangeAspect="1"/>
          </p:cNvPicPr>
          <p:nvPr/>
        </p:nvPicPr>
        <p:blipFill>
          <a:blip r:embed="rId4" cstate="print"/>
          <a:stretch>
            <a:fillRect/>
          </a:stretch>
        </p:blipFill>
        <p:spPr>
          <a:xfrm>
            <a:off x="0" y="1308639"/>
            <a:ext cx="9144000" cy="55493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Saturno Agora.png"/>
          <p:cNvPicPr>
            <a:picLocks noGrp="1" noChangeAspect="1"/>
          </p:cNvPicPr>
          <p:nvPr>
            <p:ph idx="1"/>
          </p:nvPr>
        </p:nvPicPr>
        <p:blipFill>
          <a:blip r:embed="rId2" cstate="print"/>
          <a:stretch>
            <a:fillRect/>
          </a:stretch>
        </p:blipFill>
        <p:spPr>
          <a:xfrm>
            <a:off x="0" y="0"/>
            <a:ext cx="12192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Perguntas?</a:t>
            </a:r>
            <a:endParaRPr lang="pt-BR" dirty="0">
              <a:solidFill>
                <a:schemeClr val="bg1"/>
              </a:solidFill>
            </a:endParaRPr>
          </a:p>
        </p:txBody>
      </p:sp>
      <p:pic>
        <p:nvPicPr>
          <p:cNvPr id="4" name="Espaço Reservado para Conteúdo 3" descr="357px-Polidoro_da_Caravaggio_-_Saturnus-thumb.jpg"/>
          <p:cNvPicPr>
            <a:picLocks noGrp="1" noChangeAspect="1"/>
          </p:cNvPicPr>
          <p:nvPr>
            <p:ph idx="1"/>
          </p:nvPr>
        </p:nvPicPr>
        <p:blipFill>
          <a:blip r:embed="rId2" cstate="print"/>
          <a:stretch>
            <a:fillRect/>
          </a:stretch>
        </p:blipFill>
        <p:spPr>
          <a:xfrm>
            <a:off x="2627784" y="2060848"/>
            <a:ext cx="2697444" cy="4525963"/>
          </a:xfrm>
        </p:spPr>
      </p:pic>
      <p:sp>
        <p:nvSpPr>
          <p:cNvPr id="6" name="Retângulo 5"/>
          <p:cNvSpPr/>
          <p:nvPr/>
        </p:nvSpPr>
        <p:spPr>
          <a:xfrm rot="1551226">
            <a:off x="4345378" y="1029558"/>
            <a:ext cx="1130072" cy="2646878"/>
          </a:xfrm>
          <a:prstGeom prst="rect">
            <a:avLst/>
          </a:prstGeom>
          <a:noFill/>
        </p:spPr>
        <p:txBody>
          <a:bodyPr wrap="square" lIns="91440" tIns="45720" rIns="91440" bIns="45720">
            <a:spAutoFit/>
          </a:bodyPr>
          <a:lstStyle/>
          <a:p>
            <a:pPr algn="ctr"/>
            <a:r>
              <a:rPr lang="pt-BR" sz="1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pt-BR" sz="1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olarsys_scale.jpg"/>
          <p:cNvPicPr>
            <a:picLocks noGrp="1" noChangeAspect="1"/>
          </p:cNvPicPr>
          <p:nvPr>
            <p:ph idx="1"/>
          </p:nvPr>
        </p:nvPicPr>
        <p:blipFill>
          <a:blip r:embed="rId3" cstate="print"/>
          <a:stretch>
            <a:fillRect/>
          </a:stretch>
        </p:blipFill>
        <p:spPr>
          <a:xfrm>
            <a:off x="0" y="1340768"/>
            <a:ext cx="9560071" cy="3123588"/>
          </a:xfrm>
        </p:spPr>
      </p:pic>
      <p:sp>
        <p:nvSpPr>
          <p:cNvPr id="2" name="Título 1"/>
          <p:cNvSpPr>
            <a:spLocks noGrp="1"/>
          </p:cNvSpPr>
          <p:nvPr>
            <p:ph type="title"/>
          </p:nvPr>
        </p:nvSpPr>
        <p:spPr/>
        <p:txBody>
          <a:bodyPr/>
          <a:lstStyle/>
          <a:p>
            <a:r>
              <a:rPr lang="pt-BR" dirty="0" smtClean="0">
                <a:solidFill>
                  <a:schemeClr val="bg1"/>
                </a:solidFill>
              </a:rPr>
              <a:t>Planetas do nosso sistema solar</a:t>
            </a:r>
            <a:endParaRPr lang="pt-BR" dirty="0">
              <a:solidFill>
                <a:schemeClr val="bg1"/>
              </a:solidFill>
            </a:endParaRPr>
          </a:p>
        </p:txBody>
      </p:sp>
      <p:pic>
        <p:nvPicPr>
          <p:cNvPr id="1038" name="Picture 14"/>
          <p:cNvPicPr>
            <a:picLocks noChangeAspect="1" noChangeArrowheads="1"/>
          </p:cNvPicPr>
          <p:nvPr/>
        </p:nvPicPr>
        <p:blipFill>
          <a:blip r:embed="rId4" cstate="print"/>
          <a:srcRect/>
          <a:stretch>
            <a:fillRect/>
          </a:stretch>
        </p:blipFill>
        <p:spPr bwMode="auto">
          <a:xfrm>
            <a:off x="-1188640" y="2996952"/>
            <a:ext cx="200025" cy="209550"/>
          </a:xfrm>
          <a:prstGeom prst="rect">
            <a:avLst/>
          </a:prstGeom>
          <a:noFill/>
          <a:ln w="9525">
            <a:noFill/>
            <a:miter lim="800000"/>
            <a:headEnd/>
            <a:tailEnd/>
          </a:ln>
        </p:spPr>
      </p:pic>
      <p:grpSp>
        <p:nvGrpSpPr>
          <p:cNvPr id="47" name="Grupo 39"/>
          <p:cNvGrpSpPr>
            <a:grpSpLocks/>
          </p:cNvGrpSpPr>
          <p:nvPr/>
        </p:nvGrpSpPr>
        <p:grpSpPr bwMode="auto">
          <a:xfrm>
            <a:off x="395536" y="3717031"/>
            <a:ext cx="1152525" cy="1143001"/>
            <a:chOff x="1791346" y="2852935"/>
            <a:chExt cx="1152128" cy="1142931"/>
          </a:xfrm>
        </p:grpSpPr>
        <p:sp>
          <p:nvSpPr>
            <p:cNvPr id="48" name="CaixaDeTexto 14"/>
            <p:cNvSpPr txBox="1">
              <a:spLocks noChangeArrowheads="1"/>
            </p:cNvSpPr>
            <p:nvPr/>
          </p:nvSpPr>
          <p:spPr bwMode="auto">
            <a:xfrm rot="1284536">
              <a:off x="1791346" y="3626534"/>
              <a:ext cx="1152128" cy="369332"/>
            </a:xfrm>
            <a:prstGeom prst="rect">
              <a:avLst/>
            </a:prstGeom>
            <a:noFill/>
            <a:ln w="9525">
              <a:noFill/>
              <a:miter lim="800000"/>
              <a:headEnd/>
              <a:tailEnd/>
            </a:ln>
          </p:spPr>
          <p:txBody>
            <a:bodyPr>
              <a:spAutoFit/>
            </a:bodyPr>
            <a:lstStyle/>
            <a:p>
              <a:r>
                <a:rPr lang="pt-BR" b="1" dirty="0">
                  <a:solidFill>
                    <a:schemeClr val="bg1"/>
                  </a:solidFill>
                  <a:latin typeface="Calibri" pitchFamily="34" charset="0"/>
                </a:rPr>
                <a:t>Mercúrio</a:t>
              </a:r>
            </a:p>
          </p:txBody>
        </p:sp>
        <p:cxnSp>
          <p:nvCxnSpPr>
            <p:cNvPr id="49" name="Conector de seta reta 48"/>
            <p:cNvCxnSpPr/>
            <p:nvPr/>
          </p:nvCxnSpPr>
          <p:spPr>
            <a:xfrm rot="5400000">
              <a:off x="1836472" y="3212483"/>
              <a:ext cx="720681" cy="15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upo 40"/>
          <p:cNvGrpSpPr>
            <a:grpSpLocks/>
          </p:cNvGrpSpPr>
          <p:nvPr/>
        </p:nvGrpSpPr>
        <p:grpSpPr bwMode="auto">
          <a:xfrm>
            <a:off x="971799" y="3790057"/>
            <a:ext cx="1152525" cy="925512"/>
            <a:chOff x="2367411" y="2925738"/>
            <a:chExt cx="1152128" cy="926112"/>
          </a:xfrm>
        </p:grpSpPr>
        <p:sp>
          <p:nvSpPr>
            <p:cNvPr id="51" name="CaixaDeTexto 16"/>
            <p:cNvSpPr txBox="1">
              <a:spLocks noChangeArrowheads="1"/>
            </p:cNvSpPr>
            <p:nvPr/>
          </p:nvSpPr>
          <p:spPr bwMode="auto">
            <a:xfrm rot="1284536">
              <a:off x="2367411" y="3482518"/>
              <a:ext cx="1152128" cy="369332"/>
            </a:xfrm>
            <a:prstGeom prst="rect">
              <a:avLst/>
            </a:prstGeom>
            <a:noFill/>
            <a:ln w="9525">
              <a:noFill/>
              <a:miter lim="800000"/>
              <a:headEnd/>
              <a:tailEnd/>
            </a:ln>
          </p:spPr>
          <p:txBody>
            <a:bodyPr>
              <a:spAutoFit/>
            </a:bodyPr>
            <a:lstStyle/>
            <a:p>
              <a:r>
                <a:rPr lang="pt-BR" b="1">
                  <a:solidFill>
                    <a:schemeClr val="bg1"/>
                  </a:solidFill>
                  <a:latin typeface="Calibri" pitchFamily="34" charset="0"/>
                </a:rPr>
                <a:t>Vênus</a:t>
              </a:r>
            </a:p>
          </p:txBody>
        </p:sp>
        <p:cxnSp>
          <p:nvCxnSpPr>
            <p:cNvPr id="52" name="Conector de seta reta 51"/>
            <p:cNvCxnSpPr/>
            <p:nvPr/>
          </p:nvCxnSpPr>
          <p:spPr>
            <a:xfrm rot="5400000">
              <a:off x="2413220" y="3140190"/>
              <a:ext cx="430491" cy="15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upo 41"/>
          <p:cNvGrpSpPr>
            <a:grpSpLocks/>
          </p:cNvGrpSpPr>
          <p:nvPr/>
        </p:nvGrpSpPr>
        <p:grpSpPr bwMode="auto">
          <a:xfrm>
            <a:off x="1621086" y="3788469"/>
            <a:ext cx="1150938" cy="855663"/>
            <a:chOff x="3015481" y="2924944"/>
            <a:chExt cx="1152128" cy="854897"/>
          </a:xfrm>
        </p:grpSpPr>
        <p:sp>
          <p:nvSpPr>
            <p:cNvPr id="54" name="CaixaDeTexto 15"/>
            <p:cNvSpPr txBox="1">
              <a:spLocks noChangeArrowheads="1"/>
            </p:cNvSpPr>
            <p:nvPr/>
          </p:nvSpPr>
          <p:spPr bwMode="auto">
            <a:xfrm rot="1284536">
              <a:off x="3015481" y="3410509"/>
              <a:ext cx="1152128" cy="369332"/>
            </a:xfrm>
            <a:prstGeom prst="rect">
              <a:avLst/>
            </a:prstGeom>
            <a:noFill/>
            <a:ln w="9525">
              <a:noFill/>
              <a:miter lim="800000"/>
              <a:headEnd/>
              <a:tailEnd/>
            </a:ln>
          </p:spPr>
          <p:txBody>
            <a:bodyPr>
              <a:spAutoFit/>
            </a:bodyPr>
            <a:lstStyle/>
            <a:p>
              <a:r>
                <a:rPr lang="pt-BR" b="1">
                  <a:solidFill>
                    <a:schemeClr val="bg1"/>
                  </a:solidFill>
                  <a:latin typeface="Calibri" pitchFamily="34" charset="0"/>
                </a:rPr>
                <a:t>Terra</a:t>
              </a:r>
            </a:p>
          </p:txBody>
        </p:sp>
        <p:cxnSp>
          <p:nvCxnSpPr>
            <p:cNvPr id="55" name="Conector de seta reta 54"/>
            <p:cNvCxnSpPr/>
            <p:nvPr/>
          </p:nvCxnSpPr>
          <p:spPr>
            <a:xfrm rot="5400000">
              <a:off x="3061050" y="3068483"/>
              <a:ext cx="288666" cy="158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upo 42"/>
          <p:cNvGrpSpPr>
            <a:grpSpLocks/>
          </p:cNvGrpSpPr>
          <p:nvPr/>
        </p:nvGrpSpPr>
        <p:grpSpPr bwMode="auto">
          <a:xfrm>
            <a:off x="2051720" y="3717032"/>
            <a:ext cx="1152525" cy="784225"/>
            <a:chOff x="3663555" y="2924944"/>
            <a:chExt cx="1152128" cy="782889"/>
          </a:xfrm>
        </p:grpSpPr>
        <p:sp>
          <p:nvSpPr>
            <p:cNvPr id="57" name="CaixaDeTexto 17"/>
            <p:cNvSpPr txBox="1">
              <a:spLocks noChangeArrowheads="1"/>
            </p:cNvSpPr>
            <p:nvPr/>
          </p:nvSpPr>
          <p:spPr bwMode="auto">
            <a:xfrm rot="1284536">
              <a:off x="3663555" y="3338501"/>
              <a:ext cx="1152128" cy="369332"/>
            </a:xfrm>
            <a:prstGeom prst="rect">
              <a:avLst/>
            </a:prstGeom>
            <a:noFill/>
            <a:ln w="9525">
              <a:noFill/>
              <a:miter lim="800000"/>
              <a:headEnd/>
              <a:tailEnd/>
            </a:ln>
          </p:spPr>
          <p:txBody>
            <a:bodyPr>
              <a:spAutoFit/>
            </a:bodyPr>
            <a:lstStyle/>
            <a:p>
              <a:r>
                <a:rPr lang="pt-BR" b="1">
                  <a:solidFill>
                    <a:schemeClr val="bg1"/>
                  </a:solidFill>
                  <a:latin typeface="Calibri" pitchFamily="34" charset="0"/>
                </a:rPr>
                <a:t>Marte</a:t>
              </a:r>
            </a:p>
          </p:txBody>
        </p:sp>
        <p:cxnSp>
          <p:nvCxnSpPr>
            <p:cNvPr id="58" name="Conector de seta reta 57"/>
            <p:cNvCxnSpPr/>
            <p:nvPr/>
          </p:nvCxnSpPr>
          <p:spPr>
            <a:xfrm rot="16200000" flipH="1">
              <a:off x="3635186" y="3069161"/>
              <a:ext cx="28843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upo 43"/>
          <p:cNvGrpSpPr>
            <a:grpSpLocks/>
          </p:cNvGrpSpPr>
          <p:nvPr/>
        </p:nvGrpSpPr>
        <p:grpSpPr bwMode="auto">
          <a:xfrm>
            <a:off x="3303561" y="4365105"/>
            <a:ext cx="1152525" cy="927298"/>
            <a:chOff x="4698568" y="3501380"/>
            <a:chExt cx="1152128" cy="926470"/>
          </a:xfrm>
        </p:grpSpPr>
        <p:sp>
          <p:nvSpPr>
            <p:cNvPr id="60" name="CaixaDeTexto 29"/>
            <p:cNvSpPr txBox="1">
              <a:spLocks noChangeArrowheads="1"/>
            </p:cNvSpPr>
            <p:nvPr/>
          </p:nvSpPr>
          <p:spPr bwMode="auto">
            <a:xfrm rot="1284536">
              <a:off x="4698568" y="4058518"/>
              <a:ext cx="1152128" cy="369332"/>
            </a:xfrm>
            <a:prstGeom prst="rect">
              <a:avLst/>
            </a:prstGeom>
            <a:noFill/>
            <a:ln w="9525">
              <a:noFill/>
              <a:miter lim="800000"/>
              <a:headEnd/>
              <a:tailEnd/>
            </a:ln>
          </p:spPr>
          <p:txBody>
            <a:bodyPr>
              <a:spAutoFit/>
            </a:bodyPr>
            <a:lstStyle/>
            <a:p>
              <a:r>
                <a:rPr lang="pt-BR" b="1" dirty="0">
                  <a:solidFill>
                    <a:schemeClr val="bg1"/>
                  </a:solidFill>
                  <a:latin typeface="Calibri" pitchFamily="34" charset="0"/>
                </a:rPr>
                <a:t>Júpiter</a:t>
              </a:r>
            </a:p>
          </p:txBody>
        </p:sp>
        <p:cxnSp>
          <p:nvCxnSpPr>
            <p:cNvPr id="61" name="Conector de seta reta 60"/>
            <p:cNvCxnSpPr/>
            <p:nvPr/>
          </p:nvCxnSpPr>
          <p:spPr>
            <a:xfrm rot="5400000">
              <a:off x="5031825" y="3716294"/>
              <a:ext cx="431415" cy="15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Grupo 44"/>
          <p:cNvGrpSpPr>
            <a:grpSpLocks/>
          </p:cNvGrpSpPr>
          <p:nvPr/>
        </p:nvGrpSpPr>
        <p:grpSpPr bwMode="auto">
          <a:xfrm>
            <a:off x="5274739" y="4149079"/>
            <a:ext cx="1221894" cy="1047954"/>
            <a:chOff x="6094491" y="3429793"/>
            <a:chExt cx="1221473" cy="1049183"/>
          </a:xfrm>
        </p:grpSpPr>
        <p:sp>
          <p:nvSpPr>
            <p:cNvPr id="63" name="CaixaDeTexto 31"/>
            <p:cNvSpPr txBox="1">
              <a:spLocks noChangeArrowheads="1"/>
            </p:cNvSpPr>
            <p:nvPr/>
          </p:nvSpPr>
          <p:spPr bwMode="auto">
            <a:xfrm rot="1518596">
              <a:off x="6094491" y="4109211"/>
              <a:ext cx="1221473" cy="369765"/>
            </a:xfrm>
            <a:prstGeom prst="rect">
              <a:avLst/>
            </a:prstGeom>
            <a:noFill/>
            <a:ln w="9525">
              <a:noFill/>
              <a:miter lim="800000"/>
              <a:headEnd/>
              <a:tailEnd/>
            </a:ln>
          </p:spPr>
          <p:txBody>
            <a:bodyPr wrap="square">
              <a:spAutoFit/>
            </a:bodyPr>
            <a:lstStyle/>
            <a:p>
              <a:r>
                <a:rPr lang="pt-BR" b="1" dirty="0">
                  <a:solidFill>
                    <a:srgbClr val="FFFF00"/>
                  </a:solidFill>
                  <a:latin typeface="Calibri" pitchFamily="34" charset="0"/>
                </a:rPr>
                <a:t>Saturno</a:t>
              </a:r>
            </a:p>
          </p:txBody>
        </p:sp>
        <p:cxnSp>
          <p:nvCxnSpPr>
            <p:cNvPr id="64" name="Conector de seta reta 63"/>
            <p:cNvCxnSpPr/>
            <p:nvPr/>
          </p:nvCxnSpPr>
          <p:spPr>
            <a:xfrm rot="5400000">
              <a:off x="6408206" y="3680914"/>
              <a:ext cx="503827" cy="15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upo 45"/>
          <p:cNvGrpSpPr>
            <a:grpSpLocks/>
          </p:cNvGrpSpPr>
          <p:nvPr/>
        </p:nvGrpSpPr>
        <p:grpSpPr bwMode="auto">
          <a:xfrm>
            <a:off x="6948264" y="3717032"/>
            <a:ext cx="1152525" cy="925512"/>
            <a:chOff x="7335962" y="3140968"/>
            <a:chExt cx="1152128" cy="926906"/>
          </a:xfrm>
        </p:grpSpPr>
        <p:sp>
          <p:nvSpPr>
            <p:cNvPr id="66" name="CaixaDeTexto 30"/>
            <p:cNvSpPr txBox="1">
              <a:spLocks noChangeArrowheads="1"/>
            </p:cNvSpPr>
            <p:nvPr/>
          </p:nvSpPr>
          <p:spPr bwMode="auto">
            <a:xfrm rot="1284536">
              <a:off x="7335962" y="3698542"/>
              <a:ext cx="1152128" cy="369332"/>
            </a:xfrm>
            <a:prstGeom prst="rect">
              <a:avLst/>
            </a:prstGeom>
            <a:noFill/>
            <a:ln w="9525">
              <a:noFill/>
              <a:miter lim="800000"/>
              <a:headEnd/>
              <a:tailEnd/>
            </a:ln>
          </p:spPr>
          <p:txBody>
            <a:bodyPr>
              <a:spAutoFit/>
            </a:bodyPr>
            <a:lstStyle/>
            <a:p>
              <a:r>
                <a:rPr lang="pt-BR" b="1">
                  <a:solidFill>
                    <a:schemeClr val="bg1"/>
                  </a:solidFill>
                  <a:latin typeface="Calibri" pitchFamily="34" charset="0"/>
                </a:rPr>
                <a:t>Urano</a:t>
              </a:r>
            </a:p>
          </p:txBody>
        </p:sp>
        <p:cxnSp>
          <p:nvCxnSpPr>
            <p:cNvPr id="67" name="Conector de seta reta 66"/>
            <p:cNvCxnSpPr/>
            <p:nvPr/>
          </p:nvCxnSpPr>
          <p:spPr>
            <a:xfrm rot="5400000">
              <a:off x="7560844" y="3392172"/>
              <a:ext cx="503995" cy="15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upo 46"/>
          <p:cNvGrpSpPr>
            <a:grpSpLocks/>
          </p:cNvGrpSpPr>
          <p:nvPr/>
        </p:nvGrpSpPr>
        <p:grpSpPr bwMode="auto">
          <a:xfrm>
            <a:off x="7991475" y="3789040"/>
            <a:ext cx="1152525" cy="855662"/>
            <a:chOff x="8128050" y="3068960"/>
            <a:chExt cx="1152128" cy="854898"/>
          </a:xfrm>
        </p:grpSpPr>
        <p:sp>
          <p:nvSpPr>
            <p:cNvPr id="69" name="CaixaDeTexto 32"/>
            <p:cNvSpPr txBox="1">
              <a:spLocks noChangeArrowheads="1"/>
            </p:cNvSpPr>
            <p:nvPr/>
          </p:nvSpPr>
          <p:spPr bwMode="auto">
            <a:xfrm rot="1284536">
              <a:off x="8128050" y="3554526"/>
              <a:ext cx="1152128" cy="369332"/>
            </a:xfrm>
            <a:prstGeom prst="rect">
              <a:avLst/>
            </a:prstGeom>
            <a:noFill/>
            <a:ln w="9525">
              <a:noFill/>
              <a:miter lim="800000"/>
              <a:headEnd/>
              <a:tailEnd/>
            </a:ln>
          </p:spPr>
          <p:txBody>
            <a:bodyPr>
              <a:spAutoFit/>
            </a:bodyPr>
            <a:lstStyle/>
            <a:p>
              <a:r>
                <a:rPr lang="pt-BR" b="1">
                  <a:solidFill>
                    <a:schemeClr val="bg1"/>
                  </a:solidFill>
                  <a:latin typeface="Calibri" pitchFamily="34" charset="0"/>
                </a:rPr>
                <a:t>Netuno</a:t>
              </a:r>
            </a:p>
          </p:txBody>
        </p:sp>
        <p:cxnSp>
          <p:nvCxnSpPr>
            <p:cNvPr id="70" name="Conector de seta reta 69"/>
            <p:cNvCxnSpPr/>
            <p:nvPr/>
          </p:nvCxnSpPr>
          <p:spPr>
            <a:xfrm rot="5400000">
              <a:off x="8424155" y="3320354"/>
              <a:ext cx="504374" cy="158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trips(downLeft)">
                                      <p:cBhvr>
                                        <p:cTn id="7" dur="1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trips(downLeft)">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strips(downLeft)">
                                      <p:cBhvr>
                                        <p:cTn id="17" dur="10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strips(downLeft)">
                                      <p:cBhvr>
                                        <p:cTn id="22" dur="1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strips(downLeft)">
                                      <p:cBhvr>
                                        <p:cTn id="27" dur="10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strips(downLeft)">
                                      <p:cBhvr>
                                        <p:cTn id="32" dur="10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trips(downLeft)">
                                      <p:cBhvr>
                                        <p:cTn id="37" dur="10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strips(downLeft)">
                                      <p:cBhvr>
                                        <p:cTn id="4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Saturn's Shadow .jpg"/>
          <p:cNvPicPr>
            <a:picLocks noChangeAspect="1"/>
          </p:cNvPicPr>
          <p:nvPr/>
        </p:nvPicPr>
        <p:blipFill>
          <a:blip r:embed="rId3" cstate="print"/>
          <a:stretch>
            <a:fillRect/>
          </a:stretch>
        </p:blipFill>
        <p:spPr>
          <a:xfrm>
            <a:off x="-137376" y="0"/>
            <a:ext cx="11524072" cy="7334672"/>
          </a:xfrm>
          <a:prstGeom prst="rect">
            <a:avLst/>
          </a:prstGeom>
        </p:spPr>
      </p:pic>
      <p:sp>
        <p:nvSpPr>
          <p:cNvPr id="2" name="Título 1"/>
          <p:cNvSpPr>
            <a:spLocks noGrp="1"/>
          </p:cNvSpPr>
          <p:nvPr>
            <p:ph type="ctrTitle"/>
          </p:nvPr>
        </p:nvSpPr>
        <p:spPr>
          <a:xfrm>
            <a:off x="683568" y="404664"/>
            <a:ext cx="7772400" cy="1470025"/>
          </a:xfrm>
        </p:spPr>
        <p:txBody>
          <a:bodyPr>
            <a:normAutofit/>
          </a:bodyPr>
          <a:lstStyle/>
          <a:p>
            <a:pPr algn="r"/>
            <a:r>
              <a:rPr lang="pt-BR" sz="7200" dirty="0" smtClean="0">
                <a:solidFill>
                  <a:schemeClr val="accent3">
                    <a:lumMod val="40000"/>
                    <a:lumOff val="60000"/>
                  </a:schemeClr>
                </a:solidFill>
                <a:latin typeface="Algerian" pitchFamily="82" charset="0"/>
              </a:rPr>
              <a:t>Fim</a:t>
            </a:r>
            <a:endParaRPr lang="pt-BR" sz="7200" dirty="0">
              <a:solidFill>
                <a:schemeClr val="accent3">
                  <a:lumMod val="40000"/>
                  <a:lumOff val="60000"/>
                </a:schemeClr>
              </a:solidFill>
              <a:latin typeface="Algerian" pitchFamily="82" charset="0"/>
            </a:endParaRPr>
          </a:p>
        </p:txBody>
      </p:sp>
      <p:sp>
        <p:nvSpPr>
          <p:cNvPr id="3" name="Subtítulo 2"/>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Referências</a:t>
            </a:r>
            <a:endParaRPr lang="pt-BR" dirty="0">
              <a:solidFill>
                <a:schemeClr val="bg1"/>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solidFill>
                  <a:schemeClr val="bg1"/>
                </a:solidFill>
              </a:rPr>
              <a:t>http://www.ciclops.org/sci/index.</a:t>
            </a:r>
            <a:r>
              <a:rPr lang="pt-BR" dirty="0" err="1" smtClean="0">
                <a:solidFill>
                  <a:schemeClr val="bg1"/>
                </a:solidFill>
              </a:rPr>
              <a:t>php</a:t>
            </a:r>
            <a:endParaRPr lang="pt-BR" dirty="0" smtClean="0">
              <a:solidFill>
                <a:schemeClr val="bg1"/>
              </a:solidFill>
            </a:endParaRPr>
          </a:p>
          <a:p>
            <a:endParaRPr lang="pt-BR" dirty="0" smtClean="0">
              <a:solidFill>
                <a:schemeClr val="bg1"/>
              </a:solidFill>
            </a:endParaRPr>
          </a:p>
          <a:p>
            <a:r>
              <a:rPr lang="pt-BR" dirty="0" smtClean="0">
                <a:solidFill>
                  <a:schemeClr val="bg1"/>
                </a:solidFill>
              </a:rPr>
              <a:t>http://solarsystem.nasa.gov/planets/profile.</a:t>
            </a:r>
            <a:r>
              <a:rPr lang="pt-BR" dirty="0" err="1" smtClean="0">
                <a:solidFill>
                  <a:schemeClr val="bg1"/>
                </a:solidFill>
              </a:rPr>
              <a:t>cfm</a:t>
            </a:r>
            <a:r>
              <a:rPr lang="pt-BR" dirty="0" smtClean="0">
                <a:solidFill>
                  <a:schemeClr val="bg1"/>
                </a:solidFill>
              </a:rPr>
              <a:t>?</a:t>
            </a:r>
            <a:r>
              <a:rPr lang="pt-BR" dirty="0" err="1" smtClean="0">
                <a:solidFill>
                  <a:schemeClr val="bg1"/>
                </a:solidFill>
              </a:rPr>
              <a:t>Object</a:t>
            </a:r>
            <a:r>
              <a:rPr lang="pt-BR" dirty="0" smtClean="0">
                <a:solidFill>
                  <a:schemeClr val="bg1"/>
                </a:solidFill>
              </a:rPr>
              <a:t>=</a:t>
            </a:r>
            <a:r>
              <a:rPr lang="pt-BR" dirty="0" err="1" smtClean="0">
                <a:solidFill>
                  <a:schemeClr val="bg1"/>
                </a:solidFill>
              </a:rPr>
              <a:t>Saturn</a:t>
            </a:r>
            <a:endParaRPr lang="pt-BR" dirty="0" smtClean="0">
              <a:solidFill>
                <a:schemeClr val="bg1"/>
              </a:solidFill>
            </a:endParaRPr>
          </a:p>
          <a:p>
            <a:endParaRPr lang="pt-BR" dirty="0" smtClean="0">
              <a:solidFill>
                <a:schemeClr val="bg1"/>
              </a:solidFill>
            </a:endParaRPr>
          </a:p>
          <a:p>
            <a:r>
              <a:rPr lang="pt-BR" dirty="0" smtClean="0">
                <a:solidFill>
                  <a:schemeClr val="bg1"/>
                </a:solidFill>
              </a:rPr>
              <a:t>http://www.nasa.gov/mission_pages/cassini/multimedia/gallery-index.html</a:t>
            </a:r>
          </a:p>
          <a:p>
            <a:endParaRPr lang="pt-BR" dirty="0" smtClean="0">
              <a:solidFill>
                <a:schemeClr val="bg1"/>
              </a:solidFill>
            </a:endParaRPr>
          </a:p>
          <a:p>
            <a:r>
              <a:rPr lang="pt-BR" dirty="0" smtClean="0">
                <a:solidFill>
                  <a:schemeClr val="bg1"/>
                </a:solidFill>
              </a:rPr>
              <a:t>http://ircamera.as.arizona.edu/NatSci102/NatSci102/lectures/moonsandrings.htm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olarsys_scale.jpg"/>
          <p:cNvPicPr>
            <a:picLocks noGrp="1" noChangeAspect="1"/>
          </p:cNvPicPr>
          <p:nvPr>
            <p:ph idx="1"/>
          </p:nvPr>
        </p:nvPicPr>
        <p:blipFill>
          <a:blip r:embed="rId3" cstate="print"/>
          <a:stretch>
            <a:fillRect/>
          </a:stretch>
        </p:blipFill>
        <p:spPr>
          <a:xfrm>
            <a:off x="0" y="1340768"/>
            <a:ext cx="9560071" cy="3123588"/>
          </a:xfrm>
        </p:spPr>
      </p:pic>
      <p:sp>
        <p:nvSpPr>
          <p:cNvPr id="2" name="Título 1"/>
          <p:cNvSpPr>
            <a:spLocks noGrp="1"/>
          </p:cNvSpPr>
          <p:nvPr>
            <p:ph type="title"/>
          </p:nvPr>
        </p:nvSpPr>
        <p:spPr/>
        <p:txBody>
          <a:bodyPr/>
          <a:lstStyle/>
          <a:p>
            <a:r>
              <a:rPr lang="pt-BR" dirty="0" smtClean="0">
                <a:solidFill>
                  <a:schemeClr val="bg1"/>
                </a:solidFill>
              </a:rPr>
              <a:t>Planetas do nosso sistema solar</a:t>
            </a:r>
            <a:endParaRPr lang="pt-BR" dirty="0">
              <a:solidFill>
                <a:schemeClr val="bg1"/>
              </a:solidFill>
            </a:endParaRPr>
          </a:p>
        </p:txBody>
      </p:sp>
      <p:sp>
        <p:nvSpPr>
          <p:cNvPr id="29" name="CaixaDeTexto 28"/>
          <p:cNvSpPr txBox="1"/>
          <p:nvPr/>
        </p:nvSpPr>
        <p:spPr>
          <a:xfrm>
            <a:off x="1331640" y="4725144"/>
            <a:ext cx="1368152" cy="923330"/>
          </a:xfrm>
          <a:prstGeom prst="rect">
            <a:avLst/>
          </a:prstGeom>
          <a:noFill/>
        </p:spPr>
        <p:txBody>
          <a:bodyPr wrap="square" rtlCol="0">
            <a:spAutoFit/>
          </a:bodyPr>
          <a:lstStyle/>
          <a:p>
            <a:r>
              <a:rPr lang="pt-BR" dirty="0" smtClean="0">
                <a:solidFill>
                  <a:schemeClr val="bg1"/>
                </a:solidFill>
              </a:rPr>
              <a:t>Diâmetro da Terra: </a:t>
            </a:r>
          </a:p>
          <a:p>
            <a:r>
              <a:rPr lang="pt-BR" dirty="0" smtClean="0">
                <a:solidFill>
                  <a:schemeClr val="bg1"/>
                </a:solidFill>
              </a:rPr>
              <a:t>12 742 </a:t>
            </a:r>
            <a:r>
              <a:rPr lang="pt-BR" dirty="0">
                <a:solidFill>
                  <a:schemeClr val="bg1"/>
                </a:solidFill>
              </a:rPr>
              <a:t>km</a:t>
            </a:r>
          </a:p>
        </p:txBody>
      </p:sp>
      <p:sp>
        <p:nvSpPr>
          <p:cNvPr id="30" name="CaixaDeTexto 29"/>
          <p:cNvSpPr txBox="1"/>
          <p:nvPr/>
        </p:nvSpPr>
        <p:spPr>
          <a:xfrm>
            <a:off x="5220072" y="4797152"/>
            <a:ext cx="1656184" cy="1477328"/>
          </a:xfrm>
          <a:prstGeom prst="rect">
            <a:avLst/>
          </a:prstGeom>
          <a:noFill/>
        </p:spPr>
        <p:txBody>
          <a:bodyPr wrap="square" rtlCol="0">
            <a:spAutoFit/>
          </a:bodyPr>
          <a:lstStyle/>
          <a:p>
            <a:endParaRPr lang="pt-BR" dirty="0" smtClean="0">
              <a:solidFill>
                <a:schemeClr val="bg1"/>
              </a:solidFill>
            </a:endParaRPr>
          </a:p>
          <a:p>
            <a:r>
              <a:rPr lang="pt-BR" dirty="0" smtClean="0">
                <a:solidFill>
                  <a:schemeClr val="bg1"/>
                </a:solidFill>
              </a:rPr>
              <a:t>Diâmetro de Saturno: </a:t>
            </a:r>
          </a:p>
          <a:p>
            <a:r>
              <a:rPr lang="pt-BR" dirty="0" smtClean="0">
                <a:solidFill>
                  <a:schemeClr val="bg1"/>
                </a:solidFill>
              </a:rPr>
              <a:t>116 464 Km</a:t>
            </a:r>
          </a:p>
          <a:p>
            <a:endParaRPr lang="pt-BR" dirty="0" smtClean="0">
              <a:solidFill>
                <a:schemeClr val="bg1"/>
              </a:solidFill>
            </a:endParaRPr>
          </a:p>
        </p:txBody>
      </p:sp>
      <p:grpSp>
        <p:nvGrpSpPr>
          <p:cNvPr id="31" name="Grupo 41"/>
          <p:cNvGrpSpPr>
            <a:grpSpLocks/>
          </p:cNvGrpSpPr>
          <p:nvPr/>
        </p:nvGrpSpPr>
        <p:grpSpPr bwMode="auto">
          <a:xfrm>
            <a:off x="1621086" y="3788470"/>
            <a:ext cx="1150938" cy="855662"/>
            <a:chOff x="3015481" y="2924945"/>
            <a:chExt cx="1152128" cy="854896"/>
          </a:xfrm>
        </p:grpSpPr>
        <p:sp>
          <p:nvSpPr>
            <p:cNvPr id="32" name="CaixaDeTexto 15"/>
            <p:cNvSpPr txBox="1">
              <a:spLocks noChangeArrowheads="1"/>
            </p:cNvSpPr>
            <p:nvPr/>
          </p:nvSpPr>
          <p:spPr bwMode="auto">
            <a:xfrm>
              <a:off x="3015481" y="3410509"/>
              <a:ext cx="1152128" cy="369332"/>
            </a:xfrm>
            <a:prstGeom prst="rect">
              <a:avLst/>
            </a:prstGeom>
            <a:noFill/>
            <a:ln w="9525">
              <a:noFill/>
              <a:miter lim="800000"/>
              <a:headEnd/>
              <a:tailEnd/>
            </a:ln>
          </p:spPr>
          <p:txBody>
            <a:bodyPr>
              <a:spAutoFit/>
            </a:bodyPr>
            <a:lstStyle/>
            <a:p>
              <a:r>
                <a:rPr lang="pt-BR" b="1" dirty="0">
                  <a:solidFill>
                    <a:schemeClr val="bg1"/>
                  </a:solidFill>
                  <a:latin typeface="Calibri" pitchFamily="34" charset="0"/>
                </a:rPr>
                <a:t>Terra</a:t>
              </a:r>
            </a:p>
          </p:txBody>
        </p:sp>
        <p:cxnSp>
          <p:nvCxnSpPr>
            <p:cNvPr id="33" name="Conector de seta reta 32"/>
            <p:cNvCxnSpPr/>
            <p:nvPr/>
          </p:nvCxnSpPr>
          <p:spPr>
            <a:xfrm rot="5400000">
              <a:off x="3061050" y="3068483"/>
              <a:ext cx="288666" cy="158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7" name="CaixaDeTexto 31"/>
          <p:cNvSpPr txBox="1">
            <a:spLocks noChangeArrowheads="1"/>
          </p:cNvSpPr>
          <p:nvPr/>
        </p:nvSpPr>
        <p:spPr bwMode="auto">
          <a:xfrm>
            <a:off x="5364088" y="4653136"/>
            <a:ext cx="1221894" cy="369332"/>
          </a:xfrm>
          <a:prstGeom prst="rect">
            <a:avLst/>
          </a:prstGeom>
          <a:noFill/>
          <a:ln w="9525">
            <a:noFill/>
            <a:miter lim="800000"/>
            <a:headEnd/>
            <a:tailEnd/>
          </a:ln>
        </p:spPr>
        <p:txBody>
          <a:bodyPr wrap="square">
            <a:spAutoFit/>
          </a:bodyPr>
          <a:lstStyle/>
          <a:p>
            <a:r>
              <a:rPr lang="pt-BR" b="1" dirty="0">
                <a:solidFill>
                  <a:schemeClr val="bg1"/>
                </a:solidFill>
                <a:latin typeface="Calibri" pitchFamily="34" charset="0"/>
              </a:rPr>
              <a:t>Saturno</a:t>
            </a:r>
          </a:p>
        </p:txBody>
      </p:sp>
      <p:cxnSp>
        <p:nvCxnSpPr>
          <p:cNvPr id="40" name="Conector de seta reta 39"/>
          <p:cNvCxnSpPr/>
          <p:nvPr/>
        </p:nvCxnSpPr>
        <p:spPr bwMode="auto">
          <a:xfrm rot="5400000">
            <a:off x="5588944" y="4399905"/>
            <a:ext cx="503237" cy="15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CaixaDeTexto 40"/>
          <p:cNvSpPr txBox="1"/>
          <p:nvPr/>
        </p:nvSpPr>
        <p:spPr>
          <a:xfrm>
            <a:off x="3131840" y="4797152"/>
            <a:ext cx="1368152" cy="646331"/>
          </a:xfrm>
          <a:prstGeom prst="rect">
            <a:avLst/>
          </a:prstGeom>
          <a:noFill/>
        </p:spPr>
        <p:txBody>
          <a:bodyPr wrap="square" rtlCol="0">
            <a:spAutoFit/>
          </a:bodyPr>
          <a:lstStyle/>
          <a:p>
            <a:r>
              <a:rPr lang="pt-BR" dirty="0" smtClean="0">
                <a:solidFill>
                  <a:schemeClr val="bg1"/>
                </a:solidFill>
              </a:rPr>
              <a:t>Proporção:</a:t>
            </a:r>
          </a:p>
          <a:p>
            <a:r>
              <a:rPr lang="pt-BR" i="1" dirty="0" smtClean="0">
                <a:solidFill>
                  <a:schemeClr val="bg1"/>
                </a:solidFill>
              </a:rPr>
              <a:t>9,14 </a:t>
            </a:r>
            <a:r>
              <a:rPr lang="pt-BR" i="1" dirty="0">
                <a:solidFill>
                  <a:schemeClr val="bg1"/>
                </a:solidFill>
              </a:rPr>
              <a:t>x </a:t>
            </a:r>
            <a:r>
              <a:rPr lang="pt-BR" i="1" dirty="0" smtClean="0">
                <a:solidFill>
                  <a:schemeClr val="bg1"/>
                </a:solidFill>
              </a:rPr>
              <a:t>Terra!</a:t>
            </a:r>
            <a:endParaRPr lang="pt-BR"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ox(in)">
                                      <p:cBhvr>
                                        <p:cTn id="17" dur="500"/>
                                        <p:tgtEl>
                                          <p:spTgt spid="4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in)">
                                      <p:cBhvr>
                                        <p:cTn id="20" dur="500"/>
                                        <p:tgtEl>
                                          <p:spTgt spid="3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ox(i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Effect transition="in" filter="box(in)">
                                      <p:cBhvr>
                                        <p:cTn id="28" dur="500"/>
                                        <p:tgtEl>
                                          <p:spTgt spid="41">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41">
                                            <p:txEl>
                                              <p:pRg st="1" end="1"/>
                                            </p:txEl>
                                          </p:spTgt>
                                        </p:tgtEl>
                                        <p:attrNameLst>
                                          <p:attrName>style.visibility</p:attrName>
                                        </p:attrNameLst>
                                      </p:cBhvr>
                                      <p:to>
                                        <p:strVal val="visible"/>
                                      </p:to>
                                    </p:set>
                                    <p:animEffect transition="in" filter="box(in)">
                                      <p:cBhvr>
                                        <p:cTn id="31"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Espaço Reservado para Conteúdo 3" descr="vis_orb-browse.jpg"/>
          <p:cNvPicPr>
            <a:picLocks noGrp="1" noChangeAspect="1"/>
          </p:cNvPicPr>
          <p:nvPr>
            <p:ph idx="1"/>
          </p:nvPr>
        </p:nvPicPr>
        <p:blipFill>
          <a:blip r:embed="rId3" cstate="print"/>
          <a:stretch>
            <a:fillRect/>
          </a:stretch>
        </p:blipFill>
        <p:spPr>
          <a:xfrm>
            <a:off x="-756592" y="1080120"/>
            <a:ext cx="10417262" cy="5777880"/>
          </a:xfrm>
        </p:spPr>
      </p:pic>
      <p:sp>
        <p:nvSpPr>
          <p:cNvPr id="2" name="Título 1"/>
          <p:cNvSpPr>
            <a:spLocks noGrp="1"/>
          </p:cNvSpPr>
          <p:nvPr>
            <p:ph type="title"/>
          </p:nvPr>
        </p:nvSpPr>
        <p:spPr/>
        <p:txBody>
          <a:bodyPr/>
          <a:lstStyle/>
          <a:p>
            <a:r>
              <a:rPr lang="pt-BR" dirty="0" smtClean="0">
                <a:solidFill>
                  <a:schemeClr val="accent3">
                    <a:lumMod val="40000"/>
                    <a:lumOff val="60000"/>
                  </a:schemeClr>
                </a:solidFill>
              </a:rPr>
              <a:t>Orbita dos planetas visíveis</a:t>
            </a:r>
            <a:endParaRPr lang="pt-BR" dirty="0">
              <a:solidFill>
                <a:schemeClr val="accent3">
                  <a:lumMod val="40000"/>
                  <a:lumOff val="60000"/>
                </a:schemeClr>
              </a:solidFill>
            </a:endParaRPr>
          </a:p>
        </p:txBody>
      </p:sp>
      <p:cxnSp>
        <p:nvCxnSpPr>
          <p:cNvPr id="11" name="Conector de seta reta 10"/>
          <p:cNvCxnSpPr/>
          <p:nvPr/>
        </p:nvCxnSpPr>
        <p:spPr>
          <a:xfrm>
            <a:off x="1475656" y="3933056"/>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CaixaDeTexto 11"/>
          <p:cNvSpPr txBox="1"/>
          <p:nvPr/>
        </p:nvSpPr>
        <p:spPr>
          <a:xfrm>
            <a:off x="1475656" y="4149080"/>
            <a:ext cx="1800200" cy="369332"/>
          </a:xfrm>
          <a:prstGeom prst="rect">
            <a:avLst/>
          </a:prstGeom>
          <a:noFill/>
        </p:spPr>
        <p:txBody>
          <a:bodyPr wrap="square" rtlCol="0">
            <a:spAutoFit/>
          </a:bodyPr>
          <a:lstStyle/>
          <a:p>
            <a:r>
              <a:rPr lang="pt-BR" dirty="0" smtClean="0">
                <a:solidFill>
                  <a:schemeClr val="bg1"/>
                </a:solidFill>
              </a:rPr>
              <a:t>~150 000 000 </a:t>
            </a:r>
            <a:r>
              <a:rPr lang="pt-BR" dirty="0">
                <a:solidFill>
                  <a:schemeClr val="bg1"/>
                </a:solidFill>
              </a:rPr>
              <a:t>km</a:t>
            </a:r>
          </a:p>
        </p:txBody>
      </p:sp>
      <p:cxnSp>
        <p:nvCxnSpPr>
          <p:cNvPr id="14" name="Conector de seta reta 13"/>
          <p:cNvCxnSpPr/>
          <p:nvPr/>
        </p:nvCxnSpPr>
        <p:spPr>
          <a:xfrm flipV="1">
            <a:off x="1475656" y="2132856"/>
            <a:ext cx="626469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6084168" y="2564904"/>
            <a:ext cx="2160240" cy="369332"/>
          </a:xfrm>
          <a:prstGeom prst="rect">
            <a:avLst/>
          </a:prstGeom>
          <a:noFill/>
        </p:spPr>
        <p:txBody>
          <a:bodyPr wrap="square" rtlCol="0">
            <a:spAutoFit/>
          </a:bodyPr>
          <a:lstStyle/>
          <a:p>
            <a:r>
              <a:rPr lang="pt-BR" dirty="0" smtClean="0">
                <a:solidFill>
                  <a:schemeClr val="bg1"/>
                </a:solidFill>
              </a:rPr>
              <a:t>~1 430 000 000 </a:t>
            </a:r>
            <a:r>
              <a:rPr lang="pt-BR" dirty="0">
                <a:solidFill>
                  <a:schemeClr val="bg1"/>
                </a:solidFill>
              </a:rPr>
              <a:t>km</a:t>
            </a:r>
          </a:p>
        </p:txBody>
      </p:sp>
      <p:sp>
        <p:nvSpPr>
          <p:cNvPr id="16" name="CaixaDeTexto 15"/>
          <p:cNvSpPr txBox="1"/>
          <p:nvPr/>
        </p:nvSpPr>
        <p:spPr>
          <a:xfrm>
            <a:off x="1691680" y="4509120"/>
            <a:ext cx="1656184" cy="646331"/>
          </a:xfrm>
          <a:prstGeom prst="rect">
            <a:avLst/>
          </a:prstGeom>
          <a:noFill/>
        </p:spPr>
        <p:txBody>
          <a:bodyPr wrap="square" rtlCol="0">
            <a:spAutoFit/>
          </a:bodyPr>
          <a:lstStyle/>
          <a:p>
            <a:r>
              <a:rPr lang="pt-BR" dirty="0" smtClean="0">
                <a:solidFill>
                  <a:schemeClr val="bg1"/>
                </a:solidFill>
              </a:rPr>
              <a:t>Revolução:</a:t>
            </a:r>
          </a:p>
          <a:p>
            <a:r>
              <a:rPr lang="pt-BR" dirty="0" smtClean="0">
                <a:solidFill>
                  <a:schemeClr val="bg1"/>
                </a:solidFill>
              </a:rPr>
              <a:t>1 ano</a:t>
            </a:r>
            <a:endParaRPr lang="pt-BR" dirty="0">
              <a:solidFill>
                <a:schemeClr val="bg1"/>
              </a:solidFill>
            </a:endParaRPr>
          </a:p>
        </p:txBody>
      </p:sp>
      <p:sp>
        <p:nvSpPr>
          <p:cNvPr id="17" name="Retângulo 16"/>
          <p:cNvSpPr/>
          <p:nvPr/>
        </p:nvSpPr>
        <p:spPr>
          <a:xfrm>
            <a:off x="6444208" y="2996952"/>
            <a:ext cx="1368152" cy="648072"/>
          </a:xfrm>
          <a:prstGeom prst="rect">
            <a:avLst/>
          </a:prstGeom>
        </p:spPr>
        <p:txBody>
          <a:bodyPr wrap="square">
            <a:spAutoFit/>
          </a:bodyPr>
          <a:lstStyle/>
          <a:p>
            <a:r>
              <a:rPr lang="pt-BR" dirty="0" smtClean="0">
                <a:solidFill>
                  <a:schemeClr val="bg1"/>
                </a:solidFill>
              </a:rPr>
              <a:t>Revolução:</a:t>
            </a:r>
          </a:p>
          <a:p>
            <a:r>
              <a:rPr lang="pt-BR" dirty="0" smtClean="0">
                <a:solidFill>
                  <a:schemeClr val="bg1"/>
                </a:solidFill>
              </a:rPr>
              <a:t>29,5 ano</a:t>
            </a:r>
            <a:endParaRPr lang="pt-BR"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3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agem 21" descr="saturno.jpg"/>
          <p:cNvPicPr>
            <a:picLocks noChangeAspect="1"/>
          </p:cNvPicPr>
          <p:nvPr/>
        </p:nvPicPr>
        <p:blipFill>
          <a:blip r:embed="rId3" cstate="print"/>
          <a:srcRect/>
          <a:stretch>
            <a:fillRect/>
          </a:stretch>
        </p:blipFill>
        <p:spPr bwMode="auto">
          <a:xfrm>
            <a:off x="0" y="339725"/>
            <a:ext cx="9144000" cy="6178550"/>
          </a:xfrm>
          <a:prstGeom prst="rect">
            <a:avLst/>
          </a:prstGeom>
          <a:noFill/>
          <a:ln w="9525">
            <a:noFill/>
            <a:miter lim="800000"/>
            <a:headEnd/>
            <a:tailEnd/>
          </a:ln>
        </p:spPr>
      </p:pic>
      <p:cxnSp>
        <p:nvCxnSpPr>
          <p:cNvPr id="5" name="Conector de seta reta 4"/>
          <p:cNvCxnSpPr/>
          <p:nvPr/>
        </p:nvCxnSpPr>
        <p:spPr>
          <a:xfrm>
            <a:off x="2857500" y="2643188"/>
            <a:ext cx="642938" cy="42862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a:spLocks noChangeArrowheads="1"/>
          </p:cNvSpPr>
          <p:nvPr/>
        </p:nvSpPr>
        <p:spPr bwMode="auto">
          <a:xfrm>
            <a:off x="2143125" y="2324100"/>
            <a:ext cx="928688" cy="461963"/>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Sol</a:t>
            </a:r>
          </a:p>
        </p:txBody>
      </p:sp>
      <p:cxnSp>
        <p:nvCxnSpPr>
          <p:cNvPr id="41" name="Conector reto 40"/>
          <p:cNvCxnSpPr/>
          <p:nvPr/>
        </p:nvCxnSpPr>
        <p:spPr>
          <a:xfrm rot="5400000" flipH="1" flipV="1">
            <a:off x="6179344" y="4964907"/>
            <a:ext cx="357187" cy="285750"/>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Retângulo 46"/>
          <p:cNvSpPr>
            <a:spLocks noChangeArrowheads="1"/>
          </p:cNvSpPr>
          <p:nvPr/>
        </p:nvSpPr>
        <p:spPr bwMode="auto">
          <a:xfrm>
            <a:off x="214313" y="4357688"/>
            <a:ext cx="3413435" cy="492443"/>
          </a:xfrm>
          <a:prstGeom prst="rect">
            <a:avLst/>
          </a:prstGeom>
          <a:noFill/>
          <a:ln w="9525">
            <a:noFill/>
            <a:miter lim="800000"/>
            <a:headEnd/>
            <a:tailEnd/>
          </a:ln>
        </p:spPr>
        <p:txBody>
          <a:bodyPr wrap="none">
            <a:spAutoFit/>
          </a:bodyPr>
          <a:lstStyle/>
          <a:p>
            <a:pPr eaLnBrk="1" hangingPunct="1"/>
            <a:r>
              <a:rPr lang="pt-BR" sz="2600" i="0" dirty="0">
                <a:solidFill>
                  <a:schemeClr val="bg1"/>
                </a:solidFill>
                <a:latin typeface="Calibri" pitchFamily="34" charset="0"/>
              </a:rPr>
              <a:t>1 UA  = </a:t>
            </a:r>
            <a:r>
              <a:rPr lang="pt-BR" sz="2600" i="0" dirty="0" smtClean="0">
                <a:solidFill>
                  <a:schemeClr val="bg1"/>
                </a:solidFill>
                <a:latin typeface="Calibri" pitchFamily="34" charset="0"/>
              </a:rPr>
              <a:t>150 000 000 </a:t>
            </a:r>
            <a:r>
              <a:rPr lang="pt-BR" sz="2600" i="0" dirty="0">
                <a:solidFill>
                  <a:schemeClr val="bg1"/>
                </a:solidFill>
                <a:latin typeface="Calibri" pitchFamily="34" charset="0"/>
              </a:rPr>
              <a:t>Km</a:t>
            </a:r>
            <a:endParaRPr lang="pt-BR" sz="2600" i="0" dirty="0">
              <a:solidFill>
                <a:schemeClr val="tx1"/>
              </a:solidFill>
              <a:latin typeface="Arial" pitchFamily="34" charset="0"/>
            </a:endParaRPr>
          </a:p>
        </p:txBody>
      </p:sp>
      <p:sp>
        <p:nvSpPr>
          <p:cNvPr id="49" name="Retângulo 48"/>
          <p:cNvSpPr>
            <a:spLocks noChangeArrowheads="1"/>
          </p:cNvSpPr>
          <p:nvPr/>
        </p:nvSpPr>
        <p:spPr bwMode="auto">
          <a:xfrm>
            <a:off x="1285875" y="4929188"/>
            <a:ext cx="4222750" cy="528637"/>
          </a:xfrm>
          <a:prstGeom prst="rect">
            <a:avLst/>
          </a:prstGeom>
          <a:noFill/>
          <a:ln w="9525">
            <a:solidFill>
              <a:srgbClr val="F2F2F2"/>
            </a:solidFill>
            <a:miter lim="800000"/>
            <a:headEnd/>
            <a:tailEnd/>
          </a:ln>
        </p:spPr>
        <p:txBody>
          <a:bodyPr>
            <a:spAutoFit/>
          </a:bodyPr>
          <a:lstStyle/>
          <a:p>
            <a:pPr algn="ctr" eaLnBrk="1" hangingPunct="1"/>
            <a:r>
              <a:rPr lang="pt-BR" sz="2600" i="0" dirty="0" err="1">
                <a:solidFill>
                  <a:schemeClr val="bg1"/>
                </a:solidFill>
                <a:latin typeface="Calibri" pitchFamily="34" charset="0"/>
              </a:rPr>
              <a:t>S</a:t>
            </a:r>
            <a:r>
              <a:rPr lang="pt-BR" sz="1200" i="0" dirty="0" err="1">
                <a:solidFill>
                  <a:schemeClr val="bg1"/>
                </a:solidFill>
                <a:latin typeface="Calibri" pitchFamily="34" charset="0"/>
              </a:rPr>
              <a:t>Saturno</a:t>
            </a:r>
            <a:r>
              <a:rPr lang="pt-BR" sz="2800" i="0" dirty="0">
                <a:solidFill>
                  <a:schemeClr val="bg1"/>
                </a:solidFill>
                <a:latin typeface="Calibri" pitchFamily="34" charset="0"/>
              </a:rPr>
              <a:t>  </a:t>
            </a:r>
            <a:r>
              <a:rPr lang="pt-BR" sz="2600" i="0" dirty="0">
                <a:solidFill>
                  <a:schemeClr val="bg1"/>
                </a:solidFill>
                <a:latin typeface="Calibri" pitchFamily="34" charset="0"/>
              </a:rPr>
              <a:t>= </a:t>
            </a:r>
            <a:r>
              <a:rPr lang="pt-BR" sz="2600" i="0" dirty="0" smtClean="0">
                <a:solidFill>
                  <a:schemeClr val="bg1"/>
                </a:solidFill>
                <a:latin typeface="Calibri" pitchFamily="34" charset="0"/>
              </a:rPr>
              <a:t>1 270 000 000 </a:t>
            </a:r>
            <a:r>
              <a:rPr lang="pt-BR" sz="2600" i="0" dirty="0">
                <a:solidFill>
                  <a:schemeClr val="bg1"/>
                </a:solidFill>
                <a:latin typeface="Calibri" pitchFamily="34" charset="0"/>
              </a:rPr>
              <a:t>Km</a:t>
            </a:r>
            <a:endParaRPr lang="pt-BR" sz="2600" i="0" dirty="0">
              <a:solidFill>
                <a:schemeClr val="tx1"/>
              </a:solidFill>
              <a:latin typeface="Arial" pitchFamily="34" charset="0"/>
            </a:endParaRPr>
          </a:p>
        </p:txBody>
      </p:sp>
      <p:sp>
        <p:nvSpPr>
          <p:cNvPr id="122888" name="CaixaDeTexto 1"/>
          <p:cNvSpPr txBox="1">
            <a:spLocks noChangeArrowheads="1"/>
          </p:cNvSpPr>
          <p:nvPr/>
        </p:nvSpPr>
        <p:spPr bwMode="auto">
          <a:xfrm>
            <a:off x="-360363" y="7938"/>
            <a:ext cx="4824413" cy="579437"/>
          </a:xfrm>
          <a:prstGeom prst="rect">
            <a:avLst/>
          </a:prstGeom>
          <a:noFill/>
          <a:ln w="9525">
            <a:noFill/>
            <a:miter lim="800000"/>
            <a:headEnd/>
            <a:tailEnd/>
          </a:ln>
        </p:spPr>
        <p:txBody>
          <a:bodyPr>
            <a:spAutoFit/>
          </a:bodyPr>
          <a:lstStyle/>
          <a:p>
            <a:pPr algn="ctr" eaLnBrk="1" hangingPunct="1"/>
            <a:r>
              <a:rPr lang="pt-BR" sz="3200" dirty="0" smtClean="0">
                <a:solidFill>
                  <a:schemeClr val="bg1">
                    <a:lumMod val="85000"/>
                  </a:schemeClr>
                </a:solidFill>
                <a:latin typeface="Calibri" pitchFamily="34" charset="0"/>
              </a:rPr>
              <a:t>Distância à Saturno</a:t>
            </a:r>
            <a:endParaRPr lang="pt-BR" sz="3200" dirty="0">
              <a:solidFill>
                <a:schemeClr val="bg1">
                  <a:lumMod val="85000"/>
                </a:schemeClr>
              </a:solidFill>
              <a:latin typeface="Calibri" pitchFamily="34" charset="0"/>
            </a:endParaRPr>
          </a:p>
        </p:txBody>
      </p:sp>
      <p:cxnSp>
        <p:nvCxnSpPr>
          <p:cNvPr id="24" name="Conector de seta reta 23"/>
          <p:cNvCxnSpPr/>
          <p:nvPr/>
        </p:nvCxnSpPr>
        <p:spPr>
          <a:xfrm rot="16200000" flipH="1">
            <a:off x="3286125" y="2500313"/>
            <a:ext cx="490538" cy="619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CaixaDeTexto 26"/>
          <p:cNvSpPr txBox="1">
            <a:spLocks noChangeArrowheads="1"/>
          </p:cNvSpPr>
          <p:nvPr/>
        </p:nvSpPr>
        <p:spPr bwMode="auto">
          <a:xfrm>
            <a:off x="3071813" y="1895475"/>
            <a:ext cx="928687" cy="461963"/>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Terra</a:t>
            </a:r>
          </a:p>
        </p:txBody>
      </p:sp>
      <p:cxnSp>
        <p:nvCxnSpPr>
          <p:cNvPr id="28" name="Conector de seta reta 27"/>
          <p:cNvCxnSpPr/>
          <p:nvPr/>
        </p:nvCxnSpPr>
        <p:spPr>
          <a:xfrm rot="10800000" flipV="1">
            <a:off x="4071938" y="1357313"/>
            <a:ext cx="428625" cy="2857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CaixaDeTexto 32"/>
          <p:cNvSpPr txBox="1">
            <a:spLocks noChangeArrowheads="1"/>
          </p:cNvSpPr>
          <p:nvPr/>
        </p:nvSpPr>
        <p:spPr bwMode="auto">
          <a:xfrm>
            <a:off x="4071938" y="1071563"/>
            <a:ext cx="1928812" cy="461962"/>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Júpiter</a:t>
            </a:r>
          </a:p>
        </p:txBody>
      </p:sp>
      <p:cxnSp>
        <p:nvCxnSpPr>
          <p:cNvPr id="37" name="Conector de seta reta 36"/>
          <p:cNvCxnSpPr/>
          <p:nvPr/>
        </p:nvCxnSpPr>
        <p:spPr>
          <a:xfrm rot="16200000" flipV="1">
            <a:off x="6357937" y="5143501"/>
            <a:ext cx="500063" cy="5000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CaixaDeTexto 38"/>
          <p:cNvSpPr txBox="1">
            <a:spLocks noChangeArrowheads="1"/>
          </p:cNvSpPr>
          <p:nvPr/>
        </p:nvSpPr>
        <p:spPr bwMode="auto">
          <a:xfrm>
            <a:off x="6429375" y="5538788"/>
            <a:ext cx="1928813" cy="461962"/>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Saturno</a:t>
            </a:r>
          </a:p>
        </p:txBody>
      </p:sp>
      <p:cxnSp>
        <p:nvCxnSpPr>
          <p:cNvPr id="40" name="Conector reto 39"/>
          <p:cNvCxnSpPr/>
          <p:nvPr/>
        </p:nvCxnSpPr>
        <p:spPr>
          <a:xfrm rot="5400000" flipH="1" flipV="1">
            <a:off x="3821907" y="3178968"/>
            <a:ext cx="285750" cy="21431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3929063" y="3286125"/>
            <a:ext cx="2357437" cy="1785938"/>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43313" y="3143250"/>
            <a:ext cx="285750" cy="14287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rot="5400000" flipH="1" flipV="1">
            <a:off x="3429000" y="3000376"/>
            <a:ext cx="357187" cy="214312"/>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CaixaDeTexto 59"/>
          <p:cNvSpPr txBox="1">
            <a:spLocks noChangeArrowheads="1"/>
          </p:cNvSpPr>
          <p:nvPr/>
        </p:nvSpPr>
        <p:spPr bwMode="auto">
          <a:xfrm>
            <a:off x="3643313" y="2752725"/>
            <a:ext cx="928687" cy="461963"/>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1 UA</a:t>
            </a:r>
          </a:p>
        </p:txBody>
      </p:sp>
      <p:sp>
        <p:nvSpPr>
          <p:cNvPr id="61" name="CaixaDeTexto 60"/>
          <p:cNvSpPr txBox="1">
            <a:spLocks noChangeArrowheads="1"/>
          </p:cNvSpPr>
          <p:nvPr/>
        </p:nvSpPr>
        <p:spPr bwMode="auto">
          <a:xfrm>
            <a:off x="5000625" y="3752850"/>
            <a:ext cx="1214438" cy="461963"/>
          </a:xfrm>
          <a:prstGeom prst="rect">
            <a:avLst/>
          </a:prstGeom>
          <a:noFill/>
          <a:ln w="9525">
            <a:noFill/>
            <a:miter lim="800000"/>
            <a:headEnd/>
            <a:tailEnd/>
          </a:ln>
        </p:spPr>
        <p:txBody>
          <a:bodyPr>
            <a:spAutoFit/>
          </a:bodyPr>
          <a:lstStyle/>
          <a:p>
            <a:pPr algn="ctr" eaLnBrk="1" hangingPunct="1"/>
            <a:r>
              <a:rPr lang="pt-BR" sz="2400" i="0">
                <a:solidFill>
                  <a:schemeClr val="bg1"/>
                </a:solidFill>
                <a:latin typeface="Calibri" pitchFamily="34" charset="0"/>
              </a:rPr>
              <a:t>8,5 UA</a:t>
            </a:r>
          </a:p>
        </p:txBody>
      </p:sp>
      <p:cxnSp>
        <p:nvCxnSpPr>
          <p:cNvPr id="91" name="Conector de seta reta 90"/>
          <p:cNvCxnSpPr/>
          <p:nvPr/>
        </p:nvCxnSpPr>
        <p:spPr>
          <a:xfrm>
            <a:off x="714375" y="5214938"/>
            <a:ext cx="500063" cy="158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5" name="Conector reto 94"/>
          <p:cNvCxnSpPr/>
          <p:nvPr/>
        </p:nvCxnSpPr>
        <p:spPr>
          <a:xfrm rot="5400000" flipH="1" flipV="1">
            <a:off x="534988" y="5037138"/>
            <a:ext cx="357187"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CaixaDeTexto 96"/>
          <p:cNvSpPr txBox="1">
            <a:spLocks noChangeArrowheads="1"/>
          </p:cNvSpPr>
          <p:nvPr/>
        </p:nvSpPr>
        <p:spPr bwMode="auto">
          <a:xfrm>
            <a:off x="7286625" y="4000500"/>
            <a:ext cx="1643063" cy="461963"/>
          </a:xfrm>
          <a:prstGeom prst="rect">
            <a:avLst/>
          </a:prstGeom>
          <a:noFill/>
          <a:ln w="9525">
            <a:solidFill>
              <a:schemeClr val="bg1"/>
            </a:solidFill>
            <a:miter lim="800000"/>
            <a:headEnd/>
            <a:tailEnd/>
          </a:ln>
        </p:spPr>
        <p:txBody>
          <a:bodyPr>
            <a:spAutoFit/>
          </a:bodyPr>
          <a:lstStyle/>
          <a:p>
            <a:pPr algn="ctr" eaLnBrk="1" hangingPunct="1"/>
            <a:r>
              <a:rPr lang="pt-BR" sz="2400" i="0" dirty="0" smtClean="0">
                <a:solidFill>
                  <a:schemeClr val="bg1"/>
                </a:solidFill>
                <a:latin typeface="Calibri" pitchFamily="34" charset="0"/>
              </a:rPr>
              <a:t>29,5 </a:t>
            </a:r>
            <a:r>
              <a:rPr lang="pt-BR" sz="2400" i="0" dirty="0">
                <a:solidFill>
                  <a:schemeClr val="bg1"/>
                </a:solidFill>
                <a:latin typeface="Calibri" pitchFamily="34" charset="0"/>
              </a:rPr>
              <a:t>anos</a:t>
            </a:r>
          </a:p>
        </p:txBody>
      </p:sp>
      <p:cxnSp>
        <p:nvCxnSpPr>
          <p:cNvPr id="99" name="Conector de seta reta 98"/>
          <p:cNvCxnSpPr/>
          <p:nvPr/>
        </p:nvCxnSpPr>
        <p:spPr>
          <a:xfrm rot="5400000" flipH="1" flipV="1">
            <a:off x="6353175" y="4648201"/>
            <a:ext cx="509587" cy="5000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3" name="CaixaDeTexto 102"/>
          <p:cNvSpPr txBox="1">
            <a:spLocks noChangeArrowheads="1"/>
          </p:cNvSpPr>
          <p:nvPr/>
        </p:nvSpPr>
        <p:spPr bwMode="auto">
          <a:xfrm>
            <a:off x="6786563" y="4500563"/>
            <a:ext cx="1285875" cy="400050"/>
          </a:xfrm>
          <a:prstGeom prst="rect">
            <a:avLst/>
          </a:prstGeom>
          <a:noFill/>
          <a:ln w="9525">
            <a:noFill/>
            <a:miter lim="800000"/>
            <a:headEnd/>
            <a:tailEnd/>
          </a:ln>
        </p:spPr>
        <p:txBody>
          <a:bodyPr>
            <a:spAutoFit/>
          </a:bodyPr>
          <a:lstStyle/>
          <a:p>
            <a:pPr algn="ctr" eaLnBrk="1" hangingPunct="1"/>
            <a:r>
              <a:rPr lang="pt-BR" sz="2000" i="0">
                <a:solidFill>
                  <a:schemeClr val="bg1"/>
                </a:solidFill>
                <a:latin typeface="Calibri" pitchFamily="34" charset="0"/>
              </a:rPr>
              <a:t>9,6 Km/s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2" presetClass="entr" presetSubtype="4"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randombar(horizontal)">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par>
                                <p:cTn id="64" presetID="22" presetClass="entr" presetSubtype="4"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randombar(horizontal)">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randombar(horizontal)">
                                      <p:cBhvr>
                                        <p:cTn id="81" dur="500"/>
                                        <p:tgtEl>
                                          <p:spTgt spid="95"/>
                                        </p:tgtEl>
                                      </p:cBhvr>
                                    </p:animEffect>
                                  </p:childTnLst>
                                </p:cTn>
                              </p:par>
                              <p:par>
                                <p:cTn id="82" presetID="14" presetClass="entr" presetSubtype="10" fill="hold"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randombar(horizontal)">
                                      <p:cBhvr>
                                        <p:cTn id="84" dur="500"/>
                                        <p:tgtEl>
                                          <p:spTgt spid="91"/>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randombar(horizontal)">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randombar(horizontal)">
                                      <p:cBhvr>
                                        <p:cTn id="94" dur="500"/>
                                        <p:tgtEl>
                                          <p:spTgt spid="9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randombar(horizontal)">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randombar(horizontal)">
                                      <p:cBhvr>
                                        <p:cTn id="10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 grpId="0"/>
      <p:bldP spid="49" grpId="0" animBg="1"/>
      <p:bldP spid="27" grpId="0"/>
      <p:bldP spid="33" grpId="0"/>
      <p:bldP spid="39" grpId="0"/>
      <p:bldP spid="60" grpId="0"/>
      <p:bldP spid="61" grpId="0"/>
      <p:bldP spid="97" grpId="0" animBg="1"/>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690985main_pia14627-full_full.jpg"/>
          <p:cNvPicPr>
            <a:picLocks noGrp="1" noChangeAspect="1"/>
          </p:cNvPicPr>
          <p:nvPr>
            <p:ph idx="1"/>
          </p:nvPr>
        </p:nvPicPr>
        <p:blipFill>
          <a:blip r:embed="rId3" cstate="print"/>
          <a:stretch>
            <a:fillRect/>
          </a:stretch>
        </p:blipFill>
        <p:spPr>
          <a:xfrm>
            <a:off x="0" y="-963488"/>
            <a:ext cx="9144000" cy="9144000"/>
          </a:xfrm>
        </p:spPr>
      </p:pic>
      <p:sp>
        <p:nvSpPr>
          <p:cNvPr id="6" name="Título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bg1"/>
                </a:solidFill>
                <a:effectLst/>
                <a:uLnTx/>
                <a:uFillTx/>
                <a:latin typeface="+mj-lt"/>
                <a:ea typeface="+mj-ea"/>
                <a:cs typeface="+mj-cs"/>
              </a:rPr>
              <a:t>Características</a:t>
            </a:r>
          </a:p>
        </p:txBody>
      </p:sp>
      <p:sp>
        <p:nvSpPr>
          <p:cNvPr id="7" name="CaixaDeTexto 6"/>
          <p:cNvSpPr txBox="1"/>
          <p:nvPr/>
        </p:nvSpPr>
        <p:spPr>
          <a:xfrm>
            <a:off x="4067944" y="1628800"/>
            <a:ext cx="4320480" cy="4431983"/>
          </a:xfrm>
          <a:prstGeom prst="rect">
            <a:avLst/>
          </a:prstGeom>
          <a:noFill/>
        </p:spPr>
        <p:txBody>
          <a:bodyPr wrap="square" rtlCol="0">
            <a:spAutoFit/>
          </a:bodyPr>
          <a:lstStyle/>
          <a:p>
            <a:r>
              <a:rPr lang="pt-BR" dirty="0">
                <a:solidFill>
                  <a:schemeClr val="bg1"/>
                </a:solidFill>
              </a:rPr>
              <a:t>V</a:t>
            </a:r>
            <a:r>
              <a:rPr lang="pt-BR" dirty="0" smtClean="0">
                <a:solidFill>
                  <a:schemeClr val="bg1"/>
                </a:solidFill>
              </a:rPr>
              <a:t>olume: </a:t>
            </a:r>
            <a:r>
              <a:rPr lang="pt-BR" i="1" dirty="0" smtClean="0">
                <a:solidFill>
                  <a:schemeClr val="bg1"/>
                </a:solidFill>
              </a:rPr>
              <a:t>763,594 </a:t>
            </a:r>
            <a:r>
              <a:rPr lang="pt-BR" i="1" dirty="0">
                <a:solidFill>
                  <a:schemeClr val="bg1"/>
                </a:solidFill>
              </a:rPr>
              <a:t>x </a:t>
            </a:r>
            <a:r>
              <a:rPr lang="pt-BR" i="1" dirty="0" smtClean="0">
                <a:solidFill>
                  <a:schemeClr val="bg1"/>
                </a:solidFill>
              </a:rPr>
              <a:t>Terra</a:t>
            </a:r>
            <a:endParaRPr lang="pt-BR" dirty="0" smtClean="0">
              <a:solidFill>
                <a:schemeClr val="bg1"/>
              </a:solidFill>
            </a:endParaRPr>
          </a:p>
          <a:p>
            <a:endParaRPr lang="pt-BR" dirty="0">
              <a:solidFill>
                <a:schemeClr val="bg1"/>
              </a:solidFill>
            </a:endParaRPr>
          </a:p>
          <a:p>
            <a:r>
              <a:rPr lang="pt-BR" dirty="0" smtClean="0">
                <a:solidFill>
                  <a:schemeClr val="bg1"/>
                </a:solidFill>
              </a:rPr>
              <a:t>Massa: </a:t>
            </a:r>
            <a:r>
              <a:rPr lang="pt-BR" i="1" dirty="0" smtClean="0">
                <a:solidFill>
                  <a:schemeClr val="bg1"/>
                </a:solidFill>
              </a:rPr>
              <a:t>95,161 </a:t>
            </a:r>
            <a:r>
              <a:rPr lang="pt-BR" i="1" dirty="0">
                <a:solidFill>
                  <a:schemeClr val="bg1"/>
                </a:solidFill>
              </a:rPr>
              <a:t>x </a:t>
            </a:r>
            <a:r>
              <a:rPr lang="pt-BR" i="1" dirty="0" smtClean="0">
                <a:solidFill>
                  <a:schemeClr val="bg1"/>
                </a:solidFill>
              </a:rPr>
              <a:t>Terra</a:t>
            </a:r>
          </a:p>
          <a:p>
            <a:endParaRPr lang="pt-BR" i="1" dirty="0">
              <a:solidFill>
                <a:schemeClr val="bg1"/>
              </a:solidFill>
            </a:endParaRPr>
          </a:p>
          <a:p>
            <a:r>
              <a:rPr lang="pt-BR" i="1" dirty="0" smtClean="0">
                <a:solidFill>
                  <a:schemeClr val="bg1"/>
                </a:solidFill>
              </a:rPr>
              <a:t>Densidade: </a:t>
            </a:r>
            <a:r>
              <a:rPr lang="pt-BR" dirty="0" smtClean="0">
                <a:solidFill>
                  <a:schemeClr val="bg1"/>
                </a:solidFill>
              </a:rPr>
              <a:t>0,687 g/cm</a:t>
            </a:r>
            <a:r>
              <a:rPr lang="pt-BR" baseline="30000" dirty="0" smtClean="0">
                <a:solidFill>
                  <a:schemeClr val="bg1"/>
                </a:solidFill>
              </a:rPr>
              <a:t>3</a:t>
            </a:r>
          </a:p>
          <a:p>
            <a:endParaRPr lang="pt-BR" baseline="30000" dirty="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endParaRPr lang="pt-BR" dirty="0" smtClean="0">
              <a:solidFill>
                <a:schemeClr val="bg1"/>
              </a:solidFill>
            </a:endParaRPr>
          </a:p>
          <a:p>
            <a:r>
              <a:rPr lang="pt-BR" dirty="0" smtClean="0">
                <a:solidFill>
                  <a:srgbClr val="00B0F0"/>
                </a:solidFill>
              </a:rPr>
              <a:t>Densidade da </a:t>
            </a:r>
            <a:r>
              <a:rPr lang="pt-BR" dirty="0">
                <a:solidFill>
                  <a:srgbClr val="00B0F0"/>
                </a:solidFill>
              </a:rPr>
              <a:t>á</a:t>
            </a:r>
            <a:r>
              <a:rPr lang="pt-BR" dirty="0" smtClean="0">
                <a:solidFill>
                  <a:srgbClr val="00B0F0"/>
                </a:solidFill>
              </a:rPr>
              <a:t>gua: 1,0 g/cm</a:t>
            </a:r>
            <a:r>
              <a:rPr lang="pt-BR" baseline="30000" dirty="0" smtClean="0">
                <a:solidFill>
                  <a:srgbClr val="00B0F0"/>
                </a:solidFill>
              </a:rPr>
              <a:t>3</a:t>
            </a:r>
            <a:endParaRPr lang="pt-BR" dirty="0" smtClean="0">
              <a:solidFill>
                <a:srgbClr val="00B0F0"/>
              </a:solidFill>
            </a:endParaRPr>
          </a:p>
          <a:p>
            <a:endParaRPr lang="pt-BR"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ox(i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14" end="14"/>
                                            </p:txEl>
                                          </p:spTgt>
                                        </p:tgtEl>
                                        <p:attrNameLst>
                                          <p:attrName>style.visibility</p:attrName>
                                        </p:attrNameLst>
                                      </p:cBhvr>
                                      <p:to>
                                        <p:strVal val="visible"/>
                                      </p:to>
                                    </p:set>
                                    <p:animEffect transition="in" filter="box(in)">
                                      <p:cBhvr>
                                        <p:cTn id="22"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Saturn_Shadow.jpg"/>
          <p:cNvPicPr>
            <a:picLocks noGrp="1" noChangeAspect="1"/>
          </p:cNvPicPr>
          <p:nvPr>
            <p:ph idx="1"/>
          </p:nvPr>
        </p:nvPicPr>
        <p:blipFill>
          <a:blip r:embed="rId3" cstate="print"/>
          <a:stretch>
            <a:fillRect/>
          </a:stretch>
        </p:blipFill>
        <p:spPr>
          <a:xfrm>
            <a:off x="0" y="1275497"/>
            <a:ext cx="9144000" cy="5582503"/>
          </a:xfrm>
        </p:spPr>
      </p:pic>
      <p:sp>
        <p:nvSpPr>
          <p:cNvPr id="2" name="Título 1"/>
          <p:cNvSpPr>
            <a:spLocks noGrp="1"/>
          </p:cNvSpPr>
          <p:nvPr>
            <p:ph type="title"/>
          </p:nvPr>
        </p:nvSpPr>
        <p:spPr/>
        <p:txBody>
          <a:bodyPr>
            <a:normAutofit/>
          </a:bodyPr>
          <a:lstStyle/>
          <a:p>
            <a:pPr lvl="0" algn="l"/>
            <a:r>
              <a:rPr lang="pt-BR" dirty="0" smtClean="0">
                <a:solidFill>
                  <a:schemeClr val="bg1"/>
                </a:solidFill>
              </a:rPr>
              <a:t>Características</a:t>
            </a:r>
            <a:endParaRPr lang="pt-BR" dirty="0"/>
          </a:p>
        </p:txBody>
      </p:sp>
      <p:sp>
        <p:nvSpPr>
          <p:cNvPr id="5" name="CaixaDeTexto 4"/>
          <p:cNvSpPr txBox="1"/>
          <p:nvPr/>
        </p:nvSpPr>
        <p:spPr>
          <a:xfrm>
            <a:off x="4067944" y="1628800"/>
            <a:ext cx="4320480" cy="1846659"/>
          </a:xfrm>
          <a:prstGeom prst="rect">
            <a:avLst/>
          </a:prstGeom>
          <a:noFill/>
        </p:spPr>
        <p:txBody>
          <a:bodyPr wrap="square" rtlCol="0">
            <a:spAutoFit/>
          </a:bodyPr>
          <a:lstStyle/>
          <a:p>
            <a:r>
              <a:rPr lang="pt-BR" dirty="0" smtClean="0">
                <a:solidFill>
                  <a:schemeClr val="bg1"/>
                </a:solidFill>
              </a:rPr>
              <a:t>Temperatura na superfície: </a:t>
            </a:r>
            <a:r>
              <a:rPr lang="pt-BR" dirty="0">
                <a:solidFill>
                  <a:schemeClr val="bg1"/>
                </a:solidFill>
              </a:rPr>
              <a:t>-178 °C</a:t>
            </a:r>
            <a:endParaRPr lang="pt-BR" dirty="0" smtClean="0">
              <a:solidFill>
                <a:schemeClr val="bg1"/>
              </a:solidFill>
            </a:endParaRPr>
          </a:p>
          <a:p>
            <a:endParaRPr lang="pt-BR" dirty="0">
              <a:solidFill>
                <a:schemeClr val="bg1"/>
              </a:solidFill>
            </a:endParaRPr>
          </a:p>
          <a:p>
            <a:r>
              <a:rPr lang="pt-BR" i="1" dirty="0" smtClean="0">
                <a:solidFill>
                  <a:schemeClr val="bg1"/>
                </a:solidFill>
              </a:rPr>
              <a:t>Gravidade na superfície: </a:t>
            </a:r>
            <a:r>
              <a:rPr lang="pt-BR" dirty="0" smtClean="0">
                <a:solidFill>
                  <a:schemeClr val="bg1"/>
                </a:solidFill>
              </a:rPr>
              <a:t>10.4 </a:t>
            </a:r>
            <a:r>
              <a:rPr lang="pt-BR" dirty="0">
                <a:solidFill>
                  <a:schemeClr val="bg1"/>
                </a:solidFill>
              </a:rPr>
              <a:t>m/s</a:t>
            </a:r>
            <a:r>
              <a:rPr lang="pt-BR" baseline="30000" dirty="0">
                <a:solidFill>
                  <a:schemeClr val="bg1"/>
                </a:solidFill>
              </a:rPr>
              <a:t>2</a:t>
            </a:r>
            <a:endParaRPr lang="pt-BR" i="1" dirty="0" smtClean="0">
              <a:solidFill>
                <a:schemeClr val="bg1"/>
              </a:solidFill>
            </a:endParaRPr>
          </a:p>
          <a:p>
            <a:endParaRPr lang="pt-BR" baseline="30000" dirty="0" smtClean="0">
              <a:solidFill>
                <a:schemeClr val="bg1"/>
              </a:solidFill>
            </a:endParaRPr>
          </a:p>
          <a:p>
            <a:endParaRPr lang="pt-BR" baseline="30000" dirty="0">
              <a:solidFill>
                <a:schemeClr val="bg1"/>
              </a:solidFill>
            </a:endParaRPr>
          </a:p>
          <a:p>
            <a:r>
              <a:rPr lang="pt-BR" dirty="0" smtClean="0">
                <a:solidFill>
                  <a:schemeClr val="bg1"/>
                </a:solidFill>
              </a:rPr>
              <a:t>Composição da atmosfera:  </a:t>
            </a:r>
          </a:p>
          <a:p>
            <a:r>
              <a:rPr lang="pt-BR" dirty="0" smtClean="0">
                <a:solidFill>
                  <a:schemeClr val="bg1"/>
                </a:solidFill>
              </a:rPr>
              <a:t>	Hidrogênio e Helio </a:t>
            </a:r>
            <a:endParaRPr lang="pt-BR" dirty="0">
              <a:solidFill>
                <a:schemeClr val="bg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ox(in)">
                                      <p:cBhvr>
                                        <p:cTn id="17" dur="500"/>
                                        <p:tgtEl>
                                          <p:spTgt spid="5">
                                            <p:txEl>
                                              <p:pRg st="5" end="5"/>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ox(in)">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1027</Words>
  <Application>Microsoft Office PowerPoint</Application>
  <PresentationFormat>Apresentação na tela (4:3)</PresentationFormat>
  <Paragraphs>291</Paragraphs>
  <Slides>41</Slides>
  <Notes>34</Notes>
  <HiddenSlides>2</HiddenSlides>
  <MMClips>0</MMClips>
  <ScaleCrop>false</ScaleCrop>
  <HeadingPairs>
    <vt:vector size="4" baseType="variant">
      <vt:variant>
        <vt:lpstr>Tema</vt:lpstr>
      </vt:variant>
      <vt:variant>
        <vt:i4>1</vt:i4>
      </vt:variant>
      <vt:variant>
        <vt:lpstr>Títulos de slides</vt:lpstr>
      </vt:variant>
      <vt:variant>
        <vt:i4>41</vt:i4>
      </vt:variant>
    </vt:vector>
  </HeadingPairs>
  <TitlesOfParts>
    <vt:vector size="42" baseType="lpstr">
      <vt:lpstr>Tema do Office</vt:lpstr>
      <vt:lpstr>Slide 1</vt:lpstr>
      <vt:lpstr>Saturno</vt:lpstr>
      <vt:lpstr>Saturno</vt:lpstr>
      <vt:lpstr>Planetas do nosso sistema solar</vt:lpstr>
      <vt:lpstr>Planetas do nosso sistema solar</vt:lpstr>
      <vt:lpstr>Orbita dos planetas visíveis</vt:lpstr>
      <vt:lpstr>Slide 7</vt:lpstr>
      <vt:lpstr>Slide 8</vt:lpstr>
      <vt:lpstr>Características</vt:lpstr>
      <vt:lpstr>Anéis</vt:lpstr>
      <vt:lpstr>Anéis</vt:lpstr>
      <vt:lpstr>Divisões dos anéis</vt:lpstr>
      <vt:lpstr>Divisões dos anéis</vt:lpstr>
      <vt:lpstr>Slide 14</vt:lpstr>
      <vt:lpstr>Composição dos anéis</vt:lpstr>
      <vt:lpstr>Formação dos anéis</vt:lpstr>
      <vt:lpstr>Formação dos anéis</vt:lpstr>
      <vt:lpstr>Pólo Norte</vt:lpstr>
      <vt:lpstr>Pólo Norte</vt:lpstr>
      <vt:lpstr>Pólo sul</vt:lpstr>
      <vt:lpstr>Slide 21</vt:lpstr>
      <vt:lpstr>Pólo sul</vt:lpstr>
      <vt:lpstr>Auroras</vt:lpstr>
      <vt:lpstr>Luas de Saturno</vt:lpstr>
      <vt:lpstr>Luas de Saturno</vt:lpstr>
      <vt:lpstr>Luas de Saturno</vt:lpstr>
      <vt:lpstr>Slide 27</vt:lpstr>
      <vt:lpstr>Slide 28</vt:lpstr>
      <vt:lpstr>Slide 29</vt:lpstr>
      <vt:lpstr>Titã</vt:lpstr>
      <vt:lpstr>Titã</vt:lpstr>
      <vt:lpstr>Enceladus</vt:lpstr>
      <vt:lpstr>Enceladus</vt:lpstr>
      <vt:lpstr>Oposição de Saturno</vt:lpstr>
      <vt:lpstr>Slide 35</vt:lpstr>
      <vt:lpstr>Obliquidade do planeta</vt:lpstr>
      <vt:lpstr>Obliquidade do planeta</vt:lpstr>
      <vt:lpstr>Slide 38</vt:lpstr>
      <vt:lpstr>Perguntas?</vt:lpstr>
      <vt:lpstr>Fim</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Observatório</cp:lastModifiedBy>
  <cp:revision>196</cp:revision>
  <dcterms:created xsi:type="dcterms:W3CDTF">2013-04-21T20:44:10Z</dcterms:created>
  <dcterms:modified xsi:type="dcterms:W3CDTF">2013-04-28T00:57:03Z</dcterms:modified>
</cp:coreProperties>
</file>