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2" r:id="rId6"/>
    <p:sldId id="273" r:id="rId7"/>
    <p:sldId id="276" r:id="rId8"/>
    <p:sldId id="261" r:id="rId9"/>
    <p:sldId id="263" r:id="rId10"/>
    <p:sldId id="274" r:id="rId11"/>
    <p:sldId id="282" r:id="rId12"/>
    <p:sldId id="283" r:id="rId13"/>
    <p:sldId id="284" r:id="rId14"/>
    <p:sldId id="285" r:id="rId15"/>
    <p:sldId id="275" r:id="rId16"/>
    <p:sldId id="264" r:id="rId17"/>
    <p:sldId id="265" r:id="rId18"/>
    <p:sldId id="270" r:id="rId19"/>
    <p:sldId id="286" r:id="rId20"/>
    <p:sldId id="272" r:id="rId21"/>
    <p:sldId id="269" r:id="rId22"/>
    <p:sldId id="287" r:id="rId23"/>
    <p:sldId id="288" r:id="rId24"/>
    <p:sldId id="291" r:id="rId25"/>
    <p:sldId id="266" r:id="rId26"/>
    <p:sldId id="271" r:id="rId27"/>
    <p:sldId id="292" r:id="rId28"/>
    <p:sldId id="267" r:id="rId29"/>
    <p:sldId id="293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4" autoAdjust="0"/>
  </p:normalViewPr>
  <p:slideViewPr>
    <p:cSldViewPr>
      <p:cViewPr varScale="1">
        <p:scale>
          <a:sx n="102" d="100"/>
          <a:sy n="102" d="100"/>
        </p:scale>
        <p:origin x="-11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2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70770-059D-4B65-99AA-0F1F71401757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14CF2-5231-47F5-A2BD-132AC787486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52E057-1985-43B4-A1A7-20BF40CB670F}" type="slidenum">
              <a:rPr lang="en-US"/>
              <a:pPr/>
              <a:t>26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5115E-8EA2-4290-A9F5-A7399CCAED8D}" type="datetimeFigureOut">
              <a:rPr lang="pt-BR" smtClean="0"/>
              <a:pPr/>
              <a:t>20/05/2013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E9BF2-3F46-47A2-8343-00AB44D51F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8680"/>
            <a:ext cx="5472608" cy="465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Texto 8"/>
          <p:cNvSpPr>
            <a:spLocks noGrp="1"/>
          </p:cNvSpPr>
          <p:nvPr>
            <p:ph type="body" sz="half" idx="2"/>
          </p:nvPr>
        </p:nvSpPr>
        <p:spPr>
          <a:xfrm>
            <a:off x="1331640" y="5195938"/>
            <a:ext cx="6883152" cy="1662062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O</a:t>
            </a:r>
            <a:r>
              <a:rPr lang="pt-BR" sz="3200" dirty="0">
                <a:solidFill>
                  <a:schemeClr val="bg1"/>
                </a:solidFill>
              </a:rPr>
              <a:t>bservatório </a:t>
            </a:r>
            <a:r>
              <a:rPr lang="pt-BR" sz="3200" b="1" dirty="0">
                <a:solidFill>
                  <a:schemeClr val="bg1"/>
                </a:solidFill>
              </a:rPr>
              <a:t>D</a:t>
            </a:r>
            <a:r>
              <a:rPr lang="pt-BR" sz="3200" dirty="0">
                <a:solidFill>
                  <a:schemeClr val="bg1"/>
                </a:solidFill>
              </a:rPr>
              <a:t>ietrich </a:t>
            </a:r>
            <a:r>
              <a:rPr lang="pt-BR" sz="3200" b="1" dirty="0" err="1">
                <a:solidFill>
                  <a:schemeClr val="bg1"/>
                </a:solidFill>
              </a:rPr>
              <a:t>S</a:t>
            </a:r>
            <a:r>
              <a:rPr lang="pt-BR" sz="3200" dirty="0" err="1">
                <a:solidFill>
                  <a:schemeClr val="bg1"/>
                </a:solidFill>
              </a:rPr>
              <a:t>chiel</a:t>
            </a:r>
            <a:r>
              <a:rPr lang="pt-BR" sz="3200" dirty="0">
                <a:solidFill>
                  <a:schemeClr val="bg1"/>
                </a:solidFill>
              </a:rPr>
              <a:t> </a:t>
            </a:r>
            <a:endParaRPr lang="pt-BR" sz="3200" dirty="0" smtClean="0">
              <a:solidFill>
                <a:schemeClr val="bg1"/>
              </a:solidFill>
            </a:endParaRPr>
          </a:p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C</a:t>
            </a:r>
            <a:r>
              <a:rPr lang="pt-BR" sz="2800" dirty="0" smtClean="0">
                <a:solidFill>
                  <a:schemeClr val="bg1"/>
                </a:solidFill>
              </a:rPr>
              <a:t>entro </a:t>
            </a:r>
            <a:r>
              <a:rPr lang="pt-BR" sz="2800" dirty="0">
                <a:solidFill>
                  <a:schemeClr val="bg1"/>
                </a:solidFill>
              </a:rPr>
              <a:t>de </a:t>
            </a:r>
            <a:r>
              <a:rPr lang="pt-BR" sz="2800" b="1" dirty="0">
                <a:solidFill>
                  <a:schemeClr val="bg1"/>
                </a:solidFill>
              </a:rPr>
              <a:t>D</a:t>
            </a:r>
            <a:r>
              <a:rPr lang="pt-BR" sz="2800" dirty="0">
                <a:solidFill>
                  <a:schemeClr val="bg1"/>
                </a:solidFill>
              </a:rPr>
              <a:t>ivulgação da </a:t>
            </a:r>
            <a:r>
              <a:rPr lang="pt-BR" sz="2800" b="1" dirty="0" smtClean="0">
                <a:solidFill>
                  <a:schemeClr val="bg1"/>
                </a:solidFill>
              </a:rPr>
              <a:t>A</a:t>
            </a:r>
            <a:r>
              <a:rPr lang="pt-BR" sz="2800" dirty="0" smtClean="0">
                <a:solidFill>
                  <a:schemeClr val="bg1"/>
                </a:solidFill>
              </a:rPr>
              <a:t>stronomia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Fases principais da Lua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pt-BR" sz="4000" dirty="0" smtClean="0">
                <a:solidFill>
                  <a:schemeClr val="bg1"/>
                </a:solidFill>
              </a:rPr>
              <a:t>Lua Nova</a:t>
            </a:r>
          </a:p>
          <a:p>
            <a:r>
              <a:rPr lang="pt-BR" sz="4000" dirty="0" smtClean="0">
                <a:solidFill>
                  <a:schemeClr val="bg1"/>
                </a:solidFill>
              </a:rPr>
              <a:t>Lua em Quarto Crescente</a:t>
            </a:r>
          </a:p>
          <a:p>
            <a:r>
              <a:rPr lang="pt-BR" sz="4000" dirty="0" smtClean="0">
                <a:solidFill>
                  <a:schemeClr val="bg1"/>
                </a:solidFill>
              </a:rPr>
              <a:t>Lua Cheia</a:t>
            </a:r>
          </a:p>
          <a:p>
            <a:r>
              <a:rPr lang="pt-BR" sz="4000" dirty="0" smtClean="0">
                <a:solidFill>
                  <a:schemeClr val="bg1"/>
                </a:solidFill>
              </a:rPr>
              <a:t>Lua em Quarto Minguante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Lua Nova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2" descr="LuaNo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3970" y="1600200"/>
            <a:ext cx="45160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ta para a esquerda 4"/>
          <p:cNvSpPr>
            <a:spLocks noChangeArrowheads="1"/>
          </p:cNvSpPr>
          <p:nvPr/>
        </p:nvSpPr>
        <p:spPr bwMode="auto">
          <a:xfrm rot="10800000">
            <a:off x="7608317" y="2714625"/>
            <a:ext cx="1500187" cy="1214438"/>
          </a:xfrm>
          <a:prstGeom prst="leftArrow">
            <a:avLst>
              <a:gd name="adj1" fmla="val 50000"/>
              <a:gd name="adj2" fmla="val 50001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Seta para a esquerda 5"/>
          <p:cNvSpPr>
            <a:spLocks noChangeArrowheads="1"/>
          </p:cNvSpPr>
          <p:nvPr/>
        </p:nvSpPr>
        <p:spPr bwMode="auto">
          <a:xfrm>
            <a:off x="48047" y="2786063"/>
            <a:ext cx="1571625" cy="1143000"/>
          </a:xfrm>
          <a:prstGeom prst="lef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Text Box 141"/>
          <p:cNvSpPr txBox="1">
            <a:spLocks noChangeArrowheads="1"/>
          </p:cNvSpPr>
          <p:nvPr/>
        </p:nvSpPr>
        <p:spPr bwMode="auto">
          <a:xfrm>
            <a:off x="467544" y="3071813"/>
            <a:ext cx="9120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Oeste</a:t>
            </a:r>
          </a:p>
        </p:txBody>
      </p:sp>
      <p:sp>
        <p:nvSpPr>
          <p:cNvPr id="8" name="Text Box 141"/>
          <p:cNvSpPr txBox="1">
            <a:spLocks noChangeArrowheads="1"/>
          </p:cNvSpPr>
          <p:nvPr/>
        </p:nvSpPr>
        <p:spPr bwMode="auto">
          <a:xfrm>
            <a:off x="7687443" y="3071813"/>
            <a:ext cx="8383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Leste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Lua em Quarto Crescente</a:t>
            </a:r>
          </a:p>
        </p:txBody>
      </p:sp>
      <p:pic>
        <p:nvPicPr>
          <p:cNvPr id="4" name="Imagem 2" descr="LuaNo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3970" y="1600200"/>
            <a:ext cx="45160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ANDRE\Documents\diversos_CDA\LQC31jan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" y="1196752"/>
            <a:ext cx="9144002" cy="5511282"/>
          </a:xfrm>
          <a:prstGeom prst="rect">
            <a:avLst/>
          </a:prstGeom>
          <a:noFill/>
        </p:spPr>
      </p:pic>
      <p:sp>
        <p:nvSpPr>
          <p:cNvPr id="6" name="Seta para a esquerda 5"/>
          <p:cNvSpPr>
            <a:spLocks noChangeArrowheads="1"/>
          </p:cNvSpPr>
          <p:nvPr/>
        </p:nvSpPr>
        <p:spPr bwMode="auto">
          <a:xfrm rot="10800000">
            <a:off x="7608317" y="2714625"/>
            <a:ext cx="1500187" cy="1214438"/>
          </a:xfrm>
          <a:prstGeom prst="leftArrow">
            <a:avLst>
              <a:gd name="adj1" fmla="val 50000"/>
              <a:gd name="adj2" fmla="val 50001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Seta para a esquerda 6"/>
          <p:cNvSpPr>
            <a:spLocks noChangeArrowheads="1"/>
          </p:cNvSpPr>
          <p:nvPr/>
        </p:nvSpPr>
        <p:spPr bwMode="auto">
          <a:xfrm>
            <a:off x="48047" y="2786063"/>
            <a:ext cx="1571625" cy="1143000"/>
          </a:xfrm>
          <a:prstGeom prst="lef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8" name="Text Box 141"/>
          <p:cNvSpPr txBox="1">
            <a:spLocks noChangeArrowheads="1"/>
          </p:cNvSpPr>
          <p:nvPr/>
        </p:nvSpPr>
        <p:spPr bwMode="auto">
          <a:xfrm>
            <a:off x="467544" y="3071813"/>
            <a:ext cx="9120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Oeste</a:t>
            </a:r>
          </a:p>
        </p:txBody>
      </p:sp>
      <p:sp>
        <p:nvSpPr>
          <p:cNvPr id="9" name="Text Box 141"/>
          <p:cNvSpPr txBox="1">
            <a:spLocks noChangeArrowheads="1"/>
          </p:cNvSpPr>
          <p:nvPr/>
        </p:nvSpPr>
        <p:spPr bwMode="auto">
          <a:xfrm>
            <a:off x="7687443" y="3071813"/>
            <a:ext cx="8383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Leste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Lua Cheia</a:t>
            </a:r>
          </a:p>
        </p:txBody>
      </p:sp>
      <p:pic>
        <p:nvPicPr>
          <p:cNvPr id="4" name="Imagem 2" descr="LuaNo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3970" y="1600200"/>
            <a:ext cx="45160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ANDRE\Documents\diversos_CDA\LQC31jan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" y="1196752"/>
            <a:ext cx="9144002" cy="5511282"/>
          </a:xfrm>
          <a:prstGeom prst="rect">
            <a:avLst/>
          </a:prstGeom>
          <a:noFill/>
        </p:spPr>
      </p:pic>
      <p:pic>
        <p:nvPicPr>
          <p:cNvPr id="6" name="Picture 2" descr="C:\Users\ANDRE\Documents\OBSERVATÓRIO\diversos_CDA\fases da Lua 2012\LC07fev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1228745"/>
            <a:ext cx="9144000" cy="5512623"/>
          </a:xfrm>
          <a:prstGeom prst="rect">
            <a:avLst/>
          </a:prstGeom>
          <a:noFill/>
        </p:spPr>
      </p:pic>
      <p:sp>
        <p:nvSpPr>
          <p:cNvPr id="7" name="Seta para a esquerda 6"/>
          <p:cNvSpPr>
            <a:spLocks noChangeArrowheads="1"/>
          </p:cNvSpPr>
          <p:nvPr/>
        </p:nvSpPr>
        <p:spPr bwMode="auto">
          <a:xfrm rot="10800000">
            <a:off x="7608317" y="2714625"/>
            <a:ext cx="1500187" cy="1214438"/>
          </a:xfrm>
          <a:prstGeom prst="leftArrow">
            <a:avLst>
              <a:gd name="adj1" fmla="val 50000"/>
              <a:gd name="adj2" fmla="val 50001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8" name="Seta para a esquerda 7"/>
          <p:cNvSpPr>
            <a:spLocks noChangeArrowheads="1"/>
          </p:cNvSpPr>
          <p:nvPr/>
        </p:nvSpPr>
        <p:spPr bwMode="auto">
          <a:xfrm>
            <a:off x="48047" y="2786063"/>
            <a:ext cx="1571625" cy="1143000"/>
          </a:xfrm>
          <a:prstGeom prst="lef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Text Box 141"/>
          <p:cNvSpPr txBox="1">
            <a:spLocks noChangeArrowheads="1"/>
          </p:cNvSpPr>
          <p:nvPr/>
        </p:nvSpPr>
        <p:spPr bwMode="auto">
          <a:xfrm>
            <a:off x="467544" y="3071813"/>
            <a:ext cx="9120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Oeste</a:t>
            </a:r>
          </a:p>
        </p:txBody>
      </p:sp>
      <p:sp>
        <p:nvSpPr>
          <p:cNvPr id="10" name="Text Box 141"/>
          <p:cNvSpPr txBox="1">
            <a:spLocks noChangeArrowheads="1"/>
          </p:cNvSpPr>
          <p:nvPr/>
        </p:nvSpPr>
        <p:spPr bwMode="auto">
          <a:xfrm>
            <a:off x="7687443" y="3071813"/>
            <a:ext cx="8383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Leste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Lua em Quarto Minguante</a:t>
            </a:r>
          </a:p>
        </p:txBody>
      </p:sp>
      <p:pic>
        <p:nvPicPr>
          <p:cNvPr id="4" name="Imagem 2" descr="LuaNo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3970" y="1600200"/>
            <a:ext cx="45160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ANDRE\Documents\diversos_CDA\LQC31jan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" y="1196752"/>
            <a:ext cx="9144002" cy="5511282"/>
          </a:xfrm>
          <a:prstGeom prst="rect">
            <a:avLst/>
          </a:prstGeom>
          <a:noFill/>
        </p:spPr>
      </p:pic>
      <p:pic>
        <p:nvPicPr>
          <p:cNvPr id="7" name="Picture 3" descr="C:\Users\ANDRE\Documents\OBSERVATÓRIO\diversos_CDA\fases da Lua 2012\LQM14fev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72761"/>
            <a:ext cx="9144000" cy="5512623"/>
          </a:xfrm>
          <a:prstGeom prst="rect">
            <a:avLst/>
          </a:prstGeom>
          <a:noFill/>
        </p:spPr>
      </p:pic>
      <p:sp>
        <p:nvSpPr>
          <p:cNvPr id="8" name="Seta para a esquerda 7"/>
          <p:cNvSpPr>
            <a:spLocks noChangeArrowheads="1"/>
          </p:cNvSpPr>
          <p:nvPr/>
        </p:nvSpPr>
        <p:spPr bwMode="auto">
          <a:xfrm rot="10800000">
            <a:off x="7608317" y="2714625"/>
            <a:ext cx="1500187" cy="1214438"/>
          </a:xfrm>
          <a:prstGeom prst="leftArrow">
            <a:avLst>
              <a:gd name="adj1" fmla="val 50000"/>
              <a:gd name="adj2" fmla="val 50001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Seta para a esquerda 8"/>
          <p:cNvSpPr>
            <a:spLocks noChangeArrowheads="1"/>
          </p:cNvSpPr>
          <p:nvPr/>
        </p:nvSpPr>
        <p:spPr bwMode="auto">
          <a:xfrm>
            <a:off x="48047" y="2786063"/>
            <a:ext cx="1571625" cy="1143000"/>
          </a:xfrm>
          <a:prstGeom prst="lef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0" name="Text Box 141"/>
          <p:cNvSpPr txBox="1">
            <a:spLocks noChangeArrowheads="1"/>
          </p:cNvSpPr>
          <p:nvPr/>
        </p:nvSpPr>
        <p:spPr bwMode="auto">
          <a:xfrm>
            <a:off x="467544" y="3071813"/>
            <a:ext cx="9120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Oeste</a:t>
            </a:r>
          </a:p>
        </p:txBody>
      </p:sp>
      <p:sp>
        <p:nvSpPr>
          <p:cNvPr id="11" name="Text Box 141"/>
          <p:cNvSpPr txBox="1">
            <a:spLocks noChangeArrowheads="1"/>
          </p:cNvSpPr>
          <p:nvPr/>
        </p:nvSpPr>
        <p:spPr bwMode="auto">
          <a:xfrm>
            <a:off x="7687443" y="3071813"/>
            <a:ext cx="8383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Leste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 descr="L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4663"/>
            <a:ext cx="6343845" cy="590465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Over one lunar month more than half of the Moon's surface can be seen from the surface of the Earth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483768" y="260648"/>
            <a:ext cx="3888432" cy="3888434"/>
          </a:xfrm>
          <a:prstGeom prst="rect">
            <a:avLst/>
          </a:prstGeom>
          <a:noFill/>
        </p:spPr>
      </p:pic>
      <p:sp>
        <p:nvSpPr>
          <p:cNvPr id="11266" name="AutoShape 2" descr="https://mail.google.com/mail/u/0/?ui=2&amp;ik=154ef2fbad&amp;view=att&amp;th=13ea37d683672687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268" name="AutoShape 4" descr="https://mail.google.com/mail/u/0/?ui=2&amp;ik=154ef2fbad&amp;view=att&amp;th=13ea37d683672687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 descr="fases-da-lua-maio-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4365104"/>
            <a:ext cx="5184576" cy="23566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Qual a melhor fase para observação?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pt-BR" sz="3600" dirty="0" smtClean="0">
                <a:solidFill>
                  <a:schemeClr val="bg1"/>
                </a:solidFill>
              </a:rPr>
              <a:t>CHEIA?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9" name="Picture 1037" descr="E:\www-cda\www-cda\sessao-astronomia\2001\10202001\lua-22-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08104" y="2276872"/>
            <a:ext cx="2592288" cy="3706972"/>
          </a:xfrm>
          <a:prstGeom prst="rect">
            <a:avLst/>
          </a:prstGeom>
          <a:noFill/>
        </p:spPr>
      </p:pic>
      <p:sp>
        <p:nvSpPr>
          <p:cNvPr id="11" name="Espaço Reservado para Texto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pt-BR" sz="3600" dirty="0" smtClean="0">
                <a:solidFill>
                  <a:schemeClr val="bg1"/>
                </a:solidFill>
              </a:rPr>
              <a:t>MINGUANTE?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8" name="Picture 1036" descr="E:\www-cda\www-cda\sessao-astronomia\2001\10202001\lua-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2"/>
            <a:ext cx="3843124" cy="36004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2051720" y="2132856"/>
            <a:ext cx="512076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Minguante </a:t>
            </a:r>
          </a:p>
          <a:p>
            <a:pPr algn="ctr"/>
            <a:r>
              <a:rPr lang="pt-BR" sz="8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ou </a:t>
            </a:r>
          </a:p>
          <a:p>
            <a:pPr algn="ctr"/>
            <a:r>
              <a:rPr lang="pt-BR" sz="8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Crescente</a:t>
            </a:r>
            <a:endParaRPr lang="pt-BR" sz="8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Picture 1031" descr="E:\www-cda\www-cda\sessao-astronomia\2001\10202001\lua-2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35" b="35"/>
          <a:stretch>
            <a:fillRect/>
          </a:stretch>
        </p:blipFill>
        <p:spPr bwMode="auto">
          <a:xfrm>
            <a:off x="251520" y="216024"/>
            <a:ext cx="8604448" cy="6453336"/>
          </a:xfrm>
          <a:prstGeom prst="rect">
            <a:avLst/>
          </a:prstGeom>
          <a:noFill/>
        </p:spPr>
      </p:pic>
      <p:pic>
        <p:nvPicPr>
          <p:cNvPr id="11" name="Picture 8" descr="moon3rd_armstrong_big"/>
          <p:cNvPicPr>
            <a:picLocks noChangeAspect="1" noChangeArrowheads="1"/>
          </p:cNvPicPr>
          <p:nvPr/>
        </p:nvPicPr>
        <p:blipFill>
          <a:blip r:embed="rId3" cstate="print"/>
          <a:srcRect r="19719" b="2563"/>
          <a:stretch>
            <a:fillRect/>
          </a:stretch>
        </p:blipFill>
        <p:spPr bwMode="auto">
          <a:xfrm>
            <a:off x="468313" y="-20650200"/>
            <a:ext cx="8675687" cy="27508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1986" name="Picture 2" descr="http://www.inconstantmoon.com/media/shi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41988" name="Picture 4" descr="http://www.colegiovascodagama.pt/ciencias3c/decimo/images/lua-mar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4624"/>
            <a:ext cx="6622575" cy="670775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o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6000" dirty="0" smtClean="0">
                <a:solidFill>
                  <a:schemeClr val="bg1"/>
                </a:solidFill>
              </a:rPr>
              <a:t>Nosso satélite: a Lua</a:t>
            </a:r>
            <a:endParaRPr lang="pt-BR" sz="6000" dirty="0">
              <a:solidFill>
                <a:schemeClr val="bg1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2743200" y="598170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pt-BR" sz="1800" dirty="0" smtClean="0">
                <a:solidFill>
                  <a:schemeClr val="bg1"/>
                </a:solidFill>
              </a:rPr>
              <a:t>Karen Luísa Parra de Barros</a:t>
            </a:r>
          </a:p>
          <a:p>
            <a:pPr algn="r"/>
            <a:r>
              <a:rPr lang="pt-BR" sz="1800" dirty="0" smtClean="0">
                <a:solidFill>
                  <a:schemeClr val="bg1"/>
                </a:solidFill>
              </a:rPr>
              <a:t>karen.barros@usp.br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Eclipses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628800"/>
            <a:ext cx="8280400" cy="39116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Eclipses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4" descr="Eclip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413"/>
            <a:ext cx="7561213" cy="50958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Próximos Eclipses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611560" y="1916832"/>
          <a:ext cx="8263797" cy="15773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94447"/>
                <a:gridCol w="2105160"/>
                <a:gridCol w="1629858"/>
                <a:gridCol w="1765534"/>
                <a:gridCol w="146879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/>
                        <a:t>Data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/>
                        <a:t>Tempo Dinâmico (Centro)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/>
                        <a:t>Latitude (centro)</a:t>
                      </a:r>
                      <a:endParaRPr lang="pt-BR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/>
                        <a:t>Longitude (centro)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/>
                        <a:t>Tipo de Eclipse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10/05/2013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00:26:20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2 N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175 E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Anular do Sol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03/11/2013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12:47:36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3N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12 O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Total do Sol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29/04/2014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06:04:33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71 S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131 E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Anular do Sol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403648" y="4293096"/>
          <a:ext cx="6120680" cy="15773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41326"/>
                <a:gridCol w="2688275"/>
                <a:gridCol w="189107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/>
                        <a:t>Data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/>
                        <a:t>Tempo Dinâmico (Centro)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/>
                        <a:t>Tipo de Eclipse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25/04/2013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20:08:38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Parcial da Lua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25/05/2013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04:11:06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/>
                        <a:t>Penumbral</a:t>
                      </a:r>
                      <a:r>
                        <a:rPr lang="pt-BR" sz="1800" dirty="0"/>
                        <a:t> da Lua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18/10/2013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23:51:25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Penumbral da Lua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15/04/2014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/>
                        <a:t>07:46:48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Total da Lua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Eclipse Lunar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http://upload.wikimedia.org/wikipedia/commons/5/5f/281004_moon_eclip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7260"/>
            <a:ext cx="8208912" cy="615668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Eclipse Lunar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Picture 2" descr="http://upload.wikimedia.org/wikipedia/commons/2/22/Solar_Eclipse_May_20%2C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4624"/>
            <a:ext cx="6264696" cy="62646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Influência da Lua na Terra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Picture 13" descr="simula_tide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463" y="2060848"/>
            <a:ext cx="8437433" cy="36724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201" name="Picture 9" descr="tid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274" y="1268731"/>
            <a:ext cx="7876648" cy="4994910"/>
          </a:xfrm>
          <a:prstGeom prst="rect">
            <a:avLst/>
          </a:prstGeom>
          <a:noFill/>
        </p:spPr>
      </p:pic>
      <p:pic>
        <p:nvPicPr>
          <p:cNvPr id="264202" name="Picture 10" descr="tid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274" y="1268731"/>
            <a:ext cx="7876648" cy="4994910"/>
          </a:xfrm>
          <a:prstGeom prst="rect">
            <a:avLst/>
          </a:prstGeom>
          <a:noFill/>
        </p:spPr>
      </p:pic>
      <p:pic>
        <p:nvPicPr>
          <p:cNvPr id="264203" name="Picture 11" descr="tid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274" y="1268731"/>
            <a:ext cx="7876648" cy="4994910"/>
          </a:xfrm>
          <a:prstGeom prst="rect">
            <a:avLst/>
          </a:prstGeom>
          <a:noFill/>
        </p:spPr>
      </p:pic>
      <p:pic>
        <p:nvPicPr>
          <p:cNvPr id="264204" name="Picture 12" descr="tide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274" y="1268731"/>
            <a:ext cx="7876648" cy="4994910"/>
          </a:xfrm>
          <a:prstGeom prst="rect">
            <a:avLst/>
          </a:prstGeom>
          <a:noFill/>
        </p:spPr>
      </p:pic>
      <p:pic>
        <p:nvPicPr>
          <p:cNvPr id="264205" name="Picture 13" descr="tide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274" y="1268731"/>
            <a:ext cx="7876648" cy="4994910"/>
          </a:xfrm>
          <a:prstGeom prst="rect">
            <a:avLst/>
          </a:prstGeom>
          <a:noFill/>
        </p:spPr>
      </p:pic>
      <p:pic>
        <p:nvPicPr>
          <p:cNvPr id="264206" name="Picture 14" descr="tide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2274" y="1268731"/>
            <a:ext cx="7876648" cy="4994910"/>
          </a:xfrm>
          <a:prstGeom prst="rect">
            <a:avLst/>
          </a:prstGeom>
          <a:noFill/>
        </p:spPr>
      </p:pic>
      <p:pic>
        <p:nvPicPr>
          <p:cNvPr id="264207" name="Picture 15" descr="tide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2274" y="1268731"/>
            <a:ext cx="7876648" cy="4994910"/>
          </a:xfrm>
          <a:prstGeom prst="rect">
            <a:avLst/>
          </a:prstGeom>
          <a:noFill/>
        </p:spPr>
      </p:pic>
      <p:pic>
        <p:nvPicPr>
          <p:cNvPr id="264208" name="Picture 16" descr="tide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2274" y="1268731"/>
            <a:ext cx="7876648" cy="4994910"/>
          </a:xfrm>
          <a:prstGeom prst="rect">
            <a:avLst/>
          </a:prstGeom>
          <a:noFill/>
        </p:spPr>
      </p:pic>
      <p:pic>
        <p:nvPicPr>
          <p:cNvPr id="264209" name="Picture 17" descr="tide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3568" y="1268760"/>
            <a:ext cx="7876648" cy="4994910"/>
          </a:xfrm>
          <a:prstGeom prst="rect">
            <a:avLst/>
          </a:prstGeom>
          <a:noFill/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4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Missões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Espaço Reservado para Texto 7"/>
          <p:cNvSpPr txBox="1">
            <a:spLocks/>
          </p:cNvSpPr>
          <p:nvPr/>
        </p:nvSpPr>
        <p:spPr>
          <a:xfrm>
            <a:off x="755576" y="5367338"/>
            <a:ext cx="7992888" cy="8048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Saturno V: Uma vez na órbita, 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Aldrin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 Armstrong partiram no módulo lunar, deixando Collins no módulo de comando, pousando na superfície da Lua e fazendo história.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 descr="lançamento-apollo-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3773" y="1024629"/>
            <a:ext cx="3168352" cy="4408014"/>
          </a:xfrm>
          <a:prstGeom prst="rect">
            <a:avLst/>
          </a:prstGeom>
          <a:noFill/>
        </p:spPr>
      </p:pic>
      <p:sp>
        <p:nvSpPr>
          <p:cNvPr id="10" name="Título 5"/>
          <p:cNvSpPr txBox="1">
            <a:spLocks/>
          </p:cNvSpPr>
          <p:nvPr/>
        </p:nvSpPr>
        <p:spPr>
          <a:xfrm>
            <a:off x="0" y="2420888"/>
            <a:ext cx="3131840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Projeto Apollo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idx="1"/>
          </p:nvPr>
        </p:nvSpPr>
        <p:spPr/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Picture 15" descr="tema17_1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636" y="6836"/>
            <a:ext cx="7056599" cy="68511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Imagem 4" descr="Columbia_Mo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5615" b="25615"/>
          <a:stretch>
            <a:fillRect/>
          </a:stretch>
        </p:blipFill>
        <p:spPr>
          <a:xfrm>
            <a:off x="1" y="0"/>
            <a:ext cx="9154550" cy="6865912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131840" y="5589240"/>
            <a:ext cx="5486400" cy="804862"/>
          </a:xfrm>
        </p:spPr>
        <p:txBody>
          <a:bodyPr>
            <a:noAutofit/>
          </a:bodyPr>
          <a:lstStyle/>
          <a:p>
            <a:pPr algn="r"/>
            <a:r>
              <a:rPr lang="pt-BR" sz="6000" dirty="0" smtClean="0"/>
              <a:t>FIM</a:t>
            </a:r>
            <a:endParaRPr lang="pt-BR" sz="6000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Conteúdos abordados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Características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Fases da Lua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Eclipses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Influência da Lua na Terra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Homem na Lua</a:t>
            </a:r>
          </a:p>
          <a:p>
            <a:endParaRPr lang="pt-BR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upload.wikimedia.org/wikipedia/commons/6/60/Speed_of_light_from_Earth_to_Mo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323528" y="5589240"/>
            <a:ext cx="8532441" cy="766586"/>
          </a:xfrm>
          <a:prstGeom prst="rect">
            <a:avLst/>
          </a:prstGeom>
          <a:noFill/>
        </p:spPr>
      </p:pic>
      <p:pic>
        <p:nvPicPr>
          <p:cNvPr id="8" name="Imagem 7" descr="earthmo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933" y="188640"/>
            <a:ext cx="6127259" cy="4336214"/>
          </a:xfrm>
          <a:prstGeom prst="rect">
            <a:avLst/>
          </a:prstGeom>
        </p:spPr>
      </p:pic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67544" y="991269"/>
            <a:ext cx="8229600" cy="5390059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Distância (média) Terra-Lua: </a:t>
            </a:r>
          </a:p>
          <a:p>
            <a:pPr algn="r">
              <a:buNone/>
            </a:pP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384.000 Km</a:t>
            </a:r>
          </a:p>
          <a:p>
            <a:pPr algn="r">
              <a:buNone/>
            </a:pPr>
            <a:endParaRPr lang="pt-BR" sz="2400" dirty="0" smtClean="0">
              <a:solidFill>
                <a:schemeClr val="bg1"/>
              </a:solidFill>
              <a:latin typeface="+mj-lt"/>
            </a:endParaRPr>
          </a:p>
          <a:p>
            <a:pPr algn="r">
              <a:buNone/>
            </a:pP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Diâmetro: 3.474 Km </a:t>
            </a:r>
          </a:p>
          <a:p>
            <a:pPr algn="r">
              <a:buNone/>
            </a:pPr>
            <a:r>
              <a:rPr lang="pt-BR" sz="1800" dirty="0" smtClean="0">
                <a:solidFill>
                  <a:schemeClr val="bg1"/>
                </a:solidFill>
                <a:latin typeface="+mj-lt"/>
              </a:rPr>
              <a:t>27% do diâmetro da Terra</a:t>
            </a:r>
          </a:p>
          <a:p>
            <a:pPr algn="r">
              <a:buNone/>
            </a:pPr>
            <a:endParaRPr lang="pt-BR" sz="2400" dirty="0" smtClean="0">
              <a:solidFill>
                <a:schemeClr val="bg1"/>
              </a:solidFill>
              <a:latin typeface="+mj-lt"/>
            </a:endParaRPr>
          </a:p>
          <a:p>
            <a:pPr algn="r">
              <a:buNone/>
            </a:pP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Massa: 1/81 da Terra</a:t>
            </a:r>
          </a:p>
          <a:p>
            <a:pPr algn="r">
              <a:buNone/>
            </a:pP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Gravidade: 1,622 m/s² </a:t>
            </a:r>
          </a:p>
          <a:p>
            <a:pPr algn="r">
              <a:buNone/>
            </a:pPr>
            <a:r>
              <a:rPr lang="pt-BR" sz="2000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pt-BR" sz="2000" dirty="0" err="1" smtClean="0">
                <a:solidFill>
                  <a:schemeClr val="bg1"/>
                </a:solidFill>
                <a:latin typeface="+mj-lt"/>
              </a:rPr>
              <a:t>g</a:t>
            </a:r>
            <a:r>
              <a:rPr lang="pt-BR" sz="2000" baseline="-25000" dirty="0" err="1" smtClean="0">
                <a:solidFill>
                  <a:schemeClr val="bg1"/>
                </a:solidFill>
                <a:latin typeface="+mj-lt"/>
              </a:rPr>
              <a:t>Terra</a:t>
            </a:r>
            <a:r>
              <a:rPr lang="pt-BR" sz="2000" dirty="0" smtClean="0">
                <a:solidFill>
                  <a:schemeClr val="bg1"/>
                </a:solidFill>
              </a:rPr>
              <a:t>=9,8 m/s²)</a:t>
            </a:r>
          </a:p>
          <a:p>
            <a:pPr algn="r">
              <a:buNone/>
            </a:pPr>
            <a:endParaRPr lang="pt-BR" sz="2000" baseline="30000" dirty="0" smtClean="0">
              <a:solidFill>
                <a:schemeClr val="bg1"/>
              </a:solidFill>
              <a:latin typeface="+mj-lt"/>
            </a:endParaRPr>
          </a:p>
          <a:p>
            <a:pPr algn="r">
              <a:buNone/>
            </a:pP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Temperatura : -233 ºC até 123 ºC</a:t>
            </a:r>
            <a:br>
              <a:rPr lang="pt-BR" sz="2400" dirty="0" smtClean="0">
                <a:solidFill>
                  <a:schemeClr val="bg1"/>
                </a:solidFill>
                <a:latin typeface="+mj-lt"/>
              </a:rPr>
            </a:br>
            <a:endParaRPr lang="pt-BR" sz="2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Período de revolução em volta da Terra </a:t>
            </a:r>
            <a:r>
              <a:rPr lang="pt-BR" sz="2400" i="1" dirty="0" smtClean="0">
                <a:solidFill>
                  <a:schemeClr val="bg1"/>
                </a:solidFill>
              </a:rPr>
              <a:t>é igual</a:t>
            </a:r>
            <a:r>
              <a:rPr lang="pt-BR" sz="2400" dirty="0" smtClean="0">
                <a:solidFill>
                  <a:schemeClr val="bg1"/>
                </a:solidFill>
              </a:rPr>
              <a:t> ao período de rotação em torno de seu eixo.</a:t>
            </a:r>
            <a:endParaRPr lang="pt-BR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Rotação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9458" name="Picture 2" descr="rotacao da l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04864"/>
            <a:ext cx="6192688" cy="42729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229600" cy="1143000"/>
          </a:xfrm>
        </p:spPr>
        <p:txBody>
          <a:bodyPr>
            <a:noAutofit/>
          </a:bodyPr>
          <a:lstStyle/>
          <a:p>
            <a:r>
              <a:rPr lang="pt-BR" sz="2000" dirty="0" smtClean="0">
                <a:solidFill>
                  <a:schemeClr val="bg1"/>
                </a:solidFill>
              </a:rPr>
              <a:t>Não existe lado “Negro” da Lua. O lado que não vemos é iluminado pelo Sol do mesmo modo que o lado que conseguimos enxergar.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8674" name="Picture 2" descr="Clemen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4320000" cy="4320000"/>
          </a:xfrm>
          <a:prstGeom prst="rect">
            <a:avLst/>
          </a:prstGeom>
          <a:noFill/>
        </p:spPr>
      </p:pic>
      <p:pic>
        <p:nvPicPr>
          <p:cNvPr id="10" name="Picture 4" descr="Clement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2736"/>
            <a:ext cx="4320000" cy="43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solidFill>
                  <a:schemeClr val="bg1"/>
                </a:solidFill>
              </a:rPr>
              <a:t>Libração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https://upload.wikimedia.org/wikipedia/commons/6/6d/Lunation_animation_April_200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84784"/>
            <a:ext cx="5112568" cy="49080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Período Sideral x Período </a:t>
            </a:r>
            <a:r>
              <a:rPr lang="pt-BR" dirty="0" err="1" smtClean="0">
                <a:solidFill>
                  <a:schemeClr val="bg1"/>
                </a:solidFill>
              </a:rPr>
              <a:t>Sinódico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t-BR" sz="28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068960"/>
            <a:ext cx="5299786" cy="3312368"/>
          </a:xfrm>
          <a:prstGeom prst="rect">
            <a:avLst/>
          </a:prstGeom>
          <a:noFill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539552" y="1449368"/>
          <a:ext cx="8136904" cy="140356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068452"/>
                <a:gridCol w="4068452"/>
              </a:tblGrid>
              <a:tr h="9361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Tempo necessário para a Lua completar uma volta em torno da Terra, em relação a uma estrela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 smtClean="0"/>
                        <a:t>Intervalo de tempo médio entre duas fases iguais consecutivas</a:t>
                      </a:r>
                    </a:p>
                  </a:txBody>
                  <a:tcPr/>
                </a:tc>
              </a:tr>
              <a:tr h="4674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 smtClean="0"/>
                        <a:t>27 d 7 h 43 </a:t>
                      </a:r>
                      <a:r>
                        <a:rPr lang="pt-BR" sz="1800" kern="1200" dirty="0" err="1" smtClean="0"/>
                        <a:t>min</a:t>
                      </a:r>
                      <a:r>
                        <a:rPr lang="pt-BR" sz="1800" kern="1200" dirty="0" smtClean="0"/>
                        <a:t> 11s</a:t>
                      </a:r>
                      <a:endParaRPr lang="pt-BR" sz="2000" kern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29d 12h 44m 2.9s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Fases da Lua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482" name="Picture 2" descr="http://www.britannica.com/blogs/wp-content/uploads/2011/06/M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15953"/>
            <a:ext cx="8303568" cy="457734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307</Words>
  <Application>Microsoft Office PowerPoint</Application>
  <PresentationFormat>Apresentação na tela (4:3)</PresentationFormat>
  <Paragraphs>101</Paragraphs>
  <Slides>29</Slides>
  <Notes>1</Notes>
  <HiddenSlides>3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Slide 1</vt:lpstr>
      <vt:lpstr>Nosso satélite: a Lua</vt:lpstr>
      <vt:lpstr>Conteúdos abordados</vt:lpstr>
      <vt:lpstr>Slide 4</vt:lpstr>
      <vt:lpstr>Rotação</vt:lpstr>
      <vt:lpstr>Não existe lado “Negro” da Lua. O lado que não vemos é iluminado pelo Sol do mesmo modo que o lado que conseguimos enxergar.</vt:lpstr>
      <vt:lpstr>Libração</vt:lpstr>
      <vt:lpstr>Período Sideral x Período Sinódico</vt:lpstr>
      <vt:lpstr>Fases da Lua</vt:lpstr>
      <vt:lpstr>Fases principais da Lua</vt:lpstr>
      <vt:lpstr>Lua Nova</vt:lpstr>
      <vt:lpstr>Lua em Quarto Crescente</vt:lpstr>
      <vt:lpstr>Lua Cheia</vt:lpstr>
      <vt:lpstr>Lua em Quarto Minguante</vt:lpstr>
      <vt:lpstr>Slide 15</vt:lpstr>
      <vt:lpstr>Slide 16</vt:lpstr>
      <vt:lpstr>Qual a melhor fase para observação?</vt:lpstr>
      <vt:lpstr>Slide 18</vt:lpstr>
      <vt:lpstr>Slide 19</vt:lpstr>
      <vt:lpstr>Eclipses</vt:lpstr>
      <vt:lpstr>Eclipses</vt:lpstr>
      <vt:lpstr>Próximos Eclipses</vt:lpstr>
      <vt:lpstr>Eclipse Lunar</vt:lpstr>
      <vt:lpstr>Eclipse Lunar</vt:lpstr>
      <vt:lpstr>Influência da Lua na Terra</vt:lpstr>
      <vt:lpstr>Slide 26</vt:lpstr>
      <vt:lpstr>Missões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Nosso satélite: a Lua</dc:title>
  <dc:creator>Karen</dc:creator>
  <cp:lastModifiedBy>Jorge</cp:lastModifiedBy>
  <cp:revision>65</cp:revision>
  <dcterms:created xsi:type="dcterms:W3CDTF">2013-05-12T20:25:04Z</dcterms:created>
  <dcterms:modified xsi:type="dcterms:W3CDTF">2013-05-20T18:36:34Z</dcterms:modified>
</cp:coreProperties>
</file>