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6" r:id="rId10"/>
    <p:sldId id="263" r:id="rId11"/>
    <p:sldId id="265" r:id="rId12"/>
    <p:sldId id="268" r:id="rId13"/>
    <p:sldId id="267" r:id="rId14"/>
    <p:sldId id="269" r:id="rId15"/>
    <p:sldId id="283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70" r:id="rId2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C8300"/>
    <a:srgbClr val="CC9B00"/>
    <a:srgbClr val="D6A300"/>
    <a:srgbClr val="EAB200"/>
    <a:srgbClr val="CC9900"/>
    <a:srgbClr val="634E0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4" autoAdjust="0"/>
    <p:restoredTop sz="93548" autoAdjust="0"/>
  </p:normalViewPr>
  <p:slideViewPr>
    <p:cSldViewPr>
      <p:cViewPr varScale="1">
        <p:scale>
          <a:sx n="105" d="100"/>
          <a:sy n="105" d="100"/>
        </p:scale>
        <p:origin x="-17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35D14-7183-46CE-A888-623448D26AE0}" type="datetimeFigureOut">
              <a:rPr lang="pt-BR" smtClean="0"/>
              <a:pPr/>
              <a:t>14/10/2015</a:t>
            </a:fld>
            <a:endParaRPr lang="pt-B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52C0D-FAAD-4806-ADEE-4D7D1190804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52C0D-FAAD-4806-ADEE-4D7D1190804C}" type="slidenum">
              <a:rPr lang="pt-BR" smtClean="0"/>
              <a:pPr/>
              <a:t>5</a:t>
            </a:fld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52C0D-FAAD-4806-ADEE-4D7D1190804C}" type="slidenum">
              <a:rPr lang="pt-BR" smtClean="0"/>
              <a:pPr/>
              <a:t>8</a:t>
            </a:fld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958D5-2971-4434-B249-71ED543DD8A6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116C0-74B6-43FF-BCBE-1D33D5088F2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40D52-B9C7-48DB-A964-D0BF8B2DD369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CAD24-D144-40DC-914D-9BEA064F1F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98744-6B8A-4A05-878E-B5EA7353FAF3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DCE76-89DE-4CD8-B523-653C207EE75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3DCF5-B233-4B32-9C85-C76033F7D7A9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6BA78-0AD9-49A4-9601-76D203E9FC1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5E5E1-A7CA-44AF-97E3-E25DB3B7A4B6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28B26-4275-4DCE-B749-7DF40FC822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72E8A-F7DF-4CBB-9778-6CEE94C7078F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0E3A2-8BF6-47FF-B55A-88DBD9FAC55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3F221-061A-4443-8C1B-0DABD4BBE84F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50B61-AE9E-419C-9590-B7D78C061D3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1B64A-98C9-44CB-8DD4-32BD7D833A87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BCD7C-FA60-440C-B383-FD92B530BEA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D3DB3-7B0C-4BA1-8DB8-D2BB75AB2662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2801A-BDD0-4D91-8DFD-56E38C54C4A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0429-1B2B-4463-863A-02B4D78C7456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609D4-8225-4E80-A6C6-BA609A01ED0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F7454-87A1-4A8A-B994-00F2F3F43AF8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34DFA-52D4-40B2-A77A-DDDBF3B620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9438AB-FB1D-44E4-9174-3DE87F022C78}" type="datetimeFigureOut">
              <a:rPr lang="pt-BR"/>
              <a:pPr>
                <a:defRPr/>
              </a:pPr>
              <a:t>14/10/2015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634AF6-BBD9-43A6-9922-60FC12FB5E5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Merc&#250;rio\Meu%20Filme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2.jpeg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Merc&#250;rio\Mercury.wmv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24" t="21345" r="11564" b="18847"/>
          <a:stretch/>
        </p:blipFill>
        <p:spPr>
          <a:xfrm>
            <a:off x="323528" y="3789040"/>
            <a:ext cx="440677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73" t="27811" r="7107" b="11131"/>
          <a:stretch/>
        </p:blipFill>
        <p:spPr>
          <a:xfrm>
            <a:off x="4469827" y="3797170"/>
            <a:ext cx="4367675" cy="287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16" t="10383" r="1966" b="34924"/>
          <a:stretch/>
        </p:blipFill>
        <p:spPr>
          <a:xfrm rot="10800000">
            <a:off x="4392472" y="188641"/>
            <a:ext cx="4428000" cy="2672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975" t="6100" r="12346" b="4652"/>
          <a:stretch/>
        </p:blipFill>
        <p:spPr>
          <a:xfrm rot="16200000">
            <a:off x="1232992" y="-736069"/>
            <a:ext cx="2664248" cy="4513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8675" y="881063"/>
            <a:ext cx="48260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0750" y="814388"/>
            <a:ext cx="4757738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855663"/>
            <a:ext cx="4778375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 cstate="print"/>
          <a:srcRect l="2827" t="2190" r="2519" b="2751"/>
          <a:stretch>
            <a:fillRect/>
          </a:stretch>
        </p:blipFill>
        <p:spPr bwMode="auto">
          <a:xfrm>
            <a:off x="2038350" y="881063"/>
            <a:ext cx="47339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6024" y="2463031"/>
            <a:ext cx="7772400" cy="1470025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69850" contourW="19050" prstMaterial="dkEdge">
              <a:bevelT w="82550" h="50800" prst="angle"/>
              <a:bevelB w="82550" h="38100"/>
              <a:contourClr>
                <a:srgbClr val="AC8300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6600" b="1" dirty="0" smtClean="0">
                <a:ln w="34925">
                  <a:solidFill>
                    <a:srgbClr val="AC8300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innerShdw blurRad="63500" dist="50800" dir="10800000">
                    <a:srgbClr val="AC8300">
                      <a:alpha val="50000"/>
                    </a:srgbClr>
                  </a:innerShdw>
                </a:effectLst>
                <a:latin typeface="Cooper Black" pitchFamily="18" charset="0"/>
              </a:rPr>
              <a:t>Mercúrio</a:t>
            </a: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467544" y="5703391"/>
            <a:ext cx="7772400" cy="1470025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69850" contourW="19050" prstMaterial="dkEdge">
              <a:bevelT w="82550" h="50800" prst="angle"/>
              <a:bevelB w="82550" h="38100"/>
              <a:contourClr>
                <a:srgbClr val="AC8300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2200" dirty="0" smtClean="0">
                <a:ln w="0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innerShdw blurRad="63500" dist="50800" dir="10800000">
                    <a:srgbClr val="AC8300">
                      <a:alpha val="50000"/>
                    </a:srgbClr>
                  </a:innerShdw>
                </a:effectLst>
                <a:latin typeface="Cooper Black" pitchFamily="18" charset="0"/>
              </a:rPr>
              <a:t>Por: Bruna Donadel Weise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9017E-6 L 0.93611 1.0120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" y="5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68208E-6 L -1.00209 1.0640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50289E-6 L 0.91667 -0.9648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" y="-4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64162E-6 L -0.97899 -1.0060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" y="-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Mariner 10</a:t>
            </a:r>
            <a:endParaRPr lang="pt-B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smtClean="0"/>
              <a:t>1973;</a:t>
            </a:r>
          </a:p>
          <a:p>
            <a:r>
              <a:rPr lang="pt-BR" sz="2800" dirty="0" smtClean="0"/>
              <a:t>Primeira sonda a sobrevoar 2 planetas distintos;</a:t>
            </a:r>
          </a:p>
          <a:p>
            <a:r>
              <a:rPr lang="pt-BR" sz="2800" dirty="0" smtClean="0"/>
              <a:t>Estilingue gravitacional</a:t>
            </a:r>
            <a:endParaRPr lang="pt-BR" sz="2800" dirty="0"/>
          </a:p>
        </p:txBody>
      </p:sp>
      <p:pic>
        <p:nvPicPr>
          <p:cNvPr id="4" name="Picture 3" descr="images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717032"/>
            <a:ext cx="4968552" cy="285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Estilingue gravitacional</a:t>
            </a:r>
            <a:endParaRPr lang="pt-B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" name="Content Placeholder 3" descr="slingsh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5905" y="1857364"/>
            <a:ext cx="6153681" cy="4615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ravity_assi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1714488"/>
            <a:ext cx="5857916" cy="486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Mariner 10</a:t>
            </a:r>
            <a:endParaRPr lang="pt-B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smtClean="0"/>
              <a:t>Três sobrevoos em Mercúrio, um deles passando a apenas 300 km;</a:t>
            </a:r>
          </a:p>
          <a:p>
            <a:r>
              <a:rPr lang="pt-BR" sz="2800" dirty="0" smtClean="0"/>
              <a:t>2800 imagens: 40% da superfície</a:t>
            </a:r>
          </a:p>
          <a:p>
            <a:r>
              <a:rPr lang="pt-BR" sz="2800" dirty="0" smtClean="0"/>
              <a:t>Atmosfera e campo magnético</a:t>
            </a:r>
          </a:p>
        </p:txBody>
      </p:sp>
      <p:pic>
        <p:nvPicPr>
          <p:cNvPr id="5" name="Picture 4" descr="321_684_mariner10_mer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861048"/>
            <a:ext cx="3754009" cy="261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ages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331054" y="3029986"/>
            <a:ext cx="2546362" cy="435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Venus_630_nm_stret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4221088"/>
            <a:ext cx="16002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endParaRPr lang="pt-B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/>
              <a:t>2004- </a:t>
            </a:r>
            <a:r>
              <a:rPr lang="pt-BR" dirty="0" smtClean="0">
                <a:solidFill>
                  <a:srgbClr val="00B050"/>
                </a:solidFill>
              </a:rPr>
              <a:t>Me</a:t>
            </a:r>
            <a:r>
              <a:rPr lang="pt-BR" dirty="0" smtClean="0"/>
              <a:t>rcury </a:t>
            </a:r>
            <a:r>
              <a:rPr lang="pt-BR" dirty="0" smtClean="0">
                <a:solidFill>
                  <a:srgbClr val="00B050"/>
                </a:solidFill>
              </a:rPr>
              <a:t>S</a:t>
            </a:r>
            <a:r>
              <a:rPr lang="pt-BR" dirty="0" smtClean="0"/>
              <a:t>urface, </a:t>
            </a:r>
            <a:r>
              <a:rPr lang="pt-BR" dirty="0" smtClean="0">
                <a:solidFill>
                  <a:srgbClr val="00B050"/>
                </a:solidFill>
              </a:rPr>
              <a:t>S</a:t>
            </a:r>
            <a:r>
              <a:rPr lang="pt-BR" dirty="0" smtClean="0"/>
              <a:t>pace </a:t>
            </a:r>
            <a:r>
              <a:rPr lang="pt-BR" dirty="0" smtClean="0">
                <a:solidFill>
                  <a:srgbClr val="00B050"/>
                </a:solidFill>
              </a:rPr>
              <a:t>E</a:t>
            </a:r>
            <a:r>
              <a:rPr lang="pt-BR" dirty="0" smtClean="0"/>
              <a:t>nvironment, </a:t>
            </a:r>
            <a:r>
              <a:rPr lang="pt-BR" dirty="0" smtClean="0">
                <a:solidFill>
                  <a:srgbClr val="00B050"/>
                </a:solidFill>
              </a:rPr>
              <a:t>GE</a:t>
            </a:r>
            <a:r>
              <a:rPr lang="pt-BR" dirty="0" smtClean="0"/>
              <a:t>ochemistry, and </a:t>
            </a:r>
            <a:r>
              <a:rPr lang="pt-BR" dirty="0" smtClean="0">
                <a:solidFill>
                  <a:srgbClr val="00B050"/>
                </a:solidFill>
              </a:rPr>
              <a:t>R</a:t>
            </a:r>
            <a:r>
              <a:rPr lang="pt-BR" dirty="0" smtClean="0"/>
              <a:t>anging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pic>
        <p:nvPicPr>
          <p:cNvPr id="4" name="Picture 3" descr="398px-MESSENGER_04pd14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2564904"/>
            <a:ext cx="2565437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800px-MESSENGER_-_installation_of_solar_pane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429000"/>
            <a:ext cx="4099520" cy="272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MERCURY_PROBE_2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2564904"/>
            <a:ext cx="4363963" cy="4061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5536" y="6279703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rial Rounded MT Bold" pitchFamily="34" charset="0"/>
              </a:rPr>
              <a:t>1100 Kg, 600kg só de combustivel</a:t>
            </a:r>
            <a:endParaRPr lang="pt-BR" sz="24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Longo caminho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pic>
        <p:nvPicPr>
          <p:cNvPr id="8" name="Picture 7" descr="traj_helioecl_earth2moi2_1029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88840"/>
            <a:ext cx="504074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652120" y="1988840"/>
            <a:ext cx="3491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Um sobrevoo na Terra, dois em Vênus e três em Mercúrio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Distância “direta”: 92 milhões km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Distância percorrida: 8 bilhões de km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Desacelerou  11km/s</a:t>
            </a:r>
            <a:endParaRPr lang="pt-B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video</a:t>
            </a:r>
            <a:endParaRPr lang="pt-BR" dirty="0"/>
          </a:p>
        </p:txBody>
      </p:sp>
      <p:pic>
        <p:nvPicPr>
          <p:cNvPr id="4" name="Meu Film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914400" y="-685800"/>
            <a:ext cx="109728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Objetivos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2204864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n-lt"/>
              </a:rPr>
              <a:t>Orbitar Mercúrio por um ano (2011-2012) e responder algumas perguntas:</a:t>
            </a:r>
          </a:p>
          <a:p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Por que é tão denso?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</p:txBody>
      </p:sp>
      <p:pic>
        <p:nvPicPr>
          <p:cNvPr id="6" name="Picture 5" descr="solar_neb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861048"/>
            <a:ext cx="4098179" cy="255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355976" y="3429000"/>
            <a:ext cx="4464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n-lt"/>
                <a:ea typeface="Arial Unicode MS" pitchFamily="34" charset="-128"/>
                <a:cs typeface="Arial Unicode MS" pitchFamily="34" charset="-128"/>
              </a:rPr>
              <a:t>Mais ferro nas proximidades do Sol;</a:t>
            </a:r>
          </a:p>
          <a:p>
            <a:endParaRPr lang="pt-BR" sz="2400" dirty="0" smtClean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r>
              <a:rPr lang="pt-BR" sz="2400" dirty="0" smtClean="0">
                <a:latin typeface="+mn-lt"/>
                <a:ea typeface="Arial Unicode MS" pitchFamily="34" charset="-128"/>
                <a:cs typeface="Arial Unicode MS" pitchFamily="34" charset="-128"/>
              </a:rPr>
              <a:t>Silicatos leves se soltaram, evaporaram;</a:t>
            </a:r>
          </a:p>
          <a:p>
            <a:endParaRPr lang="pt-BR" sz="2400" dirty="0" smtClean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r>
              <a:rPr lang="pt-BR" sz="2400" dirty="0" smtClean="0">
                <a:latin typeface="+mn-lt"/>
                <a:ea typeface="Arial Unicode MS" pitchFamily="34" charset="-128"/>
                <a:cs typeface="Arial Unicode MS" pitchFamily="34" charset="-128"/>
              </a:rPr>
              <a:t>Colisão teria “arrancado” pedaços da crosta.</a:t>
            </a:r>
            <a:endParaRPr lang="pt-BR" sz="2400" dirty="0"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 descr="mercury-i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933056"/>
            <a:ext cx="3203848" cy="250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Objetivos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432048" y="2276872"/>
            <a:ext cx="65882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n-lt"/>
              </a:rPr>
              <a:t>Qual a história geologica de Mercúrio?</a:t>
            </a:r>
          </a:p>
          <a:p>
            <a:endParaRPr lang="pt-BR" sz="2400" dirty="0" smtClean="0">
              <a:latin typeface="+mn-lt"/>
            </a:endParaRPr>
          </a:p>
          <a:p>
            <a:r>
              <a:rPr lang="pt-BR" sz="2400" dirty="0" smtClean="0">
                <a:latin typeface="+mn-lt"/>
              </a:rPr>
              <a:t>Não tão “morto” quanto a Lua: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Derramamentos de lava espalhados </a:t>
            </a:r>
          </a:p>
          <a:p>
            <a:r>
              <a:rPr lang="pt-BR" sz="2400" dirty="0" smtClean="0">
                <a:latin typeface="+mn-lt"/>
              </a:rPr>
              <a:t>pelo planeta;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Vulcões ativos;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Tectonismo;</a:t>
            </a:r>
            <a:endParaRPr lang="pt-BR" sz="2400" dirty="0">
              <a:latin typeface="+mn-lt"/>
            </a:endParaRPr>
          </a:p>
        </p:txBody>
      </p:sp>
      <p:pic>
        <p:nvPicPr>
          <p:cNvPr id="6" name="Picture 5" descr="Head_Fi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2060848"/>
            <a:ext cx="2625923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MDIS_global_enhancedcolor_orthographic_small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933056"/>
            <a:ext cx="3045893" cy="2846460"/>
          </a:xfrm>
          <a:prstGeom prst="rect">
            <a:avLst/>
          </a:prstGeom>
        </p:spPr>
      </p:pic>
      <p:pic>
        <p:nvPicPr>
          <p:cNvPr id="10" name="Picture 9" descr="EW0258456401G.we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744416"/>
            <a:ext cx="303729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EW0228110230G_we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877" y="1944216"/>
            <a:ext cx="4752611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Objetivos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432048" y="2276872"/>
            <a:ext cx="65882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n-lt"/>
              </a:rPr>
              <a:t>De onde vem o campo magnético? </a:t>
            </a:r>
          </a:p>
          <a:p>
            <a:r>
              <a:rPr lang="pt-BR" sz="2400" dirty="0" smtClean="0">
                <a:latin typeface="+mn-lt"/>
              </a:rPr>
              <a:t>Do que é feito seu núcleo?</a:t>
            </a:r>
          </a:p>
          <a:p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Núcleo já deveria ter esfriado;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Planeta muito pequeno;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Rotação muito lenta;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Campo magnético variável:</a:t>
            </a:r>
          </a:p>
          <a:p>
            <a:r>
              <a:rPr lang="pt-BR" sz="2400" dirty="0" smtClean="0">
                <a:latin typeface="+mn-lt"/>
              </a:rPr>
              <a:t> reconecções magnéticas.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</p:txBody>
      </p:sp>
      <p:pic>
        <p:nvPicPr>
          <p:cNvPr id="12" name="Picture 11" descr="004M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861048"/>
            <a:ext cx="3899925" cy="2924944"/>
          </a:xfrm>
          <a:prstGeom prst="rect">
            <a:avLst/>
          </a:prstGeom>
        </p:spPr>
      </p:pic>
      <p:pic>
        <p:nvPicPr>
          <p:cNvPr id="13" name="Picture 12" descr="Reconnec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24944"/>
            <a:ext cx="3699495" cy="269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Objetivos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432048" y="2276872"/>
            <a:ext cx="6588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n-lt"/>
              </a:rPr>
              <a:t>O que são os materiais estranhos nos pólos?</a:t>
            </a:r>
          </a:p>
          <a:p>
            <a:endParaRPr lang="pt-BR" sz="2400" dirty="0" smtClean="0">
              <a:latin typeface="+mn-lt"/>
            </a:endParaRPr>
          </a:p>
          <a:p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</p:txBody>
      </p:sp>
      <p:pic>
        <p:nvPicPr>
          <p:cNvPr id="7" name="Picture 6" descr="PIA16549_modest.jpg"/>
          <p:cNvPicPr>
            <a:picLocks noChangeAspect="1"/>
          </p:cNvPicPr>
          <p:nvPr/>
        </p:nvPicPr>
        <p:blipFill>
          <a:blip r:embed="rId2" cstate="print"/>
          <a:srcRect l="20926" r="23629"/>
          <a:stretch>
            <a:fillRect/>
          </a:stretch>
        </p:blipFill>
        <p:spPr>
          <a:xfrm>
            <a:off x="251520" y="3288175"/>
            <a:ext cx="3312368" cy="3361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Merc_fig2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3284984"/>
            <a:ext cx="3274884" cy="3338562"/>
          </a:xfrm>
          <a:prstGeom prst="rect">
            <a:avLst/>
          </a:prstGeom>
        </p:spPr>
      </p:pic>
      <p:pic>
        <p:nvPicPr>
          <p:cNvPr id="10" name="Picture 9" descr="WaterIceMercury_m_1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45024"/>
            <a:ext cx="5048250" cy="285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4168" y="357301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+mn-lt"/>
              </a:rPr>
              <a:t>Água congelada e material orgânico</a:t>
            </a:r>
            <a:endParaRPr lang="pt-B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Mercúrio - Deus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3238"/>
            <a:ext cx="8147050" cy="4427537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u="sng" dirty="0" smtClean="0">
                <a:solidFill>
                  <a:schemeClr val="bg1">
                    <a:lumMod val="75000"/>
                  </a:schemeClr>
                </a:solidFill>
                <a:latin typeface="Arial Black" pitchFamily="34" charset="0"/>
              </a:rPr>
              <a:t>Hermes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Arial Black" pitchFamily="34" charset="0"/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sz="2600" dirty="0" smtClean="0">
              <a:solidFill>
                <a:schemeClr val="bg1">
                  <a:lumMod val="75000"/>
                </a:schemeClr>
              </a:solidFill>
              <a:latin typeface="Arial Black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600" dirty="0" smtClean="0">
                <a:solidFill>
                  <a:schemeClr val="bg1">
                    <a:lumMod val="90000"/>
                  </a:schemeClr>
                </a:solidFill>
              </a:rPr>
              <a:t>Deus dos rebanhos e da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600" dirty="0" smtClean="0">
                <a:solidFill>
                  <a:schemeClr val="bg1">
                    <a:lumMod val="90000"/>
                  </a:schemeClr>
                </a:solidFill>
              </a:rPr>
              <a:t>fertilidade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sz="2600" dirty="0" smtClean="0">
              <a:solidFill>
                <a:schemeClr val="bg1">
                  <a:lumMod val="9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600" dirty="0" smtClean="0">
                <a:solidFill>
                  <a:schemeClr val="bg1">
                    <a:lumMod val="90000"/>
                  </a:schemeClr>
                </a:solidFill>
              </a:rPr>
              <a:t>Mensageiro dos deuses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sz="2600" dirty="0" smtClean="0">
              <a:solidFill>
                <a:schemeClr val="bg1">
                  <a:lumMod val="9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600" dirty="0" smtClean="0">
                <a:solidFill>
                  <a:schemeClr val="bg1">
                    <a:lumMod val="90000"/>
                  </a:schemeClr>
                </a:solidFill>
              </a:rPr>
              <a:t>Para os gregos eram dois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600" dirty="0" smtClean="0">
                <a:solidFill>
                  <a:schemeClr val="bg1">
                    <a:lumMod val="90000"/>
                  </a:schemeClr>
                </a:solidFill>
              </a:rPr>
              <a:t>corpos: Apollo (manhã)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600" dirty="0" smtClean="0">
                <a:solidFill>
                  <a:schemeClr val="bg1">
                    <a:lumMod val="90000"/>
                  </a:schemeClr>
                </a:solidFill>
              </a:rPr>
              <a:t>	    Hermes (noite)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sz="2600" dirty="0" smtClean="0">
              <a:solidFill>
                <a:schemeClr val="bg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85" y="2420888"/>
            <a:ext cx="3081339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Objetivos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432048" y="1628800"/>
            <a:ext cx="79563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n-lt"/>
              </a:rPr>
              <a:t>Que compostos são importantes para o planeta?</a:t>
            </a:r>
          </a:p>
          <a:p>
            <a:endParaRPr lang="pt-BR" sz="2400" dirty="0" smtClean="0">
              <a:latin typeface="+mn-lt"/>
            </a:endParaRPr>
          </a:p>
          <a:p>
            <a:r>
              <a:rPr lang="pt-BR" sz="2400" dirty="0" smtClean="0">
                <a:latin typeface="+mn-lt"/>
              </a:rPr>
              <a:t>Fraca atmosfera: Exosfera</a:t>
            </a:r>
          </a:p>
          <a:p>
            <a:endParaRPr lang="pt-BR" sz="2400" dirty="0" smtClean="0">
              <a:latin typeface="+mn-lt"/>
            </a:endParaRPr>
          </a:p>
          <a:p>
            <a:r>
              <a:rPr lang="pt-BR" sz="2400" dirty="0" smtClean="0">
                <a:latin typeface="+mn-lt"/>
              </a:rPr>
              <a:t>Hélio</a:t>
            </a:r>
          </a:p>
          <a:p>
            <a:r>
              <a:rPr lang="pt-BR" sz="2400" dirty="0" smtClean="0">
                <a:latin typeface="+mn-lt"/>
              </a:rPr>
              <a:t> Hidrogênio</a:t>
            </a:r>
          </a:p>
          <a:p>
            <a:r>
              <a:rPr lang="pt-BR" sz="2400" dirty="0" smtClean="0">
                <a:latin typeface="+mn-lt"/>
              </a:rPr>
              <a:t> </a:t>
            </a:r>
          </a:p>
          <a:p>
            <a:r>
              <a:rPr lang="pt-BR" sz="2400" dirty="0" smtClean="0">
                <a:latin typeface="+mn-lt"/>
              </a:rPr>
              <a:t>Oxigênio</a:t>
            </a:r>
          </a:p>
          <a:p>
            <a:r>
              <a:rPr lang="pt-BR" sz="2400" dirty="0" smtClean="0">
                <a:latin typeface="+mn-lt"/>
              </a:rPr>
              <a:t> Cálcio</a:t>
            </a:r>
          </a:p>
          <a:p>
            <a:r>
              <a:rPr lang="pt-BR" sz="2400" dirty="0" smtClean="0">
                <a:latin typeface="+mn-lt"/>
              </a:rPr>
              <a:t> Potássio</a:t>
            </a:r>
          </a:p>
          <a:p>
            <a:r>
              <a:rPr lang="pt-BR" sz="2400" dirty="0" smtClean="0">
                <a:latin typeface="+mn-lt"/>
              </a:rPr>
              <a:t>Magnésio</a:t>
            </a:r>
          </a:p>
          <a:p>
            <a:r>
              <a:rPr lang="pt-BR" sz="2400" dirty="0" smtClean="0">
                <a:latin typeface="+mn-lt"/>
              </a:rPr>
              <a:t>Sódio</a:t>
            </a:r>
          </a:p>
          <a:p>
            <a:endParaRPr lang="pt-BR" sz="2400" dirty="0" smtClean="0">
              <a:latin typeface="+mn-lt"/>
            </a:endParaRPr>
          </a:p>
          <a:p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2123728" y="3212976"/>
            <a:ext cx="648072" cy="432048"/>
          </a:xfrm>
          <a:prstGeom prst="leftArrow">
            <a:avLst/>
          </a:prstGeom>
          <a:solidFill>
            <a:srgbClr val="FFC000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TextBox 12"/>
          <p:cNvSpPr txBox="1"/>
          <p:nvPr/>
        </p:nvSpPr>
        <p:spPr>
          <a:xfrm>
            <a:off x="2915816" y="318335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C000"/>
                </a:solidFill>
                <a:latin typeface="+mn-lt"/>
              </a:rPr>
              <a:t>Sol</a:t>
            </a:r>
            <a:endParaRPr lang="pt-BR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1979712" y="4869160"/>
            <a:ext cx="576064" cy="432048"/>
          </a:xfrm>
          <a:prstGeom prst="rightArrow">
            <a:avLst/>
          </a:prstGeom>
          <a:solidFill>
            <a:srgbClr val="00B050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TextBox 14"/>
          <p:cNvSpPr txBox="1"/>
          <p:nvPr/>
        </p:nvSpPr>
        <p:spPr>
          <a:xfrm>
            <a:off x="1907704" y="4869160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B050"/>
                </a:solidFill>
                <a:latin typeface="Arial Rounded MT Bold" pitchFamily="34" charset="0"/>
              </a:rPr>
              <a:t>Impactos?</a:t>
            </a:r>
          </a:p>
          <a:p>
            <a:pPr algn="ctr"/>
            <a:r>
              <a:rPr lang="pt-BR" sz="2400" b="1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B050"/>
                </a:solidFill>
                <a:latin typeface="Arial Rounded MT Bold" pitchFamily="34" charset="0"/>
              </a:rPr>
              <a:t>Evaporação de rochas?</a:t>
            </a:r>
          </a:p>
          <a:p>
            <a:pPr algn="ctr"/>
            <a:r>
              <a:rPr lang="pt-BR" sz="2400" b="1" dirty="0" smtClean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B050"/>
                </a:solidFill>
                <a:latin typeface="Arial Rounded MT Bold" pitchFamily="34" charset="0"/>
              </a:rPr>
              <a:t>Arrancados do solo</a:t>
            </a:r>
            <a:endParaRPr lang="pt-BR" sz="2400" b="1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rgbClr val="00B050"/>
              </a:solidFill>
              <a:latin typeface="Arial Rounded MT Bold" pitchFamily="34" charset="0"/>
            </a:endParaRPr>
          </a:p>
        </p:txBody>
      </p:sp>
      <p:pic>
        <p:nvPicPr>
          <p:cNvPr id="16" name="Picture 15" descr="presscon6_img2_stri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780928"/>
            <a:ext cx="4104456" cy="254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Missão estendida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432048" y="1628800"/>
            <a:ext cx="7956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n-lt"/>
              </a:rPr>
              <a:t>Busca pelos Vulcanoides</a:t>
            </a:r>
          </a:p>
          <a:p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</p:txBody>
      </p:sp>
      <p:pic>
        <p:nvPicPr>
          <p:cNvPr id="10" name="Picture 9" descr="Vulcanoidorbi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924944"/>
            <a:ext cx="3302099" cy="330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CW0121050477B_labe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132856"/>
            <a:ext cx="4248472" cy="427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Missão estendida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868631"/>
            <a:ext cx="795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n-lt"/>
              </a:rPr>
              <a:t>O que são os elementos brilhantes na superfície?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</p:txBody>
      </p:sp>
      <p:pic>
        <p:nvPicPr>
          <p:cNvPr id="7" name="Picture 6" descr="EW0211111727G.3band.mapped.pn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323528" y="3429000"/>
            <a:ext cx="28962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EW1017384139G.3band.mapped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10000"/>
          </a:blip>
          <a:stretch>
            <a:fillRect/>
          </a:stretch>
        </p:blipFill>
        <p:spPr>
          <a:xfrm>
            <a:off x="3275856" y="3140968"/>
            <a:ext cx="2381250" cy="313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EW1012743931G.3band.mapp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10000"/>
          </a:blip>
          <a:stretch>
            <a:fillRect/>
          </a:stretch>
        </p:blipFill>
        <p:spPr>
          <a:xfrm>
            <a:off x="5796136" y="2492896"/>
            <a:ext cx="3117228" cy="292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Missão estendida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868631"/>
            <a:ext cx="795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n-lt"/>
              </a:rPr>
              <a:t>Mais misterioso ainda: o que é o material escuro?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latin typeface="+mn-lt"/>
            </a:endParaRPr>
          </a:p>
        </p:txBody>
      </p:sp>
      <p:pic>
        <p:nvPicPr>
          <p:cNvPr id="10" name="Picture 9" descr="EW0217863927G.3band.mapped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624" y="2132856"/>
            <a:ext cx="3417927" cy="3502797"/>
          </a:xfrm>
          <a:prstGeom prst="rect">
            <a:avLst/>
          </a:prstGeom>
        </p:spPr>
      </p:pic>
      <p:pic>
        <p:nvPicPr>
          <p:cNvPr id="11" name="Picture 10" descr="EW0222190044G.3band.mapped.cub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4" y="2780928"/>
            <a:ext cx="3913954" cy="3140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EW0263555194G.3band.mapped.cro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5354" y="3356992"/>
            <a:ext cx="243676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EW0232328621G.3band.mapp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996952"/>
            <a:ext cx="3441379" cy="3429000"/>
          </a:xfrm>
          <a:prstGeom prst="rect">
            <a:avLst/>
          </a:prstGeom>
        </p:spPr>
      </p:pic>
      <p:pic>
        <p:nvPicPr>
          <p:cNvPr id="15" name="Picture 14" descr="EN0223185654M.ma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2708920"/>
            <a:ext cx="3958522" cy="3933056"/>
          </a:xfrm>
          <a:prstGeom prst="rect">
            <a:avLst/>
          </a:prstGeom>
        </p:spPr>
      </p:pic>
      <p:pic>
        <p:nvPicPr>
          <p:cNvPr id="17" name="Picture 16" descr="EN0239746616M.nomapcop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2924944"/>
            <a:ext cx="3297866" cy="3284984"/>
          </a:xfrm>
          <a:prstGeom prst="rect">
            <a:avLst/>
          </a:prstGeom>
        </p:spPr>
      </p:pic>
      <p:pic>
        <p:nvPicPr>
          <p:cNvPr id="18" name="Picture 17" descr="EN0233815216M_we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57794" y="1628800"/>
            <a:ext cx="4386206" cy="4365104"/>
          </a:xfrm>
          <a:prstGeom prst="rect">
            <a:avLst/>
          </a:prstGeom>
        </p:spPr>
      </p:pic>
      <p:pic>
        <p:nvPicPr>
          <p:cNvPr id="19" name="Picture 18" descr="EW0248259530G.map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59632" y="980728"/>
            <a:ext cx="3800976" cy="3933056"/>
          </a:xfrm>
          <a:prstGeom prst="rect">
            <a:avLst/>
          </a:prstGeom>
        </p:spPr>
      </p:pic>
      <p:pic>
        <p:nvPicPr>
          <p:cNvPr id="20" name="Picture 19" descr="EW1009232948G.3band.mapp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15816" y="2060848"/>
            <a:ext cx="4366165" cy="4275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86863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n-lt"/>
              </a:rPr>
              <a:t>Caloris</a:t>
            </a:r>
          </a:p>
        </p:txBody>
      </p:sp>
      <p:pic>
        <p:nvPicPr>
          <p:cNvPr id="6" name="Picture 5" descr="MDIS_global_enhancedcolor_orthographic_smal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924944"/>
            <a:ext cx="3816425" cy="356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1547664" y="3212976"/>
            <a:ext cx="1224136" cy="1224136"/>
          </a:xfrm>
          <a:prstGeom prst="ellipse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4283968" y="1628800"/>
            <a:ext cx="4716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rial Rounded MT Bold" pitchFamily="34" charset="0"/>
              </a:rPr>
              <a:t>Uma das maiores bacias de impacto do sistema solar, com mais de 1500km de diametro</a:t>
            </a:r>
          </a:p>
          <a:p>
            <a:endParaRPr lang="pt-BR" sz="2400" dirty="0" smtClean="0">
              <a:latin typeface="Arial Rounded MT Bold" pitchFamily="34" charset="0"/>
            </a:endParaRPr>
          </a:p>
          <a:p>
            <a:r>
              <a:rPr lang="pt-BR" sz="2400" dirty="0" smtClean="0">
                <a:latin typeface="Arial Rounded MT Bold" pitchFamily="34" charset="0"/>
              </a:rPr>
              <a:t>Impacto com corpo de 100km de diametro</a:t>
            </a:r>
            <a:endParaRPr lang="pt-BR" sz="2400" dirty="0">
              <a:latin typeface="Arial Rounded MT Bold" pitchFamily="34" charset="0"/>
            </a:endParaRPr>
          </a:p>
        </p:txBody>
      </p:sp>
      <p:pic>
        <p:nvPicPr>
          <p:cNvPr id="11" name="Picture 10" descr="800px-Spider_crater_on_planet_mercu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077072"/>
            <a:ext cx="3752815" cy="253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293096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Messenger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Curiosidades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pic>
        <p:nvPicPr>
          <p:cNvPr id="6" name="Picture 5" descr="approach_venus_l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3571524" cy="1799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Venus_630_nm_stret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772816"/>
            <a:ext cx="16002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twins_lbl_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628800"/>
            <a:ext cx="3720895" cy="191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terraLua180milhkilometros.png"/>
          <p:cNvPicPr>
            <a:picLocks noChangeAspect="1"/>
          </p:cNvPicPr>
          <p:nvPr/>
        </p:nvPicPr>
        <p:blipFill>
          <a:blip r:embed="rId5" cstate="print"/>
          <a:srcRect l="11978" t="60500" r="57393" b="13251"/>
          <a:stretch>
            <a:fillRect/>
          </a:stretch>
        </p:blipFill>
        <p:spPr>
          <a:xfrm>
            <a:off x="5580112" y="1700808"/>
            <a:ext cx="208823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076056" y="3573016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 Black" pitchFamily="34" charset="0"/>
              </a:rPr>
              <a:t>180 milhões de km</a:t>
            </a:r>
            <a:endParaRPr lang="pt-BR" sz="2000" dirty="0">
              <a:latin typeface="Arial Black" pitchFamily="34" charset="0"/>
            </a:endParaRPr>
          </a:p>
        </p:txBody>
      </p:sp>
      <p:pic>
        <p:nvPicPr>
          <p:cNvPr id="14" name="Picture 13" descr="17157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501008"/>
            <a:ext cx="238125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EW0227092494G.ma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030527" y="3674330"/>
            <a:ext cx="2093216" cy="2034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EN0247173011M.noma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6136" y="4005064"/>
            <a:ext cx="2592851" cy="2603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Friday_September_13.jpg"/>
          <p:cNvPicPr>
            <a:picLocks noChangeAspect="1"/>
          </p:cNvPicPr>
          <p:nvPr/>
        </p:nvPicPr>
        <p:blipFill>
          <a:blip r:embed="rId9" cstate="print"/>
          <a:srcRect l="42650" t="21650" r="1701" b="17451"/>
          <a:stretch>
            <a:fillRect/>
          </a:stretch>
        </p:blipFill>
        <p:spPr>
          <a:xfrm>
            <a:off x="179512" y="2060848"/>
            <a:ext cx="3816424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Han-Solo-Carbonite-1-1024x768.jpg"/>
          <p:cNvPicPr>
            <a:picLocks noChangeAspect="1"/>
          </p:cNvPicPr>
          <p:nvPr/>
        </p:nvPicPr>
        <p:blipFill>
          <a:blip r:embed="rId10" cstate="print"/>
          <a:srcRect l="7857" r="6069" b="13926"/>
          <a:stretch>
            <a:fillRect/>
          </a:stretch>
        </p:blipFill>
        <p:spPr>
          <a:xfrm>
            <a:off x="4067944" y="2420888"/>
            <a:ext cx="480053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EW0236745674G.map.jpg"/>
          <p:cNvPicPr>
            <a:picLocks noChangeAspect="1"/>
          </p:cNvPicPr>
          <p:nvPr/>
        </p:nvPicPr>
        <p:blipFill>
          <a:blip r:embed="rId11" cstate="print"/>
          <a:srcRect l="11191" t="35300" r="31093" b="10101"/>
          <a:stretch>
            <a:fillRect/>
          </a:stretch>
        </p:blipFill>
        <p:spPr>
          <a:xfrm>
            <a:off x="2915816" y="1700808"/>
            <a:ext cx="417646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aixaDeTexto 19"/>
          <p:cNvSpPr txBox="1"/>
          <p:nvPr/>
        </p:nvSpPr>
        <p:spPr>
          <a:xfrm>
            <a:off x="3059832" y="6309320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/>
              <a:t>messenger</a:t>
            </a:r>
            <a:r>
              <a:rPr lang="pt-BR" sz="2000" dirty="0" smtClean="0"/>
              <a:t>.juhapl.edu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epiColombo-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3501008"/>
            <a:ext cx="2121024" cy="2121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BepiColombo</a:t>
            </a:r>
            <a:b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2015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868631"/>
            <a:ext cx="79563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Agencia Espacial Europeia (ESA) juntamento com a Agencia de Exploração Espacial Japonesa (JAXA)</a:t>
            </a:r>
          </a:p>
          <a:p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Deverá chegar em Mercúrio em 2022</a:t>
            </a:r>
          </a:p>
          <a:p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Missão inicial: 1 ano</a:t>
            </a:r>
          </a:p>
          <a:p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Homenagem a Giuseppe Colombo</a:t>
            </a:r>
          </a:p>
          <a:p>
            <a:endParaRPr lang="pt-B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+mn-lt"/>
              </a:rPr>
              <a:t>Verificar a precisão da correção</a:t>
            </a:r>
          </a:p>
          <a:p>
            <a:r>
              <a:rPr lang="pt-BR" sz="2400" dirty="0" smtClean="0">
                <a:latin typeface="+mn-lt"/>
              </a:rPr>
              <a:t>da gravidade pela relatividade</a:t>
            </a:r>
          </a:p>
        </p:txBody>
      </p:sp>
      <p:pic>
        <p:nvPicPr>
          <p:cNvPr id="13" name="Picture 12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3645024"/>
            <a:ext cx="2409825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video</a:t>
            </a:r>
            <a:endParaRPr lang="pt-BR" dirty="0"/>
          </a:p>
        </p:txBody>
      </p:sp>
      <p:pic>
        <p:nvPicPr>
          <p:cNvPr id="4" name="Mercur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914400" y="-685800"/>
            <a:ext cx="109728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W0262401219G.3band.nomap.str.png"/>
          <p:cNvPicPr>
            <a:picLocks noChangeAspect="1"/>
          </p:cNvPicPr>
          <p:nvPr/>
        </p:nvPicPr>
        <p:blipFill>
          <a:blip r:embed="rId2" cstate="print"/>
          <a:srcRect t="17451" r="33345" b="15350"/>
          <a:stretch>
            <a:fillRect/>
          </a:stretch>
        </p:blipFill>
        <p:spPr>
          <a:xfrm>
            <a:off x="2483767" y="-44054"/>
            <a:ext cx="6984777" cy="692943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468560" y="332656"/>
            <a:ext cx="4402832" cy="4525963"/>
          </a:xfrm>
        </p:spPr>
        <p:txBody>
          <a:bodyPr/>
          <a:lstStyle/>
          <a:p>
            <a:pPr algn="ctr">
              <a:buNone/>
            </a:pPr>
            <a:r>
              <a:rPr lang="pt-BR" sz="2200" i="1" dirty="0" smtClean="0"/>
              <a:t>Sozinho ali no escuro... </a:t>
            </a:r>
          </a:p>
          <a:p>
            <a:pPr algn="ctr">
              <a:buNone/>
            </a:pPr>
            <a:r>
              <a:rPr lang="pt-BR" sz="2200" i="1" dirty="0" smtClean="0"/>
              <a:t>Quem sabe um dia ainda encontre o futuro nas cicatrizes do seu passado.</a:t>
            </a:r>
            <a:endParaRPr lang="pt-BR" sz="2200" i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2340768" y="548680"/>
            <a:ext cx="8229600" cy="1143000"/>
          </a:xfrm>
        </p:spPr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Dúvidas?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Informações</a:t>
            </a:r>
            <a:endParaRPr lang="pt-B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804" y="1500174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pt-BR" sz="2400" dirty="0" smtClean="0"/>
          </a:p>
          <a:p>
            <a:pPr marL="1440000" indent="-144000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600" dirty="0" smtClean="0"/>
              <a:t> Raio: </a:t>
            </a:r>
            <a:r>
              <a:rPr lang="pt-BR" sz="2600" dirty="0" smtClean="0"/>
              <a:t>2439,5 </a:t>
            </a:r>
            <a:r>
              <a:rPr lang="pt-BR" sz="2600" dirty="0" smtClean="0"/>
              <a:t>km</a:t>
            </a:r>
          </a:p>
          <a:p>
            <a:pPr marL="1440000" indent="-144000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600" dirty="0" smtClean="0"/>
              <a:t>Rotação</a:t>
            </a:r>
            <a:r>
              <a:rPr lang="pt-BR" sz="2600" smtClean="0"/>
              <a:t>: </a:t>
            </a:r>
            <a:r>
              <a:rPr lang="pt-BR" sz="2600" smtClean="0"/>
              <a:t>58,65 </a:t>
            </a:r>
            <a:r>
              <a:rPr lang="pt-BR" sz="2600" dirty="0" smtClean="0"/>
              <a:t>dias</a:t>
            </a:r>
          </a:p>
          <a:p>
            <a:pPr marL="1440000" indent="-144000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600" dirty="0" smtClean="0"/>
              <a:t>Translação: </a:t>
            </a:r>
            <a:r>
              <a:rPr lang="pt-BR" sz="2600" dirty="0" smtClean="0"/>
              <a:t>88 dias</a:t>
            </a:r>
            <a:endParaRPr lang="pt-BR" sz="2600" dirty="0" smtClean="0"/>
          </a:p>
          <a:p>
            <a:pPr marL="1440000" indent="-144000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600" dirty="0" smtClean="0"/>
              <a:t>Temperatura: -173ºC</a:t>
            </a:r>
          </a:p>
          <a:p>
            <a:pPr marL="576000" indent="-7560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dirty="0" smtClean="0"/>
              <a:t>                            427ºC</a:t>
            </a:r>
          </a:p>
          <a:p>
            <a:pPr marL="576000" indent="-756000" algn="ctr">
              <a:spcBef>
                <a:spcPts val="0"/>
              </a:spcBef>
              <a:spcAft>
                <a:spcPts val="0"/>
              </a:spcAft>
              <a:buNone/>
            </a:pPr>
            <a:endParaRPr lang="pt-BR" sz="2400" dirty="0" smtClean="0"/>
          </a:p>
          <a:p>
            <a:pPr marL="576000" indent="-756000" algn="ctr">
              <a:spcBef>
                <a:spcPts val="0"/>
              </a:spcBef>
              <a:spcAft>
                <a:spcPts val="0"/>
              </a:spcAft>
              <a:buNone/>
            </a:pPr>
            <a:endParaRPr lang="pt-BR" sz="2400" dirty="0" smtClean="0"/>
          </a:p>
          <a:p>
            <a:pPr marL="1440000" indent="-144000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sz="2400" dirty="0"/>
          </a:p>
        </p:txBody>
      </p:sp>
      <p:pic>
        <p:nvPicPr>
          <p:cNvPr id="5" name="Picture 4" descr="600px-Mercury_Mariner_10_and_Messenger.jpg"/>
          <p:cNvPicPr>
            <a:picLocks noChangeAspect="1"/>
          </p:cNvPicPr>
          <p:nvPr/>
        </p:nvPicPr>
        <p:blipFill>
          <a:blip r:embed="rId2" cstate="print"/>
          <a:srcRect r="47626"/>
          <a:stretch>
            <a:fillRect/>
          </a:stretch>
        </p:blipFill>
        <p:spPr>
          <a:xfrm>
            <a:off x="285720" y="2334352"/>
            <a:ext cx="2643206" cy="252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ombined_basemap.2500mpp_ortho_0_1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2357430"/>
            <a:ext cx="250033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Informações</a:t>
            </a:r>
            <a:endParaRPr lang="pt-B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4525963"/>
          </a:xfrm>
        </p:spPr>
        <p:txBody>
          <a:bodyPr/>
          <a:lstStyle/>
          <a:p>
            <a:pPr marL="1440000" indent="-144000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600" dirty="0" smtClean="0"/>
              <a:t>Orbita mais eliptica:  e = 0,205</a:t>
            </a:r>
          </a:p>
          <a:p>
            <a:pPr marL="1440000" indent="-144000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sz="2400" dirty="0" smtClean="0"/>
          </a:p>
          <a:p>
            <a:pPr marL="1440000" indent="-144000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sz="2400" dirty="0" smtClean="0"/>
          </a:p>
          <a:p>
            <a:pPr marL="1440000" indent="-144000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sz="2400" dirty="0" smtClean="0"/>
          </a:p>
          <a:p>
            <a:pPr marL="1440000" indent="-144000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sz="2400" dirty="0" smtClean="0"/>
          </a:p>
          <a:p>
            <a:pPr marL="576000" indent="-756000" algn="ctr">
              <a:spcBef>
                <a:spcPts val="0"/>
              </a:spcBef>
              <a:spcAft>
                <a:spcPts val="0"/>
              </a:spcAft>
              <a:buNone/>
            </a:pPr>
            <a:endParaRPr lang="pt-BR" sz="2400" dirty="0" smtClean="0"/>
          </a:p>
          <a:p>
            <a:pPr marL="1440000" indent="-1440000"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sz="2400" dirty="0"/>
          </a:p>
        </p:txBody>
      </p:sp>
      <p:sp>
        <p:nvSpPr>
          <p:cNvPr id="7" name="Oval 6"/>
          <p:cNvSpPr/>
          <p:nvPr/>
        </p:nvSpPr>
        <p:spPr>
          <a:xfrm>
            <a:off x="1785918" y="1857364"/>
            <a:ext cx="5286412" cy="3643338"/>
          </a:xfrm>
          <a:prstGeom prst="ellipse">
            <a:avLst/>
          </a:prstGeom>
          <a:noFill/>
          <a:ln w="79375">
            <a:solidFill>
              <a:srgbClr val="00B050">
                <a:alpha val="98000"/>
              </a:srgbClr>
            </a:solidFill>
          </a:ln>
          <a:scene3d>
            <a:camera prst="perspectiveRelaxed" fov="5400000">
              <a:rot lat="18000000" lon="0" rev="0"/>
            </a:camera>
            <a:lightRig rig="threePt" dir="t"/>
          </a:scene3d>
          <a:sp3d z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2786050" y="3714752"/>
            <a:ext cx="285752" cy="28575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Oval 9"/>
          <p:cNvSpPr/>
          <p:nvPr/>
        </p:nvSpPr>
        <p:spPr>
          <a:xfrm>
            <a:off x="6072198" y="3786190"/>
            <a:ext cx="285752" cy="28575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Sun 7"/>
          <p:cNvSpPr/>
          <p:nvPr/>
        </p:nvSpPr>
        <p:spPr>
          <a:xfrm>
            <a:off x="2571736" y="3500438"/>
            <a:ext cx="714380" cy="714380"/>
          </a:xfrm>
          <a:prstGeom prst="sun">
            <a:avLst/>
          </a:prstGeom>
          <a:solidFill>
            <a:srgbClr val="FFFF00"/>
          </a:solidFill>
          <a:ln cap="rnd">
            <a:solidFill>
              <a:srgbClr val="FFC00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Oval 10"/>
          <p:cNvSpPr/>
          <p:nvPr/>
        </p:nvSpPr>
        <p:spPr>
          <a:xfrm>
            <a:off x="1500166" y="3714752"/>
            <a:ext cx="357190" cy="357190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scene3d>
            <a:camera prst="orthographicFront"/>
            <a:lightRig rig="balance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57356" y="3857628"/>
            <a:ext cx="642942" cy="1588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286116" y="3857628"/>
            <a:ext cx="3786214" cy="71438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ular Callout 28"/>
          <p:cNvSpPr/>
          <p:nvPr/>
        </p:nvSpPr>
        <p:spPr>
          <a:xfrm rot="10800000">
            <a:off x="285719" y="4929198"/>
            <a:ext cx="1714511" cy="714380"/>
          </a:xfrm>
          <a:prstGeom prst="wedgeRectCallout">
            <a:avLst>
              <a:gd name="adj1" fmla="val -62338"/>
              <a:gd name="adj2" fmla="val 198887"/>
            </a:avLst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Rectangular Callout 29"/>
          <p:cNvSpPr/>
          <p:nvPr/>
        </p:nvSpPr>
        <p:spPr>
          <a:xfrm>
            <a:off x="3500430" y="3143248"/>
            <a:ext cx="2071702" cy="428628"/>
          </a:xfrm>
          <a:prstGeom prst="wedgeRectCallout">
            <a:avLst>
              <a:gd name="adj1" fmla="val -20833"/>
              <a:gd name="adj2" fmla="val 99072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TextBox 30"/>
          <p:cNvSpPr txBox="1"/>
          <p:nvPr/>
        </p:nvSpPr>
        <p:spPr>
          <a:xfrm>
            <a:off x="3500430" y="3143248"/>
            <a:ext cx="2571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>
                <a:latin typeface="+mn-lt"/>
              </a:rPr>
              <a:t>70 milhões km</a:t>
            </a:r>
            <a:endParaRPr lang="pt-BR" sz="22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4282" y="4929199"/>
            <a:ext cx="1785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 smtClean="0">
                <a:latin typeface="+mn-lt"/>
              </a:rPr>
              <a:t>46 milhões </a:t>
            </a:r>
          </a:p>
          <a:p>
            <a:pPr algn="ctr"/>
            <a:r>
              <a:rPr lang="pt-BR" sz="2200" dirty="0" smtClean="0">
                <a:latin typeface="+mn-lt"/>
              </a:rPr>
              <a:t>km</a:t>
            </a:r>
            <a:endParaRPr lang="pt-BR" sz="22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43240" y="5357826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n-lt"/>
              </a:rPr>
              <a:t>Terra:0,016</a:t>
            </a:r>
          </a:p>
          <a:p>
            <a:r>
              <a:rPr lang="pt-BR" sz="2400" dirty="0" smtClean="0">
                <a:latin typeface="+mn-lt"/>
              </a:rPr>
              <a:t>Plutão:0,244</a:t>
            </a:r>
            <a:endParaRPr lang="pt-B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C 4.16667E-6 -0.07314 0.13593 -0.13217 0.30312 -0.13217 C 0.46996 -0.13217 0.59513 -0.07337 0.60503 0.01204 " pathEditMode="relative" rAng="0" ptsTypes="fff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" y="-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642 0.00556 C 0.60642 0.08148 0.47187 0.14236 0.30607 0.14236 C 0.14132 0.14236 0.00555 0.08148 -0.00417 -0.00671 " pathEditMode="relative" rAng="10800000" ptsTypes="fff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pat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672 C -0.00625 -0.06852 0.12847 -0.13032 0.29548 -0.13032 C 0.4625 -0.13032 0.6 -0.06852 0.6 0.00672 C 0.6 0.08241 0.4625 0.14236 0.29548 0.14236 C 0.12847 0.14236 -0.00625 0.08241 -0.00625 0.00672 Z " pathEditMode="relative" rAng="16200000" ptsTypes="fffff">
                                      <p:cBhvr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1" grpId="1" animBg="1"/>
      <p:bldP spid="11" grpId="2" animBg="1"/>
      <p:bldP spid="29" grpId="0" animBg="1"/>
      <p:bldP spid="30" grpId="0" animBg="1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143108" y="6786562"/>
            <a:ext cx="142876" cy="142876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Oval 6"/>
          <p:cNvSpPr/>
          <p:nvPr/>
        </p:nvSpPr>
        <p:spPr>
          <a:xfrm>
            <a:off x="1571604" y="7000900"/>
            <a:ext cx="1143008" cy="1071570"/>
          </a:xfrm>
          <a:prstGeom prst="ellipse">
            <a:avLst/>
          </a:prstGeom>
          <a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lum bright="6000" contrast="61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Observações</a:t>
            </a:r>
            <a:endParaRPr lang="pt-B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200"/>
              </a:spcBef>
              <a:buNone/>
            </a:pPr>
            <a:r>
              <a:rPr lang="pt-BR" sz="2800" dirty="0" smtClean="0"/>
              <a:t>Dificil de ser observado da Terra: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pt-BR" sz="2400" dirty="0" smtClean="0"/>
              <a:t>Muito próximo do Sol;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pt-BR" sz="2400" dirty="0" smtClean="0"/>
              <a:t>Atmosfera e poluição;</a:t>
            </a:r>
          </a:p>
        </p:txBody>
      </p:sp>
      <p:sp>
        <p:nvSpPr>
          <p:cNvPr id="5" name="Freeform 4"/>
          <p:cNvSpPr/>
          <p:nvPr/>
        </p:nvSpPr>
        <p:spPr>
          <a:xfrm>
            <a:off x="0" y="5929330"/>
            <a:ext cx="4929222" cy="928670"/>
          </a:xfrm>
          <a:custGeom>
            <a:avLst/>
            <a:gdLst>
              <a:gd name="connsiteX0" fmla="*/ 0 w 4429156"/>
              <a:gd name="connsiteY0" fmla="*/ 1214446 h 2428892"/>
              <a:gd name="connsiteX1" fmla="*/ 1149739 w 4429156"/>
              <a:gd name="connsiteY1" fmla="*/ 149607 h 2428892"/>
              <a:gd name="connsiteX2" fmla="*/ 2214580 w 4429156"/>
              <a:gd name="connsiteY2" fmla="*/ 3 h 2428892"/>
              <a:gd name="connsiteX3" fmla="*/ 3279422 w 4429156"/>
              <a:gd name="connsiteY3" fmla="*/ 149608 h 2428892"/>
              <a:gd name="connsiteX4" fmla="*/ 4429156 w 4429156"/>
              <a:gd name="connsiteY4" fmla="*/ 1214452 h 2428892"/>
              <a:gd name="connsiteX5" fmla="*/ 3279419 w 4429156"/>
              <a:gd name="connsiteY5" fmla="*/ 2279293 h 2428892"/>
              <a:gd name="connsiteX6" fmla="*/ 2214577 w 4429156"/>
              <a:gd name="connsiteY6" fmla="*/ 2428898 h 2428892"/>
              <a:gd name="connsiteX7" fmla="*/ 1149735 w 4429156"/>
              <a:gd name="connsiteY7" fmla="*/ 2279293 h 2428892"/>
              <a:gd name="connsiteX8" fmla="*/ 0 w 4429156"/>
              <a:gd name="connsiteY8" fmla="*/ 1214450 h 2428892"/>
              <a:gd name="connsiteX9" fmla="*/ 0 w 4429156"/>
              <a:gd name="connsiteY9" fmla="*/ 1214446 h 2428892"/>
              <a:gd name="connsiteX0" fmla="*/ 2214579 w 4429161"/>
              <a:gd name="connsiteY0" fmla="*/ 2428895 h 2520335"/>
              <a:gd name="connsiteX1" fmla="*/ 1149737 w 4429161"/>
              <a:gd name="connsiteY1" fmla="*/ 2279290 h 2520335"/>
              <a:gd name="connsiteX2" fmla="*/ 2 w 4429161"/>
              <a:gd name="connsiteY2" fmla="*/ 1214447 h 2520335"/>
              <a:gd name="connsiteX3" fmla="*/ 2 w 4429161"/>
              <a:gd name="connsiteY3" fmla="*/ 1214443 h 2520335"/>
              <a:gd name="connsiteX4" fmla="*/ 1149741 w 4429161"/>
              <a:gd name="connsiteY4" fmla="*/ 149604 h 2520335"/>
              <a:gd name="connsiteX5" fmla="*/ 2214582 w 4429161"/>
              <a:gd name="connsiteY5" fmla="*/ 0 h 2520335"/>
              <a:gd name="connsiteX6" fmla="*/ 3279424 w 4429161"/>
              <a:gd name="connsiteY6" fmla="*/ 149605 h 2520335"/>
              <a:gd name="connsiteX7" fmla="*/ 4429158 w 4429161"/>
              <a:gd name="connsiteY7" fmla="*/ 1214449 h 2520335"/>
              <a:gd name="connsiteX8" fmla="*/ 3279421 w 4429161"/>
              <a:gd name="connsiteY8" fmla="*/ 2279290 h 2520335"/>
              <a:gd name="connsiteX9" fmla="*/ 2306019 w 4429161"/>
              <a:gd name="connsiteY9" fmla="*/ 2520335 h 2520335"/>
              <a:gd name="connsiteX0" fmla="*/ 2214579 w 4429161"/>
              <a:gd name="connsiteY0" fmla="*/ 2428895 h 2428895"/>
              <a:gd name="connsiteX1" fmla="*/ 1149737 w 4429161"/>
              <a:gd name="connsiteY1" fmla="*/ 2279290 h 2428895"/>
              <a:gd name="connsiteX2" fmla="*/ 2 w 4429161"/>
              <a:gd name="connsiteY2" fmla="*/ 1214447 h 2428895"/>
              <a:gd name="connsiteX3" fmla="*/ 2 w 4429161"/>
              <a:gd name="connsiteY3" fmla="*/ 1214443 h 2428895"/>
              <a:gd name="connsiteX4" fmla="*/ 1149741 w 4429161"/>
              <a:gd name="connsiteY4" fmla="*/ 149604 h 2428895"/>
              <a:gd name="connsiteX5" fmla="*/ 2214582 w 4429161"/>
              <a:gd name="connsiteY5" fmla="*/ 0 h 2428895"/>
              <a:gd name="connsiteX6" fmla="*/ 3279424 w 4429161"/>
              <a:gd name="connsiteY6" fmla="*/ 149605 h 2428895"/>
              <a:gd name="connsiteX7" fmla="*/ 4429158 w 4429161"/>
              <a:gd name="connsiteY7" fmla="*/ 1214449 h 2428895"/>
              <a:gd name="connsiteX8" fmla="*/ 3279421 w 4429161"/>
              <a:gd name="connsiteY8" fmla="*/ 2279290 h 2428895"/>
              <a:gd name="connsiteX0" fmla="*/ 1149737 w 4429161"/>
              <a:gd name="connsiteY0" fmla="*/ 2279290 h 2279290"/>
              <a:gd name="connsiteX1" fmla="*/ 2 w 4429161"/>
              <a:gd name="connsiteY1" fmla="*/ 1214447 h 2279290"/>
              <a:gd name="connsiteX2" fmla="*/ 2 w 4429161"/>
              <a:gd name="connsiteY2" fmla="*/ 1214443 h 2279290"/>
              <a:gd name="connsiteX3" fmla="*/ 1149741 w 4429161"/>
              <a:gd name="connsiteY3" fmla="*/ 149604 h 2279290"/>
              <a:gd name="connsiteX4" fmla="*/ 2214582 w 4429161"/>
              <a:gd name="connsiteY4" fmla="*/ 0 h 2279290"/>
              <a:gd name="connsiteX5" fmla="*/ 3279424 w 4429161"/>
              <a:gd name="connsiteY5" fmla="*/ 149605 h 2279290"/>
              <a:gd name="connsiteX6" fmla="*/ 4429158 w 4429161"/>
              <a:gd name="connsiteY6" fmla="*/ 1214449 h 2279290"/>
              <a:gd name="connsiteX7" fmla="*/ 3279421 w 4429161"/>
              <a:gd name="connsiteY7" fmla="*/ 2279290 h 2279290"/>
              <a:gd name="connsiteX0" fmla="*/ 1149737 w 4429161"/>
              <a:gd name="connsiteY0" fmla="*/ 2279290 h 2279290"/>
              <a:gd name="connsiteX1" fmla="*/ 2 w 4429161"/>
              <a:gd name="connsiteY1" fmla="*/ 1214447 h 2279290"/>
              <a:gd name="connsiteX2" fmla="*/ 2 w 4429161"/>
              <a:gd name="connsiteY2" fmla="*/ 1214443 h 2279290"/>
              <a:gd name="connsiteX3" fmla="*/ 1149741 w 4429161"/>
              <a:gd name="connsiteY3" fmla="*/ 149604 h 2279290"/>
              <a:gd name="connsiteX4" fmla="*/ 2214582 w 4429161"/>
              <a:gd name="connsiteY4" fmla="*/ 0 h 2279290"/>
              <a:gd name="connsiteX5" fmla="*/ 3279424 w 4429161"/>
              <a:gd name="connsiteY5" fmla="*/ 149605 h 2279290"/>
              <a:gd name="connsiteX6" fmla="*/ 4429158 w 4429161"/>
              <a:gd name="connsiteY6" fmla="*/ 1214449 h 2279290"/>
              <a:gd name="connsiteX0" fmla="*/ 0 w 4429159"/>
              <a:gd name="connsiteY0" fmla="*/ 1214447 h 1214449"/>
              <a:gd name="connsiteX1" fmla="*/ 0 w 4429159"/>
              <a:gd name="connsiteY1" fmla="*/ 1214443 h 1214449"/>
              <a:gd name="connsiteX2" fmla="*/ 1149739 w 4429159"/>
              <a:gd name="connsiteY2" fmla="*/ 149604 h 1214449"/>
              <a:gd name="connsiteX3" fmla="*/ 2214580 w 4429159"/>
              <a:gd name="connsiteY3" fmla="*/ 0 h 1214449"/>
              <a:gd name="connsiteX4" fmla="*/ 3279422 w 4429159"/>
              <a:gd name="connsiteY4" fmla="*/ 149605 h 1214449"/>
              <a:gd name="connsiteX5" fmla="*/ 4429156 w 4429159"/>
              <a:gd name="connsiteY5" fmla="*/ 1214449 h 12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159" h="1214449">
                <a:moveTo>
                  <a:pt x="0" y="1214447"/>
                </a:moveTo>
                <a:lnTo>
                  <a:pt x="0" y="1214443"/>
                </a:lnTo>
                <a:cubicBezTo>
                  <a:pt x="2" y="771006"/>
                  <a:pt x="440731" y="362822"/>
                  <a:pt x="1149739" y="149604"/>
                </a:cubicBezTo>
                <a:cubicBezTo>
                  <a:pt x="1476118" y="51453"/>
                  <a:pt x="1842347" y="0"/>
                  <a:pt x="2214580" y="0"/>
                </a:cubicBezTo>
                <a:cubicBezTo>
                  <a:pt x="2586814" y="0"/>
                  <a:pt x="2953043" y="51454"/>
                  <a:pt x="3279422" y="149605"/>
                </a:cubicBezTo>
                <a:cubicBezTo>
                  <a:pt x="3988431" y="362825"/>
                  <a:pt x="4429159" y="771012"/>
                  <a:pt x="4429156" y="1214449"/>
                </a:cubicBezTo>
              </a:path>
            </a:pathLst>
          </a:cu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Up-Down Arrow 7"/>
          <p:cNvSpPr/>
          <p:nvPr/>
        </p:nvSpPr>
        <p:spPr>
          <a:xfrm>
            <a:off x="2285984" y="4429132"/>
            <a:ext cx="285752" cy="1143008"/>
          </a:xfrm>
          <a:prstGeom prst="upDownArrow">
            <a:avLst/>
          </a:prstGeom>
          <a:solidFill>
            <a:srgbClr val="00B050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-571536" y="4505934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00B050"/>
                </a:solidFill>
                <a:latin typeface="+mn-lt"/>
              </a:rPr>
              <a:t>28 º</a:t>
            </a:r>
          </a:p>
          <a:p>
            <a:pPr algn="r"/>
            <a:r>
              <a:rPr lang="pt-BR" b="1" dirty="0" smtClean="0">
                <a:solidFill>
                  <a:srgbClr val="00B050"/>
                </a:solidFill>
                <a:latin typeface="+mn-lt"/>
              </a:rPr>
              <a:t> Maxima </a:t>
            </a:r>
          </a:p>
          <a:p>
            <a:pPr algn="r"/>
            <a:r>
              <a:rPr lang="pt-BR" b="1" dirty="0" smtClean="0">
                <a:solidFill>
                  <a:srgbClr val="00B050"/>
                </a:solidFill>
                <a:latin typeface="+mn-lt"/>
              </a:rPr>
              <a:t>elongação      </a:t>
            </a:r>
            <a:endParaRPr lang="pt-BR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0" name="Picture 9" descr="mercury_moon_5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3571876"/>
            <a:ext cx="3450681" cy="2305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8 0.08542 L -0.01788 -0.4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00225 -0.294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76 -1.15532 L 0.07657 -0.2094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4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75 -1.0669 L 0.06875 -0.3530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3" animBg="1"/>
      <p:bldP spid="7" grpId="0" animBg="1"/>
      <p:bldP spid="7" grpId="1" animBg="1"/>
      <p:bldP spid="7" grpId="3" animBg="1"/>
      <p:bldP spid="5" grpId="0" animBg="1"/>
      <p:bldP spid="5" grpId="1" animBg="1"/>
      <p:bldP spid="8" grpId="0" animBg="1"/>
      <p:bldP spid="8" grpId="1" animBg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Observação - Teléscópio</a:t>
            </a:r>
            <a:endParaRPr lang="pt-B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" name="Content Placeholder 3" descr="220px-PierreGassend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798782"/>
            <a:ext cx="2443449" cy="298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2844" y="1928802"/>
            <a:ext cx="3500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+mn-lt"/>
              </a:rPr>
              <a:t>Pierre Gassendi  1631</a:t>
            </a:r>
            <a:endParaRPr lang="pt-BR" sz="2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5643578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+mn-lt"/>
              </a:rPr>
              <a:t>Primeira pessoa a ver um transito planetário</a:t>
            </a:r>
            <a:endParaRPr lang="pt-BR" sz="2400" dirty="0">
              <a:latin typeface="+mn-lt"/>
            </a:endParaRPr>
          </a:p>
        </p:txBody>
      </p:sp>
      <p:pic>
        <p:nvPicPr>
          <p:cNvPr id="8" name="Picture 7" descr="600px-Mercury_transi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3000372"/>
            <a:ext cx="2328866" cy="232886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214810" y="4429132"/>
            <a:ext cx="285752" cy="285752"/>
          </a:xfrm>
          <a:prstGeom prst="ellipse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5786446" y="2000240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Giovanni Battista </a:t>
            </a:r>
            <a:r>
              <a:rPr lang="pt-BR" sz="2400" b="1" dirty="0" smtClean="0"/>
              <a:t>Zupi, 1639, viu fases no planeta</a:t>
            </a:r>
            <a:endParaRPr lang="pt-BR" sz="2400" dirty="0"/>
          </a:p>
        </p:txBody>
      </p:sp>
      <p:pic>
        <p:nvPicPr>
          <p:cNvPr id="11" name="Picture 10" descr="Mercurio2_2.jpg"/>
          <p:cNvPicPr>
            <a:picLocks noChangeAspect="1"/>
          </p:cNvPicPr>
          <p:nvPr/>
        </p:nvPicPr>
        <p:blipFill>
          <a:blip r:embed="rId4" cstate="print"/>
          <a:srcRect l="34042" t="37024" r="34043" b="29239"/>
          <a:stretch>
            <a:fillRect/>
          </a:stretch>
        </p:blipFill>
        <p:spPr>
          <a:xfrm>
            <a:off x="6215074" y="3643314"/>
            <a:ext cx="171451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Observação - Teléscópio</a:t>
            </a:r>
            <a:endParaRPr lang="pt-B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1643050"/>
            <a:ext cx="3500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+mn-lt"/>
              </a:rPr>
              <a:t>Friedrich Bessel</a:t>
            </a:r>
          </a:p>
          <a:p>
            <a:pPr algn="ctr"/>
            <a:r>
              <a:rPr lang="pt-BR" sz="2800" dirty="0" smtClean="0">
                <a:latin typeface="+mn-lt"/>
              </a:rPr>
              <a:t>1800</a:t>
            </a:r>
            <a:endParaRPr lang="pt-BR" sz="2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5500702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+mn-lt"/>
              </a:rPr>
              <a:t>Estimou  que o período de Mercúrio era de 24 horas</a:t>
            </a:r>
            <a:endParaRPr lang="pt-BR" sz="2400" dirty="0">
              <a:latin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14810" y="4429132"/>
            <a:ext cx="285752" cy="285752"/>
          </a:xfrm>
          <a:prstGeom prst="ellipse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4714876" y="1785926"/>
            <a:ext cx="4071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+mn-lt"/>
              </a:rPr>
              <a:t>Giovanni </a:t>
            </a:r>
            <a:r>
              <a:rPr lang="pt-BR" sz="2800" dirty="0" smtClean="0">
                <a:latin typeface="+mn-lt"/>
              </a:rPr>
              <a:t>Schiaparelli</a:t>
            </a:r>
          </a:p>
          <a:p>
            <a:pPr algn="ctr"/>
            <a:r>
              <a:rPr lang="pt-BR" sz="2800" dirty="0" smtClean="0">
                <a:latin typeface="+mn-lt"/>
              </a:rPr>
              <a:t>1880</a:t>
            </a:r>
            <a:endParaRPr lang="pt-BR" sz="2800" dirty="0">
              <a:latin typeface="+mn-lt"/>
            </a:endParaRPr>
          </a:p>
        </p:txBody>
      </p:sp>
      <p:pic>
        <p:nvPicPr>
          <p:cNvPr id="13" name="Content Placeholder 12" descr="Friedrich_Wilhelm_Bessel_(1839_painting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643182"/>
            <a:ext cx="2316498" cy="281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220px-Schiaparelli_Giovan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2786058"/>
            <a:ext cx="1857388" cy="260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000628" y="5514819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+mn-lt"/>
              </a:rPr>
              <a:t>Rotação sincronizada</a:t>
            </a:r>
            <a:r>
              <a:rPr lang="pt-BR" sz="1000" dirty="0">
                <a:latin typeface="+mn-lt"/>
              </a:rPr>
              <a:t> </a:t>
            </a:r>
            <a:r>
              <a:rPr lang="pt-BR" sz="2400" dirty="0">
                <a:latin typeface="+mn-lt"/>
              </a:rPr>
              <a:t> </a:t>
            </a:r>
            <a:r>
              <a:rPr lang="pt-BR" sz="2400" dirty="0" smtClean="0">
                <a:latin typeface="+mn-lt"/>
              </a:rPr>
              <a:t>e mapeamento</a:t>
            </a:r>
            <a:endParaRPr lang="pt-BR" sz="2400" dirty="0">
              <a:latin typeface="+mn-lt"/>
            </a:endParaRPr>
          </a:p>
        </p:txBody>
      </p:sp>
      <p:pic>
        <p:nvPicPr>
          <p:cNvPr id="16" name="Picture 15" descr="Mercure_carte_schiaparell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3143248"/>
            <a:ext cx="2175529" cy="204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Observação - Teléscópio</a:t>
            </a:r>
            <a:endParaRPr lang="pt-B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1643050"/>
            <a:ext cx="3500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+mn-lt"/>
              </a:rPr>
              <a:t>Eugenio Antoniadi</a:t>
            </a:r>
          </a:p>
          <a:p>
            <a:pPr algn="ctr"/>
            <a:r>
              <a:rPr lang="pt-BR" sz="2800" dirty="0" smtClean="0">
                <a:latin typeface="+mn-lt"/>
              </a:rPr>
              <a:t>1934</a:t>
            </a:r>
            <a:endParaRPr lang="pt-BR" sz="2800" dirty="0">
              <a:latin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14810" y="4429132"/>
            <a:ext cx="285752" cy="285752"/>
          </a:xfrm>
          <a:prstGeom prst="ellipse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Picture 11" descr="220px-Eugene_Antoniad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786058"/>
            <a:ext cx="3264238" cy="356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mercurymap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7304" y="2571744"/>
            <a:ext cx="4512414" cy="4141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combined_basemap.2500mpp_ortho_0_18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06" y="2428868"/>
            <a:ext cx="442915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Mercúrio e a Relatividade</a:t>
            </a:r>
            <a:endParaRPr lang="pt-BR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pt-BR" sz="2800" dirty="0" smtClean="0"/>
              <a:t>Precessão de periélio – Variação do ponto mais proximo do Sol</a:t>
            </a:r>
            <a:endParaRPr lang="pt-BR" sz="2800" dirty="0"/>
          </a:p>
        </p:txBody>
      </p:sp>
      <p:pic>
        <p:nvPicPr>
          <p:cNvPr id="5" name="Picture 4" descr="Fig1.png"/>
          <p:cNvPicPr>
            <a:picLocks noChangeAspect="1"/>
          </p:cNvPicPr>
          <p:nvPr/>
        </p:nvPicPr>
        <p:blipFill>
          <a:blip r:embed="rId2" cstate="print"/>
          <a:srcRect l="5463" t="7807" r="6635" b="7807"/>
          <a:stretch>
            <a:fillRect/>
          </a:stretch>
        </p:blipFill>
        <p:spPr>
          <a:xfrm>
            <a:off x="428596" y="2786058"/>
            <a:ext cx="2847260" cy="2733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Or 6"/>
          <p:cNvSpPr/>
          <p:nvPr/>
        </p:nvSpPr>
        <p:spPr>
          <a:xfrm>
            <a:off x="4860032" y="2636912"/>
            <a:ext cx="3168352" cy="3240360"/>
          </a:xfrm>
          <a:prstGeom prst="flowChartOr">
            <a:avLst/>
          </a:prstGeom>
          <a:blipFill>
            <a:blip r:embed="rId3" cstate="print"/>
            <a:stretch>
              <a:fillRect/>
            </a:stretch>
          </a:blip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Flowchart: Summing Junction 7"/>
          <p:cNvSpPr/>
          <p:nvPr/>
        </p:nvSpPr>
        <p:spPr>
          <a:xfrm>
            <a:off x="4860032" y="2636912"/>
            <a:ext cx="3168352" cy="3240360"/>
          </a:xfrm>
          <a:prstGeom prst="flowChartSummingJunction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Oval 9"/>
          <p:cNvSpPr/>
          <p:nvPr/>
        </p:nvSpPr>
        <p:spPr>
          <a:xfrm>
            <a:off x="4716016" y="2492896"/>
            <a:ext cx="3456384" cy="3528392"/>
          </a:xfrm>
          <a:prstGeom prst="ellipse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6012160" y="609329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B050"/>
                </a:solidFill>
                <a:latin typeface="+mn-lt"/>
              </a:rPr>
              <a:t>360º</a:t>
            </a:r>
            <a:endParaRPr lang="pt-BR" sz="24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05222">
            <a:off x="5519862" y="2399028"/>
            <a:ext cx="2462959" cy="327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7236296" y="230881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B050"/>
                </a:solidFill>
                <a:latin typeface="+mn-lt"/>
              </a:rPr>
              <a:t>45º	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00192" y="4509120"/>
            <a:ext cx="28438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 smtClean="0">
                <a:solidFill>
                  <a:srgbClr val="00B050"/>
                </a:solidFill>
              </a:rPr>
              <a:t>1º=60’</a:t>
            </a:r>
          </a:p>
          <a:p>
            <a:pPr algn="ctr"/>
            <a:r>
              <a:rPr lang="pt-BR" sz="2300" b="1" dirty="0" smtClean="0">
                <a:solidFill>
                  <a:srgbClr val="00B050"/>
                </a:solidFill>
              </a:rPr>
              <a:t>1’=60’’</a:t>
            </a:r>
            <a:endParaRPr lang="pt-BR" sz="2300" dirty="0" smtClean="0">
              <a:solidFill>
                <a:srgbClr val="00B050"/>
              </a:solidFill>
              <a:latin typeface="+mn-lt"/>
            </a:endParaRPr>
          </a:p>
          <a:p>
            <a:pPr algn="ctr"/>
            <a:r>
              <a:rPr lang="pt-BR" sz="2300" dirty="0" smtClean="0">
                <a:solidFill>
                  <a:srgbClr val="00B050"/>
                </a:solidFill>
                <a:latin typeface="+mn-lt"/>
              </a:rPr>
              <a:t>Para ter um segundo teriamos que dividir a fatia 162000</a:t>
            </a:r>
            <a:endParaRPr lang="pt-BR" sz="23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496" y="5445224"/>
            <a:ext cx="5184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>
                <a:solidFill>
                  <a:schemeClr val="tx1">
                    <a:lumMod val="90000"/>
                  </a:schemeClr>
                </a:solidFill>
                <a:latin typeface="+mn-lt"/>
              </a:rPr>
              <a:t>Terra: 5’’/século</a:t>
            </a:r>
          </a:p>
          <a:p>
            <a:r>
              <a:rPr lang="pt-BR" sz="2200" dirty="0" smtClean="0">
                <a:solidFill>
                  <a:schemeClr val="tx1">
                    <a:lumMod val="90000"/>
                  </a:schemeClr>
                </a:solidFill>
                <a:latin typeface="+mn-lt"/>
              </a:rPr>
              <a:t>Mercúrio: 5700’’ /século</a:t>
            </a:r>
          </a:p>
          <a:p>
            <a:r>
              <a:rPr lang="pt-BR" sz="2200" dirty="0" smtClean="0">
                <a:solidFill>
                  <a:schemeClr val="tx1">
                    <a:lumMod val="90000"/>
                  </a:schemeClr>
                </a:solidFill>
                <a:latin typeface="+mn-lt"/>
              </a:rPr>
              <a:t>	      +43’’/século (misteriosos)</a:t>
            </a:r>
            <a:endParaRPr lang="pt-BR" sz="2200" dirty="0">
              <a:solidFill>
                <a:schemeClr val="tx1">
                  <a:lumMod val="90000"/>
                </a:schemeClr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35896" y="2928426"/>
            <a:ext cx="49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600" dirty="0" smtClean="0">
                <a:latin typeface="Arial Rounded MT Bold" pitchFamily="34" charset="0"/>
              </a:rPr>
              <a:t>Satélite em Mercúrio;</a:t>
            </a:r>
          </a:p>
          <a:p>
            <a:pPr>
              <a:buFont typeface="Arial" pitchFamily="34" charset="0"/>
              <a:buChar char="•"/>
            </a:pPr>
            <a:r>
              <a:rPr lang="pt-BR" sz="2600" dirty="0" smtClean="0">
                <a:latin typeface="Arial Rounded MT Bold" pitchFamily="34" charset="0"/>
              </a:rPr>
              <a:t>Planeta Vulcano-Le Verrier;</a:t>
            </a:r>
          </a:p>
          <a:p>
            <a:pPr>
              <a:buFont typeface="Arial" pitchFamily="34" charset="0"/>
              <a:buChar char="•"/>
            </a:pPr>
            <a:r>
              <a:rPr lang="pt-BR" sz="2600" dirty="0" smtClean="0">
                <a:latin typeface="Arial Rounded MT Bold" pitchFamily="34" charset="0"/>
              </a:rPr>
              <a:t>Leis da gravidade erradas?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07904" y="4509120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rial Rounded MT Bold" pitchFamily="34" charset="0"/>
              </a:rPr>
              <a:t>Relatividade “encontrou” os 43!</a:t>
            </a:r>
            <a:endParaRPr lang="pt-BR" sz="28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8" grpId="2" animBg="1"/>
      <p:bldP spid="10" grpId="0" animBg="1"/>
      <p:bldP spid="10" grpId="1" animBg="1"/>
      <p:bldP spid="11" grpId="0"/>
      <p:bldP spid="11" grpId="1"/>
      <p:bldP spid="36" grpId="0"/>
      <p:bldP spid="36" grpId="1"/>
      <p:bldP spid="37" grpId="0"/>
      <p:bldP spid="37" grpId="1"/>
      <p:bldP spid="39" grpId="0"/>
      <p:bldP spid="4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Custom 1">
      <a:dk1>
        <a:srgbClr val="D8D8D8"/>
      </a:dk1>
      <a:lt1>
        <a:srgbClr val="D8D8D8"/>
      </a:lt1>
      <a:dk2>
        <a:srgbClr val="151515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4742</TotalTime>
  <Words>576</Words>
  <Application>Microsoft Office PowerPoint</Application>
  <PresentationFormat>Apresentação na tela (4:3)</PresentationFormat>
  <Paragraphs>169</Paragraphs>
  <Slides>28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Mercúrio</vt:lpstr>
      <vt:lpstr>Mercúrio - Deus</vt:lpstr>
      <vt:lpstr>Informações</vt:lpstr>
      <vt:lpstr>Informações</vt:lpstr>
      <vt:lpstr>Observações</vt:lpstr>
      <vt:lpstr>Observação - Teléscópio</vt:lpstr>
      <vt:lpstr>Observação - Teléscópio</vt:lpstr>
      <vt:lpstr>Observação - Teléscópio</vt:lpstr>
      <vt:lpstr>Mercúrio e a Relatividade</vt:lpstr>
      <vt:lpstr>Mariner 10</vt:lpstr>
      <vt:lpstr>Estilingue gravitacional</vt:lpstr>
      <vt:lpstr>Mariner 10</vt:lpstr>
      <vt:lpstr>Messenger</vt:lpstr>
      <vt:lpstr>Messenger Longo caminho</vt:lpstr>
      <vt:lpstr>Slide 15</vt:lpstr>
      <vt:lpstr>Messenger Objetivos</vt:lpstr>
      <vt:lpstr>Messenger Objetivos</vt:lpstr>
      <vt:lpstr>Messenger Objetivos</vt:lpstr>
      <vt:lpstr>Messenger Objetivos</vt:lpstr>
      <vt:lpstr>Messenger Objetivos</vt:lpstr>
      <vt:lpstr>Messenger Missão estendida</vt:lpstr>
      <vt:lpstr>Messenger Missão estendida</vt:lpstr>
      <vt:lpstr>Messenger Missão estendida</vt:lpstr>
      <vt:lpstr>Messenger </vt:lpstr>
      <vt:lpstr>Messenger Curiosidades</vt:lpstr>
      <vt:lpstr>BepiColombo 2015</vt:lpstr>
      <vt:lpstr>Slide 27</vt:lpstr>
      <vt:lpstr>Dúvidas?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Piti</dc:creator>
  <cp:lastModifiedBy>Jorge</cp:lastModifiedBy>
  <cp:revision>167</cp:revision>
  <dcterms:created xsi:type="dcterms:W3CDTF">2013-10-01T13:56:12Z</dcterms:created>
  <dcterms:modified xsi:type="dcterms:W3CDTF">2015-10-14T17:49:21Z</dcterms:modified>
</cp:coreProperties>
</file>