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81" r:id="rId2"/>
    <p:sldId id="282" r:id="rId3"/>
    <p:sldId id="283" r:id="rId4"/>
    <p:sldId id="284" r:id="rId5"/>
    <p:sldId id="285" r:id="rId6"/>
    <p:sldId id="286" r:id="rId7"/>
    <p:sldId id="287" r:id="rId8"/>
    <p:sldId id="288" r:id="rId9"/>
    <p:sldId id="289" r:id="rId10"/>
    <p:sldId id="291" r:id="rId11"/>
    <p:sldId id="256" r:id="rId12"/>
    <p:sldId id="257" r:id="rId13"/>
    <p:sldId id="258" r:id="rId14"/>
    <p:sldId id="259" r:id="rId15"/>
    <p:sldId id="263" r:id="rId16"/>
    <p:sldId id="264" r:id="rId17"/>
    <p:sldId id="261" r:id="rId18"/>
    <p:sldId id="266" r:id="rId19"/>
    <p:sldId id="262" r:id="rId20"/>
    <p:sldId id="265" r:id="rId21"/>
    <p:sldId id="276" r:id="rId22"/>
    <p:sldId id="268" r:id="rId23"/>
    <p:sldId id="269" r:id="rId24"/>
    <p:sldId id="270" r:id="rId25"/>
    <p:sldId id="271" r:id="rId26"/>
    <p:sldId id="272" r:id="rId27"/>
    <p:sldId id="273" r:id="rId28"/>
    <p:sldId id="274" r:id="rId29"/>
    <p:sldId id="275" r:id="rId30"/>
    <p:sldId id="278" r:id="rId31"/>
    <p:sldId id="277" r:id="rId32"/>
    <p:sldId id="279" r:id="rId33"/>
    <p:sldId id="280" r:id="rId34"/>
    <p:sldId id="290" r:id="rId35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34" autoAdjust="0"/>
    <p:restoredTop sz="94660"/>
  </p:normalViewPr>
  <p:slideViewPr>
    <p:cSldViewPr>
      <p:cViewPr varScale="1">
        <p:scale>
          <a:sx n="73" d="100"/>
          <a:sy n="73" d="100"/>
        </p:scale>
        <p:origin x="-106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AECB6-A299-4957-BC6A-4A63AC091459}" type="datetimeFigureOut">
              <a:rPr lang="pt-BR" smtClean="0"/>
              <a:t>26/05/2012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95F84C-A08D-4EF9-8222-1BA90C66BC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0294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alldesk.com.br/pdp/1024/20/06/A-Change-of-Seasons-on-Saturn-October,-1996.jpg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Crédito</a:t>
            </a:r>
            <a:r>
              <a:rPr lang="pt-BR" baseline="0" dirty="0" smtClean="0"/>
              <a:t> da Imagem: </a:t>
            </a:r>
            <a:r>
              <a:rPr lang="pt-BR" dirty="0" smtClean="0">
                <a:hlinkClick r:id="rId3"/>
              </a:rPr>
              <a:t>http://www.walldesk.com.br/pdp/1024/20/06/A-Change-of-Seasons-on-Saturn-October,-1996.</a:t>
            </a:r>
            <a:r>
              <a:rPr lang="pt-BR" dirty="0" err="1" smtClean="0">
                <a:hlinkClick r:id="rId3"/>
              </a:rPr>
              <a:t>jpg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2EE4A5-040D-4A59-8697-BA63A84E6C6F}" type="slidenum">
              <a:rPr lang="pt-BR" smtClean="0"/>
              <a:pPr/>
              <a:t>1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http://news.nationalgeographic.com/news/2009/08/photogalleries/galileos-telescope-pictures-anniversary/images/primary/090825-01-galileos-telescope_big.jpg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2EE4A5-040D-4A59-8697-BA63A84E6C6F}" type="slidenum">
              <a:rPr lang="pt-BR" smtClean="0"/>
              <a:pPr/>
              <a:t>4</a:t>
            </a:fld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http://images.astronet.ru/pubd/2008/10/20/0001231435/saturn8_cassini_big.jpg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2EE4A5-040D-4A59-8697-BA63A84E6C6F}" type="slidenum">
              <a:rPr lang="pt-BR" smtClean="0"/>
              <a:pPr/>
              <a:t>5</a:t>
            </a:fld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http://images.astronet.ru/pubd/2008/10/20/0001231435/saturn8_cassini_big.jpg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2EE4A5-040D-4A59-8697-BA63A84E6C6F}" type="slidenum">
              <a:rPr lang="pt-BR" smtClean="0"/>
              <a:pPr/>
              <a:t>6</a:t>
            </a:fld>
            <a:endParaRPr 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http://upload.wikimedia.org/wikipedia/commons/thumb/1/1e/James_Clerk_Maxwell_big.jpg/534px-James_Clerk_Maxwell_big.jpg</a:t>
            </a:r>
          </a:p>
          <a:p>
            <a:endParaRPr lang="pt-BR" dirty="0" smtClean="0"/>
          </a:p>
          <a:p>
            <a:r>
              <a:rPr lang="pt-BR" dirty="0" smtClean="0"/>
              <a:t>http://www.universetoday.com/wp-content/uploads/2008/05/saturn_rings.jpg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2EE4A5-040D-4A59-8697-BA63A84E6C6F}" type="slidenum">
              <a:rPr lang="pt-BR" smtClean="0"/>
              <a:pPr/>
              <a:t>7</a:t>
            </a:fld>
            <a:endParaRPr 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http://upload.wikimedia.org/wikipedia/commons/thumb/1/1e/James_Clerk_Maxwell_big.jpg/534px-James_Clerk_Maxwell_big.jpg</a:t>
            </a:r>
          </a:p>
          <a:p>
            <a:endParaRPr lang="pt-BR" dirty="0" smtClean="0"/>
          </a:p>
          <a:p>
            <a:r>
              <a:rPr lang="pt-BR" smtClean="0"/>
              <a:t>http://www.universetoday.com/wp-content/uploads/2008/05/saturn_rings.jpg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2EE4A5-040D-4A59-8697-BA63A84E6C6F}" type="slidenum">
              <a:rPr lang="pt-BR" smtClean="0"/>
              <a:pPr/>
              <a:t>8</a:t>
            </a:fld>
            <a:endParaRPr lang="pt-B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http://4.bp.blogspot.com/-QwVoMZGBmKU/T1YC81Vh2_I/AAAAAAAADxM/pR_c6p9nwI0/s1600/CassiniAtSaturnNASAart1.jpg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2EE4A5-040D-4A59-8697-BA63A84E6C6F}" type="slidenum">
              <a:rPr lang="pt-BR" smtClean="0"/>
              <a:pPr/>
              <a:t>9</a:t>
            </a:fld>
            <a:endParaRPr lang="pt-B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http://4.bp.blogspot.com/-QwVoMZGBmKU/T1YC81Vh2_I/AAAAAAAADxM/pR_c6p9nwI0/s1600/CassiniAtSaturnNASAart1.jpg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2EE4A5-040D-4A59-8697-BA63A84E6C6F}" type="slidenum">
              <a:rPr lang="pt-BR" smtClean="0"/>
              <a:pPr/>
              <a:t>10</a:t>
            </a:fld>
            <a:endParaRPr lang="pt-B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Foto: http://www.atmob.org/library/articles/transit.html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2EE4A5-040D-4A59-8697-BA63A84E6C6F}" type="slidenum">
              <a:rPr lang="pt-BR" smtClean="0"/>
              <a:pPr/>
              <a:t>34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C1117-A791-415E-8A9D-5FE6C31D7078}" type="datetimeFigureOut">
              <a:rPr lang="pt-BR" smtClean="0"/>
              <a:t>26/05/2012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319E7-DF16-4DF4-8458-54146CB6789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00955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C1117-A791-415E-8A9D-5FE6C31D7078}" type="datetimeFigureOut">
              <a:rPr lang="pt-BR" smtClean="0"/>
              <a:t>26/05/2012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319E7-DF16-4DF4-8458-54146CB6789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7803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C1117-A791-415E-8A9D-5FE6C31D7078}" type="datetimeFigureOut">
              <a:rPr lang="pt-BR" smtClean="0"/>
              <a:t>26/05/2012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319E7-DF16-4DF4-8458-54146CB6789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7941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C1117-A791-415E-8A9D-5FE6C31D7078}" type="datetimeFigureOut">
              <a:rPr lang="pt-BR" smtClean="0"/>
              <a:t>26/05/2012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319E7-DF16-4DF4-8458-54146CB6789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62485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C1117-A791-415E-8A9D-5FE6C31D7078}" type="datetimeFigureOut">
              <a:rPr lang="pt-BR" smtClean="0"/>
              <a:t>26/05/2012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319E7-DF16-4DF4-8458-54146CB6789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8317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C1117-A791-415E-8A9D-5FE6C31D7078}" type="datetimeFigureOut">
              <a:rPr lang="pt-BR" smtClean="0"/>
              <a:t>26/05/2012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319E7-DF16-4DF4-8458-54146CB6789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38365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C1117-A791-415E-8A9D-5FE6C31D7078}" type="datetimeFigureOut">
              <a:rPr lang="pt-BR" smtClean="0"/>
              <a:t>26/05/2012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319E7-DF16-4DF4-8458-54146CB6789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04277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C1117-A791-415E-8A9D-5FE6C31D7078}" type="datetimeFigureOut">
              <a:rPr lang="pt-BR" smtClean="0"/>
              <a:t>26/05/2012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319E7-DF16-4DF4-8458-54146CB6789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3979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C1117-A791-415E-8A9D-5FE6C31D7078}" type="datetimeFigureOut">
              <a:rPr lang="pt-BR" smtClean="0"/>
              <a:t>26/05/2012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319E7-DF16-4DF4-8458-54146CB6789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35618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C1117-A791-415E-8A9D-5FE6C31D7078}" type="datetimeFigureOut">
              <a:rPr lang="pt-BR" smtClean="0"/>
              <a:t>26/05/2012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319E7-DF16-4DF4-8458-54146CB6789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9582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C1117-A791-415E-8A9D-5FE6C31D7078}" type="datetimeFigureOut">
              <a:rPr lang="pt-BR" smtClean="0"/>
              <a:t>26/05/2012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319E7-DF16-4DF4-8458-54146CB6789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52260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6C1117-A791-415E-8A9D-5FE6C31D7078}" type="datetimeFigureOut">
              <a:rPr lang="pt-BR" smtClean="0"/>
              <a:t>26/05/2012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D319E7-DF16-4DF4-8458-54146CB6789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35601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CAPA.jpg"/>
          <p:cNvPicPr>
            <a:picLocks noChangeAspect="1"/>
          </p:cNvPicPr>
          <p:nvPr/>
        </p:nvPicPr>
        <p:blipFill>
          <a:blip r:embed="rId3" cstate="print"/>
          <a:srcRect t="3922"/>
          <a:stretch>
            <a:fillRect/>
          </a:stretch>
        </p:blipFill>
        <p:spPr>
          <a:xfrm>
            <a:off x="-324544" y="332656"/>
            <a:ext cx="9793088" cy="7056784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0" y="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600" b="1" dirty="0" smtClean="0">
                <a:solidFill>
                  <a:srgbClr val="EDD1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Saturno</a:t>
            </a:r>
            <a:endParaRPr lang="pt-BR" sz="9600" b="1" dirty="0">
              <a:solidFill>
                <a:srgbClr val="EDD12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5508104" y="6211669"/>
            <a:ext cx="38018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err="1" smtClean="0">
                <a:solidFill>
                  <a:srgbClr val="EDD12B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Alysson</a:t>
            </a:r>
            <a:r>
              <a:rPr lang="pt-BR" dirty="0" smtClean="0">
                <a:solidFill>
                  <a:srgbClr val="EDD12B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Bruno Barbosa Moreira</a:t>
            </a:r>
          </a:p>
          <a:p>
            <a:r>
              <a:rPr lang="pt-BR" dirty="0">
                <a:solidFill>
                  <a:srgbClr val="EDD12B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</a:t>
            </a:r>
            <a:r>
              <a:rPr lang="pt-BR" dirty="0" smtClean="0">
                <a:solidFill>
                  <a:srgbClr val="EDD12B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lysson.moreira@usp.br</a:t>
            </a:r>
          </a:p>
        </p:txBody>
      </p:sp>
    </p:spTree>
    <p:extLst>
      <p:ext uri="{BB962C8B-B14F-4D97-AF65-F5344CB8AC3E}">
        <p14:creationId xmlns:p14="http://schemas.microsoft.com/office/powerpoint/2010/main" val="2956435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de cantos arredondados 8"/>
          <p:cNvSpPr/>
          <p:nvPr/>
        </p:nvSpPr>
        <p:spPr>
          <a:xfrm>
            <a:off x="125760" y="188640"/>
            <a:ext cx="8892480" cy="980728"/>
          </a:xfrm>
          <a:prstGeom prst="roundRect">
            <a:avLst/>
          </a:prstGeom>
          <a:solidFill>
            <a:srgbClr val="E0DB1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5400" b="1" dirty="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Saturno</a:t>
            </a:r>
            <a:endParaRPr lang="pt-BR" b="1" dirty="0">
              <a:solidFill>
                <a:schemeClr val="tx1"/>
              </a:solidFill>
              <a:latin typeface="Times New Roman" pitchFamily="18" charset="0"/>
              <a:ea typeface="MS PGothic" pitchFamily="34" charset="-128"/>
              <a:cs typeface="Times New Roman" pitchFamily="18" charset="0"/>
            </a:endParaRPr>
          </a:p>
        </p:txBody>
      </p:sp>
      <p:sp>
        <p:nvSpPr>
          <p:cNvPr id="4" name="Retângulo de cantos arredondados 3"/>
          <p:cNvSpPr/>
          <p:nvPr/>
        </p:nvSpPr>
        <p:spPr>
          <a:xfrm>
            <a:off x="179512" y="1412776"/>
            <a:ext cx="4248472" cy="518457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endParaRPr lang="pt-BR" sz="36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Retângulo de cantos arredondados 4"/>
          <p:cNvSpPr/>
          <p:nvPr/>
        </p:nvSpPr>
        <p:spPr>
          <a:xfrm>
            <a:off x="4716016" y="1412776"/>
            <a:ext cx="4248472" cy="518457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>
              <a:buFont typeface="Arial" pitchFamily="34" charset="0"/>
              <a:buChar char="•"/>
            </a:pPr>
            <a:endParaRPr lang="pt-BR" sz="2800" b="1" i="1" dirty="0">
              <a:solidFill>
                <a:schemeClr val="tx1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1421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de cantos arredondados 4"/>
          <p:cNvSpPr/>
          <p:nvPr/>
        </p:nvSpPr>
        <p:spPr>
          <a:xfrm>
            <a:off x="107504" y="116632"/>
            <a:ext cx="8928992" cy="936104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Os Anéis</a:t>
            </a:r>
            <a:endParaRPr lang="pt-BR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tângulo de cantos arredondados 5"/>
          <p:cNvSpPr/>
          <p:nvPr/>
        </p:nvSpPr>
        <p:spPr>
          <a:xfrm>
            <a:off x="395536" y="1412776"/>
            <a:ext cx="3888432" cy="4968552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342900" indent="-342900" algn="ctr">
              <a:spcAft>
                <a:spcPts val="1800"/>
              </a:spcAft>
              <a:buFont typeface="Arial" pitchFamily="34" charset="0"/>
              <a:buChar char="•"/>
            </a:pPr>
            <a:r>
              <a:rPr lang="pt-B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Galileu Galilei</a:t>
            </a:r>
          </a:p>
          <a:p>
            <a:pPr algn="ctr">
              <a:spcAft>
                <a:spcPts val="1800"/>
              </a:spcAft>
            </a:pPr>
            <a:endParaRPr lang="pt-BR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Aft>
                <a:spcPts val="1800"/>
              </a:spcAft>
            </a:pPr>
            <a:r>
              <a:rPr lang="pt-B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pt-BR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tângulo de cantos arredondados 6"/>
          <p:cNvSpPr/>
          <p:nvPr/>
        </p:nvSpPr>
        <p:spPr>
          <a:xfrm>
            <a:off x="4932040" y="1412776"/>
            <a:ext cx="3888432" cy="4968552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8" name="Grupo 7"/>
          <p:cNvGrpSpPr/>
          <p:nvPr/>
        </p:nvGrpSpPr>
        <p:grpSpPr>
          <a:xfrm>
            <a:off x="4932487" y="2354801"/>
            <a:ext cx="3888432" cy="3084502"/>
            <a:chOff x="0" y="0"/>
            <a:chExt cx="3123210" cy="2244436"/>
          </a:xfrm>
        </p:grpSpPr>
        <p:pic>
          <p:nvPicPr>
            <p:cNvPr id="9" name="Imagem 8" descr="http://www.ciencia-cultura.com/Astronomia/sistema%20solar/saturno/saturno-galileo.gi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051958" cy="1626919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10" name="Caixa de texto 2"/>
            <p:cNvSpPr txBox="1"/>
            <p:nvPr/>
          </p:nvSpPr>
          <p:spPr>
            <a:xfrm>
              <a:off x="0" y="1626919"/>
              <a:ext cx="3123210" cy="617517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pt-BR" sz="1100">
                  <a:effectLst/>
                  <a:ea typeface="Calibri"/>
                  <a:cs typeface="Times New Roman"/>
                </a:rPr>
                <a:t>Idealização de Galileu sobre os anéis de Saturno. Início do Século XVII. </a:t>
              </a:r>
              <a:r>
                <a:rPr lang="pt-BR" sz="700">
                  <a:effectLst/>
                  <a:ea typeface="Calibri"/>
                  <a:cs typeface="Times New Roman"/>
                </a:rPr>
                <a:t>Fonte da imagem: http://www.ciencia-cultura.com/Astronomia/sistema%20solar/saturno/saturno-galileo.gif</a:t>
              </a:r>
              <a:endParaRPr lang="pt-BR" sz="1100">
                <a:effectLst/>
                <a:ea typeface="Calibri"/>
                <a:cs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71076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de cantos arredondados 4"/>
          <p:cNvSpPr/>
          <p:nvPr/>
        </p:nvSpPr>
        <p:spPr>
          <a:xfrm>
            <a:off x="107504" y="116632"/>
            <a:ext cx="8928992" cy="936104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Os Anéis</a:t>
            </a:r>
            <a:endParaRPr lang="pt-BR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tângulo de cantos arredondados 5"/>
          <p:cNvSpPr/>
          <p:nvPr/>
        </p:nvSpPr>
        <p:spPr>
          <a:xfrm>
            <a:off x="395536" y="1412776"/>
            <a:ext cx="3888432" cy="4968552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342900" indent="-342900" algn="ctr">
              <a:spcAft>
                <a:spcPts val="1800"/>
              </a:spcAft>
              <a:buFont typeface="Arial" pitchFamily="34" charset="0"/>
              <a:buChar char="•"/>
            </a:pPr>
            <a:r>
              <a:rPr lang="pt-B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Galileu Galilei</a:t>
            </a:r>
          </a:p>
          <a:p>
            <a:pPr marL="342900" indent="-342900" algn="ctr">
              <a:spcAft>
                <a:spcPts val="1800"/>
              </a:spcAft>
              <a:buFont typeface="Arial" pitchFamily="34" charset="0"/>
              <a:buChar char="•"/>
            </a:pPr>
            <a:r>
              <a:rPr lang="pt-B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Início do Séc. XVII  - </a:t>
            </a:r>
            <a:r>
              <a:rPr lang="pt-BR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Hyugens</a:t>
            </a:r>
            <a:r>
              <a:rPr lang="pt-B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indent="-342900" algn="ctr">
              <a:spcAft>
                <a:spcPts val="1800"/>
              </a:spcAft>
              <a:buFont typeface="Arial" pitchFamily="34" charset="0"/>
              <a:buChar char="•"/>
            </a:pPr>
            <a:endParaRPr lang="pt-BR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Aft>
                <a:spcPts val="1800"/>
              </a:spcAft>
            </a:pPr>
            <a:endParaRPr lang="pt-BR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www.sciencephoto.com/image/364118/530wm/V7000081-Illustration_of_Saturn_s_rings_from_Huygens_book-SP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413328"/>
            <a:ext cx="3627578" cy="49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4214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de cantos arredondados 4"/>
          <p:cNvSpPr/>
          <p:nvPr/>
        </p:nvSpPr>
        <p:spPr>
          <a:xfrm>
            <a:off x="107504" y="116632"/>
            <a:ext cx="8928992" cy="93610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Os Anéis</a:t>
            </a:r>
            <a:endParaRPr lang="pt-BR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tângulo de cantos arredondados 5"/>
          <p:cNvSpPr/>
          <p:nvPr/>
        </p:nvSpPr>
        <p:spPr>
          <a:xfrm>
            <a:off x="395536" y="1412776"/>
            <a:ext cx="3888432" cy="4968552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342900" indent="-342900" algn="ctr">
              <a:spcAft>
                <a:spcPts val="1800"/>
              </a:spcAft>
              <a:buFont typeface="Arial" pitchFamily="34" charset="0"/>
              <a:buChar char="•"/>
            </a:pPr>
            <a:r>
              <a:rPr lang="pt-B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Galileu Galilei</a:t>
            </a:r>
          </a:p>
          <a:p>
            <a:pPr marL="342900" indent="-342900" algn="ctr">
              <a:spcAft>
                <a:spcPts val="1800"/>
              </a:spcAft>
              <a:buFont typeface="Arial" pitchFamily="34" charset="0"/>
              <a:buChar char="•"/>
            </a:pPr>
            <a:r>
              <a:rPr lang="pt-B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Início do Séc. XVII  - </a:t>
            </a:r>
            <a:r>
              <a:rPr lang="pt-BR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Hyugens</a:t>
            </a:r>
            <a:r>
              <a:rPr lang="pt-B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indent="-342900" algn="ctr">
              <a:spcAft>
                <a:spcPts val="1800"/>
              </a:spcAft>
              <a:buFont typeface="Arial" pitchFamily="34" charset="0"/>
              <a:buChar char="•"/>
            </a:pPr>
            <a:r>
              <a:rPr lang="pt-BR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Cassini</a:t>
            </a:r>
            <a:r>
              <a:rPr lang="pt-B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(1675)</a:t>
            </a:r>
          </a:p>
          <a:p>
            <a:pPr marL="342900" indent="-342900" algn="ctr">
              <a:spcAft>
                <a:spcPts val="1800"/>
              </a:spcAft>
              <a:buFont typeface="Arial" pitchFamily="34" charset="0"/>
              <a:buChar char="•"/>
            </a:pPr>
            <a:endParaRPr lang="pt-BR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Aft>
                <a:spcPts val="1800"/>
              </a:spcAft>
            </a:pPr>
            <a:r>
              <a:rPr lang="pt-B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pt-BR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tângulo de cantos arredondados 6"/>
          <p:cNvSpPr/>
          <p:nvPr/>
        </p:nvSpPr>
        <p:spPr>
          <a:xfrm>
            <a:off x="4932040" y="1412776"/>
            <a:ext cx="3888432" cy="4968552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050" name="Picture 2" descr="http://www.infoescola.com/wp-content/uploads/2009/12/saturn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0426" y="1844866"/>
            <a:ext cx="3791660" cy="29522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" name="CaixaDeTexto 1"/>
          <p:cNvSpPr txBox="1"/>
          <p:nvPr/>
        </p:nvSpPr>
        <p:spPr>
          <a:xfrm>
            <a:off x="5148064" y="4797152"/>
            <a:ext cx="36240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err="1" smtClean="0">
                <a:latin typeface="Times New Roman" pitchFamily="18" charset="0"/>
                <a:cs typeface="Times New Roman" pitchFamily="18" charset="0"/>
              </a:rPr>
              <a:t>Cassini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, em 1675, detecta um espaço vazio nos anéis de Saturno e conclui que eles não podem ser sólidos, como previa </a:t>
            </a:r>
            <a:r>
              <a:rPr lang="pt-BR" dirty="0" err="1" smtClean="0">
                <a:latin typeface="Times New Roman" pitchFamily="18" charset="0"/>
                <a:cs typeface="Times New Roman" pitchFamily="18" charset="0"/>
              </a:rPr>
              <a:t>Hyugens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pt-B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tângulo de cantos arredondados 7"/>
          <p:cNvSpPr/>
          <p:nvPr/>
        </p:nvSpPr>
        <p:spPr>
          <a:xfrm>
            <a:off x="107504" y="116632"/>
            <a:ext cx="8928992" cy="936104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Os Anéis</a:t>
            </a:r>
            <a:endParaRPr lang="pt-BR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5068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de cantos arredondados 4"/>
          <p:cNvSpPr/>
          <p:nvPr/>
        </p:nvSpPr>
        <p:spPr>
          <a:xfrm>
            <a:off x="107504" y="116632"/>
            <a:ext cx="8928992" cy="936104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Os Anéis</a:t>
            </a:r>
            <a:endParaRPr lang="pt-BR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tângulo de cantos arredondados 5"/>
          <p:cNvSpPr/>
          <p:nvPr/>
        </p:nvSpPr>
        <p:spPr>
          <a:xfrm>
            <a:off x="395536" y="1412776"/>
            <a:ext cx="3888432" cy="4968552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>
              <a:spcAft>
                <a:spcPts val="1800"/>
              </a:spcAft>
            </a:pPr>
            <a:r>
              <a:rPr lang="pt-BR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Histórico</a:t>
            </a:r>
          </a:p>
          <a:p>
            <a:pPr marL="342900" indent="-342900" algn="ctr">
              <a:spcAft>
                <a:spcPts val="1800"/>
              </a:spcAft>
              <a:buFont typeface="Arial" pitchFamily="34" charset="0"/>
              <a:buChar char="•"/>
            </a:pPr>
            <a:r>
              <a:rPr lang="pt-B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Galileu Galilei</a:t>
            </a:r>
          </a:p>
          <a:p>
            <a:pPr marL="342900" indent="-342900" algn="ctr">
              <a:spcAft>
                <a:spcPts val="1800"/>
              </a:spcAft>
              <a:buFont typeface="Arial" pitchFamily="34" charset="0"/>
              <a:buChar char="•"/>
            </a:pPr>
            <a:r>
              <a:rPr lang="pt-B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Início do Séc. XVII  - </a:t>
            </a:r>
            <a:r>
              <a:rPr lang="pt-BR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Hyugens</a:t>
            </a:r>
            <a:r>
              <a:rPr lang="pt-B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indent="-342900" algn="ctr">
              <a:spcAft>
                <a:spcPts val="1800"/>
              </a:spcAft>
              <a:buFont typeface="Arial" pitchFamily="34" charset="0"/>
              <a:buChar char="•"/>
            </a:pPr>
            <a:r>
              <a:rPr lang="pt-BR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Cassini</a:t>
            </a:r>
            <a:r>
              <a:rPr lang="pt-B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(1675)</a:t>
            </a:r>
          </a:p>
          <a:p>
            <a:pPr marL="342900" indent="-342900" algn="ctr">
              <a:spcAft>
                <a:spcPts val="1800"/>
              </a:spcAft>
              <a:buFont typeface="Arial" pitchFamily="34" charset="0"/>
              <a:buChar char="•"/>
            </a:pPr>
            <a:r>
              <a:rPr lang="pt-B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Maxwell (1849)</a:t>
            </a:r>
          </a:p>
          <a:p>
            <a:pPr marL="342900" indent="-342900" algn="ctr">
              <a:spcAft>
                <a:spcPts val="1800"/>
              </a:spcAft>
              <a:buFont typeface="Arial" pitchFamily="34" charset="0"/>
              <a:buChar char="•"/>
            </a:pPr>
            <a:endParaRPr lang="pt-BR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Aft>
                <a:spcPts val="1800"/>
              </a:spcAft>
            </a:pPr>
            <a:r>
              <a:rPr lang="pt-B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pt-BR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tângulo de cantos arredondados 6"/>
          <p:cNvSpPr/>
          <p:nvPr/>
        </p:nvSpPr>
        <p:spPr>
          <a:xfrm>
            <a:off x="4932040" y="1412776"/>
            <a:ext cx="3888432" cy="4968552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" name="il_fi" descr="http://www.infoescola.com/wp-content/uploads/2009/12/aneis-de-saturno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339" y="2109717"/>
            <a:ext cx="3706398" cy="22082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CaixaDeTexto 2"/>
          <p:cNvSpPr txBox="1"/>
          <p:nvPr/>
        </p:nvSpPr>
        <p:spPr>
          <a:xfrm>
            <a:off x="5220071" y="4437112"/>
            <a:ext cx="35266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Maxwell prova matematicamente que os anéis deveriam ser formados de milhões de pequenas partículas em órbita de Saturno</a:t>
            </a:r>
            <a:endParaRPr lang="pt-BR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8354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de cantos arredondados 4"/>
          <p:cNvSpPr/>
          <p:nvPr/>
        </p:nvSpPr>
        <p:spPr>
          <a:xfrm>
            <a:off x="107504" y="116632"/>
            <a:ext cx="8928992" cy="936104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Os Anéis</a:t>
            </a:r>
            <a:endParaRPr lang="pt-BR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tângulo de cantos arredondados 5"/>
          <p:cNvSpPr/>
          <p:nvPr/>
        </p:nvSpPr>
        <p:spPr>
          <a:xfrm>
            <a:off x="395536" y="1412776"/>
            <a:ext cx="3888432" cy="4968552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342900" indent="-342900">
              <a:spcAft>
                <a:spcPts val="1800"/>
              </a:spcAft>
              <a:buFont typeface="Arial" pitchFamily="34" charset="0"/>
              <a:buChar char="•"/>
            </a:pPr>
            <a:r>
              <a:rPr lang="pt-B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Estendem-se desde 6500km até 120.700km acima da superfície de Saturno </a:t>
            </a:r>
          </a:p>
          <a:p>
            <a:pPr marL="342900" indent="-342900">
              <a:spcAft>
                <a:spcPts val="1800"/>
              </a:spcAft>
              <a:buFont typeface="Arial" pitchFamily="34" charset="0"/>
              <a:buChar char="•"/>
            </a:pPr>
            <a:endParaRPr lang="pt-BR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tângulo de cantos arredondados 6"/>
          <p:cNvSpPr/>
          <p:nvPr/>
        </p:nvSpPr>
        <p:spPr>
          <a:xfrm>
            <a:off x="4932040" y="1412776"/>
            <a:ext cx="3888432" cy="4968552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146" name="Picture 2" descr="http://www.newscientist.com/data/images/ns/cms/dn12796/dn12796-1_8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132856"/>
            <a:ext cx="3888432" cy="2916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156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de cantos arredondados 4"/>
          <p:cNvSpPr/>
          <p:nvPr/>
        </p:nvSpPr>
        <p:spPr>
          <a:xfrm>
            <a:off x="107504" y="116632"/>
            <a:ext cx="8928992" cy="936104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Os Anéis</a:t>
            </a:r>
            <a:endParaRPr lang="pt-BR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tângulo de cantos arredondados 5"/>
          <p:cNvSpPr/>
          <p:nvPr/>
        </p:nvSpPr>
        <p:spPr>
          <a:xfrm>
            <a:off x="395536" y="1412776"/>
            <a:ext cx="3888432" cy="4968552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342900" indent="-342900">
              <a:spcAft>
                <a:spcPts val="1800"/>
              </a:spcAft>
              <a:buFont typeface="Arial" pitchFamily="34" charset="0"/>
              <a:buChar char="•"/>
            </a:pPr>
            <a:r>
              <a:rPr lang="pt-B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Estendem-se desde 6500km até 120.700km acima da superfície de Saturno </a:t>
            </a:r>
          </a:p>
          <a:p>
            <a:pPr marL="342900" indent="-342900">
              <a:spcAft>
                <a:spcPts val="1800"/>
              </a:spcAft>
              <a:buFont typeface="Arial" pitchFamily="34" charset="0"/>
              <a:buChar char="•"/>
            </a:pPr>
            <a:r>
              <a:rPr lang="pt-B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Formados por inúmeros pedaços de rocha e gelo, que podem ser do tamanho de grãos de sal ou de automóveis</a:t>
            </a:r>
          </a:p>
          <a:p>
            <a:pPr marL="342900" indent="-342900">
              <a:spcAft>
                <a:spcPts val="1800"/>
              </a:spcAft>
              <a:buFont typeface="Arial" pitchFamily="34" charset="0"/>
              <a:buChar char="•"/>
            </a:pPr>
            <a:endParaRPr lang="pt-BR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tângulo de cantos arredondados 6"/>
          <p:cNvSpPr/>
          <p:nvPr/>
        </p:nvSpPr>
        <p:spPr>
          <a:xfrm>
            <a:off x="4932040" y="1412776"/>
            <a:ext cx="3888432" cy="4968552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194" name="Picture 2" descr="http://ircamera.as.arizona.edu/NatSci102/NatSci102/images/satrings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0736" y="2804427"/>
            <a:ext cx="1343472" cy="1007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ircamera.as.arizona.edu/NatSci102/NatSci102/images/satring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0736" y="2590991"/>
            <a:ext cx="3482830" cy="26121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974770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de cantos arredondados 4"/>
          <p:cNvSpPr/>
          <p:nvPr/>
        </p:nvSpPr>
        <p:spPr>
          <a:xfrm>
            <a:off x="107504" y="116632"/>
            <a:ext cx="8928992" cy="936104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Os Anéis – Possíveis Origens</a:t>
            </a:r>
            <a:endParaRPr lang="pt-BR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tângulo de cantos arredondados 5"/>
          <p:cNvSpPr/>
          <p:nvPr/>
        </p:nvSpPr>
        <p:spPr>
          <a:xfrm>
            <a:off x="395536" y="1412776"/>
            <a:ext cx="4032448" cy="4968552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>
              <a:spcAft>
                <a:spcPts val="1800"/>
              </a:spcAft>
            </a:pPr>
            <a:r>
              <a:rPr lang="pt-BR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Formados com o planeta</a:t>
            </a:r>
          </a:p>
          <a:p>
            <a:pPr algn="ctr">
              <a:spcAft>
                <a:spcPts val="1800"/>
              </a:spcAft>
            </a:pPr>
            <a:r>
              <a:rPr lang="pt-B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pt-BR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tângulo de cantos arredondados 6"/>
          <p:cNvSpPr/>
          <p:nvPr/>
        </p:nvSpPr>
        <p:spPr>
          <a:xfrm>
            <a:off x="4788024" y="1412776"/>
            <a:ext cx="4032448" cy="4968552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pt-BR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Destroços de alguma lua</a:t>
            </a:r>
            <a:endParaRPr lang="pt-BR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0396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de cantos arredondados 4"/>
          <p:cNvSpPr/>
          <p:nvPr/>
        </p:nvSpPr>
        <p:spPr>
          <a:xfrm>
            <a:off x="107504" y="116632"/>
            <a:ext cx="8928992" cy="936104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Os Anéis – Possíveis Origens</a:t>
            </a:r>
            <a:endParaRPr lang="pt-BR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tângulo de cantos arredondados 5"/>
          <p:cNvSpPr/>
          <p:nvPr/>
        </p:nvSpPr>
        <p:spPr>
          <a:xfrm>
            <a:off x="395536" y="1412776"/>
            <a:ext cx="4032448" cy="4968552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>
              <a:spcAft>
                <a:spcPts val="1800"/>
              </a:spcAft>
            </a:pPr>
            <a:r>
              <a:rPr lang="pt-BR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Formados com o planeta</a:t>
            </a:r>
          </a:p>
          <a:p>
            <a:pPr algn="ctr">
              <a:spcAft>
                <a:spcPts val="1800"/>
              </a:spcAft>
            </a:pPr>
            <a:r>
              <a:rPr lang="pt-B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pt-BR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tângulo de cantos arredondados 6"/>
          <p:cNvSpPr/>
          <p:nvPr/>
        </p:nvSpPr>
        <p:spPr>
          <a:xfrm>
            <a:off x="4788024" y="1412776"/>
            <a:ext cx="4032448" cy="4968552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pt-BR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Destroços de alguma lua</a:t>
            </a:r>
            <a:endParaRPr lang="pt-BR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http://www.universetoday.com/wp-content/uploads/2008/09/solarnebul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257" y="2420888"/>
            <a:ext cx="3168352" cy="25336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9" name="CaixaDeTexto 8"/>
          <p:cNvSpPr txBox="1"/>
          <p:nvPr/>
        </p:nvSpPr>
        <p:spPr>
          <a:xfrm>
            <a:off x="648427" y="5013176"/>
            <a:ext cx="35266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Neste caso, os anéis seriam os restos do disco de poeira que deu origem a Saturno e suas luas</a:t>
            </a:r>
            <a:endParaRPr lang="pt-BR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6011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de cantos arredondados 4"/>
          <p:cNvSpPr/>
          <p:nvPr/>
        </p:nvSpPr>
        <p:spPr>
          <a:xfrm>
            <a:off x="107504" y="116632"/>
            <a:ext cx="8928992" cy="936104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Os Anéis – Possíveis Origens</a:t>
            </a:r>
            <a:endParaRPr lang="pt-BR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tângulo de cantos arredondados 5"/>
          <p:cNvSpPr/>
          <p:nvPr/>
        </p:nvSpPr>
        <p:spPr>
          <a:xfrm>
            <a:off x="395536" y="1412776"/>
            <a:ext cx="4032448" cy="4968552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>
              <a:spcAft>
                <a:spcPts val="1800"/>
              </a:spcAft>
            </a:pPr>
            <a:r>
              <a:rPr lang="pt-BR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Formados com o planeta</a:t>
            </a:r>
          </a:p>
          <a:p>
            <a:pPr>
              <a:spcAft>
                <a:spcPts val="1800"/>
              </a:spcAft>
            </a:pPr>
            <a:r>
              <a:rPr lang="pt-B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 que vai contra esta teoria:</a:t>
            </a:r>
          </a:p>
          <a:p>
            <a:pPr marL="342900" indent="-342900">
              <a:spcAft>
                <a:spcPts val="1800"/>
              </a:spcAft>
              <a:buFont typeface="Arial" pitchFamily="34" charset="0"/>
              <a:buChar char="•"/>
            </a:pPr>
            <a:r>
              <a:rPr lang="pt-B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Partículas tendem a escurecer com a idade</a:t>
            </a:r>
          </a:p>
          <a:p>
            <a:pPr marL="342900" indent="-342900">
              <a:spcAft>
                <a:spcPts val="1800"/>
              </a:spcAft>
              <a:buFont typeface="Arial" pitchFamily="34" charset="0"/>
              <a:buChar char="•"/>
            </a:pPr>
            <a:r>
              <a:rPr lang="pt-B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Outros planetas, em especial Júpiter, não possuem anéis.</a:t>
            </a:r>
          </a:p>
          <a:p>
            <a:pPr>
              <a:spcAft>
                <a:spcPts val="1800"/>
              </a:spcAft>
            </a:pPr>
            <a:endParaRPr lang="pt-BR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Aft>
                <a:spcPts val="1800"/>
              </a:spcAft>
            </a:pPr>
            <a:r>
              <a:rPr lang="pt-B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pt-BR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tângulo de cantos arredondados 6"/>
          <p:cNvSpPr/>
          <p:nvPr/>
        </p:nvSpPr>
        <p:spPr>
          <a:xfrm>
            <a:off x="4788024" y="1412776"/>
            <a:ext cx="4032448" cy="4968552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pt-BR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Destroços de alguma lua</a:t>
            </a:r>
          </a:p>
          <a:p>
            <a:pPr algn="ctr"/>
            <a:endParaRPr lang="pt-BR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pt-BR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pt-BR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pt-BR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7140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de cantos arredondados 8"/>
          <p:cNvSpPr/>
          <p:nvPr/>
        </p:nvSpPr>
        <p:spPr>
          <a:xfrm>
            <a:off x="125760" y="188640"/>
            <a:ext cx="8892480" cy="980728"/>
          </a:xfrm>
          <a:prstGeom prst="roundRect">
            <a:avLst/>
          </a:prstGeom>
          <a:solidFill>
            <a:srgbClr val="E0DB1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5400" b="1" dirty="0" smtClean="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O Sistema Solar</a:t>
            </a:r>
            <a:endParaRPr lang="pt-BR" b="1" dirty="0">
              <a:solidFill>
                <a:schemeClr val="tx1"/>
              </a:solidFill>
              <a:latin typeface="Times New Roman" pitchFamily="18" charset="0"/>
              <a:ea typeface="MS PGothic" pitchFamily="34" charset="-128"/>
              <a:cs typeface="Times New Roman" pitchFamily="18" charset="0"/>
            </a:endParaRPr>
          </a:p>
        </p:txBody>
      </p:sp>
      <p:pic>
        <p:nvPicPr>
          <p:cNvPr id="8" name="Picture 2" descr="C:\Documents and Settings\andre silva\Meus documentos\CONCURSO_CDCC\apresentações\Imagens\Sol\Sistema Sol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4" y="1341438"/>
            <a:ext cx="8786813" cy="551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08369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de cantos arredondados 4"/>
          <p:cNvSpPr/>
          <p:nvPr/>
        </p:nvSpPr>
        <p:spPr>
          <a:xfrm>
            <a:off x="107504" y="116632"/>
            <a:ext cx="8928992" cy="936104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Os Anéis – Possíveis Origens</a:t>
            </a:r>
            <a:endParaRPr lang="pt-BR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tângulo de cantos arredondados 5"/>
          <p:cNvSpPr/>
          <p:nvPr/>
        </p:nvSpPr>
        <p:spPr>
          <a:xfrm>
            <a:off x="395536" y="1412776"/>
            <a:ext cx="4032448" cy="4968552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>
              <a:spcAft>
                <a:spcPts val="1800"/>
              </a:spcAft>
            </a:pPr>
            <a:r>
              <a:rPr lang="pt-BR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Formados com o planeta</a:t>
            </a:r>
          </a:p>
          <a:p>
            <a:pPr>
              <a:spcAft>
                <a:spcPts val="1800"/>
              </a:spcAft>
            </a:pPr>
            <a:r>
              <a:rPr lang="pt-B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 que vai contra esta teoria:</a:t>
            </a:r>
          </a:p>
          <a:p>
            <a:pPr marL="342900" indent="-342900">
              <a:spcAft>
                <a:spcPts val="1800"/>
              </a:spcAft>
              <a:buFont typeface="Arial" pitchFamily="34" charset="0"/>
              <a:buChar char="•"/>
            </a:pPr>
            <a:r>
              <a:rPr lang="pt-B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Partículas tendem a escurecer com a idade</a:t>
            </a:r>
          </a:p>
          <a:p>
            <a:pPr marL="342900" indent="-342900">
              <a:spcAft>
                <a:spcPts val="1800"/>
              </a:spcAft>
              <a:buFont typeface="Arial" pitchFamily="34" charset="0"/>
              <a:buChar char="•"/>
            </a:pPr>
            <a:r>
              <a:rPr lang="pt-B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Outros planetas, em especial Júpiter, não possuem anéis.</a:t>
            </a:r>
          </a:p>
          <a:p>
            <a:pPr>
              <a:spcAft>
                <a:spcPts val="1800"/>
              </a:spcAft>
            </a:pPr>
            <a:endParaRPr lang="pt-BR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Aft>
                <a:spcPts val="1800"/>
              </a:spcAft>
            </a:pPr>
            <a:r>
              <a:rPr lang="pt-B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pt-BR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tângulo de cantos arredondados 6"/>
          <p:cNvSpPr/>
          <p:nvPr/>
        </p:nvSpPr>
        <p:spPr>
          <a:xfrm>
            <a:off x="4788024" y="1412776"/>
            <a:ext cx="4032448" cy="4968552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pt-BR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Destroços de alguma lua</a:t>
            </a:r>
          </a:p>
          <a:p>
            <a:pPr algn="ctr"/>
            <a:endParaRPr lang="pt-BR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pt-B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Por impacto com asteroide ou força de maré</a:t>
            </a:r>
          </a:p>
          <a:p>
            <a:pPr marL="342900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pt-B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Isto pode explicar a pouca idade dos anéis (10 milhões de anos)</a:t>
            </a:r>
          </a:p>
          <a:p>
            <a:pPr marL="342900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pt-B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Simulações recentes estimam que os anéis vão se aglomerar em 10 milhões de anos.</a:t>
            </a:r>
          </a:p>
          <a:p>
            <a:pPr algn="ctr"/>
            <a:endParaRPr lang="pt-BR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pt-BR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pt-BR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pt-BR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8894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de cantos arredondados 4"/>
          <p:cNvSpPr/>
          <p:nvPr/>
        </p:nvSpPr>
        <p:spPr>
          <a:xfrm>
            <a:off x="107504" y="116632"/>
            <a:ext cx="8928992" cy="93610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Satélites</a:t>
            </a:r>
            <a:endParaRPr lang="pt-BR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tângulo de cantos arredondados 5"/>
          <p:cNvSpPr/>
          <p:nvPr/>
        </p:nvSpPr>
        <p:spPr>
          <a:xfrm>
            <a:off x="395536" y="1412776"/>
            <a:ext cx="4032448" cy="4968552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>
              <a:spcAft>
                <a:spcPts val="1800"/>
              </a:spcAft>
            </a:pPr>
            <a:r>
              <a:rPr lang="pt-BR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São 63 luas já descobertas</a:t>
            </a:r>
          </a:p>
          <a:p>
            <a:pPr algn="ctr">
              <a:spcAft>
                <a:spcPts val="1800"/>
              </a:spcAft>
            </a:pPr>
            <a:endParaRPr lang="pt-BR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Aft>
                <a:spcPts val="1800"/>
              </a:spcAft>
            </a:pPr>
            <a:r>
              <a:rPr lang="pt-B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pt-BR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www.svemir.ba/wp-content/uploads/2011/02/saturn_moon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322614"/>
            <a:ext cx="4152310" cy="3114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0316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de cantos arredondados 4"/>
          <p:cNvSpPr/>
          <p:nvPr/>
        </p:nvSpPr>
        <p:spPr>
          <a:xfrm>
            <a:off x="107504" y="116632"/>
            <a:ext cx="8928992" cy="93610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Satélites</a:t>
            </a:r>
            <a:endParaRPr lang="pt-BR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tângulo de cantos arredondados 5"/>
          <p:cNvSpPr/>
          <p:nvPr/>
        </p:nvSpPr>
        <p:spPr>
          <a:xfrm>
            <a:off x="395536" y="1412776"/>
            <a:ext cx="4032448" cy="4968552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>
              <a:spcAft>
                <a:spcPts val="1800"/>
              </a:spcAft>
            </a:pPr>
            <a:r>
              <a:rPr lang="pt-BR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São 63 luas já descobertas</a:t>
            </a:r>
            <a:endParaRPr lang="pt-BR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Aft>
                <a:spcPts val="1800"/>
              </a:spcAft>
              <a:buFont typeface="Arial" pitchFamily="34" charset="0"/>
              <a:buChar char="•"/>
            </a:pPr>
            <a:r>
              <a:rPr lang="pt-B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Dione</a:t>
            </a:r>
          </a:p>
          <a:p>
            <a:pPr algn="ctr">
              <a:spcAft>
                <a:spcPts val="1800"/>
              </a:spcAft>
            </a:pPr>
            <a:r>
              <a:rPr lang="pt-B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pt-BR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://upload.wikimedia.org/wikipedia/commons/thumb/c/c8/PIA07581.jpg/220px-PIA0758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82136"/>
            <a:ext cx="4439796" cy="4500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7075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de cantos arredondados 4"/>
          <p:cNvSpPr/>
          <p:nvPr/>
        </p:nvSpPr>
        <p:spPr>
          <a:xfrm>
            <a:off x="107504" y="116632"/>
            <a:ext cx="8928992" cy="93610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Satélites</a:t>
            </a:r>
            <a:endParaRPr lang="pt-BR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tângulo de cantos arredondados 5"/>
          <p:cNvSpPr/>
          <p:nvPr/>
        </p:nvSpPr>
        <p:spPr>
          <a:xfrm>
            <a:off x="395536" y="1412776"/>
            <a:ext cx="4032448" cy="4968552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>
              <a:spcAft>
                <a:spcPts val="1800"/>
              </a:spcAft>
            </a:pPr>
            <a:r>
              <a:rPr lang="pt-BR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São 63 luas já descobertas</a:t>
            </a:r>
            <a:endParaRPr lang="pt-BR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pt-B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Dione</a:t>
            </a: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pt-BR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Enceladus</a:t>
            </a:r>
            <a:endParaRPr lang="pt-BR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Aft>
                <a:spcPts val="1800"/>
              </a:spcAft>
              <a:buFont typeface="Arial" pitchFamily="34" charset="0"/>
              <a:buChar char="•"/>
            </a:pPr>
            <a:endParaRPr lang="pt-BR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Aft>
                <a:spcPts val="1800"/>
              </a:spcAft>
            </a:pPr>
            <a:r>
              <a:rPr lang="pt-B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pt-BR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http://www.astronomia.web.st/picture/upload/image/artigos/pia06208-br4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139689"/>
            <a:ext cx="3829050" cy="3514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2217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de cantos arredondados 4"/>
          <p:cNvSpPr/>
          <p:nvPr/>
        </p:nvSpPr>
        <p:spPr>
          <a:xfrm>
            <a:off x="107504" y="116632"/>
            <a:ext cx="8928992" cy="93610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Satélites</a:t>
            </a:r>
            <a:endParaRPr lang="pt-BR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tângulo de cantos arredondados 5"/>
          <p:cNvSpPr/>
          <p:nvPr/>
        </p:nvSpPr>
        <p:spPr>
          <a:xfrm>
            <a:off x="395536" y="1412776"/>
            <a:ext cx="4032448" cy="4968552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>
              <a:spcAft>
                <a:spcPts val="1800"/>
              </a:spcAft>
            </a:pPr>
            <a:r>
              <a:rPr lang="pt-BR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São 63 luas já descobertas</a:t>
            </a:r>
            <a:endParaRPr lang="pt-BR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pt-B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Dione</a:t>
            </a: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pt-BR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Enceladus</a:t>
            </a:r>
            <a:endParaRPr lang="pt-BR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pt-BR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Iapetus</a:t>
            </a:r>
            <a:endParaRPr lang="pt-BR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Aft>
                <a:spcPts val="1800"/>
              </a:spcAft>
              <a:buFont typeface="Arial" pitchFamily="34" charset="0"/>
              <a:buChar char="•"/>
            </a:pPr>
            <a:endParaRPr lang="pt-BR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Aft>
                <a:spcPts val="1800"/>
              </a:spcAft>
            </a:pPr>
            <a:r>
              <a:rPr lang="pt-B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pt-BR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http://laps.noaa.gov/albers/sos/saturn/iapetus/iapetus_sep200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96" r="13402"/>
          <a:stretch/>
        </p:blipFill>
        <p:spPr bwMode="auto">
          <a:xfrm>
            <a:off x="4860032" y="2036823"/>
            <a:ext cx="4031070" cy="3720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9226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de cantos arredondados 4"/>
          <p:cNvSpPr/>
          <p:nvPr/>
        </p:nvSpPr>
        <p:spPr>
          <a:xfrm>
            <a:off x="107504" y="116632"/>
            <a:ext cx="8928992" cy="93610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Satélites</a:t>
            </a:r>
            <a:endParaRPr lang="pt-BR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tângulo de cantos arredondados 5"/>
          <p:cNvSpPr/>
          <p:nvPr/>
        </p:nvSpPr>
        <p:spPr>
          <a:xfrm>
            <a:off x="395536" y="1412776"/>
            <a:ext cx="4032448" cy="4968552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>
              <a:spcAft>
                <a:spcPts val="1800"/>
              </a:spcAft>
            </a:pPr>
            <a:r>
              <a:rPr lang="pt-BR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São 63 luas já descobertas</a:t>
            </a:r>
            <a:endParaRPr lang="pt-BR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pt-B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Dione</a:t>
            </a: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pt-BR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Enceladus</a:t>
            </a:r>
            <a:endParaRPr lang="pt-BR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pt-BR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Iapetus</a:t>
            </a:r>
            <a:endParaRPr lang="pt-BR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pt-B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Mimas</a:t>
            </a:r>
          </a:p>
          <a:p>
            <a:pPr marL="342900" indent="-342900">
              <a:spcAft>
                <a:spcPts val="1800"/>
              </a:spcAft>
              <a:buFont typeface="Arial" pitchFamily="34" charset="0"/>
              <a:buChar char="•"/>
            </a:pPr>
            <a:endParaRPr lang="pt-BR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Aft>
                <a:spcPts val="1800"/>
              </a:spcAft>
              <a:buFont typeface="Arial" pitchFamily="34" charset="0"/>
              <a:buChar char="•"/>
            </a:pPr>
            <a:endParaRPr lang="pt-BR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Aft>
                <a:spcPts val="1800"/>
              </a:spcAft>
            </a:pPr>
            <a:r>
              <a:rPr lang="pt-B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pt-BR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http://sos.noaa.gov/images/Solar_System/mima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988840"/>
            <a:ext cx="4084190" cy="408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3979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de cantos arredondados 4"/>
          <p:cNvSpPr/>
          <p:nvPr/>
        </p:nvSpPr>
        <p:spPr>
          <a:xfrm>
            <a:off x="107504" y="116632"/>
            <a:ext cx="8928992" cy="93610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Satélites</a:t>
            </a:r>
            <a:endParaRPr lang="pt-BR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tângulo de cantos arredondados 5"/>
          <p:cNvSpPr/>
          <p:nvPr/>
        </p:nvSpPr>
        <p:spPr>
          <a:xfrm>
            <a:off x="395536" y="1412776"/>
            <a:ext cx="4032448" cy="4968552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>
              <a:spcAft>
                <a:spcPts val="1800"/>
              </a:spcAft>
            </a:pPr>
            <a:r>
              <a:rPr lang="pt-BR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São 63 luas já descobertas</a:t>
            </a:r>
            <a:endParaRPr lang="pt-BR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pt-B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Dione</a:t>
            </a: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pt-BR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Enceladus</a:t>
            </a:r>
            <a:endParaRPr lang="pt-BR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pt-BR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Iapetus</a:t>
            </a:r>
            <a:endParaRPr lang="pt-BR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pt-B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Mimas</a:t>
            </a: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pt-B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Phoebe</a:t>
            </a:r>
          </a:p>
          <a:p>
            <a:pPr marL="342900" indent="-342900">
              <a:spcAft>
                <a:spcPts val="1800"/>
              </a:spcAft>
              <a:buFont typeface="Arial" pitchFamily="34" charset="0"/>
              <a:buChar char="•"/>
            </a:pPr>
            <a:endParaRPr lang="pt-BR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Aft>
                <a:spcPts val="1800"/>
              </a:spcAft>
              <a:buFont typeface="Arial" pitchFamily="34" charset="0"/>
              <a:buChar char="•"/>
            </a:pPr>
            <a:endParaRPr lang="pt-BR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Aft>
                <a:spcPts val="1800"/>
              </a:spcAft>
              <a:buFont typeface="Arial" pitchFamily="34" charset="0"/>
              <a:buChar char="•"/>
            </a:pPr>
            <a:endParaRPr lang="pt-BR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Aft>
                <a:spcPts val="1800"/>
              </a:spcAft>
            </a:pPr>
            <a:r>
              <a:rPr lang="pt-B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pt-BR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http://sos.noaa.gov/images/Solar_System/phoeb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2641" y="1844824"/>
            <a:ext cx="4372222" cy="4372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0085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de cantos arredondados 4"/>
          <p:cNvSpPr/>
          <p:nvPr/>
        </p:nvSpPr>
        <p:spPr>
          <a:xfrm>
            <a:off x="107504" y="116632"/>
            <a:ext cx="8928992" cy="93610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Satélites</a:t>
            </a:r>
            <a:endParaRPr lang="pt-BR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tângulo de cantos arredondados 5"/>
          <p:cNvSpPr/>
          <p:nvPr/>
        </p:nvSpPr>
        <p:spPr>
          <a:xfrm>
            <a:off x="395536" y="1412776"/>
            <a:ext cx="4032448" cy="4968552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>
              <a:spcAft>
                <a:spcPts val="1800"/>
              </a:spcAft>
            </a:pPr>
            <a:r>
              <a:rPr lang="pt-BR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São 63 luas já descobertas</a:t>
            </a:r>
            <a:endParaRPr lang="pt-BR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pt-B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Dione</a:t>
            </a: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pt-BR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Enceladus</a:t>
            </a:r>
            <a:endParaRPr lang="pt-BR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pt-BR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Iapetus</a:t>
            </a:r>
            <a:endParaRPr lang="pt-BR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pt-B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Mimas</a:t>
            </a: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pt-B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Phoebe</a:t>
            </a: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pt-BR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Rhea</a:t>
            </a:r>
            <a:endParaRPr lang="pt-BR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Aft>
                <a:spcPts val="1800"/>
              </a:spcAft>
              <a:buFont typeface="Arial" pitchFamily="34" charset="0"/>
              <a:buChar char="•"/>
            </a:pPr>
            <a:endParaRPr lang="pt-BR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Aft>
                <a:spcPts val="1800"/>
              </a:spcAft>
              <a:buFont typeface="Arial" pitchFamily="34" charset="0"/>
              <a:buChar char="•"/>
            </a:pPr>
            <a:endParaRPr lang="pt-BR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Aft>
                <a:spcPts val="1800"/>
              </a:spcAft>
              <a:buFont typeface="Arial" pitchFamily="34" charset="0"/>
              <a:buChar char="•"/>
            </a:pPr>
            <a:endParaRPr lang="pt-BR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Aft>
                <a:spcPts val="1800"/>
              </a:spcAft>
              <a:buFont typeface="Arial" pitchFamily="34" charset="0"/>
              <a:buChar char="•"/>
            </a:pPr>
            <a:endParaRPr lang="pt-BR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Aft>
                <a:spcPts val="1800"/>
              </a:spcAft>
            </a:pPr>
            <a:r>
              <a:rPr lang="pt-B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pt-BR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http://sos.noaa.gov/images/Solar_System/rhe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2306" y="2070980"/>
            <a:ext cx="3652142" cy="3652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1006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de cantos arredondados 4"/>
          <p:cNvSpPr/>
          <p:nvPr/>
        </p:nvSpPr>
        <p:spPr>
          <a:xfrm>
            <a:off x="107504" y="116632"/>
            <a:ext cx="8928992" cy="93610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Satélites</a:t>
            </a:r>
            <a:endParaRPr lang="pt-BR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tângulo de cantos arredondados 5"/>
          <p:cNvSpPr/>
          <p:nvPr/>
        </p:nvSpPr>
        <p:spPr>
          <a:xfrm>
            <a:off x="395536" y="1412776"/>
            <a:ext cx="4032448" cy="4968552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>
              <a:spcAft>
                <a:spcPts val="1800"/>
              </a:spcAft>
            </a:pPr>
            <a:r>
              <a:rPr lang="pt-BR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São 63 luas já descobertas</a:t>
            </a:r>
            <a:endParaRPr lang="pt-BR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pt-B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Dione</a:t>
            </a: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pt-BR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Enceladus</a:t>
            </a:r>
            <a:endParaRPr lang="pt-BR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pt-BR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Iapetus</a:t>
            </a:r>
            <a:endParaRPr lang="pt-BR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pt-B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Mimas</a:t>
            </a: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pt-B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Phoebe</a:t>
            </a: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pt-BR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Rhea</a:t>
            </a:r>
            <a:endParaRPr lang="pt-BR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Aft>
                <a:spcPts val="1800"/>
              </a:spcAft>
              <a:buFont typeface="Arial" pitchFamily="34" charset="0"/>
              <a:buChar char="•"/>
            </a:pPr>
            <a:r>
              <a:rPr lang="pt-BR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Tethys</a:t>
            </a:r>
            <a:endParaRPr lang="pt-BR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Aft>
                <a:spcPts val="1800"/>
              </a:spcAft>
              <a:buFont typeface="Arial" pitchFamily="34" charset="0"/>
              <a:buChar char="•"/>
            </a:pPr>
            <a:endParaRPr lang="pt-BR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Aft>
                <a:spcPts val="1800"/>
              </a:spcAft>
              <a:buFont typeface="Arial" pitchFamily="34" charset="0"/>
              <a:buChar char="•"/>
            </a:pPr>
            <a:endParaRPr lang="pt-BR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Aft>
                <a:spcPts val="1800"/>
              </a:spcAft>
              <a:buFont typeface="Arial" pitchFamily="34" charset="0"/>
              <a:buChar char="•"/>
            </a:pPr>
            <a:endParaRPr lang="pt-BR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Aft>
                <a:spcPts val="1800"/>
              </a:spcAft>
            </a:pPr>
            <a:r>
              <a:rPr lang="pt-B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pt-BR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http://content.answcdn.com/main/content/img/wiley/Astronomy/T/np0004-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8596" y="1895663"/>
            <a:ext cx="4323986" cy="4002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3552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de cantos arredondados 4"/>
          <p:cNvSpPr/>
          <p:nvPr/>
        </p:nvSpPr>
        <p:spPr>
          <a:xfrm>
            <a:off x="107504" y="116632"/>
            <a:ext cx="8928992" cy="93610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Satélites</a:t>
            </a:r>
            <a:endParaRPr lang="pt-BR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tângulo de cantos arredondados 5"/>
          <p:cNvSpPr/>
          <p:nvPr/>
        </p:nvSpPr>
        <p:spPr>
          <a:xfrm>
            <a:off x="395536" y="1412776"/>
            <a:ext cx="4032448" cy="4968552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>
              <a:spcAft>
                <a:spcPts val="1800"/>
              </a:spcAft>
            </a:pPr>
            <a:r>
              <a:rPr lang="pt-BR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São 63 luas já descobertas</a:t>
            </a:r>
            <a:endParaRPr lang="pt-BR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pt-B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Dione</a:t>
            </a: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pt-BR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Enceladus</a:t>
            </a:r>
            <a:endParaRPr lang="pt-BR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pt-BR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Iapetus</a:t>
            </a:r>
            <a:endParaRPr lang="pt-BR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pt-B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Mimas</a:t>
            </a: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pt-B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Phoebe</a:t>
            </a: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pt-BR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Rhea</a:t>
            </a:r>
            <a:endParaRPr lang="pt-BR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Aft>
                <a:spcPts val="1800"/>
              </a:spcAft>
              <a:buFont typeface="Arial" pitchFamily="34" charset="0"/>
              <a:buChar char="•"/>
            </a:pPr>
            <a:r>
              <a:rPr lang="pt-BR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Tethys</a:t>
            </a:r>
            <a:endParaRPr lang="pt-BR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Aft>
                <a:spcPts val="1800"/>
              </a:spcAft>
              <a:buFont typeface="Arial" pitchFamily="34" charset="0"/>
              <a:buChar char="•"/>
            </a:pPr>
            <a:r>
              <a:rPr lang="pt-B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Titã</a:t>
            </a:r>
          </a:p>
          <a:p>
            <a:pPr marL="342900" indent="-342900">
              <a:spcAft>
                <a:spcPts val="1800"/>
              </a:spcAft>
              <a:buFont typeface="Arial" pitchFamily="34" charset="0"/>
              <a:buChar char="•"/>
            </a:pPr>
            <a:endParaRPr lang="pt-BR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Aft>
                <a:spcPts val="1800"/>
              </a:spcAft>
              <a:buFont typeface="Arial" pitchFamily="34" charset="0"/>
              <a:buChar char="•"/>
            </a:pPr>
            <a:endParaRPr lang="pt-BR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Aft>
                <a:spcPts val="1800"/>
              </a:spcAft>
              <a:buFont typeface="Arial" pitchFamily="34" charset="0"/>
              <a:buChar char="•"/>
            </a:pPr>
            <a:endParaRPr lang="pt-BR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Aft>
                <a:spcPts val="1800"/>
              </a:spcAft>
              <a:buFont typeface="Arial" pitchFamily="34" charset="0"/>
              <a:buChar char="•"/>
            </a:pPr>
            <a:endParaRPr lang="pt-BR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Aft>
                <a:spcPts val="1800"/>
              </a:spcAft>
            </a:pPr>
            <a:r>
              <a:rPr lang="pt-B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pt-BR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http://upload.wikimedia.org/wikipedia/commons/thumb/d/d8/Titan2005.jpg/260px-Titan20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1804" y="1866712"/>
            <a:ext cx="4060676" cy="406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7833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de cantos arredondados 8"/>
          <p:cNvSpPr/>
          <p:nvPr/>
        </p:nvSpPr>
        <p:spPr>
          <a:xfrm>
            <a:off x="125760" y="188640"/>
            <a:ext cx="8892480" cy="980728"/>
          </a:xfrm>
          <a:prstGeom prst="roundRect">
            <a:avLst/>
          </a:prstGeom>
          <a:solidFill>
            <a:srgbClr val="E0DB1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5400" b="1" dirty="0" smtClean="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Saturno</a:t>
            </a:r>
            <a:endParaRPr lang="pt-BR" b="1" dirty="0">
              <a:solidFill>
                <a:schemeClr val="tx1"/>
              </a:solidFill>
              <a:latin typeface="Times New Roman" pitchFamily="18" charset="0"/>
              <a:ea typeface="MS PGothic" pitchFamily="34" charset="-128"/>
              <a:cs typeface="Times New Roman" pitchFamily="18" charset="0"/>
            </a:endParaRPr>
          </a:p>
        </p:txBody>
      </p:sp>
      <p:sp>
        <p:nvSpPr>
          <p:cNvPr id="4" name="Retângulo de cantos arredondados 3"/>
          <p:cNvSpPr/>
          <p:nvPr/>
        </p:nvSpPr>
        <p:spPr>
          <a:xfrm>
            <a:off x="179512" y="1412776"/>
            <a:ext cx="4248472" cy="518457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t-BR" sz="5400" dirty="0" smtClean="0">
                <a:solidFill>
                  <a:schemeClr val="tx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Origens</a:t>
            </a:r>
            <a:endParaRPr lang="pt-BR" sz="36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t-BR" sz="36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pt-BR" sz="5400" dirty="0" smtClean="0">
                <a:solidFill>
                  <a:schemeClr val="tx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Histórico</a:t>
            </a:r>
            <a:r>
              <a:rPr lang="pt-BR" sz="36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</p:txBody>
      </p:sp>
      <p:sp>
        <p:nvSpPr>
          <p:cNvPr id="5" name="Retângulo de cantos arredondados 4"/>
          <p:cNvSpPr/>
          <p:nvPr/>
        </p:nvSpPr>
        <p:spPr>
          <a:xfrm>
            <a:off x="4716016" y="1412776"/>
            <a:ext cx="4248472" cy="518457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>
              <a:buFont typeface="Arial" pitchFamily="34" charset="0"/>
              <a:buChar char="•"/>
            </a:pPr>
            <a:endParaRPr lang="pt-BR" sz="2800" b="1" i="1" dirty="0">
              <a:solidFill>
                <a:schemeClr val="tx1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pic>
        <p:nvPicPr>
          <p:cNvPr id="6" name="Picture 8" descr="062_BirthOfTheSun.jpg"/>
          <p:cNvPicPr>
            <a:picLocks noChangeAspect="1"/>
          </p:cNvPicPr>
          <p:nvPr/>
        </p:nvPicPr>
        <p:blipFill>
          <a:blip r:embed="rId2" cstate="print"/>
          <a:srcRect t="1241"/>
          <a:stretch>
            <a:fillRect/>
          </a:stretch>
        </p:blipFill>
        <p:spPr>
          <a:xfrm>
            <a:off x="4860032" y="2060848"/>
            <a:ext cx="4012588" cy="26392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716732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de cantos arredondados 4"/>
          <p:cNvSpPr/>
          <p:nvPr/>
        </p:nvSpPr>
        <p:spPr>
          <a:xfrm>
            <a:off x="107504" y="116632"/>
            <a:ext cx="8928992" cy="93610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Satélites - Titã</a:t>
            </a:r>
            <a:endParaRPr lang="pt-BR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tângulo de cantos arredondados 5"/>
          <p:cNvSpPr/>
          <p:nvPr/>
        </p:nvSpPr>
        <p:spPr>
          <a:xfrm>
            <a:off x="395536" y="1412776"/>
            <a:ext cx="4176464" cy="511256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342900" indent="-342900">
              <a:spcAft>
                <a:spcPts val="1800"/>
              </a:spcAft>
              <a:buFont typeface="Arial" pitchFamily="34" charset="0"/>
              <a:buChar char="•"/>
            </a:pPr>
            <a:r>
              <a:rPr lang="pt-B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Segunda maior lua do Sistema Solar</a:t>
            </a:r>
          </a:p>
          <a:p>
            <a:pPr marL="342900" indent="-342900">
              <a:spcAft>
                <a:spcPts val="1800"/>
              </a:spcAft>
              <a:buFont typeface="Arial" pitchFamily="34" charset="0"/>
              <a:buChar char="•"/>
            </a:pPr>
            <a:r>
              <a:rPr lang="pt-B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Única lua com atmosfera mais densa que a da Terra. </a:t>
            </a:r>
          </a:p>
          <a:p>
            <a:pPr marL="342900" indent="-342900">
              <a:spcAft>
                <a:spcPts val="1800"/>
              </a:spcAft>
              <a:buFont typeface="Arial" pitchFamily="34" charset="0"/>
              <a:buChar char="•"/>
            </a:pPr>
            <a:r>
              <a:rPr lang="pt-B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Diâmetro 50% maior que a lua terrestre e 80% mais massiva</a:t>
            </a:r>
          </a:p>
          <a:p>
            <a:pPr marL="342900" indent="-342900">
              <a:spcAft>
                <a:spcPts val="1800"/>
              </a:spcAft>
              <a:buFont typeface="Arial" pitchFamily="34" charset="0"/>
              <a:buChar char="•"/>
            </a:pPr>
            <a:r>
              <a:rPr lang="pt-B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Metano comportando-se como a água na Terra: evaporando e chovendo num ciclo interminável.</a:t>
            </a:r>
            <a:endParaRPr lang="pt-BR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Ficheiro:Titan moon (small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6950" y="2060848"/>
            <a:ext cx="4274948" cy="4069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0003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de cantos arredondados 7"/>
          <p:cNvSpPr/>
          <p:nvPr/>
        </p:nvSpPr>
        <p:spPr>
          <a:xfrm>
            <a:off x="4788024" y="1412776"/>
            <a:ext cx="4320480" cy="4968552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>
              <a:spcAft>
                <a:spcPts val="1800"/>
              </a:spcAft>
            </a:pPr>
            <a:r>
              <a:rPr lang="pt-BR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 de Titã</a:t>
            </a:r>
            <a:endParaRPr lang="pt-BR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Aft>
                <a:spcPts val="1800"/>
              </a:spcAft>
              <a:buFont typeface="Arial" pitchFamily="34" charset="0"/>
              <a:buChar char="•"/>
            </a:pPr>
            <a:endParaRPr lang="pt-BR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tângulo de cantos arredondados 4"/>
          <p:cNvSpPr/>
          <p:nvPr/>
        </p:nvSpPr>
        <p:spPr>
          <a:xfrm>
            <a:off x="107504" y="116632"/>
            <a:ext cx="8928992" cy="93610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Satélites - Titã</a:t>
            </a:r>
            <a:endParaRPr lang="pt-BR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tângulo de cantos arredondados 5"/>
          <p:cNvSpPr/>
          <p:nvPr/>
        </p:nvSpPr>
        <p:spPr>
          <a:xfrm>
            <a:off x="395536" y="1412776"/>
            <a:ext cx="4320480" cy="4968552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>
              <a:spcAft>
                <a:spcPts val="1800"/>
              </a:spcAft>
            </a:pPr>
            <a:r>
              <a:rPr lang="pt-BR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Topografia</a:t>
            </a:r>
            <a:endParaRPr lang="pt-BR" sz="3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Aft>
                <a:spcPts val="1800"/>
              </a:spcAft>
              <a:buFont typeface="Arial" pitchFamily="34" charset="0"/>
              <a:buChar char="•"/>
            </a:pPr>
            <a:r>
              <a:rPr lang="pt-B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Até agora, sem topografias mais altas que 50m.</a:t>
            </a:r>
          </a:p>
          <a:p>
            <a:pPr marL="342900" indent="-342900">
              <a:spcAft>
                <a:spcPts val="1800"/>
              </a:spcAft>
              <a:buFont typeface="Arial" pitchFamily="34" charset="0"/>
              <a:buChar char="•"/>
            </a:pPr>
            <a:r>
              <a:rPr lang="pt-B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Atividade vulcânica, que liberam água com amônia</a:t>
            </a:r>
          </a:p>
          <a:p>
            <a:pPr marL="342900" indent="-342900">
              <a:spcAft>
                <a:spcPts val="1800"/>
              </a:spcAft>
              <a:buFont typeface="Arial" pitchFamily="34" charset="0"/>
              <a:buChar char="•"/>
            </a:pPr>
            <a:r>
              <a:rPr lang="pt-B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Erosão na base das rochas indicando uma atividade fluvial</a:t>
            </a:r>
          </a:p>
          <a:p>
            <a:pPr marL="342900" indent="-342900">
              <a:spcAft>
                <a:spcPts val="1800"/>
              </a:spcAft>
              <a:buFont typeface="Arial" pitchFamily="34" charset="0"/>
              <a:buChar char="•"/>
            </a:pPr>
            <a:r>
              <a:rPr lang="pt-B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 de Titã</a:t>
            </a:r>
          </a:p>
          <a:p>
            <a:pPr marL="342900" indent="-342900">
              <a:spcAft>
                <a:spcPts val="1800"/>
              </a:spcAft>
              <a:buFont typeface="Arial" pitchFamily="34" charset="0"/>
              <a:buChar char="•"/>
            </a:pPr>
            <a:endParaRPr lang="pt-BR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4" name="Picture 4" descr="Ficheiro:PIA077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348880"/>
            <a:ext cx="3024336" cy="284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5436096" y="5197272"/>
            <a:ext cx="31683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Áreas altas de gelo de água e áreas baixas de terreno preenchido com material escuro proveniente da atmosfera</a:t>
            </a:r>
            <a:endParaRPr lang="pt-BR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320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de cantos arredondados 7"/>
          <p:cNvSpPr/>
          <p:nvPr/>
        </p:nvSpPr>
        <p:spPr>
          <a:xfrm>
            <a:off x="4932040" y="1412776"/>
            <a:ext cx="4032448" cy="4968552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342900" indent="-342900">
              <a:spcAft>
                <a:spcPts val="1800"/>
              </a:spcAft>
              <a:buFont typeface="Arial" pitchFamily="34" charset="0"/>
              <a:buChar char="•"/>
            </a:pPr>
            <a:endParaRPr lang="pt-BR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tângulo de cantos arredondados 4"/>
          <p:cNvSpPr/>
          <p:nvPr/>
        </p:nvSpPr>
        <p:spPr>
          <a:xfrm>
            <a:off x="107504" y="116632"/>
            <a:ext cx="8928992" cy="93610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Satélites - Titã</a:t>
            </a:r>
            <a:endParaRPr lang="pt-BR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tângulo de cantos arredondados 5"/>
          <p:cNvSpPr/>
          <p:nvPr/>
        </p:nvSpPr>
        <p:spPr>
          <a:xfrm>
            <a:off x="539552" y="1412776"/>
            <a:ext cx="4032448" cy="4968552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>
              <a:spcAft>
                <a:spcPts val="1800"/>
              </a:spcAft>
            </a:pPr>
            <a:r>
              <a:rPr lang="pt-BR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Topografia</a:t>
            </a:r>
            <a:endParaRPr lang="pt-BR" sz="3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Aft>
                <a:spcPts val="1800"/>
              </a:spcAft>
              <a:buFont typeface="Arial" pitchFamily="34" charset="0"/>
              <a:buChar char="•"/>
            </a:pPr>
            <a:r>
              <a:rPr lang="pt-BR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Lagos de metano</a:t>
            </a:r>
          </a:p>
          <a:p>
            <a:pPr>
              <a:spcAft>
                <a:spcPts val="1800"/>
              </a:spcAft>
            </a:pPr>
            <a:r>
              <a:rPr lang="pt-B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pt-BR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Dificuldade em encontrar estes lagos pois a sonda </a:t>
            </a:r>
            <a:r>
              <a:rPr lang="pt-BR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Cassini</a:t>
            </a:r>
            <a:r>
              <a:rPr lang="pt-BR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 concentrava no polo norte do satélite. Este polo, até 2004, estava no inverno, que pode durar 7 anos.</a:t>
            </a:r>
          </a:p>
          <a:p>
            <a:pPr marL="342900" indent="-342900">
              <a:spcAft>
                <a:spcPts val="1800"/>
              </a:spcAft>
              <a:buFont typeface="Arial" pitchFamily="34" charset="0"/>
              <a:buChar char="•"/>
            </a:pPr>
            <a:endParaRPr lang="pt-BR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 descr="http://cienciahoje.uol.com.br/colunas/do-laboratorio-para-a-fabrica/a-poluicao-oculta-do-hidrogenio/image_lar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8739" y="2698837"/>
            <a:ext cx="3559050" cy="2396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456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de cantos arredondados 7"/>
          <p:cNvSpPr/>
          <p:nvPr/>
        </p:nvSpPr>
        <p:spPr>
          <a:xfrm>
            <a:off x="4932040" y="1412776"/>
            <a:ext cx="4032448" cy="4968552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342900" indent="-342900">
              <a:spcAft>
                <a:spcPts val="1800"/>
              </a:spcAft>
              <a:buFont typeface="Arial" pitchFamily="34" charset="0"/>
              <a:buChar char="•"/>
            </a:pPr>
            <a:endParaRPr lang="pt-BR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tângulo de cantos arredondados 4"/>
          <p:cNvSpPr/>
          <p:nvPr/>
        </p:nvSpPr>
        <p:spPr>
          <a:xfrm>
            <a:off x="107504" y="116632"/>
            <a:ext cx="8928992" cy="93610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Satélites - Titã</a:t>
            </a:r>
            <a:endParaRPr lang="pt-BR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tângulo de cantos arredondados 5"/>
          <p:cNvSpPr/>
          <p:nvPr/>
        </p:nvSpPr>
        <p:spPr>
          <a:xfrm>
            <a:off x="539552" y="1412776"/>
            <a:ext cx="4032448" cy="4968552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>
              <a:spcAft>
                <a:spcPts val="1800"/>
              </a:spcAft>
            </a:pPr>
            <a:r>
              <a:rPr lang="pt-BR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Atomosfera</a:t>
            </a:r>
            <a:endParaRPr lang="pt-BR" sz="3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Aft>
                <a:spcPts val="1800"/>
              </a:spcAft>
              <a:buFont typeface="Arial" pitchFamily="34" charset="0"/>
              <a:buChar char="•"/>
            </a:pPr>
            <a:r>
              <a:rPr lang="pt-BR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Nitrogênio e Metano</a:t>
            </a:r>
          </a:p>
          <a:p>
            <a:pPr marL="342900" indent="-342900">
              <a:spcAft>
                <a:spcPts val="1800"/>
              </a:spcAft>
              <a:buFont typeface="Arial" pitchFamily="34" charset="0"/>
              <a:buChar char="•"/>
            </a:pPr>
            <a:r>
              <a:rPr lang="pt-BR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Neblina de metano</a:t>
            </a:r>
          </a:p>
          <a:p>
            <a:pPr marL="342900" indent="-342900">
              <a:spcAft>
                <a:spcPts val="1800"/>
              </a:spcAft>
              <a:buFont typeface="Arial" pitchFamily="34" charset="0"/>
              <a:buChar char="•"/>
            </a:pPr>
            <a:r>
              <a:rPr lang="pt-BR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Temperaturas de cerca de -179ºC</a:t>
            </a:r>
          </a:p>
          <a:p>
            <a:pPr marL="342900" indent="-342900">
              <a:spcAft>
                <a:spcPts val="1800"/>
              </a:spcAft>
              <a:buFont typeface="Arial" pitchFamily="34" charset="0"/>
              <a:buChar char="•"/>
            </a:pPr>
            <a:r>
              <a:rPr lang="pt-BR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Estações do ano que duram 7 anos cada</a:t>
            </a:r>
          </a:p>
          <a:p>
            <a:pPr marL="342900" indent="-342900">
              <a:spcAft>
                <a:spcPts val="1800"/>
              </a:spcAft>
              <a:buFont typeface="Arial" pitchFamily="34" charset="0"/>
              <a:buChar char="•"/>
            </a:pPr>
            <a:r>
              <a:rPr lang="pt-BR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Rotação sincrônica</a:t>
            </a:r>
          </a:p>
          <a:p>
            <a:pPr marL="342900" indent="-342900">
              <a:spcAft>
                <a:spcPts val="1800"/>
              </a:spcAft>
              <a:buFont typeface="Arial" pitchFamily="34" charset="0"/>
              <a:buChar char="•"/>
            </a:pPr>
            <a:endParaRPr lang="pt-BR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1800"/>
              </a:spcAft>
            </a:pPr>
            <a:r>
              <a:rPr lang="pt-B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endParaRPr lang="pt-BR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6" name="Picture 6" descr="Ficheiro:PIA06241-br50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4555" y="1988840"/>
            <a:ext cx="3600400" cy="33483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343305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de cantos arredondados 8"/>
          <p:cNvSpPr/>
          <p:nvPr/>
        </p:nvSpPr>
        <p:spPr>
          <a:xfrm>
            <a:off x="125760" y="3501008"/>
            <a:ext cx="8892480" cy="1728192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Verdana" pitchFamily="34" charset="0"/>
                <a:cs typeface="Times New Roman" pitchFamily="18" charset="0"/>
              </a:rPr>
              <a:t>Obrigado pela presença.</a:t>
            </a:r>
            <a:endParaRPr lang="pt-BR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5076056" y="5949280"/>
            <a:ext cx="360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1600" dirty="0"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grpSp>
        <p:nvGrpSpPr>
          <p:cNvPr id="12" name="Grupo 11"/>
          <p:cNvGrpSpPr/>
          <p:nvPr/>
        </p:nvGrpSpPr>
        <p:grpSpPr>
          <a:xfrm>
            <a:off x="2521917" y="0"/>
            <a:ext cx="4100167" cy="1778000"/>
            <a:chOff x="2769865" y="5080000"/>
            <a:chExt cx="4100167" cy="1778000"/>
          </a:xfrm>
        </p:grpSpPr>
        <p:pic>
          <p:nvPicPr>
            <p:cNvPr id="2050" name="Picture 2" descr="F:\S\IMAGES\cda-simbolo-h140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769865" y="5080000"/>
              <a:ext cx="1422400" cy="1778000"/>
            </a:xfrm>
            <a:prstGeom prst="rect">
              <a:avLst/>
            </a:prstGeom>
            <a:noFill/>
          </p:spPr>
        </p:pic>
        <p:pic>
          <p:nvPicPr>
            <p:cNvPr id="2051" name="Picture 3" descr="F:\S\IMAGES\logo2_cdcc.jpg"/>
            <p:cNvPicPr>
              <a:picLocks noChangeAspect="1" noChangeArrowheads="1"/>
            </p:cNvPicPr>
            <p:nvPr/>
          </p:nvPicPr>
          <p:blipFill>
            <a:blip r:embed="rId4" cstate="print"/>
            <a:srcRect l="18098" t="16196" r="2271"/>
            <a:stretch>
              <a:fillRect/>
            </a:stretch>
          </p:blipFill>
          <p:spPr bwMode="auto">
            <a:xfrm>
              <a:off x="5148064" y="5238000"/>
              <a:ext cx="1721968" cy="1620000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2656709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de cantos arredondados 8"/>
          <p:cNvSpPr/>
          <p:nvPr/>
        </p:nvSpPr>
        <p:spPr>
          <a:xfrm>
            <a:off x="125760" y="188640"/>
            <a:ext cx="8892480" cy="980728"/>
          </a:xfrm>
          <a:prstGeom prst="roundRect">
            <a:avLst/>
          </a:prstGeom>
          <a:solidFill>
            <a:srgbClr val="E0DB1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5400" b="1" dirty="0" smtClean="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Saturno</a:t>
            </a:r>
          </a:p>
          <a:p>
            <a:pPr algn="ctr"/>
            <a:endParaRPr lang="pt-BR" b="1" dirty="0">
              <a:solidFill>
                <a:schemeClr val="tx1"/>
              </a:solidFill>
              <a:latin typeface="Times New Roman" pitchFamily="18" charset="0"/>
              <a:ea typeface="MS PGothic" pitchFamily="34" charset="-128"/>
              <a:cs typeface="Times New Roman" pitchFamily="18" charset="0"/>
            </a:endParaRPr>
          </a:p>
        </p:txBody>
      </p:sp>
      <p:sp>
        <p:nvSpPr>
          <p:cNvPr id="4" name="Retângulo de cantos arredondados 3"/>
          <p:cNvSpPr/>
          <p:nvPr/>
        </p:nvSpPr>
        <p:spPr>
          <a:xfrm>
            <a:off x="179512" y="1412776"/>
            <a:ext cx="4248472" cy="518457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t-BR" sz="5400" dirty="0" smtClean="0">
                <a:solidFill>
                  <a:schemeClr val="tx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Origens</a:t>
            </a:r>
            <a:endParaRPr lang="pt-BR" sz="36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t-BR" sz="36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pt-BR" sz="5400" dirty="0" smtClean="0">
                <a:solidFill>
                  <a:schemeClr val="tx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Histórico</a:t>
            </a:r>
            <a:r>
              <a:rPr lang="pt-BR" sz="36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</p:txBody>
      </p:sp>
      <p:sp>
        <p:nvSpPr>
          <p:cNvPr id="5" name="Retângulo de cantos arredondados 4"/>
          <p:cNvSpPr/>
          <p:nvPr/>
        </p:nvSpPr>
        <p:spPr>
          <a:xfrm>
            <a:off x="4716016" y="1412776"/>
            <a:ext cx="4248472" cy="518457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>
              <a:buFont typeface="Arial" pitchFamily="34" charset="0"/>
              <a:buChar char="•"/>
            </a:pPr>
            <a:endParaRPr lang="pt-BR" sz="2800" b="1" i="1" dirty="0">
              <a:solidFill>
                <a:schemeClr val="tx1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pic>
        <p:nvPicPr>
          <p:cNvPr id="8" name="Imagem 7" descr="galile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2564904"/>
            <a:ext cx="4032002" cy="30524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Retângulo 9"/>
          <p:cNvSpPr/>
          <p:nvPr/>
        </p:nvSpPr>
        <p:spPr>
          <a:xfrm>
            <a:off x="4572000" y="1556792"/>
            <a:ext cx="4572000" cy="96949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pt-BR" sz="2000" b="1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Século XVII</a:t>
            </a:r>
          </a:p>
          <a:p>
            <a:pPr algn="ctr"/>
            <a:endParaRPr lang="pt-BR" sz="100" b="1" dirty="0" smtClean="0"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 algn="ctr"/>
            <a:r>
              <a:rPr lang="pt-BR" i="1" dirty="0" smtClean="0">
                <a:latin typeface="Times New Roman" pitchFamily="18" charset="0"/>
                <a:cs typeface="Times New Roman" pitchFamily="18" charset="0"/>
              </a:rPr>
              <a:t>“Orbitado por duas grandes luas“</a:t>
            </a:r>
          </a:p>
          <a:p>
            <a:pPr algn="r"/>
            <a:r>
              <a:rPr lang="pt-BR" sz="1600" i="1" dirty="0" err="1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The</a:t>
            </a:r>
            <a:r>
              <a:rPr lang="pt-BR" sz="1600" i="1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pt-BR" sz="1600" i="1" dirty="0" err="1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Planets</a:t>
            </a:r>
            <a:r>
              <a:rPr lang="pt-BR" sz="1600" i="1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– </a:t>
            </a:r>
            <a:r>
              <a:rPr lang="pt-BR" sz="1600" i="1" dirty="0" err="1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Giles</a:t>
            </a:r>
            <a:r>
              <a:rPr lang="pt-BR" sz="1600" i="1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pt-BR" sz="1600" i="1" dirty="0" err="1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Sparrow</a:t>
            </a:r>
            <a:r>
              <a:rPr lang="pt-BR" sz="1600" i="1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    c</a:t>
            </a:r>
            <a:endParaRPr lang="pt-BR" sz="1600" i="1" dirty="0"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3680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de cantos arredondados 8"/>
          <p:cNvSpPr/>
          <p:nvPr/>
        </p:nvSpPr>
        <p:spPr>
          <a:xfrm>
            <a:off x="125760" y="188640"/>
            <a:ext cx="8892480" cy="980728"/>
          </a:xfrm>
          <a:prstGeom prst="roundRect">
            <a:avLst/>
          </a:prstGeom>
          <a:solidFill>
            <a:srgbClr val="E0DB1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5400" b="1" dirty="0" smtClean="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Saturno</a:t>
            </a:r>
            <a:endParaRPr lang="pt-BR" b="1" dirty="0">
              <a:solidFill>
                <a:schemeClr val="tx1"/>
              </a:solidFill>
              <a:latin typeface="Times New Roman" pitchFamily="18" charset="0"/>
              <a:ea typeface="MS PGothic" pitchFamily="34" charset="-128"/>
              <a:cs typeface="Times New Roman" pitchFamily="18" charset="0"/>
            </a:endParaRPr>
          </a:p>
        </p:txBody>
      </p:sp>
      <p:sp>
        <p:nvSpPr>
          <p:cNvPr id="4" name="Retângulo de cantos arredondados 3"/>
          <p:cNvSpPr/>
          <p:nvPr/>
        </p:nvSpPr>
        <p:spPr>
          <a:xfrm>
            <a:off x="179512" y="1412776"/>
            <a:ext cx="4248472" cy="518457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t-BR" sz="5400" dirty="0" smtClean="0">
                <a:solidFill>
                  <a:schemeClr val="tx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Origens</a:t>
            </a:r>
            <a:endParaRPr lang="pt-BR" sz="36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t-BR" sz="36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pt-BR" sz="5400" dirty="0" smtClean="0">
                <a:solidFill>
                  <a:schemeClr val="tx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Histórico</a:t>
            </a:r>
            <a:r>
              <a:rPr lang="pt-BR" sz="36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</p:txBody>
      </p:sp>
      <p:sp>
        <p:nvSpPr>
          <p:cNvPr id="5" name="Retângulo de cantos arredondados 4"/>
          <p:cNvSpPr/>
          <p:nvPr/>
        </p:nvSpPr>
        <p:spPr>
          <a:xfrm>
            <a:off x="4716016" y="1412776"/>
            <a:ext cx="4248472" cy="518457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>
              <a:buFont typeface="Arial" pitchFamily="34" charset="0"/>
              <a:buChar char="•"/>
            </a:pPr>
            <a:endParaRPr lang="pt-BR" sz="2800" b="1" i="1" dirty="0">
              <a:solidFill>
                <a:schemeClr val="tx1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4572000" y="1556792"/>
            <a:ext cx="4572000" cy="127727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pt-BR" sz="2000" b="1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1612</a:t>
            </a:r>
          </a:p>
          <a:p>
            <a:pPr algn="ctr"/>
            <a:r>
              <a:rPr lang="pt-BR" i="1" dirty="0" err="1" smtClean="0">
                <a:latin typeface="Times New Roman" pitchFamily="18" charset="0"/>
                <a:cs typeface="Times New Roman" pitchFamily="18" charset="0"/>
              </a:rPr>
              <a:t>Dissapearing</a:t>
            </a:r>
            <a:r>
              <a:rPr lang="pt-BR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i="1" dirty="0" err="1" smtClean="0">
                <a:latin typeface="Times New Roman" pitchFamily="18" charset="0"/>
                <a:cs typeface="Times New Roman" pitchFamily="18" charset="0"/>
              </a:rPr>
              <a:t>Acts</a:t>
            </a:r>
            <a:endParaRPr lang="pt-BR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pt-BR" sz="2000" b="1" dirty="0" smtClean="0"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 algn="ctr"/>
            <a:endParaRPr lang="pt-BR" sz="100" b="1" dirty="0" smtClean="0"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 algn="ctr"/>
            <a:endParaRPr lang="pt-BR" sz="1600" i="1" dirty="0"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pic>
        <p:nvPicPr>
          <p:cNvPr id="7" name="Imagem 6" descr="saturn no ring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2371888"/>
            <a:ext cx="3811624" cy="37214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348485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de cantos arredondados 8"/>
          <p:cNvSpPr/>
          <p:nvPr/>
        </p:nvSpPr>
        <p:spPr>
          <a:xfrm>
            <a:off x="125760" y="188640"/>
            <a:ext cx="8892480" cy="980728"/>
          </a:xfrm>
          <a:prstGeom prst="roundRect">
            <a:avLst/>
          </a:prstGeom>
          <a:solidFill>
            <a:srgbClr val="E0DB1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5400" b="1" dirty="0" smtClean="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Saturno</a:t>
            </a:r>
            <a:endParaRPr lang="pt-BR" b="1" dirty="0">
              <a:solidFill>
                <a:schemeClr val="tx1"/>
              </a:solidFill>
              <a:latin typeface="Times New Roman" pitchFamily="18" charset="0"/>
              <a:ea typeface="MS PGothic" pitchFamily="34" charset="-128"/>
              <a:cs typeface="Times New Roman" pitchFamily="18" charset="0"/>
            </a:endParaRPr>
          </a:p>
        </p:txBody>
      </p:sp>
      <p:sp>
        <p:nvSpPr>
          <p:cNvPr id="4" name="Retângulo de cantos arredondados 3"/>
          <p:cNvSpPr/>
          <p:nvPr/>
        </p:nvSpPr>
        <p:spPr>
          <a:xfrm>
            <a:off x="179512" y="1412776"/>
            <a:ext cx="4248472" cy="518457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t-BR" sz="5400" dirty="0" smtClean="0">
                <a:solidFill>
                  <a:schemeClr val="tx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Origens</a:t>
            </a:r>
            <a:endParaRPr lang="pt-BR" sz="36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t-BR" sz="36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pt-BR" sz="5400" dirty="0" smtClean="0">
                <a:solidFill>
                  <a:schemeClr val="tx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Histórico</a:t>
            </a:r>
            <a:r>
              <a:rPr lang="pt-BR" sz="36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</p:txBody>
      </p:sp>
      <p:sp>
        <p:nvSpPr>
          <p:cNvPr id="5" name="Retângulo de cantos arredondados 4"/>
          <p:cNvSpPr/>
          <p:nvPr/>
        </p:nvSpPr>
        <p:spPr>
          <a:xfrm>
            <a:off x="4716016" y="1412776"/>
            <a:ext cx="4248472" cy="518457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>
              <a:buFont typeface="Arial" pitchFamily="34" charset="0"/>
              <a:buChar char="•"/>
            </a:pPr>
            <a:endParaRPr lang="pt-BR" sz="2800" b="1" i="1" dirty="0">
              <a:solidFill>
                <a:schemeClr val="tx1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4572000" y="1556792"/>
            <a:ext cx="4572000" cy="167738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pt-BR" sz="2000" b="1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1655 – </a:t>
            </a:r>
            <a:r>
              <a:rPr lang="pt-BR" sz="2000" b="1" dirty="0" err="1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Christiaan</a:t>
            </a:r>
            <a:r>
              <a:rPr lang="pt-BR" sz="2000" b="1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pt-BR" sz="2000" b="1" dirty="0" err="1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Huygens</a:t>
            </a:r>
            <a:endParaRPr lang="pt-BR" sz="2000" b="1" dirty="0" smtClean="0"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 algn="ctr"/>
            <a:endParaRPr lang="pt-BR" sz="1000" b="1" dirty="0" smtClean="0"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 algn="ctr"/>
            <a:r>
              <a:rPr lang="pt-BR" i="1" dirty="0" smtClean="0">
                <a:latin typeface="Times New Roman" pitchFamily="18" charset="0"/>
                <a:cs typeface="Times New Roman" pitchFamily="18" charset="0"/>
              </a:rPr>
              <a:t>Constatou que eram mesmo anéis orbitando Saturno</a:t>
            </a:r>
          </a:p>
          <a:p>
            <a:pPr algn="ctr"/>
            <a:endParaRPr lang="pt-BR" sz="2000" b="1" dirty="0" smtClean="0"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 algn="ctr"/>
            <a:endParaRPr lang="pt-BR" sz="100" b="1" dirty="0" smtClean="0"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 algn="ctr"/>
            <a:endParaRPr lang="pt-BR" sz="1600" i="1" dirty="0"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pic>
        <p:nvPicPr>
          <p:cNvPr id="4098" name="Picture 2" descr="http://images.nationalgeographic.com/wpf/media-live/photos/000/271/cache/saturn-c-ring-tsunami_27194_600x4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2743150"/>
            <a:ext cx="3986806" cy="29901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546280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de cantos arredondados 8"/>
          <p:cNvSpPr/>
          <p:nvPr/>
        </p:nvSpPr>
        <p:spPr>
          <a:xfrm>
            <a:off x="125760" y="188640"/>
            <a:ext cx="8892480" cy="980728"/>
          </a:xfrm>
          <a:prstGeom prst="roundRect">
            <a:avLst/>
          </a:prstGeom>
          <a:solidFill>
            <a:srgbClr val="E0DB1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5400" b="1" dirty="0" smtClean="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Saturno</a:t>
            </a:r>
            <a:endParaRPr lang="pt-BR" b="1" dirty="0">
              <a:solidFill>
                <a:schemeClr val="tx1"/>
              </a:solidFill>
              <a:latin typeface="Times New Roman" pitchFamily="18" charset="0"/>
              <a:ea typeface="MS PGothic" pitchFamily="34" charset="-128"/>
              <a:cs typeface="Times New Roman" pitchFamily="18" charset="0"/>
            </a:endParaRPr>
          </a:p>
        </p:txBody>
      </p:sp>
      <p:sp>
        <p:nvSpPr>
          <p:cNvPr id="4" name="Retângulo de cantos arredondados 3"/>
          <p:cNvSpPr/>
          <p:nvPr/>
        </p:nvSpPr>
        <p:spPr>
          <a:xfrm>
            <a:off x="179512" y="1412776"/>
            <a:ext cx="4248472" cy="518457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t-BR" sz="5400" dirty="0" smtClean="0">
                <a:solidFill>
                  <a:schemeClr val="tx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Origens</a:t>
            </a:r>
            <a:endParaRPr lang="pt-BR" sz="36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t-BR" sz="36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pt-BR" sz="5400" dirty="0" smtClean="0">
                <a:solidFill>
                  <a:schemeClr val="tx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Histórico</a:t>
            </a:r>
            <a:r>
              <a:rPr lang="pt-BR" sz="36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</p:txBody>
      </p:sp>
      <p:sp>
        <p:nvSpPr>
          <p:cNvPr id="5" name="Retângulo de cantos arredondados 4"/>
          <p:cNvSpPr/>
          <p:nvPr/>
        </p:nvSpPr>
        <p:spPr>
          <a:xfrm>
            <a:off x="4716016" y="1412776"/>
            <a:ext cx="4248472" cy="518457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>
              <a:buFont typeface="Arial" pitchFamily="34" charset="0"/>
              <a:buChar char="•"/>
            </a:pPr>
            <a:endParaRPr lang="pt-BR" sz="2800" b="1" i="1" dirty="0">
              <a:solidFill>
                <a:schemeClr val="tx1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4572000" y="1556792"/>
            <a:ext cx="4572000" cy="152349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pt-BR" sz="2000" b="1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Século XIV – </a:t>
            </a:r>
          </a:p>
          <a:p>
            <a:pPr algn="ctr"/>
            <a:r>
              <a:rPr lang="pt-BR" sz="2000" b="1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Jean </a:t>
            </a:r>
            <a:r>
              <a:rPr lang="pt-BR" sz="2000" b="1" dirty="0" err="1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Clerk</a:t>
            </a:r>
            <a:r>
              <a:rPr lang="pt-BR" sz="2000" b="1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Maxwell</a:t>
            </a:r>
          </a:p>
          <a:p>
            <a:pPr algn="ctr"/>
            <a:r>
              <a:rPr lang="pt-BR" i="1" dirty="0" smtClean="0">
                <a:latin typeface="Times New Roman" pitchFamily="18" charset="0"/>
                <a:cs typeface="Times New Roman" pitchFamily="18" charset="0"/>
              </a:rPr>
              <a:t>Explicou que os anéis poderiam ser pequenos porções de material</a:t>
            </a:r>
          </a:p>
          <a:p>
            <a:pPr algn="ctr"/>
            <a:endParaRPr lang="pt-BR" sz="100" b="1" dirty="0" smtClean="0"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 algn="ctr"/>
            <a:endParaRPr lang="pt-BR" sz="1600" i="1" dirty="0"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pic>
        <p:nvPicPr>
          <p:cNvPr id="2050" name="Picture 2" descr="Ficheiro:James Clerk Maxwell b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2924944"/>
            <a:ext cx="2953282" cy="33127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2" name="Picture 4" descr="http://www.universetoday.com/wp-content/uploads/2008/05/saturn_ring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3068960"/>
            <a:ext cx="3943400" cy="30471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020553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de cantos arredondados 8"/>
          <p:cNvSpPr/>
          <p:nvPr/>
        </p:nvSpPr>
        <p:spPr>
          <a:xfrm>
            <a:off x="125760" y="188640"/>
            <a:ext cx="8892480" cy="980728"/>
          </a:xfrm>
          <a:prstGeom prst="roundRect">
            <a:avLst/>
          </a:prstGeom>
          <a:solidFill>
            <a:srgbClr val="E0DB1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5400" b="1" dirty="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Saturno</a:t>
            </a:r>
            <a:endParaRPr lang="pt-BR" b="1" dirty="0">
              <a:solidFill>
                <a:schemeClr val="tx1"/>
              </a:solidFill>
              <a:latin typeface="Times New Roman" pitchFamily="18" charset="0"/>
              <a:ea typeface="MS PGothic" pitchFamily="34" charset="-128"/>
              <a:cs typeface="Times New Roman" pitchFamily="18" charset="0"/>
            </a:endParaRPr>
          </a:p>
        </p:txBody>
      </p:sp>
      <p:sp>
        <p:nvSpPr>
          <p:cNvPr id="4" name="Retângulo de cantos arredondados 3"/>
          <p:cNvSpPr/>
          <p:nvPr/>
        </p:nvSpPr>
        <p:spPr>
          <a:xfrm>
            <a:off x="179512" y="1412776"/>
            <a:ext cx="4248472" cy="518457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t-BR" sz="5400" dirty="0" smtClean="0">
                <a:solidFill>
                  <a:schemeClr val="tx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Origens</a:t>
            </a:r>
            <a:endParaRPr lang="pt-BR" sz="36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t-BR" sz="36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pt-BR" sz="5400" dirty="0" smtClean="0">
                <a:solidFill>
                  <a:schemeClr val="tx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Histórico</a:t>
            </a:r>
          </a:p>
        </p:txBody>
      </p:sp>
      <p:sp>
        <p:nvSpPr>
          <p:cNvPr id="5" name="Retângulo de cantos arredondados 4"/>
          <p:cNvSpPr/>
          <p:nvPr/>
        </p:nvSpPr>
        <p:spPr>
          <a:xfrm>
            <a:off x="4716016" y="1412776"/>
            <a:ext cx="4248472" cy="518457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>
              <a:buFont typeface="Arial" pitchFamily="34" charset="0"/>
              <a:buChar char="•"/>
            </a:pPr>
            <a:endParaRPr lang="pt-BR" sz="2800" b="1" i="1" dirty="0">
              <a:solidFill>
                <a:schemeClr val="tx1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4572000" y="155679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pt-BR" sz="2000" b="1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1979 – Pioneer 11</a:t>
            </a:r>
            <a:endParaRPr lang="pt-BR" sz="100" b="1" dirty="0" smtClean="0"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 algn="ctr"/>
            <a:endParaRPr lang="pt-BR" sz="1600" i="1" dirty="0"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pic>
        <p:nvPicPr>
          <p:cNvPr id="32770" name="Picture 2" descr="http://www.honeysucklecreek.net/images/images_DSN/pioneer/hskpn11satart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2800" y="2260722"/>
            <a:ext cx="3949862" cy="31124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17068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de cantos arredondados 8"/>
          <p:cNvSpPr/>
          <p:nvPr/>
        </p:nvSpPr>
        <p:spPr>
          <a:xfrm>
            <a:off x="125760" y="188640"/>
            <a:ext cx="8892480" cy="980728"/>
          </a:xfrm>
          <a:prstGeom prst="roundRect">
            <a:avLst/>
          </a:prstGeom>
          <a:solidFill>
            <a:srgbClr val="E0DB1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5400" b="1" dirty="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Saturno</a:t>
            </a:r>
            <a:endParaRPr lang="pt-BR" b="1" dirty="0">
              <a:solidFill>
                <a:schemeClr val="tx1"/>
              </a:solidFill>
              <a:latin typeface="Times New Roman" pitchFamily="18" charset="0"/>
              <a:ea typeface="MS PGothic" pitchFamily="34" charset="-128"/>
              <a:cs typeface="Times New Roman" pitchFamily="18" charset="0"/>
            </a:endParaRPr>
          </a:p>
        </p:txBody>
      </p:sp>
      <p:sp>
        <p:nvSpPr>
          <p:cNvPr id="4" name="Retângulo de cantos arredondados 3"/>
          <p:cNvSpPr/>
          <p:nvPr/>
        </p:nvSpPr>
        <p:spPr>
          <a:xfrm>
            <a:off x="179512" y="1412776"/>
            <a:ext cx="4248472" cy="518457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t-BR" sz="5400" dirty="0" smtClean="0">
                <a:solidFill>
                  <a:schemeClr val="tx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Origens</a:t>
            </a:r>
            <a:endParaRPr lang="pt-BR" sz="36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t-BR" sz="36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pt-BR" sz="5400" dirty="0" smtClean="0">
                <a:solidFill>
                  <a:schemeClr val="tx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Histórico</a:t>
            </a:r>
          </a:p>
          <a:p>
            <a:pPr>
              <a:buFont typeface="Arial" pitchFamily="34" charset="0"/>
              <a:buChar char="•"/>
            </a:pPr>
            <a:r>
              <a:rPr lang="pt-BR" sz="5400" dirty="0" smtClean="0">
                <a:solidFill>
                  <a:schemeClr val="tx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A sonda Cassini</a:t>
            </a:r>
            <a:r>
              <a:rPr lang="pt-BR" sz="36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</p:txBody>
      </p:sp>
      <p:sp>
        <p:nvSpPr>
          <p:cNvPr id="5" name="Retângulo de cantos arredondados 4"/>
          <p:cNvSpPr/>
          <p:nvPr/>
        </p:nvSpPr>
        <p:spPr>
          <a:xfrm>
            <a:off x="4716016" y="1412776"/>
            <a:ext cx="4248472" cy="518457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>
              <a:buFont typeface="Arial" pitchFamily="34" charset="0"/>
              <a:buChar char="•"/>
            </a:pPr>
            <a:endParaRPr lang="pt-BR" sz="2800" b="1" i="1" dirty="0">
              <a:solidFill>
                <a:schemeClr val="tx1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4572000" y="1556792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Font typeface="Arial" charset="0"/>
              <a:buChar char="•"/>
            </a:pPr>
            <a:r>
              <a:rPr lang="pt-BR" sz="1600" i="1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Câmeras de alta resolução</a:t>
            </a:r>
          </a:p>
          <a:p>
            <a:pPr algn="ctr">
              <a:buFont typeface="Arial" charset="0"/>
              <a:buChar char="•"/>
            </a:pPr>
            <a:r>
              <a:rPr lang="pt-BR" sz="1600" i="1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pt-BR" sz="1600" i="1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Detectores infravermelhos</a:t>
            </a:r>
            <a:endParaRPr lang="pt-BR" sz="1600" i="1" dirty="0" smtClean="0"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pic>
        <p:nvPicPr>
          <p:cNvPr id="34818" name="Picture 2" descr="http://4.bp.blogspot.com/-QwVoMZGBmKU/T1YC81Vh2_I/AAAAAAAADxM/pR_c6p9nwI0/s1600/CassiniAtSaturnNASAart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2636912"/>
            <a:ext cx="3878460" cy="29088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949312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770</Words>
  <Application>Microsoft Office PowerPoint</Application>
  <PresentationFormat>Apresentação na tela (4:3)</PresentationFormat>
  <Paragraphs>238</Paragraphs>
  <Slides>34</Slides>
  <Notes>9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34</vt:i4>
      </vt:variant>
    </vt:vector>
  </HeadingPairs>
  <TitlesOfParts>
    <vt:vector size="35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Bruno</dc:creator>
  <cp:lastModifiedBy>Bruno</cp:lastModifiedBy>
  <cp:revision>15</cp:revision>
  <dcterms:created xsi:type="dcterms:W3CDTF">2012-05-26T11:43:59Z</dcterms:created>
  <dcterms:modified xsi:type="dcterms:W3CDTF">2012-05-26T20:50:08Z</dcterms:modified>
</cp:coreProperties>
</file>