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6"/>
  </p:notesMasterIdLst>
  <p:sldIdLst>
    <p:sldId id="256" r:id="rId2"/>
    <p:sldId id="257" r:id="rId3"/>
    <p:sldId id="259" r:id="rId4"/>
    <p:sldId id="258" r:id="rId5"/>
    <p:sldId id="260" r:id="rId6"/>
    <p:sldId id="263" r:id="rId7"/>
    <p:sldId id="262" r:id="rId8"/>
    <p:sldId id="264" r:id="rId9"/>
    <p:sldId id="265" r:id="rId10"/>
    <p:sldId id="266" r:id="rId11"/>
    <p:sldId id="268"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82" r:id="rId26"/>
    <p:sldId id="283"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280" r:id="rId45"/>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75" autoAdjust="0"/>
  </p:normalViewPr>
  <p:slideViewPr>
    <p:cSldViewPr>
      <p:cViewPr varScale="1">
        <p:scale>
          <a:sx n="48" d="100"/>
          <a:sy n="48" d="100"/>
        </p:scale>
        <p:origin x="-37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03DD67-DC14-4C2A-83EC-A2C2DC9B39E2}" type="datetimeFigureOut">
              <a:rPr lang="pt-BR" smtClean="0"/>
              <a:t>14/07/2012</a:t>
            </a:fld>
            <a:endParaRPr lang="pt-B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B8E8B1-530A-44C6-AA70-DB77C1D03ACA}" type="slidenum">
              <a:rPr lang="pt-BR" smtClean="0"/>
              <a:t>‹#›</a:t>
            </a:fld>
            <a:endParaRPr lang="pt-BR"/>
          </a:p>
        </p:txBody>
      </p:sp>
    </p:spTree>
    <p:extLst>
      <p:ext uri="{BB962C8B-B14F-4D97-AF65-F5344CB8AC3E}">
        <p14:creationId xmlns:p14="http://schemas.microsoft.com/office/powerpoint/2010/main" val="3076999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sa.int/esaHS/SEM0FS0XDYD_astronauts_1.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universetoday.com/92909/extravehicular-activit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blog.al.com/space-news/2009/05/nasas_upcoming_flight_to_servi.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ytimes.com/2008/03/11/science/space/11robo.html?_r=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logosinspace.com/Assembly%20Guidence%20Targets%20on%20Unity%20Module%20of%20the%20International%20Space%20Station%20Attached%20to%20Russian%20Zarya%20Control%20Module%20in%20Shuttle%20Bay%20STS088%201200X800.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sc-csa.gc.ca/eng/iss/canadarm2/anniversary.asp"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udel.edu/physics/scen103/ZING/apollo12pictures.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asa.gov/news/budget/Budget_Gallery_ISS_research_2.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sciencephoto.com/media/435452/enlarg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acefellowship.com/news/art7230/station-crew-does-shuttle-preparations-maintenance-and-exercise.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redorbit.com/media/uploads/2012/02/spacepress-021112-004b.jpg"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sc-csa.gc.ca/images/sts-118_tcdt_07.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lidearth.jpl.nasa.gov/" TargetMode="External"/><Relationship Id="rId7" Type="http://schemas.openxmlformats.org/officeDocument/2006/relationships/hyperlink" Target="http://www.wallsave.com/wallpaper/1366x768/nasa-free-hd-rocket-launch-352893.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space.com/12888-china-space-station-tiangong-1-module-launch.html" TargetMode="External"/><Relationship Id="rId5" Type="http://schemas.openxmlformats.org/officeDocument/2006/relationships/hyperlink" Target="http://www.vtmagazine.vt.edu/sum05/ontheweb.html" TargetMode="External"/><Relationship Id="rId4" Type="http://schemas.openxmlformats.org/officeDocument/2006/relationships/hyperlink" Target="http://www.news9.com/story/18724318/mcv-whats-tha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lunarland.com/pages/Apollo-11-Mission/5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zedomax.com/blog/2007/04/05/space-travel-from-virgi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divermag.com/skywalker-%E2%80%93-canada%E2%80%99s-diving-astronau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theatlantic.com/infocus/2011/07/welcome-home-atlantis/10011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asa.gov/audience/foreducators/microgravity/multimedia/mp-dc-9.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sc-csa.gc.ca/eng/sciences/parabolic.as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popsci.com/military-aviation-amp-space/article/2009-08/china-says-no-go-astronauts-bad-breath"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vestiweb.blogspot.com.br/2012/05/exercicios-sistema-circulatorio.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resources.yesican-science.ca/trek/yssp/student3.html"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article.wn.com/view/2011/05/27/Why_Calcium_is_Important_Find_Details_on_Calcium_and_its_Ef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colonyworlds.com/2010/08/confirmed-micro-gravity-turns-martian-astronauts-into-girly-men.htm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imagensengracadas.com.br/blog/2011/06/05/enjoo-no-espaco/"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bhavanajagat.com/tag/red-blood-cel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storylinedesign.be/photography/the-daily-life-of-an-astronau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ardco.blogspot.com.br/2011/08/babylon-5-review.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archive.firstones.com/tp2b/babylon_project_2257.html" TargetMode="External"/><Relationship Id="rId5" Type="http://schemas.openxmlformats.org/officeDocument/2006/relationships/hyperlink" Target="http://www.geek.com/articles/geek-cetera/build-your-own-death-star-for-8100000000000000-20120218/" TargetMode="External"/><Relationship Id="rId4" Type="http://schemas.openxmlformats.org/officeDocument/2006/relationships/hyperlink" Target="http://en.memory-alpha.org/wiki/Space_station"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arcticdelight.blogspot.com.br/2012/04/daily-life-of-astronauts-on-earth.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flickr.com/photos/trainplanepro/3642616195/"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thelongestlistofthelongeststuffatthelongestdomainnameatlonglast.com/first429.html" TargetMode="External"/><Relationship Id="rId5" Type="http://schemas.openxmlformats.org/officeDocument/2006/relationships/hyperlink" Target="http://www.universetoday.com/96016/don-pettits-guide-to-space-etiquette-having-guests-for-dinner/" TargetMode="External"/><Relationship Id="rId4" Type="http://schemas.openxmlformats.org/officeDocument/2006/relationships/hyperlink" Target="http://www.flickriver.com/photos/trainplanepro/sets/72157619192948443/"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meflyrocket.wordpress.com/2012/06/15/6-surprising-facts-you-didnt-know-about-living-in-spac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puxandoapalha.blogspot.com.br/2011/07/como-funciona-um-banheiro-no-espaco.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ience.howstuffworks.com/bathroom-in-space.htm"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www.hightechscience.org/zero_gravity_toilet.htm"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celestialmonochord.org/2007/02/drone_drone_dro.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ww.greinke.com/photos/2005_02_24%20udvar-hazy%20museum/space%20diapers/slides/IMGP2699%20space%20diapers.htm"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nasa.gov/audience/foreducators/teachingfromspace/dayinthelife/morning-routine-adil-index.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cartoonstock.com/directory/s/space_anomaly.asp"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history.nasa.gov/SP-400/ch2.htm"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cience.howstuffworks.com/astronauts-eat-in-space1.htm"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artoonstock.com/directory/p/pig_out.asp"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ww.jacketflap.com/megablog/index.asp?tagid=8479&amp;tag=illustratie"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aceresearch.nasa.gov/general_info/pumpingiron.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lpi.usra.edu/education/explore/space_health/background/"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ree-extras.com/images/marvin_the_martian-5213.htm"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tudo-sobre-o-ben10.blogspot.com.br/2010_05_01_archive.html" TargetMode="External"/><Relationship Id="rId4" Type="http://schemas.openxmlformats.org/officeDocument/2006/relationships/hyperlink" Target="http://www.tamilrelease.com/tvrip-tom-and-jerry-blast-off-to-mars-dubbed-movie-1st-on-net/"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walltor.com/wallpaper/cat-dreams--astronaut-cat-napping-in-space-wallpaper-88265"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ciencephoto.com/media/76328/enlarge"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www.synergyalliance.us/?p=295"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spacetimestudios.com/showthread.php?58873-My-first-T-Shirt-Design-Spacema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youtube.com/watch?v=i2sG-0Vbmzo"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cowsarejustfood.com/2008/07/23/wall-e-a-short-review/"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artoonstock.com/directory/s/space_food.as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news.nationalgeographic.com/news/2010/09/100913-science-space-astronauts-gloves-fingernails-injur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ma-assn.org/amednews/site/media/astrodocsatwork.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riggerpit.com/2010/11/22/incredible-pics-nasa-astronaut-wheeloc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pace.com/12725-russia-progress-cargo-spacecraft-infographic.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pacerubble.blogspot.com.br/2010_08_01_archive.html" TargetMode="External"/><Relationship Id="rId5" Type="http://schemas.openxmlformats.org/officeDocument/2006/relationships/hyperlink" Target="http://science.nasa.gov/science-news/science-at-nasa/2000/ast02nov_1/" TargetMode="External"/><Relationship Id="rId4" Type="http://schemas.openxmlformats.org/officeDocument/2006/relationships/hyperlink" Target="http://www.nasa.gov/centers/johnson/events/exhibits/html/food_sample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http://www.esa.int/esaHS/SEM0FS0XDYD_astronauts_1.html</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1</a:t>
            </a:fld>
            <a:endParaRPr lang="pt-BR"/>
          </a:p>
        </p:txBody>
      </p:sp>
    </p:spTree>
    <p:extLst>
      <p:ext uri="{BB962C8B-B14F-4D97-AF65-F5344CB8AC3E}">
        <p14:creationId xmlns:p14="http://schemas.microsoft.com/office/powerpoint/2010/main" val="3389036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http://www.universetoday.com/92909/extravehicular-activity/</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10</a:t>
            </a:fld>
            <a:endParaRPr lang="pt-BR"/>
          </a:p>
        </p:txBody>
      </p:sp>
    </p:spTree>
    <p:extLst>
      <p:ext uri="{BB962C8B-B14F-4D97-AF65-F5344CB8AC3E}">
        <p14:creationId xmlns:p14="http://schemas.microsoft.com/office/powerpoint/2010/main" val="367930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http://blog.al.com/space-news/2009/05/nasas_upcoming_flight_to_servi.html</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11</a:t>
            </a:fld>
            <a:endParaRPr lang="pt-BR"/>
          </a:p>
        </p:txBody>
      </p:sp>
    </p:spTree>
    <p:extLst>
      <p:ext uri="{BB962C8B-B14F-4D97-AF65-F5344CB8AC3E}">
        <p14:creationId xmlns:p14="http://schemas.microsoft.com/office/powerpoint/2010/main" val="331997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http://www.nytimes.com/2008/03/11/science/space/11robo.html?_r=1</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12</a:t>
            </a:fld>
            <a:endParaRPr lang="pt-BR"/>
          </a:p>
        </p:txBody>
      </p:sp>
    </p:spTree>
    <p:extLst>
      <p:ext uri="{BB962C8B-B14F-4D97-AF65-F5344CB8AC3E}">
        <p14:creationId xmlns:p14="http://schemas.microsoft.com/office/powerpoint/2010/main" val="3679301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http://www.logosinspace.com/Assembly%20Guidence%20Targets%20on%20Unity%20Module%20of%20the%20International%20Space%20Station%20Attached%20to%20Russian%20Zarya%20Control%20Module%20in%20Shuttle%20Bay%20STS088%201200X800.html</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13</a:t>
            </a:fld>
            <a:endParaRPr lang="pt-BR"/>
          </a:p>
        </p:txBody>
      </p:sp>
    </p:spTree>
    <p:extLst>
      <p:ext uri="{BB962C8B-B14F-4D97-AF65-F5344CB8AC3E}">
        <p14:creationId xmlns:p14="http://schemas.microsoft.com/office/powerpoint/2010/main" val="367930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dirty="0" smtClean="0">
                <a:hlinkClick r:id="rId3"/>
              </a:rPr>
              <a:t>http://www.asc-csa.gc.ca/eng/iss/canadarm2/anniversary.asp</a:t>
            </a:r>
            <a:endParaRPr lang="pt-BR" dirty="0" smtClean="0"/>
          </a:p>
          <a:p>
            <a:r>
              <a:rPr lang="pt-BR" dirty="0" smtClean="0">
                <a:hlinkClick r:id="rId4"/>
              </a:rPr>
              <a:t>http://www.udel.edu/physics/scen103/ZING/apollo12pictures.html</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14</a:t>
            </a:fld>
            <a:endParaRPr lang="pt-BR"/>
          </a:p>
        </p:txBody>
      </p:sp>
    </p:spTree>
    <p:extLst>
      <p:ext uri="{BB962C8B-B14F-4D97-AF65-F5344CB8AC3E}">
        <p14:creationId xmlns:p14="http://schemas.microsoft.com/office/powerpoint/2010/main" val="283780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dirty="0" smtClean="0">
                <a:hlinkClick r:id="rId3"/>
              </a:rPr>
              <a:t>http://www.nasa.gov/news/budget/Budget_Gallery_ISS_research_2.html</a:t>
            </a:r>
            <a:endParaRPr lang="pt-BR" dirty="0" smtClean="0"/>
          </a:p>
          <a:p>
            <a:r>
              <a:rPr lang="pt-BR" dirty="0" smtClean="0">
                <a:hlinkClick r:id="rId4"/>
              </a:rPr>
              <a:t>http://www.sciencephoto.com/media/435452/enlarge</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15</a:t>
            </a:fld>
            <a:endParaRPr lang="pt-BR"/>
          </a:p>
        </p:txBody>
      </p:sp>
    </p:spTree>
    <p:extLst>
      <p:ext uri="{BB962C8B-B14F-4D97-AF65-F5344CB8AC3E}">
        <p14:creationId xmlns:p14="http://schemas.microsoft.com/office/powerpoint/2010/main" val="4087134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a:t>
            </a:r>
            <a:r>
              <a:rPr lang="en-US" baseline="0" dirty="0" smtClean="0"/>
              <a:t> </a:t>
            </a:r>
            <a:r>
              <a:rPr lang="pt-BR" dirty="0" smtClean="0">
                <a:hlinkClick r:id="rId3"/>
              </a:rPr>
              <a:t>http://spacefellowship.com/news/art7230/station-crew-does-shuttle-preparations-maintenance-and-exercise.html</a:t>
            </a:r>
            <a:endParaRPr lang="pt-BR" dirty="0" smtClean="0"/>
          </a:p>
          <a:p>
            <a:r>
              <a:rPr lang="pt-BR" dirty="0" smtClean="0">
                <a:hlinkClick r:id="rId4"/>
              </a:rPr>
              <a:t>http://www.redorbit.com/media/uploads/2012/02/spacepress-021112-004b.jpg</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16</a:t>
            </a:fld>
            <a:endParaRPr lang="pt-BR"/>
          </a:p>
        </p:txBody>
      </p:sp>
    </p:spTree>
    <p:extLst>
      <p:ext uri="{BB962C8B-B14F-4D97-AF65-F5344CB8AC3E}">
        <p14:creationId xmlns:p14="http://schemas.microsoft.com/office/powerpoint/2010/main" val="1273121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http://www.asc-csa.gc.ca/images/sts-118_tcdt_07.jpg</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17</a:t>
            </a:fld>
            <a:endParaRPr lang="pt-BR"/>
          </a:p>
        </p:txBody>
      </p:sp>
    </p:spTree>
    <p:extLst>
      <p:ext uri="{BB962C8B-B14F-4D97-AF65-F5344CB8AC3E}">
        <p14:creationId xmlns:p14="http://schemas.microsoft.com/office/powerpoint/2010/main" val="1463336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a:t>
            </a:r>
            <a:r>
              <a:rPr lang="en-US" baseline="0" dirty="0" smtClean="0"/>
              <a:t> </a:t>
            </a:r>
            <a:r>
              <a:rPr lang="pt-BR" dirty="0" smtClean="0">
                <a:hlinkClick r:id="rId3"/>
              </a:rPr>
              <a:t>http://solidearth.jpl.nasa.gov/</a:t>
            </a:r>
            <a:endParaRPr lang="pt-BR" dirty="0" smtClean="0"/>
          </a:p>
          <a:p>
            <a:r>
              <a:rPr lang="pt-BR" dirty="0" smtClean="0">
                <a:hlinkClick r:id="rId4"/>
              </a:rPr>
              <a:t>http://www.news9.com/story/18724318/mcv-whats-that</a:t>
            </a:r>
            <a:endParaRPr lang="pt-BR" dirty="0" smtClean="0"/>
          </a:p>
          <a:p>
            <a:r>
              <a:rPr lang="pt-BR" dirty="0" smtClean="0">
                <a:hlinkClick r:id="rId5"/>
              </a:rPr>
              <a:t>http://www.vtmagazine.vt.edu/sum05/ontheweb.html</a:t>
            </a:r>
            <a:endParaRPr lang="pt-BR" dirty="0" smtClean="0"/>
          </a:p>
          <a:p>
            <a:r>
              <a:rPr lang="pt-BR" dirty="0" smtClean="0">
                <a:hlinkClick r:id="rId6"/>
              </a:rPr>
              <a:t>http://www.space.com/12888-china-space-station-tiangong-1-module-launch.html</a:t>
            </a:r>
            <a:endParaRPr lang="pt-BR" dirty="0" smtClean="0"/>
          </a:p>
          <a:p>
            <a:r>
              <a:rPr lang="pt-BR" dirty="0" smtClean="0">
                <a:hlinkClick r:id="rId7"/>
              </a:rPr>
              <a:t>http://www.wallsave.com/wallpaper/1366x768/nasa-free-hd-rocket-launch-352893.html</a:t>
            </a:r>
            <a:endParaRPr lang="pt-BR" dirty="0" smtClean="0"/>
          </a:p>
        </p:txBody>
      </p:sp>
      <p:sp>
        <p:nvSpPr>
          <p:cNvPr id="4" name="Slide Number Placeholder 3"/>
          <p:cNvSpPr>
            <a:spLocks noGrp="1"/>
          </p:cNvSpPr>
          <p:nvPr>
            <p:ph type="sldNum" sz="quarter" idx="10"/>
          </p:nvPr>
        </p:nvSpPr>
        <p:spPr/>
        <p:txBody>
          <a:bodyPr/>
          <a:lstStyle/>
          <a:p>
            <a:fld id="{61B8E8B1-530A-44C6-AA70-DB77C1D03ACA}" type="slidenum">
              <a:rPr lang="pt-BR" smtClean="0"/>
              <a:t>18</a:t>
            </a:fld>
            <a:endParaRPr lang="pt-BR"/>
          </a:p>
        </p:txBody>
      </p:sp>
    </p:spTree>
    <p:extLst>
      <p:ext uri="{BB962C8B-B14F-4D97-AF65-F5344CB8AC3E}">
        <p14:creationId xmlns:p14="http://schemas.microsoft.com/office/powerpoint/2010/main" val="175944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https://www.lunarland.com/pages/Apollo-11-Mission/59/</a:t>
            </a:r>
            <a:r>
              <a:rPr lang="pt-BR" dirty="0" smtClean="0"/>
              <a:t/>
            </a:r>
            <a:br>
              <a:rPr lang="pt-BR" dirty="0" smtClean="0"/>
            </a:br>
            <a:r>
              <a:rPr lang="pt-BR" dirty="0" smtClean="0"/>
              <a:t>Comandante</a:t>
            </a:r>
            <a:r>
              <a:rPr lang="pt-BR" baseline="0" dirty="0" smtClean="0"/>
              <a:t> Neil Armstrong</a:t>
            </a:r>
            <a:br>
              <a:rPr lang="pt-BR" baseline="0" dirty="0" smtClean="0"/>
            </a:br>
            <a:r>
              <a:rPr lang="pt-BR" baseline="0" dirty="0" smtClean="0"/>
              <a:t>Comandante do Módulo Principal – Collins</a:t>
            </a:r>
            <a:br>
              <a:rPr lang="pt-BR" baseline="0" dirty="0" smtClean="0"/>
            </a:br>
            <a:r>
              <a:rPr lang="pt-BR" baseline="0" dirty="0" smtClean="0"/>
              <a:t>Comandante do Módulo Lunar - Aldrin</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19</a:t>
            </a:fld>
            <a:endParaRPr lang="pt-BR"/>
          </a:p>
        </p:txBody>
      </p:sp>
    </p:spTree>
    <p:extLst>
      <p:ext uri="{BB962C8B-B14F-4D97-AF65-F5344CB8AC3E}">
        <p14:creationId xmlns:p14="http://schemas.microsoft.com/office/powerpoint/2010/main" val="1593732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a:t>
            </a:r>
            <a:r>
              <a:rPr lang="en-US" baseline="0" dirty="0" smtClean="0"/>
              <a:t> </a:t>
            </a:r>
            <a:r>
              <a:rPr lang="pt-BR" dirty="0" smtClean="0">
                <a:hlinkClick r:id="rId3"/>
              </a:rPr>
              <a:t>http://zedomax.com/blog/2007/04/05/space-travel-from-virgin/</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2</a:t>
            </a:fld>
            <a:endParaRPr lang="pt-BR"/>
          </a:p>
        </p:txBody>
      </p:sp>
    </p:spTree>
    <p:extLst>
      <p:ext uri="{BB962C8B-B14F-4D97-AF65-F5344CB8AC3E}">
        <p14:creationId xmlns:p14="http://schemas.microsoft.com/office/powerpoint/2010/main" val="4124129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http://www.divermag.com/skywalker-%E2%80%93-canada%E2%80%99s-diving-astronaut/</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20</a:t>
            </a:fld>
            <a:endParaRPr lang="pt-BR"/>
          </a:p>
        </p:txBody>
      </p:sp>
    </p:spTree>
    <p:extLst>
      <p:ext uri="{BB962C8B-B14F-4D97-AF65-F5344CB8AC3E}">
        <p14:creationId xmlns:p14="http://schemas.microsoft.com/office/powerpoint/2010/main" val="1066003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http://www.theatlantic.com/infocus/2011/07/welcome-home-atlantis/100111/</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21</a:t>
            </a:fld>
            <a:endParaRPr lang="pt-BR"/>
          </a:p>
        </p:txBody>
      </p:sp>
    </p:spTree>
    <p:extLst>
      <p:ext uri="{BB962C8B-B14F-4D97-AF65-F5344CB8AC3E}">
        <p14:creationId xmlns:p14="http://schemas.microsoft.com/office/powerpoint/2010/main" val="836844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http://www.nasa.gov/audience/foreducators/microgravity/multimedia/mp-dc-9.html</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22</a:t>
            </a:fld>
            <a:endParaRPr lang="pt-BR"/>
          </a:p>
        </p:txBody>
      </p:sp>
    </p:spTree>
    <p:extLst>
      <p:ext uri="{BB962C8B-B14F-4D97-AF65-F5344CB8AC3E}">
        <p14:creationId xmlns:p14="http://schemas.microsoft.com/office/powerpoint/2010/main" val="2766130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http://www.asc-csa.gc.ca/eng/sciences/parabolic.asp</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23</a:t>
            </a:fld>
            <a:endParaRPr lang="pt-BR"/>
          </a:p>
        </p:txBody>
      </p:sp>
    </p:spTree>
    <p:extLst>
      <p:ext uri="{BB962C8B-B14F-4D97-AF65-F5344CB8AC3E}">
        <p14:creationId xmlns:p14="http://schemas.microsoft.com/office/powerpoint/2010/main" val="1550320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dirty="0" smtClean="0">
                <a:hlinkClick r:id="rId3"/>
              </a:rPr>
              <a:t>http://www.popsci.com/military-aviation-amp-space/article/2009-08/china-says-no-go-astronauts-bad-breath</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24</a:t>
            </a:fld>
            <a:endParaRPr lang="pt-BR"/>
          </a:p>
        </p:txBody>
      </p:sp>
    </p:spTree>
    <p:extLst>
      <p:ext uri="{BB962C8B-B14F-4D97-AF65-F5344CB8AC3E}">
        <p14:creationId xmlns:p14="http://schemas.microsoft.com/office/powerpoint/2010/main" val="1460904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dirty="0" smtClean="0">
                <a:hlinkClick r:id="rId3"/>
              </a:rPr>
              <a:t>http://vestiweb.blogspot.com.br/2012/05/exercicios-sistema-circulatorio.html</a:t>
            </a:r>
            <a:endParaRPr lang="pt-BR" dirty="0" smtClean="0"/>
          </a:p>
          <a:p>
            <a:r>
              <a:rPr lang="pt-BR" dirty="0" smtClean="0">
                <a:hlinkClick r:id="rId4"/>
              </a:rPr>
              <a:t>http://resources.yesican-science.ca/trek/yssp/student3.html</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25</a:t>
            </a:fld>
            <a:endParaRPr lang="pt-BR"/>
          </a:p>
        </p:txBody>
      </p:sp>
    </p:spTree>
    <p:extLst>
      <p:ext uri="{BB962C8B-B14F-4D97-AF65-F5344CB8AC3E}">
        <p14:creationId xmlns:p14="http://schemas.microsoft.com/office/powerpoint/2010/main" val="1460904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sz="1200" u="sng" kern="1200" dirty="0" smtClean="0">
                <a:solidFill>
                  <a:schemeClr val="tx1"/>
                </a:solidFill>
                <a:effectLst/>
                <a:latin typeface="+mn-lt"/>
                <a:ea typeface="+mn-ea"/>
                <a:cs typeface="+mn-cs"/>
                <a:hlinkClick r:id="rId3"/>
              </a:rPr>
              <a:t>http://article.wn.com/view/2011/05/27/Why_Calcium_is_Important_Find_Details_on_Calcium_and_its_Eff/</a:t>
            </a:r>
            <a:endParaRPr lang="pt-BR" sz="1200" u="sng" kern="1200" dirty="0" smtClean="0">
              <a:solidFill>
                <a:schemeClr val="tx1"/>
              </a:solidFill>
              <a:effectLst/>
              <a:latin typeface="+mn-lt"/>
              <a:ea typeface="+mn-ea"/>
              <a:cs typeface="+mn-cs"/>
            </a:endParaRPr>
          </a:p>
          <a:p>
            <a:r>
              <a:rPr lang="pt-BR" dirty="0" smtClean="0">
                <a:hlinkClick r:id="rId4"/>
              </a:rPr>
              <a:t>http://www.colonyworlds.com/2010/08/confirmed-micro-gravity-turns-martian-astronauts-into-girly-men.html</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26</a:t>
            </a:fld>
            <a:endParaRPr lang="pt-BR"/>
          </a:p>
        </p:txBody>
      </p:sp>
    </p:spTree>
    <p:extLst>
      <p:ext uri="{BB962C8B-B14F-4D97-AF65-F5344CB8AC3E}">
        <p14:creationId xmlns:p14="http://schemas.microsoft.com/office/powerpoint/2010/main" val="1460904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sz="1200" u="sng" kern="1200" dirty="0" smtClean="0">
                <a:solidFill>
                  <a:schemeClr val="tx1"/>
                </a:solidFill>
                <a:effectLst/>
                <a:latin typeface="+mn-lt"/>
                <a:ea typeface="+mn-ea"/>
                <a:cs typeface="+mn-cs"/>
                <a:hlinkClick r:id="rId3"/>
              </a:rPr>
              <a:t>http://imagensengracadas.com.br/blog/2011/06/05/enjoo-no-espaco/</a:t>
            </a:r>
            <a:endParaRPr lang="pt-BR" sz="1200" u="sng" kern="1200" dirty="0" smtClean="0">
              <a:solidFill>
                <a:schemeClr val="tx1"/>
              </a:solidFill>
              <a:effectLst/>
              <a:latin typeface="+mn-lt"/>
              <a:ea typeface="+mn-ea"/>
              <a:cs typeface="+mn-cs"/>
            </a:endParaRPr>
          </a:p>
          <a:p>
            <a:r>
              <a:rPr lang="pt-BR" sz="1200" u="sng" kern="1200" dirty="0" smtClean="0">
                <a:solidFill>
                  <a:schemeClr val="tx1"/>
                </a:solidFill>
                <a:effectLst/>
                <a:latin typeface="+mn-lt"/>
                <a:ea typeface="+mn-ea"/>
                <a:cs typeface="+mn-cs"/>
                <a:hlinkClick r:id="rId4"/>
              </a:rPr>
              <a:t>http://bhavanajagat.com/tag/red-blood-cell/</a:t>
            </a:r>
            <a:r>
              <a:rPr lang="pt-BR" sz="1200" kern="1200" dirty="0" smtClean="0">
                <a:solidFill>
                  <a:schemeClr val="tx1"/>
                </a:solidFill>
                <a:effectLst/>
                <a:latin typeface="+mn-lt"/>
                <a:ea typeface="+mn-ea"/>
                <a:cs typeface="+mn-cs"/>
              </a:rPr>
              <a:t/>
            </a:r>
            <a:br>
              <a:rPr lang="pt-BR" sz="1200" kern="1200" dirty="0" smtClean="0">
                <a:solidFill>
                  <a:schemeClr val="tx1"/>
                </a:solidFill>
                <a:effectLst/>
                <a:latin typeface="+mn-lt"/>
                <a:ea typeface="+mn-ea"/>
                <a:cs typeface="+mn-cs"/>
              </a:rPr>
            </a:b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27</a:t>
            </a:fld>
            <a:endParaRPr lang="pt-BR"/>
          </a:p>
        </p:txBody>
      </p:sp>
    </p:spTree>
    <p:extLst>
      <p:ext uri="{BB962C8B-B14F-4D97-AF65-F5344CB8AC3E}">
        <p14:creationId xmlns:p14="http://schemas.microsoft.com/office/powerpoint/2010/main" val="1460904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28</a:t>
            </a:fld>
            <a:endParaRPr lang="pt-BR"/>
          </a:p>
        </p:txBody>
      </p:sp>
    </p:spTree>
    <p:extLst>
      <p:ext uri="{BB962C8B-B14F-4D97-AF65-F5344CB8AC3E}">
        <p14:creationId xmlns:p14="http://schemas.microsoft.com/office/powerpoint/2010/main" val="1460904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http://www.storylinedesign.be/photography/the-daily-life-of-an-astronaut/</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29</a:t>
            </a:fld>
            <a:endParaRPr lang="pt-BR"/>
          </a:p>
        </p:txBody>
      </p:sp>
    </p:spTree>
    <p:extLst>
      <p:ext uri="{BB962C8B-B14F-4D97-AF65-F5344CB8AC3E}">
        <p14:creationId xmlns:p14="http://schemas.microsoft.com/office/powerpoint/2010/main" val="342063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dirty="0" smtClean="0">
                <a:hlinkClick r:id="rId3"/>
              </a:rPr>
              <a:t>http://cardco.blogspot.com.br/2011/08/babylon-5-review.html</a:t>
            </a:r>
            <a:endParaRPr lang="pt-BR" dirty="0" smtClean="0"/>
          </a:p>
          <a:p>
            <a:r>
              <a:rPr lang="pt-BR" dirty="0" smtClean="0">
                <a:hlinkClick r:id="rId4"/>
              </a:rPr>
              <a:t>http://en.memory-alpha.org/wiki/Space_station</a:t>
            </a:r>
            <a:endParaRPr lang="pt-BR" dirty="0" smtClean="0"/>
          </a:p>
          <a:p>
            <a:r>
              <a:rPr lang="pt-BR" dirty="0" smtClean="0">
                <a:hlinkClick r:id="rId5"/>
              </a:rPr>
              <a:t>http://www.geek.com/articles/geek-cetera/build-your-own-death-star-for-8100000000000000-20120218/</a:t>
            </a:r>
            <a:endParaRPr lang="pt-BR" dirty="0" smtClean="0"/>
          </a:p>
          <a:p>
            <a:r>
              <a:rPr lang="pt-BR" dirty="0" smtClean="0">
                <a:hlinkClick r:id="rId6"/>
              </a:rPr>
              <a:t>http://archive.firstones.com/tp2b/babylon_project_2257.html</a:t>
            </a:r>
            <a:endParaRPr lang="pt-BR" dirty="0" smtClean="0"/>
          </a:p>
          <a:p>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3</a:t>
            </a:fld>
            <a:endParaRPr lang="pt-BR"/>
          </a:p>
        </p:txBody>
      </p:sp>
    </p:spTree>
    <p:extLst>
      <p:ext uri="{BB962C8B-B14F-4D97-AF65-F5344CB8AC3E}">
        <p14:creationId xmlns:p14="http://schemas.microsoft.com/office/powerpoint/2010/main" val="2985511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http://arcticdelight.blogspot.com.br/2012/04/daily-life-of-astronauts-on-earth.html</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30</a:t>
            </a:fld>
            <a:endParaRPr lang="pt-BR"/>
          </a:p>
        </p:txBody>
      </p:sp>
    </p:spTree>
    <p:extLst>
      <p:ext uri="{BB962C8B-B14F-4D97-AF65-F5344CB8AC3E}">
        <p14:creationId xmlns:p14="http://schemas.microsoft.com/office/powerpoint/2010/main" val="3265087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dirty="0" smtClean="0">
                <a:hlinkClick r:id="rId3"/>
              </a:rPr>
              <a:t>http://www.flickr.com/photos/trainplanepro/3642616195/</a:t>
            </a:r>
            <a:endParaRPr lang="en-US" dirty="0" smtClean="0"/>
          </a:p>
          <a:p>
            <a:r>
              <a:rPr lang="pt-BR" dirty="0" smtClean="0">
                <a:hlinkClick r:id="rId4"/>
              </a:rPr>
              <a:t>http://www.flickriver.com/photos/trainplanepro/sets/72157619192948443/</a:t>
            </a:r>
            <a:endParaRPr lang="en-US" baseline="0" dirty="0" smtClean="0"/>
          </a:p>
          <a:p>
            <a:r>
              <a:rPr lang="pt-BR" dirty="0" smtClean="0">
                <a:hlinkClick r:id="rId5"/>
              </a:rPr>
              <a:t>http://www.universetoday.com/96016/don-pettits-guide-to-space-etiquette-having-guests-for-dinner/</a:t>
            </a:r>
            <a:endParaRPr lang="pt-BR" dirty="0" smtClean="0"/>
          </a:p>
          <a:p>
            <a:r>
              <a:rPr lang="pt-BR" dirty="0" smtClean="0">
                <a:hlinkClick r:id="rId6"/>
              </a:rPr>
              <a:t>http://thelongestlistofthelongeststuffatthelongestdomainnameatlonglast.com/first429.html</a:t>
            </a:r>
            <a:endParaRPr lang="pt-BR" dirty="0" smtClean="0"/>
          </a:p>
        </p:txBody>
      </p:sp>
      <p:sp>
        <p:nvSpPr>
          <p:cNvPr id="4" name="Slide Number Placeholder 3"/>
          <p:cNvSpPr>
            <a:spLocks noGrp="1"/>
          </p:cNvSpPr>
          <p:nvPr>
            <p:ph type="sldNum" sz="quarter" idx="10"/>
          </p:nvPr>
        </p:nvSpPr>
        <p:spPr/>
        <p:txBody>
          <a:bodyPr/>
          <a:lstStyle/>
          <a:p>
            <a:fld id="{61B8E8B1-530A-44C6-AA70-DB77C1D03ACA}" type="slidenum">
              <a:rPr lang="pt-BR" smtClean="0"/>
              <a:t>31</a:t>
            </a:fld>
            <a:endParaRPr lang="pt-BR"/>
          </a:p>
        </p:txBody>
      </p:sp>
    </p:spTree>
    <p:extLst>
      <p:ext uri="{BB962C8B-B14F-4D97-AF65-F5344CB8AC3E}">
        <p14:creationId xmlns:p14="http://schemas.microsoft.com/office/powerpoint/2010/main" val="1807134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http://meflyrocket.wordpress.com/2012/06/15/6-surprising-facts-you-didnt-know-about-living-in-space/</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32</a:t>
            </a:fld>
            <a:endParaRPr lang="pt-BR"/>
          </a:p>
        </p:txBody>
      </p:sp>
    </p:spTree>
    <p:extLst>
      <p:ext uri="{BB962C8B-B14F-4D97-AF65-F5344CB8AC3E}">
        <p14:creationId xmlns:p14="http://schemas.microsoft.com/office/powerpoint/2010/main" val="3868200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http://puxandoapalha.blogspot.com.br/2011/07/como-funciona-um-banheiro-no-espaco.html</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33</a:t>
            </a:fld>
            <a:endParaRPr lang="pt-BR"/>
          </a:p>
        </p:txBody>
      </p:sp>
    </p:spTree>
    <p:extLst>
      <p:ext uri="{BB962C8B-B14F-4D97-AF65-F5344CB8AC3E}">
        <p14:creationId xmlns:p14="http://schemas.microsoft.com/office/powerpoint/2010/main" val="2716810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en-US" sz="1200" u="sng" kern="1200" dirty="0" smtClean="0">
                <a:solidFill>
                  <a:schemeClr val="tx1"/>
                </a:solidFill>
                <a:effectLst/>
                <a:latin typeface="+mn-lt"/>
                <a:ea typeface="+mn-ea"/>
                <a:cs typeface="+mn-cs"/>
                <a:hlinkClick r:id="rId3"/>
              </a:rPr>
              <a:t>http://science.howstuffworks.com/bathroom-in-space.htm</a:t>
            </a:r>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4"/>
              </a:rPr>
              <a:t>http://www.hightechscience.org/zero_gravity_toilet.htm</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pt-BR" dirty="0" smtClean="0"/>
          </a:p>
          <a:p>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34</a:t>
            </a:fld>
            <a:endParaRPr lang="pt-BR"/>
          </a:p>
        </p:txBody>
      </p:sp>
    </p:spTree>
    <p:extLst>
      <p:ext uri="{BB962C8B-B14F-4D97-AF65-F5344CB8AC3E}">
        <p14:creationId xmlns:p14="http://schemas.microsoft.com/office/powerpoint/2010/main" val="4236896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dirty="0" smtClean="0">
                <a:hlinkClick r:id="rId3"/>
              </a:rPr>
              <a:t>http://www.celestialmonochord.org/2007/02/drone_drone_dro.html</a:t>
            </a:r>
            <a:endParaRPr lang="pt-BR" dirty="0" smtClean="0"/>
          </a:p>
          <a:p>
            <a:r>
              <a:rPr lang="pt-BR" dirty="0" smtClean="0">
                <a:hlinkClick r:id="rId4"/>
              </a:rPr>
              <a:t>http://www.greinke.com/photos/2005_02_24%20udvar-hazy%20museum/space%20diapers/slides/IMGP2699%20space%20diapers.htm</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35</a:t>
            </a:fld>
            <a:endParaRPr lang="pt-BR"/>
          </a:p>
        </p:txBody>
      </p:sp>
    </p:spTree>
    <p:extLst>
      <p:ext uri="{BB962C8B-B14F-4D97-AF65-F5344CB8AC3E}">
        <p14:creationId xmlns:p14="http://schemas.microsoft.com/office/powerpoint/2010/main" val="1433454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dirty="0" smtClean="0">
                <a:hlinkClick r:id="rId3"/>
              </a:rPr>
              <a:t>http://www.nasa.gov/audience/foreducators/teachingfromspace/dayinthelife/morning-routine-adil-index.html</a:t>
            </a:r>
            <a:endParaRPr lang="pt-BR" dirty="0" smtClean="0"/>
          </a:p>
          <a:p>
            <a:r>
              <a:rPr lang="pt-BR" dirty="0" smtClean="0">
                <a:hlinkClick r:id="rId4"/>
              </a:rPr>
              <a:t>http://www.cartoonstock.com/directory/s/space_anomaly.asp</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36</a:t>
            </a:fld>
            <a:endParaRPr lang="pt-BR"/>
          </a:p>
        </p:txBody>
      </p:sp>
    </p:spTree>
    <p:extLst>
      <p:ext uri="{BB962C8B-B14F-4D97-AF65-F5344CB8AC3E}">
        <p14:creationId xmlns:p14="http://schemas.microsoft.com/office/powerpoint/2010/main" val="1921146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en-US" sz="1200" u="sng" kern="1200" dirty="0" smtClean="0">
                <a:solidFill>
                  <a:schemeClr val="tx1"/>
                </a:solidFill>
                <a:effectLst/>
                <a:latin typeface="+mn-lt"/>
                <a:ea typeface="+mn-ea"/>
                <a:cs typeface="+mn-cs"/>
                <a:hlinkClick r:id="rId3"/>
              </a:rPr>
              <a:t>http://history.nasa.gov/SP-400/ch2.htm</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pt-BR" smtClean="0">
                <a:hlinkClick r:id="rId4"/>
              </a:rPr>
              <a:t>http://science.howstuffworks.com/astronauts-eat-in-space1.htm</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37</a:t>
            </a:fld>
            <a:endParaRPr lang="pt-BR"/>
          </a:p>
        </p:txBody>
      </p:sp>
    </p:spTree>
    <p:extLst>
      <p:ext uri="{BB962C8B-B14F-4D97-AF65-F5344CB8AC3E}">
        <p14:creationId xmlns:p14="http://schemas.microsoft.com/office/powerpoint/2010/main" val="1433454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dirty="0" smtClean="0">
                <a:hlinkClick r:id="rId3"/>
              </a:rPr>
              <a:t>http://www.cartoonstock.com/directory/p/pig_out.asp</a:t>
            </a:r>
            <a:endParaRPr lang="pt-BR" dirty="0" smtClean="0"/>
          </a:p>
          <a:p>
            <a:r>
              <a:rPr lang="pt-BR" dirty="0" smtClean="0">
                <a:hlinkClick r:id="rId4"/>
              </a:rPr>
              <a:t>http://www.jacketflap.com/megablog/index.asp?tagid=8479&amp;tag=illustratie</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38</a:t>
            </a:fld>
            <a:endParaRPr lang="pt-BR"/>
          </a:p>
        </p:txBody>
      </p:sp>
    </p:spTree>
    <p:extLst>
      <p:ext uri="{BB962C8B-B14F-4D97-AF65-F5344CB8AC3E}">
        <p14:creationId xmlns:p14="http://schemas.microsoft.com/office/powerpoint/2010/main" val="1921146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http://spaceresearch.nasa.gov/general_info/pumpingiron.html</a:t>
            </a:r>
            <a:endParaRPr lang="pt-BR" dirty="0" smtClean="0"/>
          </a:p>
          <a:p>
            <a:r>
              <a:rPr lang="pt-BR" dirty="0" smtClean="0">
                <a:hlinkClick r:id="rId4"/>
              </a:rPr>
              <a:t>http://www.lpi.usra.edu/education/explore/space_health/background/</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39</a:t>
            </a:fld>
            <a:endParaRPr lang="pt-BR"/>
          </a:p>
        </p:txBody>
      </p:sp>
    </p:spTree>
    <p:extLst>
      <p:ext uri="{BB962C8B-B14F-4D97-AF65-F5344CB8AC3E}">
        <p14:creationId xmlns:p14="http://schemas.microsoft.com/office/powerpoint/2010/main" val="3425736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dirty="0" smtClean="0">
                <a:hlinkClick r:id="rId3"/>
              </a:rPr>
              <a:t>http://free-extras.com/images/marvin_the_martian-5213.htm</a:t>
            </a:r>
            <a:r>
              <a:rPr lang="pt-BR" dirty="0" smtClean="0"/>
              <a:t/>
            </a:r>
            <a:br>
              <a:rPr lang="pt-BR" dirty="0" smtClean="0"/>
            </a:br>
            <a:r>
              <a:rPr lang="pt-BR" dirty="0" smtClean="0">
                <a:hlinkClick r:id="rId4"/>
              </a:rPr>
              <a:t>http://www.tamilrelease.com/tvrip-tom-and-jerry-blast-off-to-mars-dubbed-movie-1st-on-net/</a:t>
            </a:r>
            <a:endParaRPr lang="pt-BR" dirty="0" smtClean="0"/>
          </a:p>
          <a:p>
            <a:r>
              <a:rPr lang="pt-BR" dirty="0" smtClean="0">
                <a:hlinkClick r:id="rId5"/>
              </a:rPr>
              <a:t>http://tudo-sobre-o-ben10.blogspot.com.br/2010_05_01_archive.html</a:t>
            </a:r>
            <a:r>
              <a:rPr lang="pt-BR" dirty="0" smtClean="0"/>
              <a:t>S</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4</a:t>
            </a:fld>
            <a:endParaRPr lang="pt-BR"/>
          </a:p>
        </p:txBody>
      </p:sp>
    </p:spTree>
    <p:extLst>
      <p:ext uri="{BB962C8B-B14F-4D97-AF65-F5344CB8AC3E}">
        <p14:creationId xmlns:p14="http://schemas.microsoft.com/office/powerpoint/2010/main" val="979296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http://www.walltor.com/wallpaper/cat-dreams--astronaut-cat-napping-in-space-wallpaper-88265</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40</a:t>
            </a:fld>
            <a:endParaRPr lang="pt-BR"/>
          </a:p>
        </p:txBody>
      </p:sp>
    </p:spTree>
    <p:extLst>
      <p:ext uri="{BB962C8B-B14F-4D97-AF65-F5344CB8AC3E}">
        <p14:creationId xmlns:p14="http://schemas.microsoft.com/office/powerpoint/2010/main" val="2986789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a:t>
            </a:r>
            <a:r>
              <a:rPr lang="en-US" baseline="0" dirty="0" smtClean="0"/>
              <a:t> </a:t>
            </a:r>
            <a:r>
              <a:rPr lang="en-US" sz="1200" u="sng" kern="1200" dirty="0" smtClean="0">
                <a:solidFill>
                  <a:schemeClr val="tx1"/>
                </a:solidFill>
                <a:effectLst/>
                <a:latin typeface="+mn-lt"/>
                <a:ea typeface="+mn-ea"/>
                <a:cs typeface="+mn-cs"/>
                <a:hlinkClick r:id="rId3"/>
              </a:rPr>
              <a:t>http://www.sciencephoto.com/media/76328/enlarge</a:t>
            </a:r>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4"/>
              </a:rPr>
              <a:t>http://www.synergyalliance.us/?p=295</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41</a:t>
            </a:fld>
            <a:endParaRPr lang="pt-BR"/>
          </a:p>
        </p:txBody>
      </p:sp>
    </p:spTree>
    <p:extLst>
      <p:ext uri="{BB962C8B-B14F-4D97-AF65-F5344CB8AC3E}">
        <p14:creationId xmlns:p14="http://schemas.microsoft.com/office/powerpoint/2010/main" val="467097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http://www.spacetimestudios.com/showthread.php?58873-My-first-T-Shirt-Design-Spaceman</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42</a:t>
            </a:fld>
            <a:endParaRPr lang="pt-BR"/>
          </a:p>
        </p:txBody>
      </p:sp>
    </p:spTree>
    <p:extLst>
      <p:ext uri="{BB962C8B-B14F-4D97-AF65-F5344CB8AC3E}">
        <p14:creationId xmlns:p14="http://schemas.microsoft.com/office/powerpoint/2010/main" val="2986789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smtClean="0">
                <a:hlinkClick r:id="rId3"/>
              </a:rPr>
              <a:t>http://www.youtube.com/watch?v=i2sG-0Vbmzo</a:t>
            </a:r>
            <a:endParaRPr lang="pt-BR"/>
          </a:p>
        </p:txBody>
      </p:sp>
      <p:sp>
        <p:nvSpPr>
          <p:cNvPr id="4" name="Slide Number Placeholder 3"/>
          <p:cNvSpPr>
            <a:spLocks noGrp="1"/>
          </p:cNvSpPr>
          <p:nvPr>
            <p:ph type="sldNum" sz="quarter" idx="10"/>
          </p:nvPr>
        </p:nvSpPr>
        <p:spPr/>
        <p:txBody>
          <a:bodyPr/>
          <a:lstStyle/>
          <a:p>
            <a:fld id="{61B8E8B1-530A-44C6-AA70-DB77C1D03ACA}" type="slidenum">
              <a:rPr lang="pt-BR" smtClean="0"/>
              <a:t>43</a:t>
            </a:fld>
            <a:endParaRPr lang="pt-BR"/>
          </a:p>
        </p:txBody>
      </p:sp>
    </p:spTree>
    <p:extLst>
      <p:ext uri="{BB962C8B-B14F-4D97-AF65-F5344CB8AC3E}">
        <p14:creationId xmlns:p14="http://schemas.microsoft.com/office/powerpoint/2010/main" val="488605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http://cowsarejustfood.com/2008/07/23/wall-e-a-short-review/</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44</a:t>
            </a:fld>
            <a:endParaRPr lang="pt-BR"/>
          </a:p>
        </p:txBody>
      </p:sp>
    </p:spTree>
    <p:extLst>
      <p:ext uri="{BB962C8B-B14F-4D97-AF65-F5344CB8AC3E}">
        <p14:creationId xmlns:p14="http://schemas.microsoft.com/office/powerpoint/2010/main" val="3248398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a:t>
            </a:r>
            <a:r>
              <a:rPr lang="en-US" baseline="0" dirty="0" smtClean="0"/>
              <a:t> </a:t>
            </a:r>
            <a:r>
              <a:rPr lang="pt-BR" dirty="0" smtClean="0">
                <a:hlinkClick r:id="rId3"/>
              </a:rPr>
              <a:t>http://www.cartoonstock.com/directory/s/space_food.asp</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5</a:t>
            </a:fld>
            <a:endParaRPr lang="pt-BR"/>
          </a:p>
        </p:txBody>
      </p:sp>
    </p:spTree>
    <p:extLst>
      <p:ext uri="{BB962C8B-B14F-4D97-AF65-F5344CB8AC3E}">
        <p14:creationId xmlns:p14="http://schemas.microsoft.com/office/powerpoint/2010/main" val="1186337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http://news.nationalgeographic.com/news/2010/09/100913-science-space-astronauts-gloves-fingernails-injury/</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6</a:t>
            </a:fld>
            <a:endParaRPr lang="pt-BR"/>
          </a:p>
        </p:txBody>
      </p:sp>
    </p:spTree>
    <p:extLst>
      <p:ext uri="{BB962C8B-B14F-4D97-AF65-F5344CB8AC3E}">
        <p14:creationId xmlns:p14="http://schemas.microsoft.com/office/powerpoint/2010/main" val="2553514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http://www.ama-assn.org/amednews/site/media/astrodocsatwork.htm</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7</a:t>
            </a:fld>
            <a:endParaRPr lang="pt-BR"/>
          </a:p>
        </p:txBody>
      </p:sp>
    </p:spTree>
    <p:extLst>
      <p:ext uri="{BB962C8B-B14F-4D97-AF65-F5344CB8AC3E}">
        <p14:creationId xmlns:p14="http://schemas.microsoft.com/office/powerpoint/2010/main" val="146333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a:t>
            </a:r>
            <a:r>
              <a:rPr lang="en-US" dirty="0" smtClean="0"/>
              <a:t>: </a:t>
            </a:r>
            <a:r>
              <a:rPr lang="pt-BR" dirty="0" smtClean="0">
                <a:hlinkClick r:id="rId3"/>
              </a:rPr>
              <a:t>http://triggerpit.com/2010/11/22/incredible-pics-nasa-astronaut-wheelock/</a:t>
            </a:r>
            <a:r>
              <a:rPr lang="pt-BR" dirty="0" smtClean="0"/>
              <a:t/>
            </a:r>
            <a:br>
              <a:rPr lang="pt-BR" dirty="0" smtClean="0"/>
            </a:br>
            <a:r>
              <a:rPr lang="pt-BR" dirty="0" smtClean="0"/>
              <a:t>Progress sobre as</a:t>
            </a:r>
            <a:r>
              <a:rPr lang="pt-BR" baseline="0" dirty="0" smtClean="0"/>
              <a:t> Bahamas</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8</a:t>
            </a:fld>
            <a:endParaRPr lang="pt-BR"/>
          </a:p>
        </p:txBody>
      </p:sp>
    </p:spTree>
    <p:extLst>
      <p:ext uri="{BB962C8B-B14F-4D97-AF65-F5344CB8AC3E}">
        <p14:creationId xmlns:p14="http://schemas.microsoft.com/office/powerpoint/2010/main" val="326944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Fontes</a:t>
            </a:r>
            <a:r>
              <a:rPr lang="en-US" dirty="0" smtClean="0"/>
              <a:t>: </a:t>
            </a:r>
            <a:r>
              <a:rPr lang="pt-BR" dirty="0" smtClean="0">
                <a:hlinkClick r:id="rId3"/>
              </a:rPr>
              <a:t>http://www.space.com/12725-russia-progress-cargo-spacecraft-infographic.html</a:t>
            </a:r>
            <a:endParaRPr lang="pt-BR" dirty="0" smtClean="0"/>
          </a:p>
          <a:p>
            <a:r>
              <a:rPr lang="pt-BR" dirty="0" smtClean="0">
                <a:hlinkClick r:id="rId4"/>
              </a:rPr>
              <a:t>http://www.nasa.gov/centers/johnson/events/exhibits/html/food_samples.html</a:t>
            </a:r>
            <a:endParaRPr lang="pt-BR" dirty="0" smtClean="0"/>
          </a:p>
          <a:p>
            <a:r>
              <a:rPr lang="pt-BR" dirty="0" smtClean="0">
                <a:hlinkClick r:id="rId5"/>
              </a:rPr>
              <a:t>http://science.nasa.gov/science-news/science-at-nasa/2000/ast02nov_1/</a:t>
            </a:r>
            <a:endParaRPr lang="pt-BR" dirty="0" smtClean="0"/>
          </a:p>
          <a:p>
            <a:r>
              <a:rPr lang="pt-BR" dirty="0" smtClean="0">
                <a:hlinkClick r:id="rId6"/>
              </a:rPr>
              <a:t>http://spacerubble.blogspot.com.br/2010_08_01_archive.html</a:t>
            </a:r>
            <a:endParaRPr lang="pt-BR" dirty="0"/>
          </a:p>
        </p:txBody>
      </p:sp>
      <p:sp>
        <p:nvSpPr>
          <p:cNvPr id="4" name="Slide Number Placeholder 3"/>
          <p:cNvSpPr>
            <a:spLocks noGrp="1"/>
          </p:cNvSpPr>
          <p:nvPr>
            <p:ph type="sldNum" sz="quarter" idx="10"/>
          </p:nvPr>
        </p:nvSpPr>
        <p:spPr/>
        <p:txBody>
          <a:bodyPr/>
          <a:lstStyle/>
          <a:p>
            <a:fld id="{61B8E8B1-530A-44C6-AA70-DB77C1D03ACA}" type="slidenum">
              <a:rPr lang="pt-BR" smtClean="0"/>
              <a:t>9</a:t>
            </a:fld>
            <a:endParaRPr lang="pt-BR"/>
          </a:p>
        </p:txBody>
      </p:sp>
    </p:spTree>
    <p:extLst>
      <p:ext uri="{BB962C8B-B14F-4D97-AF65-F5344CB8AC3E}">
        <p14:creationId xmlns:p14="http://schemas.microsoft.com/office/powerpoint/2010/main" val="32694407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FDAAC1C9-940C-4D27-90EC-4F72CF2CDA4B}" type="datetimeFigureOut">
              <a:rPr lang="pt-BR" smtClean="0"/>
              <a:t>14/07/2012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9A69496-E957-4E36-AA06-3BA01DF7ED37}" type="slidenum">
              <a:rPr lang="pt-BR" smtClean="0"/>
              <a:t>‹#›</a:t>
            </a:fld>
            <a:endParaRPr lang="pt-B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AC1C9-940C-4D27-90EC-4F72CF2CDA4B}" type="datetimeFigureOut">
              <a:rPr lang="pt-BR" smtClean="0"/>
              <a:t>14/07/2012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9A69496-E957-4E36-AA06-3BA01DF7ED37}" type="slidenum">
              <a:rPr lang="pt-BR" smtClean="0"/>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AC1C9-940C-4D27-90EC-4F72CF2CDA4B}" type="datetimeFigureOut">
              <a:rPr lang="pt-BR" smtClean="0"/>
              <a:t>14/07/2012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9A69496-E957-4E36-AA06-3BA01DF7ED37}" type="slidenum">
              <a:rPr lang="pt-BR" smtClean="0"/>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DAAC1C9-940C-4D27-90EC-4F72CF2CDA4B}" type="datetimeFigureOut">
              <a:rPr lang="pt-BR" smtClean="0"/>
              <a:t>14/07/2012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9A69496-E957-4E36-AA06-3BA01DF7ED37}" type="slidenum">
              <a:rPr lang="pt-BR" smtClean="0"/>
              <a:t>‹#›</a:t>
            </a:fld>
            <a:endParaRPr lang="pt-BR"/>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AC1C9-940C-4D27-90EC-4F72CF2CDA4B}" type="datetimeFigureOut">
              <a:rPr lang="pt-BR" smtClean="0"/>
              <a:t>14/07/2012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9A69496-E957-4E36-AA06-3BA01DF7ED37}" type="slidenum">
              <a:rPr lang="pt-BR" smtClean="0"/>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FDAAC1C9-940C-4D27-90EC-4F72CF2CDA4B}" type="datetimeFigureOut">
              <a:rPr lang="pt-BR" smtClean="0"/>
              <a:t>14/07/2012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9A69496-E957-4E36-AA06-3BA01DF7ED37}" type="slidenum">
              <a:rPr lang="pt-BR" smtClean="0"/>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DAAC1C9-940C-4D27-90EC-4F72CF2CDA4B}" type="datetimeFigureOut">
              <a:rPr lang="pt-BR" smtClean="0"/>
              <a:t>14/07/2012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9A69496-E957-4E36-AA06-3BA01DF7ED37}" type="slidenum">
              <a:rPr lang="pt-BR" smtClean="0"/>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AAC1C9-940C-4D27-90EC-4F72CF2CDA4B}" type="datetimeFigureOut">
              <a:rPr lang="pt-BR" smtClean="0"/>
              <a:t>14/07/2012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9A69496-E957-4E36-AA06-3BA01DF7ED37}" type="slidenum">
              <a:rPr lang="pt-BR" smtClean="0"/>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AC1C9-940C-4D27-90EC-4F72CF2CDA4B}" type="datetimeFigureOut">
              <a:rPr lang="pt-BR" smtClean="0"/>
              <a:t>14/07/2012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9A69496-E957-4E36-AA06-3BA01DF7ED37}" type="slidenum">
              <a:rPr lang="pt-BR" smtClean="0"/>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AC1C9-940C-4D27-90EC-4F72CF2CDA4B}" type="datetimeFigureOut">
              <a:rPr lang="pt-BR" smtClean="0"/>
              <a:t>14/07/2012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9A69496-E957-4E36-AA06-3BA01DF7ED37}" type="slidenum">
              <a:rPr lang="pt-BR" smtClean="0"/>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AC1C9-940C-4D27-90EC-4F72CF2CDA4B}" type="datetimeFigureOut">
              <a:rPr lang="pt-BR" smtClean="0"/>
              <a:t>14/07/2012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9A69496-E957-4E36-AA06-3BA01DF7ED37}" type="slidenum">
              <a:rPr lang="pt-BR" smtClean="0"/>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FDAAC1C9-940C-4D27-90EC-4F72CF2CDA4B}" type="datetimeFigureOut">
              <a:rPr lang="pt-BR" smtClean="0"/>
              <a:t>14/07/2012</a:t>
            </a:fld>
            <a:endParaRPr lang="pt-B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pt-B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79A69496-E957-4E36-AA06-3BA01DF7ED37}" type="slidenum">
              <a:rPr lang="pt-BR" smtClean="0"/>
              <a:t>‹#›</a:t>
            </a:fld>
            <a:endParaRPr lang="pt-BR"/>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samultimedia.esa.int/images/msm_images/nightastronauts_h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0" y="-35117"/>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12576" y="188640"/>
            <a:ext cx="5976664" cy="2088232"/>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rint MT Shadow" pitchFamily="82" charset="0"/>
              </a:rPr>
              <a:t>VIDA DE </a:t>
            </a:r>
            <a:b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rint MT Shadow" pitchFamily="82" charset="0"/>
              </a:rPr>
            </a:b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rint MT Shadow" pitchFamily="82" charset="0"/>
              </a:rPr>
              <a:t/>
            </a:r>
            <a:b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rint MT Shadow" pitchFamily="82" charset="0"/>
              </a:rPr>
            </a:b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rint MT Shadow" pitchFamily="82" charset="0"/>
              </a:rPr>
              <a:t>ASTRONAUTA</a:t>
            </a:r>
            <a:endParaRPr lang="pt-BR"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rint MT Shadow" pitchFamily="82" charset="0"/>
            </a:endParaRPr>
          </a:p>
        </p:txBody>
      </p:sp>
    </p:spTree>
    <p:extLst>
      <p:ext uri="{BB962C8B-B14F-4D97-AF65-F5344CB8AC3E}">
        <p14:creationId xmlns:p14="http://schemas.microsoft.com/office/powerpoint/2010/main" val="392288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universetoday.com/wp-content/uploads/2012/01/Extravehicular-Acti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1611560"/>
            <a:ext cx="10001250" cy="10048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cap="none" spc="150" dirty="0" err="1" smtClean="0">
                <a:ln w="11430"/>
                <a:solidFill>
                  <a:srgbClr val="F8F8F8"/>
                </a:solidFill>
                <a:effectLst>
                  <a:outerShdw blurRad="25400" algn="tl" rotWithShape="0">
                    <a:srgbClr val="000000">
                      <a:alpha val="43000"/>
                    </a:srgbClr>
                  </a:outerShdw>
                </a:effectLst>
              </a:rPr>
              <a:t>Missões</a:t>
            </a:r>
            <a:r>
              <a:rPr lang="en-US" b="1" cap="none" spc="150" dirty="0" smtClean="0">
                <a:ln w="11430"/>
                <a:solidFill>
                  <a:srgbClr val="F8F8F8"/>
                </a:solidFill>
                <a:effectLst>
                  <a:outerShdw blurRad="25400" algn="tl" rotWithShape="0">
                    <a:srgbClr val="000000">
                      <a:alpha val="43000"/>
                    </a:srgbClr>
                  </a:outerShdw>
                </a:effectLst>
              </a:rPr>
              <a:t> de </a:t>
            </a:r>
            <a:r>
              <a:rPr lang="en-US" b="1" cap="none" spc="150" dirty="0" err="1" smtClean="0">
                <a:ln w="11430"/>
                <a:solidFill>
                  <a:srgbClr val="F8F8F8"/>
                </a:solidFill>
                <a:effectLst>
                  <a:outerShdw blurRad="25400" algn="tl" rotWithShape="0">
                    <a:srgbClr val="000000">
                      <a:alpha val="43000"/>
                    </a:srgbClr>
                  </a:outerShdw>
                </a:effectLst>
              </a:rPr>
              <a:t>reparos</a:t>
            </a:r>
            <a:r>
              <a:rPr lang="en-US" b="1" cap="none" spc="150" dirty="0" smtClean="0">
                <a:ln w="11430"/>
                <a:solidFill>
                  <a:srgbClr val="F8F8F8"/>
                </a:solidFill>
                <a:effectLst>
                  <a:outerShdw blurRad="25400" algn="tl" rotWithShape="0">
                    <a:srgbClr val="000000">
                      <a:alpha val="43000"/>
                    </a:srgbClr>
                  </a:outerShdw>
                </a:effectLst>
              </a:rPr>
              <a:t> e </a:t>
            </a:r>
            <a:r>
              <a:rPr lang="en-US" b="1" cap="none" spc="150" dirty="0" err="1" smtClean="0">
                <a:ln w="11430"/>
                <a:solidFill>
                  <a:srgbClr val="F8F8F8"/>
                </a:solidFill>
                <a:effectLst>
                  <a:outerShdw blurRad="25400" algn="tl" rotWithShape="0">
                    <a:srgbClr val="000000">
                      <a:alpha val="43000"/>
                    </a:srgbClr>
                  </a:outerShdw>
                </a:effectLst>
              </a:rPr>
              <a:t>manutenção</a:t>
            </a:r>
            <a:endParaRPr lang="pt-BR"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4276131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blog.al.com/space-news/2009/05/344876main_pgtonhubblelfight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92" y="-171400"/>
            <a:ext cx="11049356" cy="72728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260648"/>
            <a:ext cx="2880320" cy="923330"/>
          </a:xfrm>
          <a:prstGeom prst="rect">
            <a:avLst/>
          </a:prstGeom>
          <a:noFill/>
        </p:spPr>
        <p:txBody>
          <a:bodyPr wrap="square" rtlCol="0">
            <a:spAutoFit/>
          </a:bodyPr>
          <a:lstStyle/>
          <a:p>
            <a:r>
              <a:rPr lang="en-US" dirty="0" err="1" smtClean="0">
                <a:solidFill>
                  <a:schemeClr val="bg1"/>
                </a:solidFill>
              </a:rPr>
              <a:t>Os</a:t>
            </a:r>
            <a:r>
              <a:rPr lang="en-US" dirty="0" smtClean="0">
                <a:solidFill>
                  <a:schemeClr val="bg1"/>
                </a:solidFill>
              </a:rPr>
              <a:t> </a:t>
            </a:r>
            <a:r>
              <a:rPr lang="en-US" dirty="0" err="1" smtClean="0">
                <a:solidFill>
                  <a:schemeClr val="bg1"/>
                </a:solidFill>
              </a:rPr>
              <a:t>reparos</a:t>
            </a:r>
            <a:r>
              <a:rPr lang="en-US" dirty="0" smtClean="0">
                <a:solidFill>
                  <a:schemeClr val="bg1"/>
                </a:solidFill>
              </a:rPr>
              <a:t> </a:t>
            </a:r>
            <a:r>
              <a:rPr lang="en-US" dirty="0" err="1" smtClean="0">
                <a:solidFill>
                  <a:schemeClr val="bg1"/>
                </a:solidFill>
              </a:rPr>
              <a:t>podem</a:t>
            </a:r>
            <a:r>
              <a:rPr lang="en-US" dirty="0" smtClean="0">
                <a:solidFill>
                  <a:schemeClr val="bg1"/>
                </a:solidFill>
              </a:rPr>
              <a:t> </a:t>
            </a:r>
            <a:r>
              <a:rPr lang="en-US" dirty="0" err="1" smtClean="0">
                <a:solidFill>
                  <a:schemeClr val="bg1"/>
                </a:solidFill>
              </a:rPr>
              <a:t>ser</a:t>
            </a:r>
            <a:r>
              <a:rPr lang="en-US" dirty="0" smtClean="0">
                <a:solidFill>
                  <a:schemeClr val="bg1"/>
                </a:solidFill>
              </a:rPr>
              <a:t> </a:t>
            </a:r>
            <a:r>
              <a:rPr lang="en-US" dirty="0" err="1" smtClean="0">
                <a:solidFill>
                  <a:schemeClr val="bg1"/>
                </a:solidFill>
              </a:rPr>
              <a:t>feitos</a:t>
            </a:r>
            <a:r>
              <a:rPr lang="en-US" dirty="0" smtClean="0">
                <a:solidFill>
                  <a:schemeClr val="bg1"/>
                </a:solidFill>
              </a:rPr>
              <a:t> </a:t>
            </a:r>
            <a:r>
              <a:rPr lang="en-US" dirty="0" err="1" smtClean="0">
                <a:solidFill>
                  <a:schemeClr val="bg1"/>
                </a:solidFill>
              </a:rPr>
              <a:t>por</a:t>
            </a:r>
            <a:r>
              <a:rPr lang="en-US" dirty="0" smtClean="0">
                <a:solidFill>
                  <a:schemeClr val="bg1"/>
                </a:solidFill>
              </a:rPr>
              <a:t> </a:t>
            </a:r>
            <a:r>
              <a:rPr lang="en-US" dirty="0" err="1" smtClean="0">
                <a:solidFill>
                  <a:schemeClr val="bg1"/>
                </a:solidFill>
              </a:rPr>
              <a:t>astronautas</a:t>
            </a:r>
            <a:r>
              <a:rPr lang="en-US" dirty="0" smtClean="0">
                <a:solidFill>
                  <a:schemeClr val="bg1"/>
                </a:solidFill>
              </a:rPr>
              <a:t> </a:t>
            </a:r>
            <a:r>
              <a:rPr lang="en-US" dirty="0" err="1" smtClean="0">
                <a:solidFill>
                  <a:schemeClr val="bg1"/>
                </a:solidFill>
              </a:rPr>
              <a:t>em</a:t>
            </a:r>
            <a:r>
              <a:rPr lang="en-US" dirty="0" smtClean="0">
                <a:solidFill>
                  <a:schemeClr val="bg1"/>
                </a:solidFill>
              </a:rPr>
              <a:t> </a:t>
            </a:r>
            <a:r>
              <a:rPr lang="en-US" dirty="0" err="1" smtClean="0">
                <a:solidFill>
                  <a:schemeClr val="bg1"/>
                </a:solidFill>
              </a:rPr>
              <a:t>missão</a:t>
            </a:r>
            <a:r>
              <a:rPr lang="en-US" dirty="0" smtClean="0">
                <a:solidFill>
                  <a:schemeClr val="bg1"/>
                </a:solidFill>
              </a:rPr>
              <a:t> </a:t>
            </a:r>
            <a:r>
              <a:rPr lang="en-US" dirty="0" err="1" smtClean="0">
                <a:solidFill>
                  <a:schemeClr val="bg1"/>
                </a:solidFill>
              </a:rPr>
              <a:t>extraveicular</a:t>
            </a:r>
            <a:endParaRPr lang="pt-BR" dirty="0">
              <a:solidFill>
                <a:schemeClr val="bg1"/>
              </a:solidFill>
            </a:endParaRPr>
          </a:p>
        </p:txBody>
      </p:sp>
    </p:spTree>
    <p:extLst>
      <p:ext uri="{BB962C8B-B14F-4D97-AF65-F5344CB8AC3E}">
        <p14:creationId xmlns:p14="http://schemas.microsoft.com/office/powerpoint/2010/main" val="1478453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graphics8.nytimes.com/images/2008/03/11/science/11robo.xlar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176" y="6760"/>
            <a:ext cx="11915367" cy="69506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476672"/>
            <a:ext cx="2232248" cy="923330"/>
          </a:xfrm>
          <a:prstGeom prst="rect">
            <a:avLst/>
          </a:prstGeom>
          <a:noFill/>
        </p:spPr>
        <p:txBody>
          <a:bodyPr wrap="square" rtlCol="0">
            <a:spAutoFit/>
          </a:bodyPr>
          <a:lstStyle/>
          <a:p>
            <a:pPr algn="ctr"/>
            <a:r>
              <a:rPr lang="en-US" dirty="0" err="1" smtClean="0"/>
              <a:t>Ou</a:t>
            </a:r>
            <a:r>
              <a:rPr lang="en-US" dirty="0" smtClean="0"/>
              <a:t> </a:t>
            </a:r>
            <a:r>
              <a:rPr lang="en-US" dirty="0" err="1" smtClean="0"/>
              <a:t>os</a:t>
            </a:r>
            <a:r>
              <a:rPr lang="en-US" dirty="0" smtClean="0"/>
              <a:t> </a:t>
            </a:r>
            <a:r>
              <a:rPr lang="en-US" dirty="0" err="1" smtClean="0"/>
              <a:t>reparos</a:t>
            </a:r>
            <a:r>
              <a:rPr lang="en-US" dirty="0" smtClean="0"/>
              <a:t> </a:t>
            </a:r>
            <a:r>
              <a:rPr lang="en-US" dirty="0" err="1" smtClean="0"/>
              <a:t>podem</a:t>
            </a:r>
            <a:r>
              <a:rPr lang="en-US" dirty="0" smtClean="0"/>
              <a:t> </a:t>
            </a:r>
            <a:r>
              <a:rPr lang="en-US" dirty="0" err="1" smtClean="0"/>
              <a:t>ser</a:t>
            </a:r>
            <a:r>
              <a:rPr lang="en-US" dirty="0" smtClean="0"/>
              <a:t> </a:t>
            </a:r>
            <a:r>
              <a:rPr lang="en-US" dirty="0" err="1" smtClean="0"/>
              <a:t>feitos</a:t>
            </a:r>
            <a:r>
              <a:rPr lang="en-US" dirty="0" smtClean="0"/>
              <a:t> com </a:t>
            </a:r>
            <a:r>
              <a:rPr lang="en-US" dirty="0" err="1" smtClean="0"/>
              <a:t>braços</a:t>
            </a:r>
            <a:r>
              <a:rPr lang="en-US" dirty="0" smtClean="0"/>
              <a:t> </a:t>
            </a:r>
            <a:r>
              <a:rPr lang="en-US" dirty="0" err="1" smtClean="0"/>
              <a:t>robóticos</a:t>
            </a:r>
            <a:endParaRPr lang="pt-BR" dirty="0"/>
          </a:p>
        </p:txBody>
      </p:sp>
    </p:spTree>
    <p:extLst>
      <p:ext uri="{BB962C8B-B14F-4D97-AF65-F5344CB8AC3E}">
        <p14:creationId xmlns:p14="http://schemas.microsoft.com/office/powerpoint/2010/main" val="1676886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http://www.logosinspace.com/images/NASA-Images/Targets/Assembly%20Guidence%20Targets%20on%20Unity%20Module%20of%20the%20International%20Space%20Station%20Attached%20to%20Russian%20Zarya%20Control%20Module%20in%20Shuttle%20Bay%20STS088%2012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52" y="0"/>
            <a:ext cx="10274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48926" y="188640"/>
            <a:ext cx="7924800" cy="1143000"/>
          </a:xfrm>
        </p:spPr>
        <p:txBody>
          <a:bodyPr>
            <a:scene3d>
              <a:camera prst="orthographicFront"/>
              <a:lightRig rig="soft" dir="t">
                <a:rot lat="0" lon="0" rev="10800000"/>
              </a:lightRig>
            </a:scene3d>
            <a:sp3d>
              <a:bevelT w="27940" h="12700"/>
              <a:contourClr>
                <a:srgbClr val="DDDDDD"/>
              </a:contourClr>
            </a:sp3d>
          </a:bodyPr>
          <a:lstStyle/>
          <a:p>
            <a:r>
              <a:rPr lang="en-US" b="1" cap="none" spc="150" dirty="0" err="1" smtClean="0">
                <a:ln w="11430"/>
                <a:solidFill>
                  <a:srgbClr val="F8F8F8"/>
                </a:solidFill>
                <a:effectLst>
                  <a:outerShdw blurRad="25400" algn="tl" rotWithShape="0">
                    <a:srgbClr val="000000">
                      <a:alpha val="43000"/>
                    </a:srgbClr>
                  </a:outerShdw>
                </a:effectLst>
              </a:rPr>
              <a:t>Missões</a:t>
            </a:r>
            <a:r>
              <a:rPr lang="en-US" b="1" cap="none" spc="150" dirty="0" smtClean="0">
                <a:ln w="11430"/>
                <a:solidFill>
                  <a:srgbClr val="F8F8F8"/>
                </a:solidFill>
                <a:effectLst>
                  <a:outerShdw blurRad="25400" algn="tl" rotWithShape="0">
                    <a:srgbClr val="000000">
                      <a:alpha val="43000"/>
                    </a:srgbClr>
                  </a:outerShdw>
                </a:effectLst>
              </a:rPr>
              <a:t> de </a:t>
            </a:r>
            <a:r>
              <a:rPr lang="en-US" b="1" cap="none" spc="150" dirty="0" err="1" smtClean="0">
                <a:ln w="11430"/>
                <a:solidFill>
                  <a:srgbClr val="F8F8F8"/>
                </a:solidFill>
                <a:effectLst>
                  <a:outerShdw blurRad="25400" algn="tl" rotWithShape="0">
                    <a:srgbClr val="000000">
                      <a:alpha val="43000"/>
                    </a:srgbClr>
                  </a:outerShdw>
                </a:effectLst>
              </a:rPr>
              <a:t>montagem</a:t>
            </a:r>
            <a:endParaRPr lang="pt-BR"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095728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0"/>
            <a:ext cx="986509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extBox 1"/>
          <p:cNvSpPr txBox="1"/>
          <p:nvPr/>
        </p:nvSpPr>
        <p:spPr>
          <a:xfrm>
            <a:off x="5724128" y="980728"/>
            <a:ext cx="2664296" cy="1477328"/>
          </a:xfrm>
          <a:prstGeom prst="rect">
            <a:avLst/>
          </a:prstGeom>
          <a:noFill/>
        </p:spPr>
        <p:txBody>
          <a:bodyPr wrap="square" rtlCol="0">
            <a:spAutoFit/>
          </a:bodyPr>
          <a:lstStyle/>
          <a:p>
            <a:pPr algn="ctr"/>
            <a:r>
              <a:rPr lang="en-US" dirty="0" smtClean="0"/>
              <a:t>As </a:t>
            </a:r>
            <a:r>
              <a:rPr lang="en-US" dirty="0" err="1" smtClean="0"/>
              <a:t>missões</a:t>
            </a:r>
            <a:r>
              <a:rPr lang="en-US" dirty="0" smtClean="0"/>
              <a:t> de </a:t>
            </a:r>
            <a:r>
              <a:rPr lang="en-US" dirty="0" err="1" smtClean="0"/>
              <a:t>montagem</a:t>
            </a:r>
            <a:r>
              <a:rPr lang="en-US" dirty="0" smtClean="0"/>
              <a:t> </a:t>
            </a:r>
            <a:r>
              <a:rPr lang="en-US" dirty="0" err="1" smtClean="0"/>
              <a:t>em</a:t>
            </a:r>
            <a:r>
              <a:rPr lang="en-US" dirty="0" smtClean="0"/>
              <a:t> </a:t>
            </a:r>
            <a:r>
              <a:rPr lang="en-US" dirty="0" err="1" smtClean="0"/>
              <a:t>geral</a:t>
            </a:r>
            <a:r>
              <a:rPr lang="en-US" dirty="0" smtClean="0"/>
              <a:t> se </a:t>
            </a:r>
            <a:r>
              <a:rPr lang="en-US" dirty="0" err="1" smtClean="0"/>
              <a:t>relacionam</a:t>
            </a:r>
            <a:r>
              <a:rPr lang="en-US" dirty="0" smtClean="0"/>
              <a:t> com o </a:t>
            </a:r>
            <a:r>
              <a:rPr lang="en-US" dirty="0" err="1" smtClean="0"/>
              <a:t>atracamento</a:t>
            </a:r>
            <a:r>
              <a:rPr lang="en-US" dirty="0" smtClean="0"/>
              <a:t> de </a:t>
            </a:r>
            <a:r>
              <a:rPr lang="en-US" dirty="0" err="1" smtClean="0"/>
              <a:t>módulos</a:t>
            </a:r>
            <a:r>
              <a:rPr lang="en-US" dirty="0" smtClean="0"/>
              <a:t>, </a:t>
            </a:r>
            <a:r>
              <a:rPr lang="en-US" dirty="0" err="1" smtClean="0"/>
              <a:t>montagem</a:t>
            </a:r>
            <a:r>
              <a:rPr lang="en-US" dirty="0" smtClean="0"/>
              <a:t> e </a:t>
            </a:r>
            <a:r>
              <a:rPr lang="en-US" dirty="0" err="1" smtClean="0"/>
              <a:t>desmontagem</a:t>
            </a:r>
            <a:r>
              <a:rPr lang="en-US" dirty="0" smtClean="0"/>
              <a:t> de </a:t>
            </a:r>
            <a:r>
              <a:rPr lang="en-US" dirty="0" err="1" smtClean="0"/>
              <a:t>satélites</a:t>
            </a:r>
            <a:r>
              <a:rPr lang="en-US" dirty="0" smtClean="0"/>
              <a:t> e </a:t>
            </a:r>
            <a:r>
              <a:rPr lang="en-US" dirty="0" err="1" smtClean="0"/>
              <a:t>sondas</a:t>
            </a:r>
            <a:r>
              <a:rPr lang="en-US" dirty="0" smtClean="0"/>
              <a:t> . . . </a:t>
            </a:r>
            <a:endParaRPr lang="pt-BR" dirty="0"/>
          </a:p>
        </p:txBody>
      </p:sp>
      <p:pic>
        <p:nvPicPr>
          <p:cNvPr id="13314" name="Picture 2" descr="http://www.asc-csa.gc.ca/images/canadarm2_anniversaire_13.jpg"/>
          <p:cNvPicPr>
            <a:picLocks noChangeAspect="1" noChangeArrowheads="1"/>
          </p:cNvPicPr>
          <p:nvPr/>
        </p:nvPicPr>
        <p:blipFill rotWithShape="1">
          <a:blip r:embed="rId3">
            <a:extLst>
              <a:ext uri="{28A0092B-C50C-407E-A947-70E740481C1C}">
                <a14:useLocalDpi xmlns:a14="http://schemas.microsoft.com/office/drawing/2010/main" val="0"/>
              </a:ext>
            </a:extLst>
          </a:blip>
          <a:srcRect r="24878"/>
          <a:stretch/>
        </p:blipFill>
        <p:spPr bwMode="auto">
          <a:xfrm>
            <a:off x="5234203" y="3464793"/>
            <a:ext cx="3644145" cy="2433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3316" name="Picture 4" descr="http://www.udel.edu/physics/scen103/ZING/Apollo12AstroByLEM.jp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300"/>
                    </a14:imgEffect>
                  </a14:imgLayer>
                </a14:imgProps>
              </a:ext>
              <a:ext uri="{28A0092B-C50C-407E-A947-70E740481C1C}">
                <a14:useLocalDpi xmlns:a14="http://schemas.microsoft.com/office/drawing/2010/main" val="0"/>
              </a:ext>
            </a:extLst>
          </a:blip>
          <a:srcRect r="3101"/>
          <a:stretch/>
        </p:blipFill>
        <p:spPr bwMode="auto">
          <a:xfrm>
            <a:off x="597429" y="442694"/>
            <a:ext cx="3470515" cy="2686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TextBox 5"/>
          <p:cNvSpPr txBox="1"/>
          <p:nvPr/>
        </p:nvSpPr>
        <p:spPr>
          <a:xfrm>
            <a:off x="1223628" y="3930479"/>
            <a:ext cx="2664296" cy="923330"/>
          </a:xfrm>
          <a:prstGeom prst="rect">
            <a:avLst/>
          </a:prstGeom>
          <a:noFill/>
        </p:spPr>
        <p:txBody>
          <a:bodyPr wrap="square" rtlCol="0">
            <a:spAutoFit/>
          </a:bodyPr>
          <a:lstStyle/>
          <a:p>
            <a:pPr algn="ctr"/>
            <a:r>
              <a:rPr lang="en-US" dirty="0" smtClean="0"/>
              <a:t>. . . </a:t>
            </a:r>
            <a:r>
              <a:rPr lang="en-US" dirty="0"/>
              <a:t>e</a:t>
            </a:r>
            <a:r>
              <a:rPr lang="en-US" dirty="0" smtClean="0"/>
              <a:t> </a:t>
            </a:r>
            <a:r>
              <a:rPr lang="en-US" dirty="0" err="1" smtClean="0"/>
              <a:t>também</a:t>
            </a:r>
            <a:r>
              <a:rPr lang="en-US" dirty="0" smtClean="0"/>
              <a:t> com a </a:t>
            </a:r>
            <a:r>
              <a:rPr lang="en-US" dirty="0" err="1" smtClean="0"/>
              <a:t>montagem</a:t>
            </a:r>
            <a:r>
              <a:rPr lang="en-US" dirty="0" smtClean="0"/>
              <a:t> de </a:t>
            </a:r>
            <a:r>
              <a:rPr lang="en-US" dirty="0" err="1" smtClean="0"/>
              <a:t>estações</a:t>
            </a:r>
            <a:r>
              <a:rPr lang="en-US" dirty="0" smtClean="0"/>
              <a:t> </a:t>
            </a:r>
            <a:r>
              <a:rPr lang="en-US" dirty="0" err="1" smtClean="0"/>
              <a:t>espaciais</a:t>
            </a:r>
            <a:r>
              <a:rPr lang="en-US" dirty="0" smtClean="0"/>
              <a:t> </a:t>
            </a:r>
            <a:r>
              <a:rPr lang="en-US" dirty="0" err="1" smtClean="0"/>
              <a:t>como</a:t>
            </a:r>
            <a:r>
              <a:rPr lang="en-US" dirty="0" smtClean="0"/>
              <a:t> a ISS</a:t>
            </a:r>
            <a:endParaRPr lang="pt-BR" dirty="0"/>
          </a:p>
        </p:txBody>
      </p:sp>
    </p:spTree>
    <p:extLst>
      <p:ext uri="{BB962C8B-B14F-4D97-AF65-F5344CB8AC3E}">
        <p14:creationId xmlns:p14="http://schemas.microsoft.com/office/powerpoint/2010/main" val="1647404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4544" y="0"/>
            <a:ext cx="1000911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14338" name="Picture 2" descr="Astronaut Don Pettit conducts research aboard the I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988840"/>
            <a:ext cx="3744416" cy="28102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cap="none" spc="150" dirty="0" err="1" smtClean="0">
                <a:ln w="11430"/>
                <a:solidFill>
                  <a:srgbClr val="F8F8F8"/>
                </a:solidFill>
                <a:effectLst>
                  <a:outerShdw blurRad="25400" algn="tl" rotWithShape="0">
                    <a:srgbClr val="000000">
                      <a:alpha val="43000"/>
                    </a:srgbClr>
                  </a:outerShdw>
                </a:effectLst>
              </a:rPr>
              <a:t>Missões</a:t>
            </a:r>
            <a:r>
              <a:rPr lang="en-US" b="1" cap="none" spc="150" dirty="0" smtClean="0">
                <a:ln w="11430"/>
                <a:solidFill>
                  <a:srgbClr val="F8F8F8"/>
                </a:solidFill>
                <a:effectLst>
                  <a:outerShdw blurRad="25400" algn="tl" rotWithShape="0">
                    <a:srgbClr val="000000">
                      <a:alpha val="43000"/>
                    </a:srgbClr>
                  </a:outerShdw>
                </a:effectLst>
              </a:rPr>
              <a:t> de </a:t>
            </a:r>
            <a:r>
              <a:rPr lang="en-US" b="1" cap="none" spc="150" dirty="0" err="1" smtClean="0">
                <a:ln w="11430"/>
                <a:solidFill>
                  <a:srgbClr val="F8F8F8"/>
                </a:solidFill>
                <a:effectLst>
                  <a:outerShdw blurRad="25400" algn="tl" rotWithShape="0">
                    <a:srgbClr val="000000">
                      <a:alpha val="43000"/>
                    </a:srgbClr>
                  </a:outerShdw>
                </a:effectLst>
              </a:rPr>
              <a:t>pesquisa</a:t>
            </a:r>
            <a:endParaRPr lang="pt-BR" b="1" cap="none" spc="150" dirty="0">
              <a:ln w="11430"/>
              <a:solidFill>
                <a:srgbClr val="F8F8F8"/>
              </a:solidFill>
              <a:effectLst>
                <a:outerShdw blurRad="25400" algn="tl" rotWithShape="0">
                  <a:srgbClr val="000000">
                    <a:alpha val="43000"/>
                  </a:srgbClr>
                </a:outerShdw>
              </a:effectLst>
            </a:endParaRPr>
          </a:p>
        </p:txBody>
      </p:sp>
      <p:pic>
        <p:nvPicPr>
          <p:cNvPr id="14340" name="Picture 4" descr="http://www.sciencephoto.com/image/435452/large/C0114527-Scientific_research_in_the_ISS-SP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988840"/>
            <a:ext cx="4255583" cy="28102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5301208"/>
            <a:ext cx="8280920" cy="646331"/>
          </a:xfrm>
          <a:prstGeom prst="rect">
            <a:avLst/>
          </a:prstGeom>
          <a:noFill/>
        </p:spPr>
        <p:txBody>
          <a:bodyPr wrap="square" rtlCol="0">
            <a:spAutoFit/>
          </a:bodyPr>
          <a:lstStyle/>
          <a:p>
            <a:r>
              <a:rPr lang="en-US" dirty="0" err="1" smtClean="0"/>
              <a:t>Nas</a:t>
            </a:r>
            <a:r>
              <a:rPr lang="en-US" dirty="0" smtClean="0"/>
              <a:t> </a:t>
            </a:r>
            <a:r>
              <a:rPr lang="en-US" dirty="0" err="1" smtClean="0"/>
              <a:t>estações</a:t>
            </a:r>
            <a:r>
              <a:rPr lang="en-US" dirty="0" smtClean="0"/>
              <a:t> </a:t>
            </a:r>
            <a:r>
              <a:rPr lang="en-US" dirty="0" err="1" smtClean="0"/>
              <a:t>espaciais</a:t>
            </a:r>
            <a:r>
              <a:rPr lang="en-US" dirty="0" smtClean="0"/>
              <a:t> </a:t>
            </a:r>
            <a:r>
              <a:rPr lang="en-US" dirty="0" err="1" smtClean="0"/>
              <a:t>são</a:t>
            </a:r>
            <a:r>
              <a:rPr lang="en-US" dirty="0" smtClean="0"/>
              <a:t> </a:t>
            </a:r>
            <a:r>
              <a:rPr lang="en-US" dirty="0" err="1" smtClean="0"/>
              <a:t>feitas</a:t>
            </a:r>
            <a:r>
              <a:rPr lang="en-US" dirty="0" smtClean="0"/>
              <a:t> </a:t>
            </a:r>
            <a:r>
              <a:rPr lang="en-US" dirty="0" err="1" smtClean="0"/>
              <a:t>várias</a:t>
            </a:r>
            <a:r>
              <a:rPr lang="en-US" dirty="0" smtClean="0"/>
              <a:t> </a:t>
            </a:r>
            <a:r>
              <a:rPr lang="en-US" dirty="0" err="1" smtClean="0"/>
              <a:t>pesquisas</a:t>
            </a:r>
            <a:r>
              <a:rPr lang="en-US" dirty="0" smtClean="0"/>
              <a:t>, a </a:t>
            </a:r>
            <a:r>
              <a:rPr lang="en-US" dirty="0" err="1" smtClean="0"/>
              <a:t>maior</a:t>
            </a:r>
            <a:r>
              <a:rPr lang="en-US" dirty="0" smtClean="0"/>
              <a:t> parte </a:t>
            </a:r>
            <a:r>
              <a:rPr lang="en-US" dirty="0" err="1" smtClean="0"/>
              <a:t>delas</a:t>
            </a:r>
            <a:r>
              <a:rPr lang="en-US" dirty="0" smtClean="0"/>
              <a:t> </a:t>
            </a:r>
            <a:r>
              <a:rPr lang="en-US" dirty="0" err="1" smtClean="0"/>
              <a:t>envolvendo</a:t>
            </a:r>
            <a:r>
              <a:rPr lang="en-US" dirty="0" smtClean="0"/>
              <a:t> o </a:t>
            </a:r>
            <a:r>
              <a:rPr lang="en-US" dirty="0" err="1" smtClean="0"/>
              <a:t>comportamento</a:t>
            </a:r>
            <a:r>
              <a:rPr lang="en-US" dirty="0" smtClean="0"/>
              <a:t> dos </a:t>
            </a:r>
            <a:r>
              <a:rPr lang="en-US" dirty="0" err="1" smtClean="0"/>
              <a:t>seres</a:t>
            </a:r>
            <a:r>
              <a:rPr lang="en-US" dirty="0" smtClean="0"/>
              <a:t> </a:t>
            </a:r>
            <a:r>
              <a:rPr lang="en-US" dirty="0" err="1" smtClean="0"/>
              <a:t>vivos</a:t>
            </a:r>
            <a:r>
              <a:rPr lang="en-US" dirty="0" smtClean="0"/>
              <a:t> no </a:t>
            </a:r>
            <a:r>
              <a:rPr lang="en-US" dirty="0" err="1" smtClean="0"/>
              <a:t>ambiente</a:t>
            </a:r>
            <a:r>
              <a:rPr lang="en-US" dirty="0" smtClean="0"/>
              <a:t> de </a:t>
            </a:r>
            <a:r>
              <a:rPr lang="en-US" dirty="0" err="1" smtClean="0"/>
              <a:t>microgravidade</a:t>
            </a:r>
            <a:endParaRPr lang="pt-BR" dirty="0"/>
          </a:p>
        </p:txBody>
      </p:sp>
    </p:spTree>
    <p:extLst>
      <p:ext uri="{BB962C8B-B14F-4D97-AF65-F5344CB8AC3E}">
        <p14:creationId xmlns:p14="http://schemas.microsoft.com/office/powerpoint/2010/main" val="3392977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392"/>
            <a:ext cx="9144000" cy="69573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itle 1"/>
          <p:cNvSpPr>
            <a:spLocks noGrp="1"/>
          </p:cNvSpPr>
          <p:nvPr>
            <p:ph type="title"/>
          </p:nvPr>
        </p:nvSpPr>
        <p:spPr/>
        <p:txBody>
          <a:bodyPr/>
          <a:lstStyle/>
          <a:p>
            <a:r>
              <a:rPr lang="en-US" dirty="0" err="1" smtClean="0"/>
              <a:t>Missões</a:t>
            </a:r>
            <a:r>
              <a:rPr lang="en-US" dirty="0" smtClean="0"/>
              <a:t> de </a:t>
            </a:r>
            <a:r>
              <a:rPr lang="en-US" dirty="0" err="1" smtClean="0"/>
              <a:t>cuidados</a:t>
            </a:r>
            <a:r>
              <a:rPr lang="en-US" dirty="0" smtClean="0"/>
              <a:t> </a:t>
            </a:r>
            <a:r>
              <a:rPr lang="en-US" dirty="0" err="1" smtClean="0"/>
              <a:t>pessoais</a:t>
            </a:r>
            <a:endParaRPr lang="pt-BR" dirty="0"/>
          </a:p>
        </p:txBody>
      </p:sp>
      <p:pic>
        <p:nvPicPr>
          <p:cNvPr id="15362" name="Picture 2" descr="http://www.nasa.gov/images/content/160328main_iss018e005710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060848"/>
            <a:ext cx="3384376" cy="278808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redorbit.com/media/uploads/2012/02/spacepress-021112-004b.jpg"/>
          <p:cNvPicPr>
            <a:picLocks noChangeAspect="1" noChangeArrowheads="1"/>
          </p:cNvPicPr>
          <p:nvPr/>
        </p:nvPicPr>
        <p:blipFill rotWithShape="1">
          <a:blip r:embed="rId4">
            <a:extLst>
              <a:ext uri="{28A0092B-C50C-407E-A947-70E740481C1C}">
                <a14:useLocalDpi xmlns:a14="http://schemas.microsoft.com/office/drawing/2010/main" val="0"/>
              </a:ext>
            </a:extLst>
          </a:blip>
          <a:srcRect t="14441" b="9483"/>
          <a:stretch/>
        </p:blipFill>
        <p:spPr bwMode="auto">
          <a:xfrm>
            <a:off x="4964495" y="1685304"/>
            <a:ext cx="2800198" cy="32330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576" y="5517232"/>
            <a:ext cx="7416824" cy="646331"/>
          </a:xfrm>
          <a:prstGeom prst="rect">
            <a:avLst/>
          </a:prstGeom>
          <a:noFill/>
        </p:spPr>
        <p:txBody>
          <a:bodyPr wrap="square" rtlCol="0">
            <a:spAutoFit/>
          </a:bodyPr>
          <a:lstStyle/>
          <a:p>
            <a:r>
              <a:rPr lang="en-US" dirty="0" smtClean="0"/>
              <a:t>É </a:t>
            </a:r>
            <a:r>
              <a:rPr lang="en-US" dirty="0" err="1" smtClean="0"/>
              <a:t>indispensável</a:t>
            </a:r>
            <a:r>
              <a:rPr lang="en-US" dirty="0" smtClean="0"/>
              <a:t> </a:t>
            </a:r>
            <a:r>
              <a:rPr lang="en-US" dirty="0" err="1" smtClean="0"/>
              <a:t>que</a:t>
            </a:r>
            <a:r>
              <a:rPr lang="en-US" dirty="0" smtClean="0"/>
              <a:t> a </a:t>
            </a:r>
            <a:r>
              <a:rPr lang="en-US" dirty="0" err="1" smtClean="0"/>
              <a:t>saúde</a:t>
            </a:r>
            <a:r>
              <a:rPr lang="en-US" dirty="0" smtClean="0"/>
              <a:t> dos </a:t>
            </a:r>
            <a:r>
              <a:rPr lang="en-US" dirty="0" err="1" smtClean="0"/>
              <a:t>tripulantes</a:t>
            </a:r>
            <a:r>
              <a:rPr lang="en-US" dirty="0" smtClean="0"/>
              <a:t> </a:t>
            </a:r>
            <a:r>
              <a:rPr lang="en-US" dirty="0" err="1" smtClean="0"/>
              <a:t>seja</a:t>
            </a:r>
            <a:r>
              <a:rPr lang="en-US" dirty="0" smtClean="0"/>
              <a:t> </a:t>
            </a:r>
            <a:r>
              <a:rPr lang="en-US" dirty="0" err="1" smtClean="0"/>
              <a:t>monitorada</a:t>
            </a:r>
            <a:r>
              <a:rPr lang="en-US" dirty="0" smtClean="0"/>
              <a:t> e </a:t>
            </a:r>
            <a:r>
              <a:rPr lang="en-US" dirty="0" err="1" smtClean="0"/>
              <a:t>que</a:t>
            </a:r>
            <a:r>
              <a:rPr lang="en-US" dirty="0" smtClean="0"/>
              <a:t> </a:t>
            </a:r>
            <a:r>
              <a:rPr lang="en-US" dirty="0" err="1" smtClean="0"/>
              <a:t>sejam</a:t>
            </a:r>
            <a:r>
              <a:rPr lang="en-US" dirty="0" smtClean="0"/>
              <a:t> </a:t>
            </a:r>
            <a:r>
              <a:rPr lang="en-US" dirty="0" err="1" smtClean="0"/>
              <a:t>feitos</a:t>
            </a:r>
            <a:r>
              <a:rPr lang="en-US" dirty="0" smtClean="0"/>
              <a:t> </a:t>
            </a:r>
            <a:r>
              <a:rPr lang="en-US" dirty="0" err="1" smtClean="0"/>
              <a:t>exercícios</a:t>
            </a:r>
            <a:r>
              <a:rPr lang="en-US" dirty="0" smtClean="0"/>
              <a:t> </a:t>
            </a:r>
            <a:r>
              <a:rPr lang="en-US" dirty="0" err="1" smtClean="0"/>
              <a:t>regularmente</a:t>
            </a:r>
            <a:endParaRPr lang="pt-BR" dirty="0"/>
          </a:p>
        </p:txBody>
      </p:sp>
    </p:spTree>
    <p:extLst>
      <p:ext uri="{BB962C8B-B14F-4D97-AF65-F5344CB8AC3E}">
        <p14:creationId xmlns:p14="http://schemas.microsoft.com/office/powerpoint/2010/main" val="2142623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asc-csa.gc.ca/images/sts-118_tcdt_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28" y="-747464"/>
            <a:ext cx="9359378" cy="76996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3401" y="0"/>
            <a:ext cx="7924800" cy="1143000"/>
          </a:xfrm>
        </p:spPr>
        <p:txBody>
          <a:bodyPr/>
          <a:lstStyle/>
          <a:p>
            <a:r>
              <a:rPr lang="en-US" dirty="0" err="1" smtClean="0">
                <a:solidFill>
                  <a:schemeClr val="bg1"/>
                </a:solidFill>
              </a:rPr>
              <a:t>Treinamento</a:t>
            </a:r>
            <a:endParaRPr lang="pt-BR" dirty="0">
              <a:solidFill>
                <a:schemeClr val="bg1"/>
              </a:solidFill>
            </a:endParaRPr>
          </a:p>
        </p:txBody>
      </p:sp>
    </p:spTree>
    <p:extLst>
      <p:ext uri="{BB962C8B-B14F-4D97-AF65-F5344CB8AC3E}">
        <p14:creationId xmlns:p14="http://schemas.microsoft.com/office/powerpoint/2010/main" val="4066848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9392"/>
            <a:ext cx="9144000" cy="69573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pic>
        <p:nvPicPr>
          <p:cNvPr id="17410" name="Picture 2" descr="http://solidearth.jpl.nasa.gov/IMAGES/Earth1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3" r="2920" b="3389"/>
          <a:stretch/>
        </p:blipFill>
        <p:spPr bwMode="auto">
          <a:xfrm>
            <a:off x="617577" y="908720"/>
            <a:ext cx="2880319" cy="22357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kwtv.images.worldnow.com/images/18724318_B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908720"/>
            <a:ext cx="1746397" cy="223150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vtmagazine.vt.edu/sum05/images/jupi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9721" y="902877"/>
            <a:ext cx="2814279" cy="2237351"/>
          </a:xfrm>
          <a:prstGeom prst="rect">
            <a:avLst/>
          </a:prstGeom>
          <a:noFill/>
          <a:extLst>
            <a:ext uri="{909E8E84-426E-40DD-AFC4-6F175D3DCCD1}">
              <a14:hiddenFill xmlns:a14="http://schemas.microsoft.com/office/drawing/2010/main">
                <a:solidFill>
                  <a:srgbClr val="FFFFFF"/>
                </a:solidFill>
              </a14:hiddenFill>
            </a:ext>
          </a:extLst>
        </p:spPr>
      </p:pic>
      <p:pic>
        <p:nvPicPr>
          <p:cNvPr id="17421"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4208517"/>
            <a:ext cx="5131092" cy="264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7577" y="3379304"/>
            <a:ext cx="3090327" cy="369332"/>
          </a:xfrm>
          <a:prstGeom prst="rect">
            <a:avLst/>
          </a:prstGeom>
          <a:noFill/>
        </p:spPr>
        <p:txBody>
          <a:bodyPr wrap="square" rtlCol="0">
            <a:spAutoFit/>
          </a:bodyPr>
          <a:lstStyle/>
          <a:p>
            <a:pPr algn="ctr"/>
            <a:r>
              <a:rPr lang="en-US" dirty="0" err="1" smtClean="0"/>
              <a:t>Ciências</a:t>
            </a:r>
            <a:r>
              <a:rPr lang="en-US" dirty="0" smtClean="0"/>
              <a:t> da Terra</a:t>
            </a:r>
            <a:endParaRPr lang="pt-BR" dirty="0"/>
          </a:p>
        </p:txBody>
      </p:sp>
      <p:sp>
        <p:nvSpPr>
          <p:cNvPr id="6" name="TextBox 5"/>
          <p:cNvSpPr txBox="1"/>
          <p:nvPr/>
        </p:nvSpPr>
        <p:spPr>
          <a:xfrm>
            <a:off x="4211960" y="3379304"/>
            <a:ext cx="1746397" cy="369332"/>
          </a:xfrm>
          <a:prstGeom prst="rect">
            <a:avLst/>
          </a:prstGeom>
          <a:noFill/>
        </p:spPr>
        <p:txBody>
          <a:bodyPr wrap="square" rtlCol="0">
            <a:spAutoFit/>
          </a:bodyPr>
          <a:lstStyle/>
          <a:p>
            <a:pPr algn="ctr"/>
            <a:r>
              <a:rPr lang="en-US" dirty="0" err="1" smtClean="0"/>
              <a:t>Meteorologia</a:t>
            </a:r>
            <a:endParaRPr lang="pt-BR" dirty="0"/>
          </a:p>
        </p:txBody>
      </p:sp>
      <p:sp>
        <p:nvSpPr>
          <p:cNvPr id="14" name="TextBox 13"/>
          <p:cNvSpPr txBox="1"/>
          <p:nvPr/>
        </p:nvSpPr>
        <p:spPr>
          <a:xfrm>
            <a:off x="6660232" y="3379304"/>
            <a:ext cx="2106437" cy="369332"/>
          </a:xfrm>
          <a:prstGeom prst="rect">
            <a:avLst/>
          </a:prstGeom>
          <a:noFill/>
        </p:spPr>
        <p:txBody>
          <a:bodyPr wrap="square" rtlCol="0">
            <a:spAutoFit/>
          </a:bodyPr>
          <a:lstStyle/>
          <a:p>
            <a:pPr algn="ctr"/>
            <a:r>
              <a:rPr lang="en-US" dirty="0" err="1" smtClean="0"/>
              <a:t>Ciências</a:t>
            </a:r>
            <a:r>
              <a:rPr lang="en-US" dirty="0" smtClean="0"/>
              <a:t> do </a:t>
            </a:r>
            <a:r>
              <a:rPr lang="en-US" dirty="0" err="1" smtClean="0"/>
              <a:t>Espaço</a:t>
            </a:r>
            <a:endParaRPr lang="pt-BR" dirty="0"/>
          </a:p>
        </p:txBody>
      </p:sp>
      <p:sp>
        <p:nvSpPr>
          <p:cNvPr id="15" name="TextBox 14"/>
          <p:cNvSpPr txBox="1"/>
          <p:nvPr/>
        </p:nvSpPr>
        <p:spPr>
          <a:xfrm>
            <a:off x="539552" y="6165304"/>
            <a:ext cx="2106437" cy="369332"/>
          </a:xfrm>
          <a:prstGeom prst="rect">
            <a:avLst/>
          </a:prstGeom>
          <a:noFill/>
        </p:spPr>
        <p:txBody>
          <a:bodyPr wrap="square" rtlCol="0">
            <a:spAutoFit/>
          </a:bodyPr>
          <a:lstStyle/>
          <a:p>
            <a:pPr algn="ctr"/>
            <a:r>
              <a:rPr lang="en-US" dirty="0" err="1" smtClean="0"/>
              <a:t>Engenharia</a:t>
            </a:r>
            <a:endParaRPr lang="pt-BR" dirty="0"/>
          </a:p>
        </p:txBody>
      </p:sp>
    </p:spTree>
    <p:extLst>
      <p:ext uri="{BB962C8B-B14F-4D97-AF65-F5344CB8AC3E}">
        <p14:creationId xmlns:p14="http://schemas.microsoft.com/office/powerpoint/2010/main" val="942777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Picture 10" descr="https://www.lunarland.com/images/Apollo%2011%20Cr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6" y="-171399"/>
            <a:ext cx="9161520" cy="72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191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http://zedomax.com/blog/wp-content/uploads/2008/03/virgingalactic2.jpg"/>
          <p:cNvPicPr>
            <a:picLocks noChangeAspect="1" noChangeArrowheads="1"/>
          </p:cNvPicPr>
          <p:nvPr/>
        </p:nvPicPr>
        <p:blipFill rotWithShape="1">
          <a:blip r:embed="rId3">
            <a:extLst>
              <a:ext uri="{28A0092B-C50C-407E-A947-70E740481C1C}">
                <a14:useLocalDpi xmlns:a14="http://schemas.microsoft.com/office/drawing/2010/main" val="0"/>
              </a:ext>
            </a:extLst>
          </a:blip>
          <a:srcRect l="4048" t="2027" r="5718" b="1974"/>
          <a:stretch/>
        </p:blipFill>
        <p:spPr bwMode="auto">
          <a:xfrm>
            <a:off x="-540568" y="-1485"/>
            <a:ext cx="10567182" cy="695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9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divermag.com/wp-content/uploads/2012/01/jsc2007e02626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9460" name="Picture 4" descr="http://www.divermag.com/wp-content/uploads/2012/01/jsc2007e0262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035" y="15876"/>
            <a:ext cx="10269733" cy="682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6472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dn.theatlantic.com/static/infocus/atlantis072111/a06_1e0593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19067"/>
            <a:ext cx="10869563" cy="687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820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nasa.gov/images/content/585724main_mp-dc-9_fu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416854"/>
            <a:ext cx="9721080" cy="729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582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9392"/>
            <a:ext cx="9144000" cy="69573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4" name="AutoShape 2" descr="http://www.asc-csa.gc.ca/images/trajectoire.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2532" name="Picture 4" descr="http://www.asc-csa.gc.ca/images/trajectoi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28" y="-99392"/>
            <a:ext cx="10521376" cy="703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3267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520" y="0"/>
            <a:ext cx="986509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cap="none" spc="150" dirty="0" smtClean="0">
                <a:ln w="11430"/>
                <a:solidFill>
                  <a:srgbClr val="F8F8F8"/>
                </a:solidFill>
                <a:effectLst>
                  <a:outerShdw blurRad="25400" algn="tl" rotWithShape="0">
                    <a:srgbClr val="000000">
                      <a:alpha val="43000"/>
                    </a:srgbClr>
                  </a:outerShdw>
                </a:effectLst>
              </a:rPr>
              <a:t>O </a:t>
            </a:r>
            <a:r>
              <a:rPr lang="en-US" b="1" cap="none" spc="150" dirty="0" err="1" smtClean="0">
                <a:ln w="11430"/>
                <a:solidFill>
                  <a:srgbClr val="F8F8F8"/>
                </a:solidFill>
                <a:effectLst>
                  <a:outerShdw blurRad="25400" algn="tl" rotWithShape="0">
                    <a:srgbClr val="000000">
                      <a:alpha val="43000"/>
                    </a:srgbClr>
                  </a:outerShdw>
                </a:effectLst>
              </a:rPr>
              <a:t>corpo</a:t>
            </a:r>
            <a:r>
              <a:rPr lang="en-US" b="1" cap="none" spc="150" dirty="0" smtClean="0">
                <a:ln w="11430"/>
                <a:solidFill>
                  <a:srgbClr val="F8F8F8"/>
                </a:solidFill>
                <a:effectLst>
                  <a:outerShdw blurRad="25400" algn="tl" rotWithShape="0">
                    <a:srgbClr val="000000">
                      <a:alpha val="43000"/>
                    </a:srgbClr>
                  </a:outerShdw>
                </a:effectLst>
              </a:rPr>
              <a:t> </a:t>
            </a:r>
            <a:r>
              <a:rPr lang="en-US" b="1" cap="none" spc="150" dirty="0" err="1" smtClean="0">
                <a:ln w="11430"/>
                <a:solidFill>
                  <a:srgbClr val="F8F8F8"/>
                </a:solidFill>
                <a:effectLst>
                  <a:outerShdw blurRad="25400" algn="tl" rotWithShape="0">
                    <a:srgbClr val="000000">
                      <a:alpha val="43000"/>
                    </a:srgbClr>
                  </a:outerShdw>
                </a:effectLst>
              </a:rPr>
              <a:t>humano</a:t>
            </a:r>
            <a:r>
              <a:rPr lang="en-US" b="1" cap="none" spc="150" dirty="0" smtClean="0">
                <a:ln w="11430"/>
                <a:solidFill>
                  <a:srgbClr val="F8F8F8"/>
                </a:solidFill>
                <a:effectLst>
                  <a:outerShdw blurRad="25400" algn="tl" rotWithShape="0">
                    <a:srgbClr val="000000">
                      <a:alpha val="43000"/>
                    </a:srgbClr>
                  </a:outerShdw>
                </a:effectLst>
              </a:rPr>
              <a:t> no </a:t>
            </a:r>
            <a:r>
              <a:rPr lang="en-US" b="1" cap="none" spc="150" dirty="0" err="1" smtClean="0">
                <a:ln w="11430"/>
                <a:solidFill>
                  <a:srgbClr val="F8F8F8"/>
                </a:solidFill>
                <a:effectLst>
                  <a:outerShdw blurRad="25400" algn="tl" rotWithShape="0">
                    <a:srgbClr val="000000">
                      <a:alpha val="43000"/>
                    </a:srgbClr>
                  </a:outerShdw>
                </a:effectLst>
              </a:rPr>
              <a:t>espaço</a:t>
            </a:r>
            <a:endParaRPr lang="pt-BR" b="1" cap="none" spc="150" dirty="0">
              <a:ln w="11430"/>
              <a:solidFill>
                <a:srgbClr val="F8F8F8"/>
              </a:solidFill>
              <a:effectLst>
                <a:outerShdw blurRad="25400" algn="tl" rotWithShape="0">
                  <a:srgbClr val="000000">
                    <a:alpha val="43000"/>
                  </a:srgbClr>
                </a:outerShdw>
              </a:effectLst>
            </a:endParaRPr>
          </a:p>
        </p:txBody>
      </p:sp>
      <p:pic>
        <p:nvPicPr>
          <p:cNvPr id="5" name="Picture 4" descr="http://www.popsci.com/files/imagecache/article_image_large/articles/China%20astrona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86" y="1844824"/>
            <a:ext cx="3613788" cy="45373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74840" y="1844824"/>
            <a:ext cx="4937720" cy="1477328"/>
          </a:xfrm>
          <a:prstGeom prst="rect">
            <a:avLst/>
          </a:prstGeom>
          <a:noFill/>
        </p:spPr>
        <p:txBody>
          <a:bodyPr wrap="square" rtlCol="0">
            <a:spAutoFit/>
          </a:bodyPr>
          <a:lstStyle/>
          <a:p>
            <a:r>
              <a:rPr lang="en-US" dirty="0" smtClean="0"/>
              <a:t>Para </a:t>
            </a:r>
            <a:r>
              <a:rPr lang="en-US" dirty="0" err="1" smtClean="0"/>
              <a:t>ser</a:t>
            </a:r>
            <a:r>
              <a:rPr lang="en-US" dirty="0" smtClean="0"/>
              <a:t> </a:t>
            </a:r>
            <a:r>
              <a:rPr lang="en-US" dirty="0" err="1" smtClean="0"/>
              <a:t>candidato</a:t>
            </a:r>
            <a:r>
              <a:rPr lang="en-US" dirty="0" smtClean="0"/>
              <a:t> a </a:t>
            </a:r>
            <a:r>
              <a:rPr lang="en-US" dirty="0" err="1" smtClean="0"/>
              <a:t>astronauta</a:t>
            </a:r>
            <a:r>
              <a:rPr lang="en-US" dirty="0" smtClean="0"/>
              <a:t> é </a:t>
            </a:r>
            <a:r>
              <a:rPr lang="en-US" dirty="0" err="1" smtClean="0"/>
              <a:t>preciso</a:t>
            </a:r>
            <a:r>
              <a:rPr lang="en-US" dirty="0" smtClean="0"/>
              <a:t> </a:t>
            </a:r>
            <a:r>
              <a:rPr lang="en-US" dirty="0" err="1" smtClean="0"/>
              <a:t>ter</a:t>
            </a:r>
            <a:r>
              <a:rPr lang="en-US" dirty="0" smtClean="0"/>
              <a:t> boa </a:t>
            </a:r>
            <a:r>
              <a:rPr lang="en-US" dirty="0" err="1" smtClean="0"/>
              <a:t>saúde</a:t>
            </a:r>
            <a:r>
              <a:rPr lang="en-US" dirty="0" smtClean="0"/>
              <a: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pt-BR" dirty="0"/>
          </a:p>
        </p:txBody>
      </p:sp>
      <p:sp>
        <p:nvSpPr>
          <p:cNvPr id="4" name="TextBox 3"/>
          <p:cNvSpPr txBox="1"/>
          <p:nvPr/>
        </p:nvSpPr>
        <p:spPr>
          <a:xfrm>
            <a:off x="4824028" y="2583488"/>
            <a:ext cx="4932548" cy="2862322"/>
          </a:xfrm>
          <a:prstGeom prst="rect">
            <a:avLst/>
          </a:prstGeom>
          <a:noFill/>
        </p:spPr>
        <p:txBody>
          <a:bodyPr wrap="square" rtlCol="0">
            <a:spAutoFit/>
          </a:bodyPr>
          <a:lstStyle/>
          <a:p>
            <a:pPr marL="285750" indent="-285750">
              <a:buFont typeface="Arial" pitchFamily="34" charset="0"/>
              <a:buChar char="•"/>
            </a:pPr>
            <a:r>
              <a:rPr lang="en-US" dirty="0" err="1" smtClean="0"/>
              <a:t>Não</a:t>
            </a:r>
            <a:r>
              <a:rPr lang="en-US" dirty="0" smtClean="0"/>
              <a:t> </a:t>
            </a:r>
            <a:r>
              <a:rPr lang="en-US" dirty="0" err="1" smtClean="0"/>
              <a:t>ter</a:t>
            </a:r>
            <a:r>
              <a:rPr lang="en-US" dirty="0" smtClean="0"/>
              <a:t> </a:t>
            </a:r>
            <a:r>
              <a:rPr lang="en-US" dirty="0" err="1" smtClean="0"/>
              <a:t>dores</a:t>
            </a:r>
            <a:r>
              <a:rPr lang="en-US" dirty="0" smtClean="0"/>
              <a:t> de </a:t>
            </a:r>
            <a:r>
              <a:rPr lang="en-US" dirty="0" err="1" smtClean="0"/>
              <a:t>garganta</a:t>
            </a:r>
            <a:r>
              <a:rPr lang="en-US" dirty="0" smtClean="0"/>
              <a:t> </a:t>
            </a:r>
            <a:r>
              <a:rPr lang="en-US" dirty="0" err="1" smtClean="0"/>
              <a:t>nem</a:t>
            </a:r>
            <a:r>
              <a:rPr lang="en-US" dirty="0" smtClean="0"/>
              <a:t> </a:t>
            </a:r>
            <a:r>
              <a:rPr lang="en-US" dirty="0" err="1" smtClean="0"/>
              <a:t>obturações</a:t>
            </a:r>
            <a:r>
              <a:rPr lang="en-US" dirty="0" smtClean="0"/>
              <a:t> </a:t>
            </a:r>
            <a:r>
              <a:rPr lang="en-US" dirty="0" err="1" smtClean="0"/>
              <a:t>dentárias</a:t>
            </a:r>
            <a:endParaRPr lang="en-US" dirty="0" smtClean="0"/>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r>
              <a:rPr lang="en-US" dirty="0" err="1" smtClean="0"/>
              <a:t>Não</a:t>
            </a:r>
            <a:r>
              <a:rPr lang="en-US" dirty="0" smtClean="0"/>
              <a:t> </a:t>
            </a:r>
            <a:r>
              <a:rPr lang="en-US" dirty="0" err="1" smtClean="0"/>
              <a:t>ter</a:t>
            </a:r>
            <a:r>
              <a:rPr lang="en-US" dirty="0" smtClean="0"/>
              <a:t> cicatrizes </a:t>
            </a:r>
            <a:r>
              <a:rPr lang="en-US" dirty="0" err="1" smtClean="0"/>
              <a:t>pois</a:t>
            </a:r>
            <a:r>
              <a:rPr lang="en-US" dirty="0" smtClean="0"/>
              <a:t> </a:t>
            </a:r>
            <a:r>
              <a:rPr lang="en-US" dirty="0" err="1" smtClean="0"/>
              <a:t>elas</a:t>
            </a:r>
            <a:r>
              <a:rPr lang="en-US" dirty="0" smtClean="0"/>
              <a:t> </a:t>
            </a:r>
            <a:r>
              <a:rPr lang="en-US" dirty="0" err="1" smtClean="0"/>
              <a:t>podem</a:t>
            </a:r>
            <a:r>
              <a:rPr lang="en-US" dirty="0" smtClean="0"/>
              <a:t> se </a:t>
            </a:r>
            <a:r>
              <a:rPr lang="en-US" dirty="0" err="1" smtClean="0"/>
              <a:t>abrir</a:t>
            </a:r>
            <a:endParaRPr lang="en-US" dirty="0"/>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r>
              <a:rPr lang="en-US" dirty="0" err="1" smtClean="0"/>
              <a:t>Não</a:t>
            </a:r>
            <a:r>
              <a:rPr lang="en-US" dirty="0" smtClean="0"/>
              <a:t> </a:t>
            </a:r>
            <a:r>
              <a:rPr lang="en-US" dirty="0" err="1" smtClean="0"/>
              <a:t>ter</a:t>
            </a:r>
            <a:r>
              <a:rPr lang="en-US" dirty="0" smtClean="0"/>
              <a:t> </a:t>
            </a:r>
            <a:r>
              <a:rPr lang="en-US" dirty="0" err="1" smtClean="0"/>
              <a:t>alergias</a:t>
            </a:r>
            <a:endParaRPr lang="en-US" dirty="0" smtClean="0"/>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r>
              <a:rPr lang="en-US" dirty="0" err="1" smtClean="0"/>
              <a:t>Não</a:t>
            </a:r>
            <a:r>
              <a:rPr lang="en-US" dirty="0" smtClean="0"/>
              <a:t> </a:t>
            </a:r>
            <a:r>
              <a:rPr lang="en-US" dirty="0" err="1" smtClean="0"/>
              <a:t>ter</a:t>
            </a:r>
            <a:r>
              <a:rPr lang="en-US" dirty="0" smtClean="0"/>
              <a:t> </a:t>
            </a:r>
            <a:r>
              <a:rPr lang="en-US" dirty="0" err="1" smtClean="0"/>
              <a:t>problemas</a:t>
            </a:r>
            <a:r>
              <a:rPr lang="en-US" dirty="0" smtClean="0"/>
              <a:t> </a:t>
            </a:r>
            <a:r>
              <a:rPr lang="en-US" dirty="0" err="1" smtClean="0"/>
              <a:t>respiratórios</a:t>
            </a:r>
            <a:endParaRPr lang="pt-BR" dirty="0"/>
          </a:p>
        </p:txBody>
      </p:sp>
    </p:spTree>
    <p:extLst>
      <p:ext uri="{BB962C8B-B14F-4D97-AF65-F5344CB8AC3E}">
        <p14:creationId xmlns:p14="http://schemas.microsoft.com/office/powerpoint/2010/main" val="1103464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80" y="-10126"/>
            <a:ext cx="986509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cap="none" spc="150" dirty="0" err="1" smtClean="0">
                <a:ln w="11430"/>
                <a:solidFill>
                  <a:srgbClr val="F8F8F8"/>
                </a:solidFill>
                <a:effectLst>
                  <a:outerShdw blurRad="25400" algn="tl" rotWithShape="0">
                    <a:srgbClr val="000000">
                      <a:alpha val="43000"/>
                    </a:srgbClr>
                  </a:outerShdw>
                </a:effectLst>
              </a:rPr>
              <a:t>Sistema</a:t>
            </a:r>
            <a:r>
              <a:rPr lang="en-US" b="1" cap="none" spc="150" dirty="0" smtClean="0">
                <a:ln w="11430"/>
                <a:solidFill>
                  <a:srgbClr val="F8F8F8"/>
                </a:solidFill>
                <a:effectLst>
                  <a:outerShdw blurRad="25400" algn="tl" rotWithShape="0">
                    <a:srgbClr val="000000">
                      <a:alpha val="43000"/>
                    </a:srgbClr>
                  </a:outerShdw>
                </a:effectLst>
              </a:rPr>
              <a:t> Cardiovascular</a:t>
            </a:r>
            <a:endParaRPr lang="pt-BR" b="1" cap="none" spc="150" dirty="0">
              <a:ln w="11430"/>
              <a:solidFill>
                <a:srgbClr val="F8F8F8"/>
              </a:solidFill>
              <a:effectLst>
                <a:outerShdw blurRad="25400" algn="tl" rotWithShape="0">
                  <a:srgbClr val="000000">
                    <a:alpha val="43000"/>
                  </a:srgbClr>
                </a:outerShdw>
              </a:effectLst>
            </a:endParaRPr>
          </a:p>
        </p:txBody>
      </p:sp>
      <p:pic>
        <p:nvPicPr>
          <p:cNvPr id="8" name="Picture 7" descr="http://resources.yesican-science.ca/trek/yssp/images/puffy.gif"/>
          <p:cNvPicPr/>
          <p:nvPr/>
        </p:nvPicPr>
        <p:blipFill>
          <a:blip r:embed="rId3">
            <a:extLst>
              <a:ext uri="{28A0092B-C50C-407E-A947-70E740481C1C}">
                <a14:useLocalDpi xmlns:a14="http://schemas.microsoft.com/office/drawing/2010/main" val="0"/>
              </a:ext>
            </a:extLst>
          </a:blip>
          <a:srcRect/>
          <a:stretch>
            <a:fillRect/>
          </a:stretch>
        </p:blipFill>
        <p:spPr bwMode="auto">
          <a:xfrm>
            <a:off x="828201" y="1916832"/>
            <a:ext cx="2114550" cy="2088232"/>
          </a:xfrm>
          <a:prstGeom prst="rect">
            <a:avLst/>
          </a:prstGeom>
          <a:noFill/>
          <a:ln>
            <a:noFill/>
          </a:ln>
        </p:spPr>
      </p:pic>
      <p:pic>
        <p:nvPicPr>
          <p:cNvPr id="25602" name="Picture 2" descr="http://4.bp.blogspot.com/-10KbLBFL9aU/T7khK6--znI/AAAAAAAAAbU/dV8UC0ckVqs/s16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00" y="4221088"/>
            <a:ext cx="2114550" cy="22669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275856" y="2060848"/>
            <a:ext cx="5868144" cy="3416320"/>
          </a:xfrm>
          <a:prstGeom prst="rect">
            <a:avLst/>
          </a:prstGeom>
          <a:noFill/>
        </p:spPr>
        <p:txBody>
          <a:bodyPr wrap="square" rtlCol="0">
            <a:spAutoFit/>
          </a:bodyPr>
          <a:lstStyle/>
          <a:p>
            <a:r>
              <a:rPr lang="en-US" dirty="0" err="1" smtClean="0"/>
              <a:t>Normalmente</a:t>
            </a:r>
            <a:r>
              <a:rPr lang="en-US" dirty="0" smtClean="0"/>
              <a:t>, </a:t>
            </a:r>
            <a:r>
              <a:rPr lang="en-US" dirty="0" err="1" smtClean="0"/>
              <a:t>aqui</a:t>
            </a:r>
            <a:r>
              <a:rPr lang="en-US" dirty="0" smtClean="0"/>
              <a:t> </a:t>
            </a:r>
            <a:r>
              <a:rPr lang="en-US" dirty="0" err="1" smtClean="0"/>
              <a:t>na</a:t>
            </a:r>
            <a:r>
              <a:rPr lang="en-US" dirty="0" smtClean="0"/>
              <a:t> Terra o </a:t>
            </a:r>
            <a:r>
              <a:rPr lang="en-US" dirty="0" err="1" smtClean="0"/>
              <a:t>sangue</a:t>
            </a:r>
            <a:r>
              <a:rPr lang="en-US" dirty="0" smtClean="0"/>
              <a:t> se </a:t>
            </a:r>
            <a:r>
              <a:rPr lang="en-US" dirty="0" err="1" smtClean="0"/>
              <a:t>acumula</a:t>
            </a:r>
            <a:r>
              <a:rPr lang="en-US" dirty="0" smtClean="0"/>
              <a:t> </a:t>
            </a:r>
            <a:r>
              <a:rPr lang="en-US" dirty="0" err="1" smtClean="0"/>
              <a:t>na</a:t>
            </a:r>
            <a:r>
              <a:rPr lang="en-US" dirty="0" smtClean="0"/>
              <a:t> </a:t>
            </a:r>
            <a:r>
              <a:rPr lang="en-US" dirty="0" err="1" smtClean="0"/>
              <a:t>região</a:t>
            </a:r>
            <a:r>
              <a:rPr lang="en-US" dirty="0" smtClean="0"/>
              <a:t> dos </a:t>
            </a:r>
            <a:r>
              <a:rPr lang="en-US" dirty="0" err="1" smtClean="0"/>
              <a:t>pés</a:t>
            </a:r>
            <a:r>
              <a:rPr lang="en-US" dirty="0" smtClean="0"/>
              <a:t> </a:t>
            </a:r>
            <a:r>
              <a:rPr lang="en-US" dirty="0" err="1" smtClean="0"/>
              <a:t>devido</a:t>
            </a:r>
            <a:r>
              <a:rPr lang="en-US" dirty="0" smtClean="0"/>
              <a:t> à </a:t>
            </a:r>
            <a:r>
              <a:rPr lang="en-US" dirty="0" err="1" smtClean="0"/>
              <a:t>gravidade</a:t>
            </a:r>
            <a:endParaRPr lang="en-US" dirty="0" smtClean="0"/>
          </a:p>
          <a:p>
            <a:endParaRPr lang="en-US" dirty="0" smtClean="0"/>
          </a:p>
          <a:p>
            <a:endParaRPr lang="en-US" dirty="0"/>
          </a:p>
          <a:p>
            <a:endParaRPr lang="en-US" dirty="0" smtClean="0"/>
          </a:p>
          <a:p>
            <a:r>
              <a:rPr lang="en-US" dirty="0" err="1" smtClean="0"/>
              <a:t>Quando</a:t>
            </a:r>
            <a:r>
              <a:rPr lang="en-US" dirty="0" smtClean="0"/>
              <a:t> se </a:t>
            </a:r>
            <a:r>
              <a:rPr lang="en-US" dirty="0" err="1" smtClean="0"/>
              <a:t>vai</a:t>
            </a:r>
            <a:r>
              <a:rPr lang="en-US" dirty="0" smtClean="0"/>
              <a:t> </a:t>
            </a:r>
            <a:r>
              <a:rPr lang="en-US" dirty="0" err="1" smtClean="0"/>
              <a:t>ao</a:t>
            </a:r>
            <a:r>
              <a:rPr lang="en-US" dirty="0" smtClean="0"/>
              <a:t> </a:t>
            </a:r>
            <a:r>
              <a:rPr lang="en-US" dirty="0" err="1" smtClean="0"/>
              <a:t>espaço</a:t>
            </a:r>
            <a:r>
              <a:rPr lang="en-US" dirty="0" smtClean="0"/>
              <a:t> se </a:t>
            </a:r>
            <a:r>
              <a:rPr lang="en-US" dirty="0" err="1" smtClean="0"/>
              <a:t>fica</a:t>
            </a:r>
            <a:r>
              <a:rPr lang="en-US" dirty="0" smtClean="0"/>
              <a:t> </a:t>
            </a:r>
            <a:r>
              <a:rPr lang="en-US" dirty="0" err="1" smtClean="0"/>
              <a:t>livre</a:t>
            </a:r>
            <a:r>
              <a:rPr lang="en-US" dirty="0" smtClean="0"/>
              <a:t> </a:t>
            </a:r>
            <a:r>
              <a:rPr lang="en-US" dirty="0" err="1" smtClean="0"/>
              <a:t>desse</a:t>
            </a:r>
            <a:r>
              <a:rPr lang="en-US" dirty="0" smtClean="0"/>
              <a:t> </a:t>
            </a:r>
            <a:r>
              <a:rPr lang="en-US" dirty="0" err="1" smtClean="0"/>
              <a:t>acúmulo</a:t>
            </a:r>
            <a:r>
              <a:rPr lang="en-US" dirty="0" smtClean="0"/>
              <a:t> e o </a:t>
            </a:r>
            <a:r>
              <a:rPr lang="en-US" dirty="0" err="1" smtClean="0"/>
              <a:t>sangue</a:t>
            </a:r>
            <a:r>
              <a:rPr lang="en-US" dirty="0" smtClean="0"/>
              <a:t> </a:t>
            </a:r>
            <a:r>
              <a:rPr lang="en-US" dirty="0" err="1" smtClean="0"/>
              <a:t>começa</a:t>
            </a:r>
            <a:r>
              <a:rPr lang="en-US" dirty="0" smtClean="0"/>
              <a:t> a </a:t>
            </a:r>
            <a:r>
              <a:rPr lang="en-US" dirty="0" err="1" smtClean="0"/>
              <a:t>subir</a:t>
            </a:r>
            <a:endParaRPr lang="en-US" dirty="0" smtClean="0"/>
          </a:p>
          <a:p>
            <a:endParaRPr lang="en-US" dirty="0" smtClean="0"/>
          </a:p>
          <a:p>
            <a:endParaRPr lang="en-US" dirty="0"/>
          </a:p>
          <a:p>
            <a:endParaRPr lang="en-US" dirty="0" smtClean="0"/>
          </a:p>
          <a:p>
            <a:r>
              <a:rPr lang="en-US" dirty="0" err="1" smtClean="0"/>
              <a:t>Alguns</a:t>
            </a:r>
            <a:r>
              <a:rPr lang="en-US" dirty="0" smtClean="0"/>
              <a:t> </a:t>
            </a:r>
            <a:r>
              <a:rPr lang="en-US" dirty="0" err="1" smtClean="0"/>
              <a:t>efeitos</a:t>
            </a:r>
            <a:r>
              <a:rPr lang="en-US" dirty="0" smtClean="0"/>
              <a:t> </a:t>
            </a:r>
            <a:r>
              <a:rPr lang="en-US" dirty="0" err="1" smtClean="0"/>
              <a:t>colaterais</a:t>
            </a:r>
            <a:r>
              <a:rPr lang="en-US" dirty="0" smtClean="0"/>
              <a:t> </a:t>
            </a:r>
            <a:r>
              <a:rPr lang="en-US" dirty="0" err="1" smtClean="0"/>
              <a:t>são</a:t>
            </a:r>
            <a:r>
              <a:rPr lang="en-US" dirty="0" smtClean="0"/>
              <a:t> </a:t>
            </a:r>
            <a:r>
              <a:rPr lang="en-US" dirty="0" err="1" smtClean="0"/>
              <a:t>dores</a:t>
            </a:r>
            <a:r>
              <a:rPr lang="en-US" dirty="0" smtClean="0"/>
              <a:t> de </a:t>
            </a:r>
            <a:r>
              <a:rPr lang="en-US" dirty="0" err="1" smtClean="0"/>
              <a:t>cabeça</a:t>
            </a:r>
            <a:r>
              <a:rPr lang="en-US" dirty="0" smtClean="0"/>
              <a:t>, </a:t>
            </a:r>
            <a:r>
              <a:rPr lang="en-US" dirty="0" err="1" smtClean="0"/>
              <a:t>perda</a:t>
            </a:r>
            <a:r>
              <a:rPr lang="en-US" dirty="0" smtClean="0"/>
              <a:t> de </a:t>
            </a:r>
            <a:r>
              <a:rPr lang="en-US" dirty="0" err="1" smtClean="0"/>
              <a:t>olfato</a:t>
            </a:r>
            <a:r>
              <a:rPr lang="en-US" dirty="0" smtClean="0"/>
              <a:t> e </a:t>
            </a:r>
            <a:r>
              <a:rPr lang="en-US" dirty="0" err="1" smtClean="0"/>
              <a:t>inchaço</a:t>
            </a:r>
            <a:r>
              <a:rPr lang="en-US" dirty="0" smtClean="0"/>
              <a:t> do </a:t>
            </a:r>
            <a:r>
              <a:rPr lang="en-US" dirty="0" err="1" smtClean="0"/>
              <a:t>rosto</a:t>
            </a:r>
            <a:endParaRPr lang="pt-BR" dirty="0"/>
          </a:p>
        </p:txBody>
      </p:sp>
    </p:spTree>
    <p:extLst>
      <p:ext uri="{BB962C8B-B14F-4D97-AF65-F5344CB8AC3E}">
        <p14:creationId xmlns:p14="http://schemas.microsoft.com/office/powerpoint/2010/main" val="1342693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80" y="-10126"/>
            <a:ext cx="986509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cap="none" spc="150" dirty="0" err="1" smtClean="0">
                <a:ln w="11430"/>
                <a:solidFill>
                  <a:srgbClr val="F8F8F8"/>
                </a:solidFill>
                <a:effectLst>
                  <a:outerShdw blurRad="25400" algn="tl" rotWithShape="0">
                    <a:srgbClr val="000000">
                      <a:alpha val="43000"/>
                    </a:srgbClr>
                  </a:outerShdw>
                </a:effectLst>
              </a:rPr>
              <a:t>Efeito</a:t>
            </a:r>
            <a:r>
              <a:rPr lang="en-US" b="1" cap="none" spc="150" dirty="0" smtClean="0">
                <a:ln w="11430"/>
                <a:solidFill>
                  <a:srgbClr val="F8F8F8"/>
                </a:solidFill>
                <a:effectLst>
                  <a:outerShdw blurRad="25400" algn="tl" rotWithShape="0">
                    <a:srgbClr val="000000">
                      <a:alpha val="43000"/>
                    </a:srgbClr>
                  </a:outerShdw>
                </a:effectLst>
              </a:rPr>
              <a:t> </a:t>
            </a:r>
            <a:r>
              <a:rPr lang="en-US" b="1" cap="none" spc="150" dirty="0" err="1" smtClean="0">
                <a:ln w="11430"/>
                <a:solidFill>
                  <a:srgbClr val="F8F8F8"/>
                </a:solidFill>
                <a:effectLst>
                  <a:outerShdw blurRad="25400" algn="tl" rotWithShape="0">
                    <a:srgbClr val="000000">
                      <a:alpha val="43000"/>
                    </a:srgbClr>
                  </a:outerShdw>
                </a:effectLst>
              </a:rPr>
              <a:t>nos</a:t>
            </a:r>
            <a:r>
              <a:rPr lang="en-US" b="1" cap="none" spc="150" dirty="0" smtClean="0">
                <a:ln w="11430"/>
                <a:solidFill>
                  <a:srgbClr val="F8F8F8"/>
                </a:solidFill>
                <a:effectLst>
                  <a:outerShdw blurRad="25400" algn="tl" rotWithShape="0">
                    <a:srgbClr val="000000">
                      <a:alpha val="43000"/>
                    </a:srgbClr>
                  </a:outerShdw>
                </a:effectLst>
              </a:rPr>
              <a:t> </a:t>
            </a:r>
            <a:r>
              <a:rPr lang="en-US" b="1" cap="none" spc="150" dirty="0" err="1" smtClean="0">
                <a:ln w="11430"/>
                <a:solidFill>
                  <a:srgbClr val="F8F8F8"/>
                </a:solidFill>
                <a:effectLst>
                  <a:outerShdw blurRad="25400" algn="tl" rotWithShape="0">
                    <a:srgbClr val="000000">
                      <a:alpha val="43000"/>
                    </a:srgbClr>
                  </a:outerShdw>
                </a:effectLst>
              </a:rPr>
              <a:t>ossos</a:t>
            </a:r>
            <a:r>
              <a:rPr lang="en-US" b="1" cap="none" spc="150" dirty="0" smtClean="0">
                <a:ln w="11430"/>
                <a:solidFill>
                  <a:srgbClr val="F8F8F8"/>
                </a:solidFill>
                <a:effectLst>
                  <a:outerShdw blurRad="25400" algn="tl" rotWithShape="0">
                    <a:srgbClr val="000000">
                      <a:alpha val="43000"/>
                    </a:srgbClr>
                  </a:outerShdw>
                </a:effectLst>
              </a:rPr>
              <a:t> e </a:t>
            </a:r>
            <a:r>
              <a:rPr lang="en-US" b="1" cap="none" spc="150" dirty="0" err="1" smtClean="0">
                <a:ln w="11430"/>
                <a:solidFill>
                  <a:srgbClr val="F8F8F8"/>
                </a:solidFill>
                <a:effectLst>
                  <a:outerShdw blurRad="25400" algn="tl" rotWithShape="0">
                    <a:srgbClr val="000000">
                      <a:alpha val="43000"/>
                    </a:srgbClr>
                  </a:outerShdw>
                </a:effectLst>
              </a:rPr>
              <a:t>músculos</a:t>
            </a:r>
            <a:endParaRPr lang="pt-BR" b="1" cap="none" spc="150" dirty="0">
              <a:ln w="11430"/>
              <a:solidFill>
                <a:srgbClr val="F8F8F8"/>
              </a:solidFill>
              <a:effectLst>
                <a:outerShdw blurRad="25400" algn="tl" rotWithShape="0">
                  <a:srgbClr val="000000">
                    <a:alpha val="43000"/>
                  </a:srgbClr>
                </a:outerShdw>
              </a:effectLst>
            </a:endParaRPr>
          </a:p>
        </p:txBody>
      </p:sp>
      <p:sp>
        <p:nvSpPr>
          <p:cNvPr id="10" name="TextBox 9"/>
          <p:cNvSpPr txBox="1"/>
          <p:nvPr/>
        </p:nvSpPr>
        <p:spPr>
          <a:xfrm>
            <a:off x="827584" y="1772816"/>
            <a:ext cx="8136904" cy="646331"/>
          </a:xfrm>
          <a:prstGeom prst="rect">
            <a:avLst/>
          </a:prstGeom>
          <a:noFill/>
        </p:spPr>
        <p:txBody>
          <a:bodyPr wrap="square" rtlCol="0">
            <a:spAutoFit/>
          </a:bodyPr>
          <a:lstStyle/>
          <a:p>
            <a:r>
              <a:rPr lang="en-US" dirty="0" smtClean="0"/>
              <a:t>No </a:t>
            </a:r>
            <a:r>
              <a:rPr lang="en-US" dirty="0" err="1" smtClean="0"/>
              <a:t>espaço</a:t>
            </a:r>
            <a:r>
              <a:rPr lang="en-US" dirty="0" smtClean="0"/>
              <a:t> o </a:t>
            </a:r>
            <a:r>
              <a:rPr lang="en-US" dirty="0" err="1" smtClean="0"/>
              <a:t>corpo</a:t>
            </a:r>
            <a:r>
              <a:rPr lang="en-US" dirty="0" smtClean="0"/>
              <a:t> </a:t>
            </a:r>
            <a:r>
              <a:rPr lang="en-US" dirty="0" err="1" smtClean="0"/>
              <a:t>começa</a:t>
            </a:r>
            <a:r>
              <a:rPr lang="en-US" dirty="0" smtClean="0"/>
              <a:t> a </a:t>
            </a:r>
            <a:r>
              <a:rPr lang="en-US" dirty="0" err="1" smtClean="0"/>
              <a:t>tirar</a:t>
            </a:r>
            <a:r>
              <a:rPr lang="en-US" dirty="0" smtClean="0"/>
              <a:t> </a:t>
            </a:r>
            <a:r>
              <a:rPr lang="en-US" dirty="0" err="1" smtClean="0"/>
              <a:t>cálcio</a:t>
            </a:r>
            <a:r>
              <a:rPr lang="en-US" dirty="0" smtClean="0"/>
              <a:t> e </a:t>
            </a:r>
            <a:r>
              <a:rPr lang="en-US" dirty="0" err="1" smtClean="0"/>
              <a:t>fósforo</a:t>
            </a:r>
            <a:r>
              <a:rPr lang="en-US" dirty="0" smtClean="0"/>
              <a:t> dos </a:t>
            </a:r>
            <a:r>
              <a:rPr lang="en-US" dirty="0" err="1" smtClean="0"/>
              <a:t>ossos</a:t>
            </a:r>
            <a:r>
              <a:rPr lang="en-US" dirty="0" smtClean="0"/>
              <a:t>, </a:t>
            </a:r>
            <a:r>
              <a:rPr lang="en-US" dirty="0" err="1" smtClean="0"/>
              <a:t>causando</a:t>
            </a:r>
            <a:r>
              <a:rPr lang="en-US" dirty="0" smtClean="0"/>
              <a:t> </a:t>
            </a:r>
            <a:r>
              <a:rPr lang="en-US" dirty="0" err="1" smtClean="0"/>
              <a:t>osteoporose</a:t>
            </a:r>
            <a:r>
              <a:rPr lang="en-US" dirty="0" smtClean="0"/>
              <a:t>, </a:t>
            </a:r>
            <a:r>
              <a:rPr lang="en-US" dirty="0" err="1" smtClean="0"/>
              <a:t>pedras</a:t>
            </a:r>
            <a:r>
              <a:rPr lang="en-US" dirty="0" smtClean="0"/>
              <a:t> </a:t>
            </a:r>
            <a:r>
              <a:rPr lang="en-US" dirty="0" err="1" smtClean="0"/>
              <a:t>nos</a:t>
            </a:r>
            <a:r>
              <a:rPr lang="en-US" dirty="0" smtClean="0"/>
              <a:t> </a:t>
            </a:r>
            <a:r>
              <a:rPr lang="en-US" dirty="0" err="1" smtClean="0"/>
              <a:t>rins</a:t>
            </a:r>
            <a:r>
              <a:rPr lang="en-US" dirty="0" smtClean="0"/>
              <a:t> e </a:t>
            </a:r>
            <a:r>
              <a:rPr lang="en-US" dirty="0" err="1" smtClean="0"/>
              <a:t>perda</a:t>
            </a:r>
            <a:r>
              <a:rPr lang="en-US" dirty="0" smtClean="0"/>
              <a:t> de </a:t>
            </a:r>
            <a:r>
              <a:rPr lang="en-US" dirty="0" err="1" smtClean="0"/>
              <a:t>memória</a:t>
            </a:r>
            <a:r>
              <a:rPr lang="en-US" dirty="0" smtClean="0"/>
              <a:t> </a:t>
            </a:r>
            <a:endParaRPr lang="pt-BR" dirty="0"/>
          </a:p>
        </p:txBody>
      </p:sp>
      <p:pic>
        <p:nvPicPr>
          <p:cNvPr id="7" name="Picture 6" descr="http://i.ytimg.com/vi/crlxMHeBQqw/0.jpg"/>
          <p:cNvPicPr/>
          <p:nvPr/>
        </p:nvPicPr>
        <p:blipFill rotWithShape="1">
          <a:blip r:embed="rId3">
            <a:extLst>
              <a:ext uri="{28A0092B-C50C-407E-A947-70E740481C1C}">
                <a14:useLocalDpi xmlns:a14="http://schemas.microsoft.com/office/drawing/2010/main" val="0"/>
              </a:ext>
            </a:extLst>
          </a:blip>
          <a:srcRect t="11511" r="2877" b="12227"/>
          <a:stretch/>
        </p:blipFill>
        <p:spPr bwMode="auto">
          <a:xfrm>
            <a:off x="843671" y="3068960"/>
            <a:ext cx="3888432" cy="1995244"/>
          </a:xfrm>
          <a:prstGeom prst="rect">
            <a:avLst/>
          </a:prstGeom>
          <a:noFill/>
          <a:ln>
            <a:noFill/>
          </a:ln>
          <a:extLst>
            <a:ext uri="{53640926-AAD7-44D8-BBD7-CCE9431645EC}">
              <a14:shadowObscured xmlns:a14="http://schemas.microsoft.com/office/drawing/2010/main"/>
            </a:ext>
          </a:extLst>
        </p:spPr>
      </p:pic>
      <p:pic>
        <p:nvPicPr>
          <p:cNvPr id="9" name="Picture 2" descr="http://colonyworlds.com/wp-content/uploads/musclelo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948838"/>
            <a:ext cx="2794359" cy="22354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56193" y="5733256"/>
            <a:ext cx="8136904" cy="369332"/>
          </a:xfrm>
          <a:prstGeom prst="rect">
            <a:avLst/>
          </a:prstGeom>
          <a:noFill/>
        </p:spPr>
        <p:txBody>
          <a:bodyPr wrap="square" rtlCol="0">
            <a:spAutoFit/>
          </a:bodyPr>
          <a:lstStyle/>
          <a:p>
            <a:r>
              <a:rPr lang="en-US" dirty="0" err="1" smtClean="0"/>
              <a:t>Por</a:t>
            </a:r>
            <a:r>
              <a:rPr lang="en-US" dirty="0" smtClean="0"/>
              <a:t> </a:t>
            </a:r>
            <a:r>
              <a:rPr lang="en-US" dirty="0" err="1" smtClean="0"/>
              <a:t>flutuarem</a:t>
            </a:r>
            <a:r>
              <a:rPr lang="en-US" dirty="0" smtClean="0"/>
              <a:t> </a:t>
            </a:r>
            <a:r>
              <a:rPr lang="en-US" dirty="0" err="1" smtClean="0"/>
              <a:t>quase</a:t>
            </a:r>
            <a:r>
              <a:rPr lang="en-US" dirty="0" smtClean="0"/>
              <a:t> </a:t>
            </a:r>
            <a:r>
              <a:rPr lang="en-US" dirty="0" err="1" smtClean="0"/>
              <a:t>sem</a:t>
            </a:r>
            <a:r>
              <a:rPr lang="en-US" dirty="0" smtClean="0"/>
              <a:t> </a:t>
            </a:r>
            <a:r>
              <a:rPr lang="en-US" dirty="0" err="1" smtClean="0"/>
              <a:t>esforço</a:t>
            </a:r>
            <a:r>
              <a:rPr lang="en-US" dirty="0" smtClean="0"/>
              <a:t>, </a:t>
            </a:r>
            <a:r>
              <a:rPr lang="en-US" dirty="0" err="1" smtClean="0"/>
              <a:t>os</a:t>
            </a:r>
            <a:r>
              <a:rPr lang="en-US" dirty="0" smtClean="0"/>
              <a:t> </a:t>
            </a:r>
            <a:r>
              <a:rPr lang="en-US" dirty="0" err="1" smtClean="0"/>
              <a:t>astronautas</a:t>
            </a:r>
            <a:r>
              <a:rPr lang="en-US" dirty="0" smtClean="0"/>
              <a:t> </a:t>
            </a:r>
            <a:r>
              <a:rPr lang="en-US" dirty="0" err="1" smtClean="0"/>
              <a:t>acabam</a:t>
            </a:r>
            <a:r>
              <a:rPr lang="en-US" dirty="0" smtClean="0"/>
              <a:t> </a:t>
            </a:r>
            <a:r>
              <a:rPr lang="en-US" dirty="0" err="1" smtClean="0"/>
              <a:t>atrofiando</a:t>
            </a:r>
            <a:r>
              <a:rPr lang="en-US" dirty="0" smtClean="0"/>
              <a:t> </a:t>
            </a:r>
            <a:r>
              <a:rPr lang="en-US" dirty="0" err="1" smtClean="0"/>
              <a:t>seus</a:t>
            </a:r>
            <a:r>
              <a:rPr lang="en-US" dirty="0" smtClean="0"/>
              <a:t> </a:t>
            </a:r>
            <a:r>
              <a:rPr lang="en-US" dirty="0" err="1" smtClean="0"/>
              <a:t>músculos</a:t>
            </a:r>
            <a:endParaRPr lang="pt-BR" dirty="0"/>
          </a:p>
        </p:txBody>
      </p:sp>
    </p:spTree>
    <p:extLst>
      <p:ext uri="{BB962C8B-B14F-4D97-AF65-F5344CB8AC3E}">
        <p14:creationId xmlns:p14="http://schemas.microsoft.com/office/powerpoint/2010/main" val="3359330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80" y="-10126"/>
            <a:ext cx="986509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cap="none" spc="150" dirty="0" err="1" smtClean="0">
                <a:ln w="11430"/>
                <a:solidFill>
                  <a:srgbClr val="F8F8F8"/>
                </a:solidFill>
                <a:effectLst>
                  <a:outerShdw blurRad="25400" algn="tl" rotWithShape="0">
                    <a:srgbClr val="000000">
                      <a:alpha val="43000"/>
                    </a:srgbClr>
                  </a:outerShdw>
                </a:effectLst>
              </a:rPr>
              <a:t>Enjoos</a:t>
            </a:r>
            <a:r>
              <a:rPr lang="en-US" b="1" cap="none" spc="150" dirty="0" smtClean="0">
                <a:ln w="11430"/>
                <a:solidFill>
                  <a:srgbClr val="F8F8F8"/>
                </a:solidFill>
                <a:effectLst>
                  <a:outerShdw blurRad="25400" algn="tl" rotWithShape="0">
                    <a:srgbClr val="000000">
                      <a:alpha val="43000"/>
                    </a:srgbClr>
                  </a:outerShdw>
                </a:effectLst>
              </a:rPr>
              <a:t> e </a:t>
            </a:r>
            <a:r>
              <a:rPr lang="en-US" b="1" cap="none" spc="150" dirty="0" err="1" smtClean="0">
                <a:ln w="11430"/>
                <a:solidFill>
                  <a:srgbClr val="F8F8F8"/>
                </a:solidFill>
                <a:effectLst>
                  <a:outerShdw blurRad="25400" algn="tl" rotWithShape="0">
                    <a:srgbClr val="000000">
                      <a:alpha val="43000"/>
                    </a:srgbClr>
                  </a:outerShdw>
                </a:effectLst>
              </a:rPr>
              <a:t>Sistema</a:t>
            </a:r>
            <a:r>
              <a:rPr lang="en-US" b="1" cap="none" spc="150" dirty="0" smtClean="0">
                <a:ln w="11430"/>
                <a:solidFill>
                  <a:srgbClr val="F8F8F8"/>
                </a:solidFill>
                <a:effectLst>
                  <a:outerShdw blurRad="25400" algn="tl" rotWithShape="0">
                    <a:srgbClr val="000000">
                      <a:alpha val="43000"/>
                    </a:srgbClr>
                  </a:outerShdw>
                </a:effectLst>
              </a:rPr>
              <a:t> </a:t>
            </a:r>
            <a:r>
              <a:rPr lang="en-US" b="1" cap="none" spc="150" dirty="0" err="1" smtClean="0">
                <a:ln w="11430"/>
                <a:solidFill>
                  <a:srgbClr val="F8F8F8"/>
                </a:solidFill>
                <a:effectLst>
                  <a:outerShdw blurRad="25400" algn="tl" rotWithShape="0">
                    <a:srgbClr val="000000">
                      <a:alpha val="43000"/>
                    </a:srgbClr>
                  </a:outerShdw>
                </a:effectLst>
              </a:rPr>
              <a:t>Imunológico</a:t>
            </a:r>
            <a:endParaRPr lang="pt-BR" b="1" cap="none" spc="150" dirty="0">
              <a:ln w="11430"/>
              <a:solidFill>
                <a:srgbClr val="F8F8F8"/>
              </a:solidFill>
              <a:effectLst>
                <a:outerShdw blurRad="25400" algn="tl" rotWithShape="0">
                  <a:srgbClr val="000000">
                    <a:alpha val="43000"/>
                  </a:srgbClr>
                </a:outerShdw>
              </a:effectLst>
            </a:endParaRPr>
          </a:p>
        </p:txBody>
      </p:sp>
      <p:sp>
        <p:nvSpPr>
          <p:cNvPr id="10" name="TextBox 9"/>
          <p:cNvSpPr txBox="1"/>
          <p:nvPr/>
        </p:nvSpPr>
        <p:spPr>
          <a:xfrm>
            <a:off x="395536" y="1710100"/>
            <a:ext cx="9361040" cy="369332"/>
          </a:xfrm>
          <a:prstGeom prst="rect">
            <a:avLst/>
          </a:prstGeom>
          <a:noFill/>
        </p:spPr>
        <p:txBody>
          <a:bodyPr wrap="square" rtlCol="0">
            <a:spAutoFit/>
          </a:bodyPr>
          <a:lstStyle/>
          <a:p>
            <a:r>
              <a:rPr lang="en-US" dirty="0" err="1" smtClean="0"/>
              <a:t>Pouco</a:t>
            </a:r>
            <a:r>
              <a:rPr lang="en-US" dirty="0" smtClean="0"/>
              <a:t> </a:t>
            </a:r>
            <a:r>
              <a:rPr lang="en-US" dirty="0" err="1" smtClean="0"/>
              <a:t>depois</a:t>
            </a:r>
            <a:r>
              <a:rPr lang="en-US" dirty="0" smtClean="0"/>
              <a:t> de </a:t>
            </a:r>
            <a:r>
              <a:rPr lang="en-US" dirty="0" err="1" smtClean="0"/>
              <a:t>saírem</a:t>
            </a:r>
            <a:r>
              <a:rPr lang="en-US" dirty="0" smtClean="0"/>
              <a:t> da Terra, entre 60 e 70% dos </a:t>
            </a:r>
            <a:r>
              <a:rPr lang="en-US" dirty="0" err="1" smtClean="0"/>
              <a:t>astronautas</a:t>
            </a:r>
            <a:r>
              <a:rPr lang="en-US" dirty="0" smtClean="0"/>
              <a:t> </a:t>
            </a:r>
            <a:r>
              <a:rPr lang="en-US" dirty="0" err="1" smtClean="0"/>
              <a:t>sentem</a:t>
            </a:r>
            <a:r>
              <a:rPr lang="en-US" dirty="0" smtClean="0"/>
              <a:t> </a:t>
            </a:r>
            <a:r>
              <a:rPr lang="en-US" dirty="0" err="1" smtClean="0"/>
              <a:t>enjoos</a:t>
            </a:r>
            <a:r>
              <a:rPr lang="en-US" dirty="0" smtClean="0"/>
              <a:t>, </a:t>
            </a:r>
            <a:r>
              <a:rPr lang="en-US" dirty="0" err="1" smtClean="0"/>
              <a:t>dores</a:t>
            </a:r>
            <a:r>
              <a:rPr lang="en-US" dirty="0" smtClean="0"/>
              <a:t> de </a:t>
            </a:r>
            <a:r>
              <a:rPr lang="en-US" dirty="0" err="1" smtClean="0"/>
              <a:t>cabeça</a:t>
            </a:r>
            <a:r>
              <a:rPr lang="en-US" dirty="0" smtClean="0"/>
              <a:t> e </a:t>
            </a:r>
            <a:r>
              <a:rPr lang="en-US" dirty="0" err="1" smtClean="0"/>
              <a:t>moleza</a:t>
            </a:r>
            <a:r>
              <a:rPr lang="en-US" dirty="0" smtClean="0"/>
              <a:t>.</a:t>
            </a:r>
          </a:p>
        </p:txBody>
      </p:sp>
      <p:pic>
        <p:nvPicPr>
          <p:cNvPr id="7" name="Picture 6" descr="http://static.imagensengracadas.com.br/images/2011/05/Enjo%C3%B4-no-espa%C3%A7o-550x34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520943"/>
            <a:ext cx="3888432" cy="2464186"/>
          </a:xfrm>
          <a:prstGeom prst="rect">
            <a:avLst/>
          </a:prstGeom>
          <a:noFill/>
          <a:ln>
            <a:noFill/>
          </a:ln>
        </p:spPr>
      </p:pic>
      <p:pic>
        <p:nvPicPr>
          <p:cNvPr id="8" name="Picture 7" descr="http://bhavanajagat.files.wordpress.com/2012/04/red-blood-cells.jpg"/>
          <p:cNvPicPr/>
          <p:nvPr/>
        </p:nvPicPr>
        <p:blipFill rotWithShape="1">
          <a:blip r:embed="rId4">
            <a:extLst>
              <a:ext uri="{28A0092B-C50C-407E-A947-70E740481C1C}">
                <a14:useLocalDpi xmlns:a14="http://schemas.microsoft.com/office/drawing/2010/main" val="0"/>
              </a:ext>
            </a:extLst>
          </a:blip>
          <a:srcRect t="1" b="6299"/>
          <a:stretch/>
        </p:blipFill>
        <p:spPr bwMode="auto">
          <a:xfrm>
            <a:off x="5076056" y="2520943"/>
            <a:ext cx="4224227" cy="2464186"/>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427480" y="5733256"/>
            <a:ext cx="9361040" cy="369332"/>
          </a:xfrm>
          <a:prstGeom prst="rect">
            <a:avLst/>
          </a:prstGeom>
          <a:noFill/>
        </p:spPr>
        <p:txBody>
          <a:bodyPr wrap="square" rtlCol="0">
            <a:spAutoFit/>
          </a:bodyPr>
          <a:lstStyle/>
          <a:p>
            <a:r>
              <a:rPr lang="en-US" dirty="0" smtClean="0"/>
              <a:t>As </a:t>
            </a:r>
            <a:r>
              <a:rPr lang="en-US" dirty="0" err="1" smtClean="0"/>
              <a:t>células</a:t>
            </a:r>
            <a:r>
              <a:rPr lang="en-US" dirty="0" smtClean="0"/>
              <a:t> </a:t>
            </a:r>
            <a:r>
              <a:rPr lang="en-US" dirty="0" err="1" smtClean="0"/>
              <a:t>vermelhas</a:t>
            </a:r>
            <a:r>
              <a:rPr lang="en-US" dirty="0" smtClean="0"/>
              <a:t> do </a:t>
            </a:r>
            <a:r>
              <a:rPr lang="en-US" dirty="0" err="1" smtClean="0"/>
              <a:t>sangue</a:t>
            </a:r>
            <a:r>
              <a:rPr lang="en-US" dirty="0" smtClean="0"/>
              <a:t>, </a:t>
            </a:r>
            <a:r>
              <a:rPr lang="en-US" dirty="0" err="1" smtClean="0"/>
              <a:t>normalmente</a:t>
            </a:r>
            <a:r>
              <a:rPr lang="en-US" dirty="0" smtClean="0"/>
              <a:t> </a:t>
            </a:r>
            <a:r>
              <a:rPr lang="en-US" dirty="0" err="1" smtClean="0"/>
              <a:t>achatadas</a:t>
            </a:r>
            <a:r>
              <a:rPr lang="en-US" dirty="0" smtClean="0"/>
              <a:t>, </a:t>
            </a:r>
            <a:r>
              <a:rPr lang="en-US" dirty="0" err="1" smtClean="0"/>
              <a:t>começam</a:t>
            </a:r>
            <a:r>
              <a:rPr lang="en-US" dirty="0" smtClean="0"/>
              <a:t> a </a:t>
            </a:r>
            <a:r>
              <a:rPr lang="en-US" dirty="0" err="1" smtClean="0"/>
              <a:t>ficar</a:t>
            </a:r>
            <a:r>
              <a:rPr lang="en-US" dirty="0" smtClean="0"/>
              <a:t> </a:t>
            </a:r>
            <a:r>
              <a:rPr lang="en-US" dirty="0" err="1" smtClean="0"/>
              <a:t>esféricas</a:t>
            </a:r>
            <a:endParaRPr lang="en-US" dirty="0" smtClean="0"/>
          </a:p>
        </p:txBody>
      </p:sp>
    </p:spTree>
    <p:extLst>
      <p:ext uri="{BB962C8B-B14F-4D97-AF65-F5344CB8AC3E}">
        <p14:creationId xmlns:p14="http://schemas.microsoft.com/office/powerpoint/2010/main" val="38036989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80" y="-10126"/>
            <a:ext cx="986509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cap="none" spc="150" dirty="0" err="1" smtClean="0">
                <a:ln w="11430"/>
                <a:solidFill>
                  <a:srgbClr val="F8F8F8"/>
                </a:solidFill>
                <a:effectLst>
                  <a:outerShdw blurRad="25400" algn="tl" rotWithShape="0">
                    <a:srgbClr val="000000">
                      <a:alpha val="43000"/>
                    </a:srgbClr>
                  </a:outerShdw>
                </a:effectLst>
              </a:rPr>
              <a:t>Efeito</a:t>
            </a:r>
            <a:r>
              <a:rPr lang="en-US" b="1" cap="none" spc="150" dirty="0" smtClean="0">
                <a:ln w="11430"/>
                <a:solidFill>
                  <a:srgbClr val="F8F8F8"/>
                </a:solidFill>
                <a:effectLst>
                  <a:outerShdw blurRad="25400" algn="tl" rotWithShape="0">
                    <a:srgbClr val="000000">
                      <a:alpha val="43000"/>
                    </a:srgbClr>
                  </a:outerShdw>
                </a:effectLst>
              </a:rPr>
              <a:t> da </a:t>
            </a:r>
            <a:r>
              <a:rPr lang="en-US" b="1" cap="none" spc="150" dirty="0" err="1" smtClean="0">
                <a:ln w="11430"/>
                <a:solidFill>
                  <a:srgbClr val="F8F8F8"/>
                </a:solidFill>
                <a:effectLst>
                  <a:outerShdw blurRad="25400" algn="tl" rotWithShape="0">
                    <a:srgbClr val="000000">
                      <a:alpha val="43000"/>
                    </a:srgbClr>
                  </a:outerShdw>
                </a:effectLst>
              </a:rPr>
              <a:t>radiação</a:t>
            </a:r>
            <a:endParaRPr lang="pt-BR" b="1" cap="none" spc="150" dirty="0">
              <a:ln w="11430"/>
              <a:solidFill>
                <a:srgbClr val="F8F8F8"/>
              </a:solidFill>
              <a:effectLst>
                <a:outerShdw blurRad="25400" algn="tl" rotWithShape="0">
                  <a:srgbClr val="000000">
                    <a:alpha val="43000"/>
                  </a:srgbClr>
                </a:outerShdw>
              </a:effectLst>
            </a:endParaRPr>
          </a:p>
        </p:txBody>
      </p:sp>
      <p:sp>
        <p:nvSpPr>
          <p:cNvPr id="10" name="TextBox 9"/>
          <p:cNvSpPr txBox="1"/>
          <p:nvPr/>
        </p:nvSpPr>
        <p:spPr>
          <a:xfrm>
            <a:off x="395536" y="1710100"/>
            <a:ext cx="9361040" cy="646331"/>
          </a:xfrm>
          <a:prstGeom prst="rect">
            <a:avLst/>
          </a:prstGeom>
          <a:noFill/>
        </p:spPr>
        <p:txBody>
          <a:bodyPr wrap="square" rtlCol="0">
            <a:spAutoFit/>
          </a:bodyPr>
          <a:lstStyle/>
          <a:p>
            <a:r>
              <a:rPr lang="en-US" dirty="0" err="1" smtClean="0"/>
              <a:t>Enquanto</a:t>
            </a:r>
            <a:r>
              <a:rPr lang="en-US" dirty="0" smtClean="0"/>
              <a:t> </a:t>
            </a:r>
            <a:r>
              <a:rPr lang="en-US" dirty="0" err="1" smtClean="0"/>
              <a:t>na</a:t>
            </a:r>
            <a:r>
              <a:rPr lang="en-US" dirty="0" smtClean="0"/>
              <a:t> Terra </a:t>
            </a:r>
            <a:r>
              <a:rPr lang="en-US" dirty="0" err="1" smtClean="0"/>
              <a:t>temos</a:t>
            </a:r>
            <a:r>
              <a:rPr lang="en-US" dirty="0" smtClean="0"/>
              <a:t> o escudo </a:t>
            </a:r>
            <a:r>
              <a:rPr lang="en-US" dirty="0" err="1" smtClean="0"/>
              <a:t>magnético</a:t>
            </a:r>
            <a:r>
              <a:rPr lang="en-US" dirty="0" smtClean="0"/>
              <a:t> e a </a:t>
            </a:r>
            <a:r>
              <a:rPr lang="en-US" dirty="0" err="1" smtClean="0"/>
              <a:t>asmosfera</a:t>
            </a:r>
            <a:r>
              <a:rPr lang="en-US" dirty="0" smtClean="0"/>
              <a:t>, no </a:t>
            </a:r>
            <a:r>
              <a:rPr lang="en-US" dirty="0" err="1" smtClean="0"/>
              <a:t>espaço</a:t>
            </a:r>
            <a:r>
              <a:rPr lang="en-US" dirty="0" smtClean="0"/>
              <a:t> </a:t>
            </a:r>
            <a:r>
              <a:rPr lang="en-US" dirty="0" err="1" smtClean="0"/>
              <a:t>os</a:t>
            </a:r>
            <a:r>
              <a:rPr lang="en-US" dirty="0" smtClean="0"/>
              <a:t> </a:t>
            </a:r>
            <a:r>
              <a:rPr lang="en-US" dirty="0" err="1" smtClean="0"/>
              <a:t>astronautas</a:t>
            </a:r>
            <a:r>
              <a:rPr lang="en-US" dirty="0" smtClean="0"/>
              <a:t> </a:t>
            </a:r>
            <a:r>
              <a:rPr lang="en-US" dirty="0" err="1" smtClean="0"/>
              <a:t>dependem</a:t>
            </a:r>
            <a:r>
              <a:rPr lang="en-US" dirty="0" smtClean="0"/>
              <a:t> de </a:t>
            </a:r>
            <a:r>
              <a:rPr lang="en-US" dirty="0" err="1" smtClean="0"/>
              <a:t>seus</a:t>
            </a:r>
            <a:r>
              <a:rPr lang="en-US" dirty="0" smtClean="0"/>
              <a:t> </a:t>
            </a:r>
            <a:r>
              <a:rPr lang="en-US" dirty="0" err="1" smtClean="0"/>
              <a:t>trajes</a:t>
            </a:r>
            <a:r>
              <a:rPr lang="en-US" dirty="0" smtClean="0"/>
              <a:t> </a:t>
            </a:r>
            <a:r>
              <a:rPr lang="en-US" dirty="0" err="1" smtClean="0"/>
              <a:t>especiais</a:t>
            </a:r>
            <a:r>
              <a:rPr lang="en-US" dirty="0" smtClean="0"/>
              <a:t>.</a:t>
            </a:r>
          </a:p>
        </p:txBody>
      </p:sp>
      <p:pic>
        <p:nvPicPr>
          <p:cNvPr id="11" name="Picture 10" descr="http://www.impactlab.net/wp-content/uploads/2011/03/space-radiation.jpg"/>
          <p:cNvPicPr/>
          <p:nvPr/>
        </p:nvPicPr>
        <p:blipFill rotWithShape="1">
          <a:blip r:embed="rId3">
            <a:extLst>
              <a:ext uri="{28A0092B-C50C-407E-A947-70E740481C1C}">
                <a14:useLocalDpi xmlns:a14="http://schemas.microsoft.com/office/drawing/2010/main" val="0"/>
              </a:ext>
            </a:extLst>
          </a:blip>
          <a:srcRect r="21145"/>
          <a:stretch/>
        </p:blipFill>
        <p:spPr bwMode="auto">
          <a:xfrm>
            <a:off x="2267744" y="2636912"/>
            <a:ext cx="5081150" cy="35264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10586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http://www.storylinedesign.be/wp-content/uploads/2012/03/the-daily-life-of-an-astronau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18" y="-171400"/>
            <a:ext cx="9700868" cy="7029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09600" y="274638"/>
            <a:ext cx="7924800" cy="1143000"/>
          </a:xfrm>
          <a:prstGeom prst="rect">
            <a:avLst/>
          </a:prstGeom>
        </p:spPr>
        <p:txBody>
          <a:bodyPr>
            <a:scene3d>
              <a:camera prst="orthographicFront"/>
              <a:lightRig rig="soft" dir="t">
                <a:rot lat="0" lon="0" rev="10800000"/>
              </a:lightRig>
            </a:scene3d>
            <a:sp3d>
              <a:bevelT w="27940" h="12700"/>
              <a:contourClr>
                <a:srgbClr val="DDDDDD"/>
              </a:contourClr>
            </a:sp3d>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spc="150" dirty="0" err="1" smtClean="0">
                <a:ln w="11430"/>
                <a:solidFill>
                  <a:srgbClr val="F8F8F8"/>
                </a:solidFill>
                <a:effectLst>
                  <a:outerShdw blurRad="25400" algn="tl" rotWithShape="0">
                    <a:srgbClr val="000000">
                      <a:alpha val="43000"/>
                    </a:srgbClr>
                  </a:outerShdw>
                </a:effectLst>
              </a:rPr>
              <a:t>Dia</a:t>
            </a:r>
            <a:r>
              <a:rPr lang="en-US" b="1" cap="none" spc="150" dirty="0" smtClean="0">
                <a:ln w="11430"/>
                <a:solidFill>
                  <a:srgbClr val="F8F8F8"/>
                </a:solidFill>
                <a:effectLst>
                  <a:outerShdw blurRad="25400" algn="tl" rotWithShape="0">
                    <a:srgbClr val="000000">
                      <a:alpha val="43000"/>
                    </a:srgbClr>
                  </a:outerShdw>
                </a:effectLst>
              </a:rPr>
              <a:t>-a-</a:t>
            </a:r>
            <a:r>
              <a:rPr lang="en-US" b="1" cap="none" spc="150" dirty="0" err="1" smtClean="0">
                <a:ln w="11430"/>
                <a:solidFill>
                  <a:srgbClr val="F8F8F8"/>
                </a:solidFill>
                <a:effectLst>
                  <a:outerShdw blurRad="25400" algn="tl" rotWithShape="0">
                    <a:srgbClr val="000000">
                      <a:alpha val="43000"/>
                    </a:srgbClr>
                  </a:outerShdw>
                </a:effectLst>
              </a:rPr>
              <a:t>dia</a:t>
            </a:r>
            <a:r>
              <a:rPr lang="en-US" b="1" cap="none" spc="150" dirty="0" smtClean="0">
                <a:ln w="11430"/>
                <a:solidFill>
                  <a:srgbClr val="F8F8F8"/>
                </a:solidFill>
                <a:effectLst>
                  <a:outerShdw blurRad="25400" algn="tl" rotWithShape="0">
                    <a:srgbClr val="000000">
                      <a:alpha val="43000"/>
                    </a:srgbClr>
                  </a:outerShdw>
                </a:effectLst>
              </a:rPr>
              <a:t> dos </a:t>
            </a:r>
            <a:r>
              <a:rPr lang="en-US" b="1" cap="none" spc="150" dirty="0" err="1" smtClean="0">
                <a:ln w="11430"/>
                <a:solidFill>
                  <a:srgbClr val="F8F8F8"/>
                </a:solidFill>
                <a:effectLst>
                  <a:outerShdw blurRad="25400" algn="tl" rotWithShape="0">
                    <a:srgbClr val="000000">
                      <a:alpha val="43000"/>
                    </a:srgbClr>
                  </a:outerShdw>
                </a:effectLst>
              </a:rPr>
              <a:t>astronautas</a:t>
            </a:r>
            <a:endParaRPr lang="pt-BR"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644369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387424"/>
            <a:ext cx="9244947" cy="7672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6836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1.bp.blogspot.com/-zhdxcVWIRzk/T3mJuYAsriI/AAAAAAAAA6g/JWOJKtwi0O8/s1600/astronaut-daily-life-02-610x4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4970"/>
            <a:ext cx="9721080" cy="6900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b="1" cap="none" spc="0" dirty="0" smtClean="0">
                <a:ln w="50800"/>
                <a:solidFill>
                  <a:schemeClr val="bg1">
                    <a:shade val="50000"/>
                  </a:schemeClr>
                </a:solidFill>
              </a:rPr>
              <a:t>O </a:t>
            </a:r>
            <a:r>
              <a:rPr lang="en-US" b="1" cap="none" spc="0" dirty="0" err="1" smtClean="0">
                <a:ln w="50800"/>
                <a:solidFill>
                  <a:schemeClr val="bg1">
                    <a:shade val="50000"/>
                  </a:schemeClr>
                </a:solidFill>
              </a:rPr>
              <a:t>que</a:t>
            </a:r>
            <a:r>
              <a:rPr lang="en-US" b="1" cap="none" spc="0" dirty="0" smtClean="0">
                <a:ln w="50800"/>
                <a:solidFill>
                  <a:schemeClr val="bg1">
                    <a:shade val="50000"/>
                  </a:schemeClr>
                </a:solidFill>
              </a:rPr>
              <a:t> tem </a:t>
            </a:r>
            <a:r>
              <a:rPr lang="en-US" b="1" cap="none" spc="0" dirty="0" err="1" smtClean="0">
                <a:ln w="50800"/>
                <a:solidFill>
                  <a:schemeClr val="bg1">
                    <a:shade val="50000"/>
                  </a:schemeClr>
                </a:solidFill>
              </a:rPr>
              <a:t>pra</a:t>
            </a:r>
            <a:r>
              <a:rPr lang="en-US" b="1" cap="none" spc="0" dirty="0" smtClean="0">
                <a:ln w="50800"/>
                <a:solidFill>
                  <a:schemeClr val="bg1">
                    <a:shade val="50000"/>
                  </a:schemeClr>
                </a:solidFill>
              </a:rPr>
              <a:t> comer?</a:t>
            </a:r>
            <a:endParaRPr lang="pt-BR" b="1" cap="none" spc="0" dirty="0">
              <a:ln w="50800"/>
              <a:solidFill>
                <a:schemeClr val="bg1">
                  <a:shade val="50000"/>
                </a:schemeClr>
              </a:solidFill>
            </a:endParaRPr>
          </a:p>
        </p:txBody>
      </p:sp>
    </p:spTree>
    <p:extLst>
      <p:ext uri="{BB962C8B-B14F-4D97-AF65-F5344CB8AC3E}">
        <p14:creationId xmlns:p14="http://schemas.microsoft.com/office/powerpoint/2010/main" val="1998089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80" y="-10126"/>
            <a:ext cx="986509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33798" name="Picture 6" descr="http://thumbs.ifood.tv/files/Astronaut_Turkey_Thanksgiv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633" y="2804726"/>
            <a:ext cx="5073781" cy="3273407"/>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http://thelongestlistofthelongeststuffatthelongestdomainnameatlonglast.com/images9/spacefo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647" y="2804726"/>
            <a:ext cx="2889225" cy="3278347"/>
          </a:xfrm>
          <a:prstGeom prst="rect">
            <a:avLst/>
          </a:prstGeom>
          <a:noFill/>
          <a:extLst>
            <a:ext uri="{909E8E84-426E-40DD-AFC4-6F175D3DCCD1}">
              <a14:hiddenFill xmlns:a14="http://schemas.microsoft.com/office/drawing/2010/main">
                <a:solidFill>
                  <a:srgbClr val="FFFFFF"/>
                </a:solidFill>
              </a14:hiddenFill>
            </a:ext>
          </a:extLst>
        </p:spPr>
      </p:pic>
      <p:pic>
        <p:nvPicPr>
          <p:cNvPr id="33804" name="Picture 12" descr="http://farm4.static.flickr.com/3605/3642618961_f308282df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647" y="312845"/>
            <a:ext cx="2970137" cy="1948410"/>
          </a:xfrm>
          <a:prstGeom prst="rect">
            <a:avLst/>
          </a:prstGeom>
          <a:noFill/>
          <a:extLst>
            <a:ext uri="{909E8E84-426E-40DD-AFC4-6F175D3DCCD1}">
              <a14:hiddenFill xmlns:a14="http://schemas.microsoft.com/office/drawing/2010/main">
                <a:solidFill>
                  <a:srgbClr val="FFFFFF"/>
                </a:solidFill>
              </a14:hiddenFill>
            </a:ext>
          </a:extLst>
        </p:spPr>
      </p:pic>
      <p:pic>
        <p:nvPicPr>
          <p:cNvPr id="3380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5049" y="291665"/>
            <a:ext cx="4558951" cy="1990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717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meflyrocket.files.wordpress.com/2012/06/dinneronthei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0"/>
            <a:ext cx="10585176" cy="723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8731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4.bp.blogspot.com/-2LgIphukXSc/TiZBG6IwdwI/AAAAAAAAAVs/ze3v5tNUAiY/s1600/astronauta_banhei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480" y="1"/>
            <a:ext cx="13888328" cy="68342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cap="none" spc="150" dirty="0" err="1" smtClean="0">
                <a:ln w="11430"/>
                <a:solidFill>
                  <a:srgbClr val="F8F8F8"/>
                </a:solidFill>
                <a:effectLst>
                  <a:outerShdw blurRad="25400" algn="tl" rotWithShape="0">
                    <a:srgbClr val="000000">
                      <a:alpha val="43000"/>
                    </a:srgbClr>
                  </a:outerShdw>
                </a:effectLst>
              </a:rPr>
              <a:t>Vontade</a:t>
            </a:r>
            <a:r>
              <a:rPr lang="en-US" b="1" cap="none" spc="150" dirty="0" smtClean="0">
                <a:ln w="11430"/>
                <a:solidFill>
                  <a:srgbClr val="F8F8F8"/>
                </a:solidFill>
                <a:effectLst>
                  <a:outerShdw blurRad="25400" algn="tl" rotWithShape="0">
                    <a:srgbClr val="000000">
                      <a:alpha val="43000"/>
                    </a:srgbClr>
                  </a:outerShdw>
                </a:effectLst>
              </a:rPr>
              <a:t> de </a:t>
            </a:r>
            <a:r>
              <a:rPr lang="en-US" b="1" cap="none" spc="150" dirty="0" err="1" smtClean="0">
                <a:ln w="11430"/>
                <a:solidFill>
                  <a:srgbClr val="F8F8F8"/>
                </a:solidFill>
                <a:effectLst>
                  <a:outerShdw blurRad="25400" algn="tl" rotWithShape="0">
                    <a:srgbClr val="000000">
                      <a:alpha val="43000"/>
                    </a:srgbClr>
                  </a:outerShdw>
                </a:effectLst>
              </a:rPr>
              <a:t>ir</a:t>
            </a:r>
            <a:r>
              <a:rPr lang="en-US" b="1" cap="none" spc="150" dirty="0" smtClean="0">
                <a:ln w="11430"/>
                <a:solidFill>
                  <a:srgbClr val="F8F8F8"/>
                </a:solidFill>
                <a:effectLst>
                  <a:outerShdw blurRad="25400" algn="tl" rotWithShape="0">
                    <a:srgbClr val="000000">
                      <a:alpha val="43000"/>
                    </a:srgbClr>
                  </a:outerShdw>
                </a:effectLst>
              </a:rPr>
              <a:t> </a:t>
            </a:r>
            <a:r>
              <a:rPr lang="en-US" b="1" cap="none" spc="150" dirty="0" err="1" smtClean="0">
                <a:ln w="11430"/>
                <a:solidFill>
                  <a:srgbClr val="F8F8F8"/>
                </a:solidFill>
                <a:effectLst>
                  <a:outerShdw blurRad="25400" algn="tl" rotWithShape="0">
                    <a:srgbClr val="000000">
                      <a:alpha val="43000"/>
                    </a:srgbClr>
                  </a:outerShdw>
                </a:effectLst>
              </a:rPr>
              <a:t>ao</a:t>
            </a:r>
            <a:r>
              <a:rPr lang="en-US" b="1" cap="none" spc="150" dirty="0" smtClean="0">
                <a:ln w="11430"/>
                <a:solidFill>
                  <a:srgbClr val="F8F8F8"/>
                </a:solidFill>
                <a:effectLst>
                  <a:outerShdw blurRad="25400" algn="tl" rotWithShape="0">
                    <a:srgbClr val="000000">
                      <a:alpha val="43000"/>
                    </a:srgbClr>
                  </a:outerShdw>
                </a:effectLst>
              </a:rPr>
              <a:t> </a:t>
            </a:r>
            <a:r>
              <a:rPr lang="en-US" b="1" cap="none" spc="150" dirty="0" err="1" smtClean="0">
                <a:ln w="11430"/>
                <a:solidFill>
                  <a:srgbClr val="F8F8F8"/>
                </a:solidFill>
                <a:effectLst>
                  <a:outerShdw blurRad="25400" algn="tl" rotWithShape="0">
                    <a:srgbClr val="000000">
                      <a:alpha val="43000"/>
                    </a:srgbClr>
                  </a:outerShdw>
                </a:effectLst>
              </a:rPr>
              <a:t>banheiro</a:t>
            </a:r>
            <a:endParaRPr lang="pt-BR"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8618302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129" y="-10126"/>
            <a:ext cx="986509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2" name="Picture 1" descr="C:\Users\Katia\Downloads\bathroom-in-space-1.jpg"/>
          <p:cNvPicPr/>
          <p:nvPr/>
        </p:nvPicPr>
        <p:blipFill>
          <a:blip r:embed="rId3">
            <a:extLst>
              <a:ext uri="{28A0092B-C50C-407E-A947-70E740481C1C}">
                <a14:useLocalDpi xmlns:a14="http://schemas.microsoft.com/office/drawing/2010/main" val="0"/>
              </a:ext>
            </a:extLst>
          </a:blip>
          <a:srcRect/>
          <a:stretch>
            <a:fillRect/>
          </a:stretch>
        </p:blipFill>
        <p:spPr bwMode="auto">
          <a:xfrm>
            <a:off x="592637" y="2000517"/>
            <a:ext cx="3744416" cy="4179094"/>
          </a:xfrm>
          <a:prstGeom prst="rect">
            <a:avLst/>
          </a:prstGeom>
          <a:noFill/>
          <a:ln>
            <a:noFill/>
          </a:ln>
        </p:spPr>
      </p:pic>
      <p:pic>
        <p:nvPicPr>
          <p:cNvPr id="4" name="Picture 3" descr="http://www.hightechscience.org/ISS_Toilet_2.jpg"/>
          <p:cNvPicPr/>
          <p:nvPr/>
        </p:nvPicPr>
        <p:blipFill>
          <a:blip r:embed="rId4">
            <a:extLst>
              <a:ext uri="{28A0092B-C50C-407E-A947-70E740481C1C}">
                <a14:useLocalDpi xmlns:a14="http://schemas.microsoft.com/office/drawing/2010/main" val="0"/>
              </a:ext>
            </a:extLst>
          </a:blip>
          <a:srcRect/>
          <a:stretch>
            <a:fillRect/>
          </a:stretch>
        </p:blipFill>
        <p:spPr bwMode="auto">
          <a:xfrm>
            <a:off x="4641338" y="2000517"/>
            <a:ext cx="4179094" cy="4179094"/>
          </a:xfrm>
          <a:prstGeom prst="rect">
            <a:avLst/>
          </a:prstGeom>
          <a:noFill/>
          <a:ln>
            <a:noFill/>
          </a:ln>
        </p:spPr>
      </p:pic>
      <p:sp>
        <p:nvSpPr>
          <p:cNvPr id="5" name="TextBox 4"/>
          <p:cNvSpPr txBox="1"/>
          <p:nvPr/>
        </p:nvSpPr>
        <p:spPr>
          <a:xfrm>
            <a:off x="638483" y="1436375"/>
            <a:ext cx="3816424" cy="369332"/>
          </a:xfrm>
          <a:prstGeom prst="rect">
            <a:avLst/>
          </a:prstGeom>
          <a:noFill/>
        </p:spPr>
        <p:txBody>
          <a:bodyPr wrap="square" rtlCol="0">
            <a:spAutoFit/>
          </a:bodyPr>
          <a:lstStyle/>
          <a:p>
            <a:pPr algn="ctr"/>
            <a:r>
              <a:rPr lang="en-US" dirty="0" smtClean="0"/>
              <a:t>Marshall Space Center</a:t>
            </a:r>
            <a:endParaRPr lang="pt-BR" dirty="0"/>
          </a:p>
        </p:txBody>
      </p:sp>
      <p:sp>
        <p:nvSpPr>
          <p:cNvPr id="6" name="TextBox 5"/>
          <p:cNvSpPr txBox="1"/>
          <p:nvPr/>
        </p:nvSpPr>
        <p:spPr>
          <a:xfrm>
            <a:off x="4641338" y="1440872"/>
            <a:ext cx="4129959" cy="369332"/>
          </a:xfrm>
          <a:prstGeom prst="rect">
            <a:avLst/>
          </a:prstGeom>
          <a:noFill/>
        </p:spPr>
        <p:txBody>
          <a:bodyPr wrap="square" rtlCol="0">
            <a:spAutoFit/>
          </a:bodyPr>
          <a:lstStyle/>
          <a:p>
            <a:pPr algn="ctr"/>
            <a:r>
              <a:rPr lang="en-US" dirty="0" err="1" smtClean="0"/>
              <a:t>Estação</a:t>
            </a:r>
            <a:r>
              <a:rPr lang="en-US" dirty="0" smtClean="0"/>
              <a:t> </a:t>
            </a:r>
            <a:r>
              <a:rPr lang="en-US" dirty="0" err="1" smtClean="0"/>
              <a:t>Espacial</a:t>
            </a:r>
            <a:r>
              <a:rPr lang="en-US" dirty="0" smtClean="0"/>
              <a:t> </a:t>
            </a:r>
            <a:r>
              <a:rPr lang="en-US" dirty="0" err="1" smtClean="0"/>
              <a:t>Internacional</a:t>
            </a:r>
            <a:r>
              <a:rPr lang="en-US" dirty="0" smtClean="0"/>
              <a:t> (ISS)</a:t>
            </a:r>
            <a:endParaRPr lang="pt-BR" dirty="0"/>
          </a:p>
        </p:txBody>
      </p:sp>
      <p:sp>
        <p:nvSpPr>
          <p:cNvPr id="7" name="Title 1"/>
          <p:cNvSpPr txBox="1">
            <a:spLocks/>
          </p:cNvSpPr>
          <p:nvPr/>
        </p:nvSpPr>
        <p:spPr>
          <a:xfrm>
            <a:off x="733872" y="404664"/>
            <a:ext cx="7924800" cy="1143000"/>
          </a:xfrm>
          <a:prstGeom prst="rect">
            <a:avLst/>
          </a:prstGeom>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smtClean="0"/>
              <a:t>Banheiros</a:t>
            </a:r>
            <a:endParaRPr lang="pt-BR" dirty="0"/>
          </a:p>
        </p:txBody>
      </p:sp>
    </p:spTree>
    <p:extLst>
      <p:ext uri="{BB962C8B-B14F-4D97-AF65-F5344CB8AC3E}">
        <p14:creationId xmlns:p14="http://schemas.microsoft.com/office/powerpoint/2010/main" val="11873755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520" y="-25482"/>
            <a:ext cx="10052906" cy="69828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7" name="Title 1"/>
          <p:cNvSpPr txBox="1">
            <a:spLocks/>
          </p:cNvSpPr>
          <p:nvPr/>
        </p:nvSpPr>
        <p:spPr>
          <a:xfrm>
            <a:off x="733872" y="404664"/>
            <a:ext cx="7924800" cy="1143000"/>
          </a:xfrm>
          <a:prstGeom prst="rect">
            <a:avLst/>
          </a:prstGeom>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FRALDAs</a:t>
            </a:r>
            <a:endParaRPr lang="pt-BR" dirty="0"/>
          </a:p>
        </p:txBody>
      </p:sp>
      <p:pic>
        <p:nvPicPr>
          <p:cNvPr id="36866" name="Picture 2" descr="http://www.celestialmonochord.org/images/astronaut_di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156" y="3087726"/>
            <a:ext cx="4301811" cy="2487571"/>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www.greinke.com/photos/2005_02_24%20udvar-hazy%20museum/space%20diapers/IMGP2699%20space%20diap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748" y="3064020"/>
            <a:ext cx="3348072" cy="25110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0335" y="1537534"/>
            <a:ext cx="8289960" cy="646331"/>
          </a:xfrm>
          <a:prstGeom prst="rect">
            <a:avLst/>
          </a:prstGeom>
          <a:noFill/>
        </p:spPr>
        <p:txBody>
          <a:bodyPr wrap="square" rtlCol="0">
            <a:spAutoFit/>
          </a:bodyPr>
          <a:lstStyle/>
          <a:p>
            <a:r>
              <a:rPr lang="en-US" dirty="0" smtClean="0"/>
              <a:t>As </a:t>
            </a:r>
            <a:r>
              <a:rPr lang="en-US" dirty="0" err="1" smtClean="0"/>
              <a:t>fraldas</a:t>
            </a:r>
            <a:r>
              <a:rPr lang="en-US" dirty="0" smtClean="0"/>
              <a:t> </a:t>
            </a:r>
            <a:r>
              <a:rPr lang="en-US" dirty="0" err="1" smtClean="0"/>
              <a:t>são</a:t>
            </a:r>
            <a:r>
              <a:rPr lang="en-US" dirty="0" smtClean="0"/>
              <a:t> </a:t>
            </a:r>
            <a:r>
              <a:rPr lang="en-US" dirty="0" err="1" smtClean="0"/>
              <a:t>para</a:t>
            </a:r>
            <a:r>
              <a:rPr lang="en-US" dirty="0" smtClean="0"/>
              <a:t> </a:t>
            </a:r>
            <a:r>
              <a:rPr lang="en-US" dirty="0" err="1" smtClean="0"/>
              <a:t>adultos</a:t>
            </a:r>
            <a:r>
              <a:rPr lang="en-US" dirty="0" smtClean="0"/>
              <a:t>, </a:t>
            </a:r>
            <a:r>
              <a:rPr lang="en-US" dirty="0" err="1" smtClean="0"/>
              <a:t>tendo</a:t>
            </a:r>
            <a:r>
              <a:rPr lang="en-US" dirty="0" smtClean="0"/>
              <a:t> </a:t>
            </a:r>
            <a:r>
              <a:rPr lang="en-US" dirty="0" err="1" smtClean="0"/>
              <a:t>capacidade</a:t>
            </a:r>
            <a:r>
              <a:rPr lang="en-US" dirty="0" smtClean="0"/>
              <a:t> </a:t>
            </a:r>
            <a:r>
              <a:rPr lang="en-US" dirty="0" err="1" smtClean="0"/>
              <a:t>superabsorvente</a:t>
            </a:r>
            <a:r>
              <a:rPr lang="en-US" dirty="0" smtClean="0"/>
              <a:t> e </a:t>
            </a:r>
            <a:r>
              <a:rPr lang="en-US" dirty="0" err="1" smtClean="0"/>
              <a:t>sendo</a:t>
            </a:r>
            <a:r>
              <a:rPr lang="en-US" dirty="0" smtClean="0"/>
              <a:t> </a:t>
            </a:r>
            <a:r>
              <a:rPr lang="en-US" dirty="0" err="1" smtClean="0"/>
              <a:t>utilizadas</a:t>
            </a:r>
            <a:r>
              <a:rPr lang="en-US" dirty="0" smtClean="0"/>
              <a:t> </a:t>
            </a:r>
            <a:r>
              <a:rPr lang="en-US" dirty="0" err="1" smtClean="0"/>
              <a:t>quando</a:t>
            </a:r>
            <a:r>
              <a:rPr lang="en-US" dirty="0" smtClean="0"/>
              <a:t> o </a:t>
            </a:r>
            <a:r>
              <a:rPr lang="en-US" dirty="0" err="1" smtClean="0"/>
              <a:t>astronauta</a:t>
            </a:r>
            <a:r>
              <a:rPr lang="en-US" dirty="0" smtClean="0"/>
              <a:t> </a:t>
            </a:r>
            <a:r>
              <a:rPr lang="en-US" dirty="0" err="1" smtClean="0"/>
              <a:t>está</a:t>
            </a:r>
            <a:r>
              <a:rPr lang="en-US" dirty="0" smtClean="0"/>
              <a:t> </a:t>
            </a:r>
            <a:r>
              <a:rPr lang="en-US" dirty="0" err="1" smtClean="0"/>
              <a:t>em</a:t>
            </a:r>
            <a:r>
              <a:rPr lang="en-US" dirty="0" smtClean="0"/>
              <a:t> </a:t>
            </a:r>
            <a:r>
              <a:rPr lang="en-US" dirty="0" err="1" smtClean="0"/>
              <a:t>atividades</a:t>
            </a:r>
            <a:r>
              <a:rPr lang="en-US" dirty="0" smtClean="0"/>
              <a:t> </a:t>
            </a:r>
            <a:r>
              <a:rPr lang="en-US" dirty="0" err="1" smtClean="0"/>
              <a:t>extraveiculares</a:t>
            </a:r>
            <a:r>
              <a:rPr lang="en-US" dirty="0" smtClean="0"/>
              <a:t>, </a:t>
            </a:r>
            <a:r>
              <a:rPr lang="en-US" dirty="0" err="1" smtClean="0"/>
              <a:t>ou</a:t>
            </a:r>
            <a:r>
              <a:rPr lang="en-US" dirty="0" smtClean="0"/>
              <a:t> </a:t>
            </a:r>
            <a:r>
              <a:rPr lang="en-US" dirty="0" err="1" smtClean="0"/>
              <a:t>durante</a:t>
            </a:r>
            <a:r>
              <a:rPr lang="en-US" dirty="0" smtClean="0"/>
              <a:t> o </a:t>
            </a:r>
            <a:r>
              <a:rPr lang="en-US" dirty="0" err="1" smtClean="0"/>
              <a:t>lançamento</a:t>
            </a:r>
            <a:r>
              <a:rPr lang="en-US" dirty="0" smtClean="0"/>
              <a:t>.</a:t>
            </a:r>
            <a:endParaRPr lang="pt-BR" dirty="0"/>
          </a:p>
        </p:txBody>
      </p:sp>
    </p:spTree>
    <p:extLst>
      <p:ext uri="{BB962C8B-B14F-4D97-AF65-F5344CB8AC3E}">
        <p14:creationId xmlns:p14="http://schemas.microsoft.com/office/powerpoint/2010/main" val="36982449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1400"/>
            <a:ext cx="9910225" cy="7019274"/>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pt-B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23" y="1866540"/>
            <a:ext cx="5012889" cy="417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cap="none" spc="150" dirty="0" smtClean="0">
                <a:ln w="11430"/>
                <a:solidFill>
                  <a:srgbClr val="F8F8F8"/>
                </a:solidFill>
                <a:effectLst>
                  <a:outerShdw blurRad="25400" algn="tl" rotWithShape="0">
                    <a:srgbClr val="000000">
                      <a:alpha val="43000"/>
                    </a:srgbClr>
                  </a:outerShdw>
                </a:effectLst>
              </a:rPr>
              <a:t>A </a:t>
            </a:r>
            <a:r>
              <a:rPr lang="en-US" b="1" cap="none" spc="150" dirty="0" err="1" smtClean="0">
                <a:ln w="11430"/>
                <a:solidFill>
                  <a:srgbClr val="F8F8F8"/>
                </a:solidFill>
                <a:effectLst>
                  <a:outerShdw blurRad="25400" algn="tl" rotWithShape="0">
                    <a:srgbClr val="000000">
                      <a:alpha val="43000"/>
                    </a:srgbClr>
                  </a:outerShdw>
                </a:effectLst>
              </a:rPr>
              <a:t>hora</a:t>
            </a:r>
            <a:r>
              <a:rPr lang="en-US" b="1" cap="none" spc="150" dirty="0" smtClean="0">
                <a:ln w="11430"/>
                <a:solidFill>
                  <a:srgbClr val="F8F8F8"/>
                </a:solidFill>
                <a:effectLst>
                  <a:outerShdw blurRad="25400" algn="tl" rotWithShape="0">
                    <a:srgbClr val="000000">
                      <a:alpha val="43000"/>
                    </a:srgbClr>
                  </a:outerShdw>
                </a:effectLst>
              </a:rPr>
              <a:t> do </a:t>
            </a:r>
            <a:r>
              <a:rPr lang="en-US" b="1" cap="none" spc="150" dirty="0" err="1" smtClean="0">
                <a:ln w="11430"/>
                <a:solidFill>
                  <a:srgbClr val="F8F8F8"/>
                </a:solidFill>
                <a:effectLst>
                  <a:outerShdw blurRad="25400" algn="tl" rotWithShape="0">
                    <a:srgbClr val="000000">
                      <a:alpha val="43000"/>
                    </a:srgbClr>
                  </a:outerShdw>
                </a:effectLst>
              </a:rPr>
              <a:t>banho</a:t>
            </a:r>
            <a:endParaRPr lang="pt-BR" b="1" cap="none" spc="150" dirty="0">
              <a:ln w="11430"/>
              <a:solidFill>
                <a:srgbClr val="F8F8F8"/>
              </a:solidFill>
              <a:effectLst>
                <a:outerShdw blurRad="25400" algn="tl" rotWithShape="0">
                  <a:srgbClr val="000000">
                    <a:alpha val="43000"/>
                  </a:srgbClr>
                </a:outerShdw>
              </a:effectLst>
            </a:endParaRPr>
          </a:p>
        </p:txBody>
      </p:sp>
      <p:pic>
        <p:nvPicPr>
          <p:cNvPr id="38917" name="Picture 5" descr="http://www.nasa.gov/images/content/400107main_shower-226-3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866539"/>
            <a:ext cx="3103666" cy="417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9061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520" y="-25482"/>
            <a:ext cx="10052906" cy="69828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7" name="Title 1"/>
          <p:cNvSpPr txBox="1">
            <a:spLocks/>
          </p:cNvSpPr>
          <p:nvPr/>
        </p:nvSpPr>
        <p:spPr>
          <a:xfrm>
            <a:off x="733872" y="404664"/>
            <a:ext cx="7924800" cy="1143000"/>
          </a:xfrm>
          <a:prstGeom prst="rect">
            <a:avLst/>
          </a:prstGeom>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BANHO</a:t>
            </a:r>
            <a:endParaRPr lang="pt-BR" dirty="0"/>
          </a:p>
        </p:txBody>
      </p:sp>
      <p:sp>
        <p:nvSpPr>
          <p:cNvPr id="8" name="TextBox 7"/>
          <p:cNvSpPr txBox="1"/>
          <p:nvPr/>
        </p:nvSpPr>
        <p:spPr>
          <a:xfrm>
            <a:off x="411337" y="1268760"/>
            <a:ext cx="8504758" cy="1200329"/>
          </a:xfrm>
          <a:prstGeom prst="rect">
            <a:avLst/>
          </a:prstGeom>
          <a:noFill/>
        </p:spPr>
        <p:txBody>
          <a:bodyPr wrap="square" rtlCol="0">
            <a:spAutoFit/>
          </a:bodyPr>
          <a:lstStyle/>
          <a:p>
            <a:r>
              <a:rPr lang="en-US" dirty="0" err="1" smtClean="0"/>
              <a:t>Os</a:t>
            </a:r>
            <a:r>
              <a:rPr lang="en-US" dirty="0" smtClean="0"/>
              <a:t> </a:t>
            </a:r>
            <a:r>
              <a:rPr lang="en-US" dirty="0" err="1" smtClean="0"/>
              <a:t>astronautas</a:t>
            </a:r>
            <a:r>
              <a:rPr lang="en-US" dirty="0" smtClean="0"/>
              <a:t> </a:t>
            </a:r>
            <a:r>
              <a:rPr lang="en-US" dirty="0" err="1" smtClean="0"/>
              <a:t>costumam</a:t>
            </a:r>
            <a:r>
              <a:rPr lang="en-US" dirty="0" smtClean="0"/>
              <a:t> </a:t>
            </a:r>
            <a:r>
              <a:rPr lang="en-US" dirty="0" err="1" smtClean="0"/>
              <a:t>tomar</a:t>
            </a:r>
            <a:r>
              <a:rPr lang="en-US" dirty="0" smtClean="0"/>
              <a:t> </a:t>
            </a:r>
            <a:r>
              <a:rPr lang="en-US" dirty="0" err="1" smtClean="0"/>
              <a:t>banho</a:t>
            </a:r>
            <a:r>
              <a:rPr lang="en-US" dirty="0" smtClean="0"/>
              <a:t> com </a:t>
            </a:r>
            <a:r>
              <a:rPr lang="en-US" dirty="0" err="1" smtClean="0"/>
              <a:t>esponjas</a:t>
            </a:r>
            <a:r>
              <a:rPr lang="en-US" dirty="0" smtClean="0"/>
              <a:t> </a:t>
            </a:r>
            <a:r>
              <a:rPr lang="en-US" dirty="0" err="1" smtClean="0"/>
              <a:t>umedecidas</a:t>
            </a:r>
            <a:r>
              <a:rPr lang="en-US" dirty="0" smtClean="0"/>
              <a:t> </a:t>
            </a:r>
            <a:r>
              <a:rPr lang="en-US" dirty="0" err="1" smtClean="0"/>
              <a:t>ou</a:t>
            </a:r>
            <a:r>
              <a:rPr lang="en-US" dirty="0" smtClean="0"/>
              <a:t> </a:t>
            </a:r>
            <a:r>
              <a:rPr lang="en-US" dirty="0" err="1" smtClean="0"/>
              <a:t>lenços</a:t>
            </a:r>
            <a:r>
              <a:rPr lang="en-US" dirty="0" smtClean="0"/>
              <a:t>.</a:t>
            </a:r>
          </a:p>
          <a:p>
            <a:endParaRPr lang="en-US" dirty="0"/>
          </a:p>
          <a:p>
            <a:endParaRPr lang="en-US" dirty="0" smtClean="0"/>
          </a:p>
          <a:p>
            <a:r>
              <a:rPr lang="en-US" dirty="0" err="1" smtClean="0"/>
              <a:t>Em</a:t>
            </a:r>
            <a:r>
              <a:rPr lang="en-US" dirty="0" smtClean="0"/>
              <a:t> </a:t>
            </a:r>
            <a:r>
              <a:rPr lang="en-US" dirty="0" err="1" smtClean="0"/>
              <a:t>alguns</a:t>
            </a:r>
            <a:r>
              <a:rPr lang="en-US" dirty="0" smtClean="0"/>
              <a:t> </a:t>
            </a:r>
            <a:r>
              <a:rPr lang="en-US" dirty="0" err="1" smtClean="0"/>
              <a:t>casos</a:t>
            </a:r>
            <a:r>
              <a:rPr lang="en-US" dirty="0" smtClean="0"/>
              <a:t> se tem </a:t>
            </a:r>
            <a:r>
              <a:rPr lang="en-US" dirty="0" err="1" smtClean="0"/>
              <a:t>algo</a:t>
            </a:r>
            <a:r>
              <a:rPr lang="en-US" dirty="0" smtClean="0"/>
              <a:t> </a:t>
            </a:r>
            <a:r>
              <a:rPr lang="en-US" dirty="0" err="1" smtClean="0"/>
              <a:t>parecido</a:t>
            </a:r>
            <a:r>
              <a:rPr lang="en-US" dirty="0" smtClean="0"/>
              <a:t> com um </a:t>
            </a:r>
            <a:r>
              <a:rPr lang="en-US" dirty="0" err="1" smtClean="0"/>
              <a:t>chuveiro</a:t>
            </a:r>
            <a:r>
              <a:rPr lang="en-US" dirty="0" smtClean="0"/>
              <a:t> </a:t>
            </a:r>
            <a:r>
              <a:rPr lang="en-US" dirty="0" err="1" smtClean="0"/>
              <a:t>em</a:t>
            </a:r>
            <a:r>
              <a:rPr lang="en-US" dirty="0" smtClean="0"/>
              <a:t> spray e </a:t>
            </a:r>
            <a:r>
              <a:rPr lang="en-US" dirty="0" err="1" smtClean="0"/>
              <a:t>uma</a:t>
            </a:r>
            <a:r>
              <a:rPr lang="en-US" dirty="0" smtClean="0"/>
              <a:t> </a:t>
            </a:r>
            <a:r>
              <a:rPr lang="en-US" dirty="0" err="1" smtClean="0"/>
              <a:t>mangueira</a:t>
            </a:r>
            <a:r>
              <a:rPr lang="en-US" dirty="0" smtClean="0"/>
              <a:t> de </a:t>
            </a:r>
            <a:r>
              <a:rPr lang="en-US" dirty="0" err="1" smtClean="0"/>
              <a:t>vácuo</a:t>
            </a:r>
            <a:endParaRPr lang="pt-BR" dirty="0"/>
          </a:p>
        </p:txBody>
      </p:sp>
      <p:pic>
        <p:nvPicPr>
          <p:cNvPr id="9" name="Picture 8" descr="http://images.ookaboo.com/photo/m/Showering_on_Skylab_GPN_2000_001710_m.jpg"/>
          <p:cNvPicPr/>
          <p:nvPr/>
        </p:nvPicPr>
        <p:blipFill>
          <a:blip r:embed="rId3">
            <a:extLst>
              <a:ext uri="{28A0092B-C50C-407E-A947-70E740481C1C}">
                <a14:useLocalDpi xmlns:a14="http://schemas.microsoft.com/office/drawing/2010/main" val="0"/>
              </a:ext>
            </a:extLst>
          </a:blip>
          <a:srcRect/>
          <a:stretch>
            <a:fillRect/>
          </a:stretch>
        </p:blipFill>
        <p:spPr bwMode="auto">
          <a:xfrm>
            <a:off x="759802" y="3068961"/>
            <a:ext cx="3456384" cy="2457400"/>
          </a:xfrm>
          <a:prstGeom prst="rect">
            <a:avLst/>
          </a:prstGeom>
          <a:noFill/>
          <a:ln>
            <a:noFill/>
          </a:ln>
        </p:spPr>
      </p:pic>
      <p:pic>
        <p:nvPicPr>
          <p:cNvPr id="39938" name="Picture 2" descr="http://static.ddmcdn.com/gif/astronauts-eat-in-spac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1737" y="3072969"/>
            <a:ext cx="3276534" cy="24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2803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1400"/>
            <a:ext cx="9910225" cy="7019274"/>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pt-BR"/>
          </a:p>
        </p:txBody>
      </p:sp>
      <p:sp>
        <p:nvSpPr>
          <p:cNvPr id="2" name="Title 1"/>
          <p:cNvSpPr>
            <a:spLocks noGrp="1"/>
          </p:cNvSpPr>
          <p:nvPr>
            <p:ph type="title"/>
          </p:nvPr>
        </p:nvSpPr>
        <p:spPr/>
        <p:txBody>
          <a:bodyPr/>
          <a:lstStyle/>
          <a:p>
            <a:r>
              <a:rPr lang="en-US" b="1" dirty="0" err="1" smtClean="0"/>
              <a:t>Exercícios</a:t>
            </a:r>
            <a:endParaRPr lang="pt-BR" b="1" dirty="0"/>
          </a:p>
        </p:txBody>
      </p:sp>
      <p:pic>
        <p:nvPicPr>
          <p:cNvPr id="1028" name="Picture 4" descr="http://www.cartoonstock.com/newscartoons/cartoonists/mba/lowres/mban1422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772816"/>
            <a:ext cx="33718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p1.blogger.com/_ZGVEAR6g_6s/R7KtOxKuI-I/AAAAAAAAARU/F5OYu7IcJ9E/s400/cartoon_200802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777588"/>
            <a:ext cx="29908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139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520" y="-25482"/>
            <a:ext cx="10052906" cy="69828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2050" name="Picture 2" descr="NASA has long understood the importance of exercise in battling muscle atrophy in microgravity. Here, astronaut Robert F. Overmyer works out on a treadmill aboard Spacelab in 1985 (left). Sixteen years later, European Space Agency astronaut Umberto Guidoni works out on a cycle ergometer aboard Space Shuttle Endeavour (right). Although these aerobic exercises work the muscles of the upper leg, Fitts believes they may not provide the right types of loads to prevent muscle wasting in microgra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777658"/>
            <a:ext cx="3625118" cy="28101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1475655"/>
            <a:ext cx="8136904" cy="646331"/>
          </a:xfrm>
          <a:prstGeom prst="rect">
            <a:avLst/>
          </a:prstGeom>
          <a:noFill/>
        </p:spPr>
        <p:txBody>
          <a:bodyPr wrap="square" rtlCol="0">
            <a:spAutoFit/>
          </a:bodyPr>
          <a:lstStyle/>
          <a:p>
            <a:pPr algn="just"/>
            <a:r>
              <a:rPr lang="en-US" dirty="0" smtClean="0"/>
              <a:t>Com </a:t>
            </a:r>
            <a:r>
              <a:rPr lang="en-US" dirty="0" err="1" smtClean="0"/>
              <a:t>os</a:t>
            </a:r>
            <a:r>
              <a:rPr lang="en-US" dirty="0" smtClean="0"/>
              <a:t> </a:t>
            </a:r>
            <a:r>
              <a:rPr lang="en-US" dirty="0" err="1" smtClean="0"/>
              <a:t>exercícios</a:t>
            </a:r>
            <a:r>
              <a:rPr lang="en-US" dirty="0" smtClean="0"/>
              <a:t> </a:t>
            </a:r>
            <a:r>
              <a:rPr lang="en-US" dirty="0" err="1" smtClean="0"/>
              <a:t>os</a:t>
            </a:r>
            <a:r>
              <a:rPr lang="en-US" dirty="0" smtClean="0"/>
              <a:t> </a:t>
            </a:r>
            <a:r>
              <a:rPr lang="en-US" dirty="0" err="1" smtClean="0"/>
              <a:t>astronautas</a:t>
            </a:r>
            <a:r>
              <a:rPr lang="en-US" dirty="0" smtClean="0"/>
              <a:t> </a:t>
            </a:r>
            <a:r>
              <a:rPr lang="en-US" dirty="0" err="1" smtClean="0"/>
              <a:t>conseguem</a:t>
            </a:r>
            <a:r>
              <a:rPr lang="en-US" dirty="0" smtClean="0"/>
              <a:t> </a:t>
            </a:r>
            <a:r>
              <a:rPr lang="en-US" dirty="0" err="1" smtClean="0"/>
              <a:t>eliminar</a:t>
            </a:r>
            <a:r>
              <a:rPr lang="en-US" dirty="0" smtClean="0"/>
              <a:t> o </a:t>
            </a:r>
            <a:r>
              <a:rPr lang="en-US" dirty="0" err="1" smtClean="0"/>
              <a:t>excesso</a:t>
            </a:r>
            <a:r>
              <a:rPr lang="en-US" dirty="0" smtClean="0"/>
              <a:t> de </a:t>
            </a:r>
            <a:r>
              <a:rPr lang="en-US" dirty="0" err="1" smtClean="0"/>
              <a:t>líquidos</a:t>
            </a:r>
            <a:r>
              <a:rPr lang="en-US" dirty="0" smtClean="0"/>
              <a:t> </a:t>
            </a:r>
            <a:r>
              <a:rPr lang="en-US" dirty="0" err="1" smtClean="0"/>
              <a:t>na</a:t>
            </a:r>
            <a:r>
              <a:rPr lang="en-US" dirty="0" smtClean="0"/>
              <a:t> </a:t>
            </a:r>
            <a:r>
              <a:rPr lang="en-US" dirty="0" err="1" smtClean="0"/>
              <a:t>cabeça</a:t>
            </a:r>
            <a:r>
              <a:rPr lang="en-US" dirty="0" smtClean="0"/>
              <a:t> </a:t>
            </a:r>
            <a:r>
              <a:rPr lang="en-US" dirty="0" err="1" smtClean="0"/>
              <a:t>devido</a:t>
            </a:r>
            <a:r>
              <a:rPr lang="en-US" dirty="0" smtClean="0"/>
              <a:t> à </a:t>
            </a:r>
            <a:r>
              <a:rPr lang="en-US" dirty="0" err="1" smtClean="0"/>
              <a:t>alteração</a:t>
            </a:r>
            <a:r>
              <a:rPr lang="en-US" dirty="0" smtClean="0"/>
              <a:t> </a:t>
            </a:r>
            <a:r>
              <a:rPr lang="en-US" dirty="0" err="1" smtClean="0"/>
              <a:t>na</a:t>
            </a:r>
            <a:r>
              <a:rPr lang="en-US" dirty="0" smtClean="0"/>
              <a:t> </a:t>
            </a:r>
            <a:r>
              <a:rPr lang="en-US" dirty="0" err="1" smtClean="0"/>
              <a:t>circulação</a:t>
            </a:r>
            <a:r>
              <a:rPr lang="en-US" dirty="0" smtClean="0"/>
              <a:t> </a:t>
            </a:r>
            <a:r>
              <a:rPr lang="en-US" dirty="0" err="1" smtClean="0"/>
              <a:t>sanguínea</a:t>
            </a:r>
            <a:r>
              <a:rPr lang="en-US" dirty="0" smtClean="0"/>
              <a:t>.</a:t>
            </a:r>
            <a:endParaRPr lang="pt-BR" dirty="0"/>
          </a:p>
        </p:txBody>
      </p:sp>
      <p:sp>
        <p:nvSpPr>
          <p:cNvPr id="6" name="Title 1"/>
          <p:cNvSpPr txBox="1">
            <a:spLocks/>
          </p:cNvSpPr>
          <p:nvPr/>
        </p:nvSpPr>
        <p:spPr>
          <a:xfrm>
            <a:off x="609600" y="332656"/>
            <a:ext cx="7924800" cy="1143000"/>
          </a:xfrm>
          <a:prstGeom prst="rect">
            <a:avLst/>
          </a:prstGeom>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b="1" dirty="0" smtClean="0"/>
          </a:p>
          <a:p>
            <a:r>
              <a:rPr lang="en-US" b="1" dirty="0" err="1" smtClean="0"/>
              <a:t>Exercícios</a:t>
            </a:r>
            <a:endParaRPr lang="pt-BR" b="1" dirty="0"/>
          </a:p>
        </p:txBody>
      </p:sp>
      <p:sp>
        <p:nvSpPr>
          <p:cNvPr id="3" name="AutoShape 4" descr="data:image/jpeg;base64,/9j/4AAQSkZJRgABAQAAAQABAAD/2wCEAAkGBhMSERUUExMWFRUWFxkaGBgYGRwcHBoaGBccHRwXGh8YHCYgGBwjGRgXHy8gIycpLSwsGh4xNTAqNSYrLCkBCQoKDgwOGg8PGikkHCQqLCkpLCkpKSkpKSkpKSwpKSkpLCwpKSksLCkpKSwpKSkpLCwpLCkpKSkpKSksLCksLP/AABEIALgA8AMBIgACEQEDEQH/xAAcAAACAgMBAQAAAAAAAAAAAAAFBgMEAAIHAQj/xABBEAACAQIEAwUFBgUCBQUBAAABAhEAAwQSITEFQVEGEyJhcTKBkaGxByNCUsHwFGJy0eFD8RaCkqLSFSQzU+I0/8QAGQEAAwEBAQAAAAAAAAAAAAAAAAECAwQF/8QAJxEAAgICAgICAgEFAAAAAAAAAAECEQMhEjEEQRMiUWEyFCNxodH/2gAMAwEAAhEDEQA/ADqrVXiGPa2QAszz5VeC1rewqvAYSKTIjSewWly3dOoy3Bsw0Pp+9KhxWFxAurczsyophANGMH2tRv1oW2Je3cuq2qo2nUDlrzpw4RihdtgzJGh6+U1Kfpm88aS5Lolw9xXgqwPlz945VZC1VxPDFbXZuTDQ/wCajF65b9tS6/mXceoqjEuXbYIqFRyPu/tUtu+rCVM161iTQMirYCtXwoZhmkkbA7Hzjm3manS3UjMRamURWItbUAQXbeUMycgTlHxkVYw91ioPWoMRdePugM35mnKPMgasf5R7yK0s4dxZCd6e9AMXCoEmdJUaZRtHQUyWEbTzvUs1SVyDB3j9n5jStrd2TVAWWuVrn9awAV6blAjMxjatTPSsa+BWhxQ60AVHtEMdNN61mt8ZeBGhqqt2RIoGj28viTpm+oNGZA5a+tAr9wwJj2ht6GiiWtZzHbYwf0mkDIuMLNl9OQPwINTGzrm02/Zr3EISrLoQVI+IqvhcQWRV5qFD+RiIo9jNsZhLd5Ml1Q6nkfqOYPmK5x2o+zd0m5hszpuV/EPh7Q9Na6c9mK1QGqTEfPLKVO2U6+lR3bCt0Vvka7Z2l7E2sVLQEufnA3/qHP139a5Vxvs3ewrQ6yvJhJB9D+m9X2RTOugVuiVqKsW1rMYq9qMBD52kIQPENp8/Og/C+K5WJU5TOkeQrod7Dq6lHEqwgg86QePdljhiHRi1omJO6k7A/oawnF9o7MWRfxY48H4wLogxmG/mOtEvdXO+FtcRswMRsRT12aa7fw/euPxsAR+JV/EPKZHup458tPsWbDx2ujG4fqWQ5W6jb3jY1IuJKwLix/MPZ/8Az76uBD6+Y3+FSATyn9860o57IGthh+/jUdm7JIPtD51v/AMuts5RzU6j/Hurw5f9Qd2eRnwn0aPrFAzef9qwivP4bLJENOpPP486jOKUSScsb5tPrQD/AEbxWrV5buhhI2Ox2nzHlWrPSA3FzrqPpUYLKd8w5H9DUZeo2ux/brTsC4L5J6VJn01JNBu9Kagyvny8jQ7j3EvuTLFQSASJG52nfWm3SsIx5Ohma4BWn8WOdc14biDad1syCpkqScr8yDy1HPrTnhserKrLswDegI29etTGSl0XlxPG9hO5jRFDr2KIb6V43ER1qrjMUSJC1ZmiTFYolZIIykH3bfrR6ydB4qUziJ0Ox0+NEeF4wm2uvlr5cqQhjW6edV8Gihnjm7E+siobWN61smJU5uZzfPKKYy+r8tx16VsU6UOa4y5SAWM7AgE+UnQT1NHMfw9rf9J2P6HzoEUIqpjsIrqVcBlO4O1XZnyrxhQI52ftTwgJ8F0jkQog/FpopwDt7hcXc7pM6OQSA4ADRyBDHWOVcOLU5fZXh1bFu7AE27RZfIlgJ9YJ+NUFHZQ4qLFW0uW2RoIYEH9PnBqAiVJmtrdjSpY0wDwfszlYpduZl/KgiR6nYHyroGEcBQqgBQIAGkDpFKpuENtRfh/EVP41+P8AekkkVKbl2E7uCBYMCQPxAAGR5Tsfl5Gqty11G06/SiNm5I3rL6iJ6UyCpaNY6DyI6fpWzEf4rRBNBVA3FcGkRbY2wSCQCcpgg7chpsCK0v5YC3lA28USpIjWeWomCKLO1DOLcVt2bbXLhhF30meigcyelJgR3sw/m+tVf4iZ8qE8F7VWr/hsg22/+t9V57Ear9PKrDcRDyD4HOkHQ6H8J2NStjLT36q3sXFUMRiHB126j9elVrmI6nemBZuY08v960NsNacr7QynLPQ7emtVGafKrXChFyYJ8LT5iNvfRJWi8T4zTBvAEm74wNPf16+lE7FghQNhyHQchQbH2Tad1VtCdPT96UxWbDFFYahlBEf2rPH2dnlN8UaKpHQUM49xk4dQBDM0wOQA0k++isdAaVu2eJFtdUzM/hDclC8vXMa2ZwR29mYPixcKbilQ/svEKSOVFnxwtKWY6HaTGo0NAezTYi8tvDpla2HllZdRm3AP5dCQeWtMXarsPhmsNiUNxjbcKyFsyPmG9ufZgydZkUmhxpypgY9prrGEcf8AKRTFwjHNk7wk5mInptE+8AT50m4O2iPaPdnKYJBG0co5mnTCcGFtCyAqryxtxouxJJ5Hfl9KyT2dWTDq0GbWPB0MbUy8G42I7u6ZUiAT9D5dDSAZjw7jap8JxA89K2OKh84lws2/Euq/T18vOh2etuAdpwv3V3VToCdcvkeoohxPhWUZ7eq7wNYHUdRQB8nuKbvszxIt3b7toBaA/wC8GPlSg7UW7OcSNt3Qf6g94KzH1NA1+zreE7QeCAoME6knWecAVewXHpPiA931IOvwpK4EC6nWIgHlrRJCwkDz1mPeDQVwWqY8yrAGN9iPrpXti1roR+/dSpgse05c2mnPad9vSmfhOIJQbGCR1O/U0ClDiG7F+BEzUrNIM/71VvYtEQu5hVEknl/c0lcQ7X3XY5Puk5c2PmSdvQbVMpcSseNz6GnivExaVYy5mZRDGPCSMxG+oWSJ8qnGM8oFc0xVxrq+KWO0kkyDyp57GhmwwznOMzKpO8LtPXWdfSpjO2a5cHxpO7C9+0YBGx+VLPbniNm1hh3gOr6RGpCnQydtT8KZnxSoRbdwGecoO7QNx8qC42+CSIBnrqKuznZyNcbaF1GwubMZzJGq9RP5SNZ5Qa6DdfOviAIPoQfOkXjIWzicUqAKp8J65ZDEeUmPdpR7srwxsPh2cjxv4ghJyqI0EciZk+7pTUaWwsLJw4hlhmI1GUnSDy+Wk0Wx+GstYXu7ZFxfbHT9TyaaVMZx2/btF2FhempJOvmRUGH7R4y7YfLcRZZdVVJAzROYmU8XI7+dRKFsqM6QwcM4G90Zz4UmJI39OvrRfG4PJh3FhfGpD67uEYEgnzXMIo1xS2EIVPZUBPPTmfOTr61TfFBAp0loieZInKPOrr0QpU7EC1hzirwRdA0EnoJ8R+H1p6w+CGaBoAAB5AcvgKFW7Fu1dlPC14zE6wBqF8pkx51RwPbK3dupaCuGctG2irPiJ5bHQUowo3z5/karoPsqnTefj8aW+2ONGGtKi6s+q9QBz9QdKM8HzOgZtNAP+kQfmKo9tOE99hsw9q14geeX8Y+EH3VTOZM5l/GXCzFXNsk6lSROkGT0OvxohwdGN1ScQWM6oW0MiIII6UKe342G9HuyXBbl+74fAiRmbpOwHVjQx7Jb7OlzxaAHb/f6029nO0dy43g8IQe0RIJOmUjnIn4VDxLsndvXWmAugVyZ8AAjTcnf5Ue4VwlLQCKPCP8AuPMmsVHZ25Mtxp9kmP4bbugNbHdXD7S/6ZPMqd015HSgOJwzKSrLlbzpue3yq5c4Rbv4U95obeaHA1AiTpzHl8K1OQQbeII9RTbwHtI1sAHxJ05j+n+1JS3lcnKZI8iJ+I8pq3hcVl9PpQScOipsMyh1LeyCJ9OdautS8P4e964ttFLMTsNdBufQCTQNHQeHTYcW7ghWIi4Dv09aKYntItkNLZoJAEDXy86YbHAUu2slxQyjaeoO4PI1rxPsBavWWCGX3GYxr68vWklWhvYmWe2tliFa3B5Meo9K6Vw8q6hlgqRIK7VyTigsoBbv23R1GWACGWDAB2zRyNdD7AsThtM2XOckxMQNNNIzTWjiq0SrM+0TEOMMkbC4C3TQGCf+aky3dzso5b/4rrWKtkoVIBBGs/2pZx3ZgMPu0RCNQQIHpWLjZvjyUqF240A6jb4UzfZp2ithDhbpCOrMbZJgOra5QT+IGdOlUbfY0sQz3htBCCfMCT09KL4LszYtw+XO/wCZtY9OQ9aUYtM3y5IyjQR7QYRVvrd/GiMB6Npv0gnTzpa4txXubZuH2joo86KcQxZFv7wl2QN8MxI+AIFcj7Tdq3u3YZcgXQCZI6n1qlS0clF/gOBGIxbFzIX7wj8xnQH/AJtafH194+tJPY26hxR7uchs6Zt5GWZ94JroeGwTHKytlIIIMA6jY61ZIp8T4Jbxl4W7he0xRmTKAfHIMMG/DBY+4Uk9meEhuI4a1AJa+gP9ObU+uUH0p4xXE+7xeFvHMwjEKwP4nUwCekmlWzZm8rWM1u6ztkZWIZczGCCNhBPuobBHfO0dsFj/ADDX12n1rl/ajC3B3eLQsCkF0MkSnONtxrHJqLcb4wwDMtxsqrEyTsN9amwnEkv2LT5gQ9q3mjXK4XKwI5ajY70sc+SHlxOFWc4v8PY30uX8UkgqS6OWMkZgVjYQSABGulEuyln/ANy1wNmCWdGAIBLudRO0iTHnUGE7KWbuIuLcL2u7OaEgBlkyQTtsNutEey+EPdMQNGbT0UQAPIHNWhDlaoacNxsJh1VVzMsgyYG595oJxDtHiSobMqqSRCr0AmSZMa1qpCyAwk8p108qG41iVYec/EQa5ZTkslHZHHF4XKthrA9jsPBLhmZlG5jcDUBfZ8pmt+C463grgw7BjncvnA0E6KG100G9CcN2yNsIrIx8MTmEaaTGkbVNg8I+JuDGMyZRKpaGpEbOx5HU6aVS5WQ+DSod73HbQUsDmj8I3+dS8G4rbueItlABMMQDSu466Hz/AL1mHdJhgKh5ZI3+CD6Y1v2pwgaBczeaq0fGKbuA3rdywChzKZnTnzBBpCs9n7bJOYAn2eQ9ddqe+BcOFi0FkbSSDp8f1q4NvsxyRhHo55xfAi3iLluPZYx6bg/AxQbiGJW2pJJgbxB3iI9TFWPta761jM7BjZuBcpU+zl0JPo0SuxBrnvajtM1zLkRVXWCFGsaE6bBSdPP0rQ5n2AsVZyPGmmuvl1rq3YjssEsC7cUh7qaLyVGIYTpuY16DSrh+z3BG6LptsGBBjOcpI2kHzpqTzosdk1jDhVXxA+XMVJcuxpWls6aAzQzi/GVs6aFzy3j16Um0lspRcnSCN7hNu9DXraMvLOoJMclkTHnXlnCqhi2FVB7KgxA6RGlQdnuKG+niPjSARPLkw+hotdHMrNNO0KSadEQE1fwPD88mYgaevLY7c6GB9aZODL93PUmgEAMdwfulQM2cktJiBEggRJPPrVS8YGgo7x3Vl8gT8T/ighwdy57Ck+fIepoGLOPwzXXRSWyZibpH5QpPv2j1IpNx9mzBcWW8TFYI8Wh1Pp511q/wPuDIfVlIJMak8gIkAGBrvNc4xyXFItGcykmdIIJ9Z90Vz5Ozt8emqBPZXB93jwnIo8T+UiR/aukm5lUkcgT8BSdh8EExFvEEmVBGTm0jryEGaYeNK1zCM1vUEAkaghRqRp6VrGaZy5cbi2/QhNf7xrvQGFE7Akkn3n51Y7J4f7y653S2Y8izBZ+GaqeIGVlvKPBeB06NMMvxEj1op2cIAvHm2RfgWJ/SlkdRYsKvIiTtBejDv5rHvOlCuC9nMQnjTEWsOzqCoZiWKnm6KDoRG+u1e9r8aNLY3Gp9eQ+ppU4hfkrLEsFiZgiB8tqrBHVleTLlOhwxmB4jOZO4xMKwzWzlMMIIKnKfTSl1+IY+4ow6o1pUGUgSgB5l2O/xoXh+0OIQ6XmmIkmd/Wocbxu/dAW5ddwORP1rRswSGXs5gUs3CbmJtMx0ADEyf6iIo5jV1b98651Y4bcILi22UaloMASBMx1I+NPti295Uj2riqJ8zpNc+aO1I7fHl9ZRYNW1nIg7Zh8FzVRt8Wezfz2kZjlAOhgiZ5baaetF8JgmsuuZWVe+C5iDB8LKxBI1FW+CYW2Vy5FuuBmJico1GsaATO8bV0HAN2AxAdORU8j9KjxPDbQEldPIkfQ6UD4RxpAChMQSVOviVjI94+hoP217SlUyW3AYmGiZg/So0zobcXQT4j9ogwwyWzJGgAIPxNBcV9rPErkMuIFpUgKiQPfGub6Uilqs4BZuDw5t9OW3OmiG/bG7t122xWMa211lyZZRVWApI8QPUk/p0oLwa8ve2VvW1a33qZsxIOUkZgCuyx5HUCn3sVZ4Zcwxw3ELbW3vXG7u8/hA2GVXBhSDr4hBmgPHeyTYPHCyxnK0KdswgFXHMT67zTJTTVo6/btH1qYKR9deUda1sqDsfcKA9rOLx9yh1/1CD/2f3qJS4ocIuTpEXFe0jtKWjCHQtzb06CgLWZ2J925NeWWLHKgLN0A/cU08B7OG2e9uEM/4VGoXzPU/SuVcps77hiX7NezvCHtMLjMcwnwjbXk35vSmJ8V1qFl16V6UHOulR4rRxSlyds0HFrYMENPoR9aMYfjz92FsWHuH80eHfrtS+nDlZpuMXjloB7wN66BhEARQNAFG221EU/yaSlHVI5xxa9j7rkMGWDtIAHwNN/A+KFrCowHegAETIPmKGY3E5nc/zH5afpQ62zC6uSQd5BiANyT0oUVF2S5uSoLYrEZonWGLe8aEfGljjXAWu3M6MoDdQZHMxrBE660Yx2IFtSxDZCfDmUqd9dD+zQLH9ofAURdSyLJ6PvtqDlEehpuKl2Z/JwYBveJ+7srme2pZ5lRvEgkeKd9NAIq12S42WuNYaJRM2n5p8See+nkKDji93D3LbFi4uE2pbQ5Cwg6c8vXlU+JwhsuCjEEHMrc58/Woklj2dEHLMuLZmI4aguYnDjS1aysqjdWuEtoTy30odw7ilvDDLcW7qxOcISvQGR5UTxmLtm2+LJh3Nu26ciLcyR5QSfeKhuYjO0grk2VQDJXYdNY5UpvQ8GN8m/wL9vAXMXcu3VjKhmWMDX2V8zAmlji2CuI3jWJ57g+lPGHx9m3aFoOQMxYwNydufJYHuqLE3LLrlbMwPKB+xVLJJa9AscGr3Zztqu8DDd+hVFuMD4UYSpPLMOg391Hf/RcJnFtmu52KwpI/EdJ8Gnxo5hOE28IwuKhBbwgl53190xWjerMEt0wVxnhN8r97iWZj+EE5RptG3QbchRngiMLNoE6hdx670M4jxZWkm2x/frW2B42mVQWy6wAd9655cpds7ocIvSoN9oeLqbFtD/8AILniIB1EEemxHxpdbtCbN3Esyqc+VGQkhiAuwIOiiJ9TzqzxLF57ZiBkugiZk5gBp6FRP9QrzhuGNy+8hShOvhBJYHTUiQBpW9pK2cTVzqJSxBxOUPYS7bUqJKmDHQH2oHzitOHcaS4lxMYneZR4XI8Y38JO50BPup6fQUmdqsJmgoPFmB05k+HX4/M1EZ2azwvsDWOzhxF0jDeNBHiPhAnkSaYcDws4QHv8MtxDuwJkDyynT4U1dneEixaS2o29o9W5/OmLinDVOGed1Ez+npSWXehPx04/YSbnDbNyzmB7zDt7UbrOgYdHUka8xoap8Z4ib1y0rA5rFuzaLHmUQeL0KkR6UL7P8UW3iMRbJ+5ZHLDl4dQR57j30FsXn73MbkZjqd4HX3aCupy5Kzz4QcJOPo71xviowykCDcIgHTw9SfOlnhXZ65iDnaVQnfm3p/c1Y4Dwjv2727qvIHmeZPWm1bmmmgFcvHk7Z3Ofx/WPZpw7h9q2mVFy9ep9eZqwVUCRJPzrXvBzGvI1HeuDfnWlGFt7PF1rGaq1u7LazUrtpTKRGLxnTX5VbOPvke23l4j+kVUwm/r/AL/pVwmKQysTAINUcbxF0T7tMx9t50GVDMMeS6En1qa62p8h+xSt2n467W72FClBcUrmj2uhnms1nNmuLsav+M7GOsZlBysZVtoI3DTsQefMQaG3MOogxJz7+4Cfma43gOMYjB3RLOqhpZPwvHkdCDA16V0HsZjr+Kss63lud3BuLcULlL7KpUzEhoOvQitP8GLSuyLtw8WbB/Lcj/t/xRfjODZhKiSJHz0qrx3D95bC3UWA+YZWJ2EawBHtH4VKL0Pnv3fAozDQKqLlnMY9tvP5UpR5Ki4TcHaKlq0FzYe9bDArmZQfzFWGo2038iap8T4/hVvOothCMptW9SMwAlX18Sk7UI4J2lFziN++xy51IWQNEEAb/igD0k1rxbBBsXacDkZ/5dvrWbfF0bQi5Jv3ZtheHhSJ1nfyqtxjiQsqcoluXQUVa5lBY9JpRu2Gec51YgD1JAA+NZwjzds3zZPjjxQVu9mCFa8zs792Lmg0JO4110kV7wjElhatXNLQLNm1GoUnc8vKmvEYbEhp7y2yB8mo2VAJIjcwsQek86UmZbBuOzAI+YBIn2gyyvQgE12NaPNt2WrIVlBMEFdPWgPFFAa240AbXy1B/vR3ClcoVVaF1BI3B1B9SpBPTWp+AcB/icQtgDwsTmP5VA8TeoG3nFcq+sqPQlLniszBcIu3MNdceEhwEBABbxDMFJOirMnqfSmDA4bulAIAaATBB38x5irnEOM2Be/hrcAKsIADqYP1WW16UX4fhU7vK+TMJXUiYB89RqK2atUcuOfxsW8XiABqY8zp+96qWLS96mzGQTBGgiZPPpTPhuFWnt3g9tWIBiRPPlO+wpVOCa2xuC1cBAiYMZQAAIqFjpGrz8noauDY4d4VYaE6VT+0TtKmGsmyG+8uDQdF6npVLhl7OVb30vfaVw8fxfeMzkvbVkULIgCIn1B+NZxScqN8zpWhKVtDlmDufLf61thlLZgOk/DaiWB4DnAizeZvTKvlJMU18D+z+4wTOoSDJMgDXeT08hO1dJ5tnR+F3Lb2lNpg1vkVMiKu22k6bT+lA8FwgYKe6EWSczoNShO7qOa9V5biieHxIIlYIIkEbRyj5UAyyenwqq8k+dSG5PrUltgd9xQI9NsAR5fPeoQs6bGtr9+dtdahZp0B1oGWLRCwB76WuJdv7am4tqxiL7WyQ+RNFKmNTqd+cUXdyDHPal3gjWf4/F9zet95ejIA8EvlPMfzxoNTAppWVaS2UeAfaG2IxiWTZCK5IksS0wSOQA2im7E2eXL+1IXHMC9u7bZG1tXA0PL3CVMQCFEKQCffXQrwzExtMj0NS0CdgXEW7Tsq3hKFoPhB329rT1NEMPw3DYBGs2kOW5EtmBOhJ9+9CuN9nrt0qUcrBk6TI5j9mjHH4IUwOXKhCbAnGeI2bTqrFxOViIUggMBHtbnpQbj8YjAX7iaAEIqQBosanXcmTW/bu1//ADxzVviGGvwJqHhoJwGIAglXMDeZg/v1oBCxwbgqi4rZXVAviLkSxkHwgbDzNHHTxEfD0Jn9Iql2Z4ZicSRatJqWbV8yhV8JzFiICgSY6mizcHu2rnjZHB0VkJI8MzuAZ1rnyqT2+juwTitLsrcRMWnJ5A0ucHXv8Xh7II8V1JPLQzP60f7Qq3cOEUsTA05CdT8qA9n8Hft3VvpaM2gxh9NchAOUwTvyqsC+pn5TuSGHivA89lSlxFK94zLMG4wbcQd8rACekVz+6xLS0nXX4/Kuo3ca13Bsspme2PBkMgs8sZzEAjKusc6A8M7LhGUtctsZmNTr8OVdLORMmwgC2wACNMyg/lIHz0olw7Fmxh77p7d0rZB/KrAs5HmQFUD1r3G2UgnvlkbJrz33205Vt2eyXC1hzHegZT0dDIPloT8K5p/zs7Mb/t0L3Cmu2M9xl8ZkKWAP4YBGYGCDp6Ua4fxy62KAYq4MQQFBnnrlnn5UTxPA8Kik3714ASsKoLZ5jYjY9fSqHCuCFsWxw5760FGbQLcTlLJM/wDMsiug4220PeBuE9fef8UudqWbLlXTMeRPmevlTBg9DB3oJxlQ16yDsbqA+9o/WpZUQN2WP3Keg+lOeGQXVWfwiKUuz9nKhXmpI+Bj9Kb+EYQm3PnWMf5HTN/Ql7q2gmQPhWl26DtrVv8AhRQ3C4wPcuWiMly3EiZkNsQYrbo5ATxA8QtQbV1bqgao41PoevvqlgO1Jtn7yxcspPjTKWVSfxoQNBrJU+o83m3w+TABYHYyIPpFSXxZtrDHUfhXefjVRVKiZSd2CjfDAFSCDqCDofOq+KxTRqapYi/btOz27QKH2reuhO9xYIk9Rt050r8e7QXg8W+7CsMyvqxK7RHLWhoa2F+0vaJVs9x3jW7r5DKgnKhaJJ6mCY6UQ4MMPhMPmV7jrmyl2IBZiJ8IbYc9PfXLeJ4hrr5y+Zj1gchtp5CvMThMtsTcG+aA8iYjaJ23pFUdIw3aHB3M1lrp8IKk3XyA6a+IHxEzso5cqXLnAcIlzNYvLbYEFT36OmYGRP4lEgayfSku2xJmZmdPfVoW9dh8BWkddESdDpiuMHEXrd1hbViT3gF23l0Ptgs0kMvzp24l27sWcMHW5ad7cfdghjdA0IXKZtmCDm1A51xtE8l/6RU5tjKZAgwNAJ1IGmm+tDxiWT0dewv2p8PuBvaQoJK3FCn0HNiDppUPFsctyytxfZYBh6NqPkaQMX2Uus2fBrfYtDNmdSTJnx6ABtdNTMGmZ8yYVLb6OiKGXTTTbTSszRsG9tLh7qwxjdgI5SB8dq27H3NLvQXLR+Yqv2oecJbY6w/6Vc7BYEOMRdvSmHQIWK82AnIvuj4jrQCOhY+BYuBDD3FIX0XU+4nw/GlXh+HZlZb0rMZZXUQNx8/hTHiQbpDjQRAj8I0gD3fWhdrsZmxf8VcvMwURbtCQogGCzZvHqWMRGtLtUUtADiXY+690WlYlDBLCBG55z0oVjuCYxWuW8rEaCZ36MOoIg10/F2bYYbKy7RoaDY/v7zfdtbVUkA3FYltvysCoGvxpLSoH9nbEVOzeItAkHPOhAnTnzPuq9hew7gBjcbNHQAT76aLXDsQDJNg+i3P/ACq9ZsXPxZPcrfq1FhQq2uxE63AWY7+KB8KgvdmlQgi4wZWzCI0I1jX607ph3zTIA6ZJ+ZNcQ7YcXv8A8XiEN5iudlKgnLExEHSIil2Um0ht7UcaN3UJo6rLfhkNoy/mzZTtMUB4PjntY23ctsVaDqPdP7NNebvuDLedyzC3MQsBu9AIGnh25fSkvCORfs67CP8AfrVIh9HYrXGM6gXUBPJ10I9RsRS5xnD94ygOFOdY1gzm0gdauYa/oPSgnEsav8TaBMHvFPwYc6GhJlvD2Rba6Olxxr5OaeeG4Ai0gjlJ9+tImN47hv40YSHLM4DOCIDu05TO++/Wn/8A9BsqpL51CiSRdaABz32rNRadm0pKSSIOJMti21y5MDlzJ5KOpNJV/jNsjvyQly0wW7yGVz4CMxPL9elTcRuK7HKWFufCHct7zmO5pb4diVN7EtCtbOW3DAFWCAzvodTXBLzObkl0v+m8PHpL8sNYTF3LZ8FyFPKdPhRPi2Klh6ax60A4ScxTY6++rmLf7xvLSvXfZ53ok78nYGlTtFIuJ3YYEgkhQxAJaJ8OgmNaZluDnNMvZ3h+ezmDsssYjoP8zSkOLo5Rh7uJuaFHytKpK+3EgwSI5GdfKo/+G8SRIw90gRqFO3uGvurtF7hD25a2zODrctGPFpqyyCM/ls3ODBr3D8Nw7qGCIQ2zKCjSND7EFSDoRpFZqKXRq5t9nBsXby3GXKVIgQQQRz561iNV3tF48XiXDEgXnEsZaFYqJzakwvOhi3V/MPnW0dI55Jtl6zVlB4rY6uPlJ/SqFu6v5x8/7Vf4eue6kEEJLtH5RAy+pmPfVyeiIxdjlb43etJ3doeJ1UZ//rJkhiJ1GtCbvZ3F3mLXL0zJZ0t3Czc8oJGWqKX3R2a9dIDSSFCn3babx7qJYLt4AQvePA2BiGjz/vWB0rZd4t2YKYLukD+G4pzXP5j4mZjoAJmtLXHbNu9h8IDnwgQlip1uXCQDdYDYToqnl5xXvHMTir2HPfMO5cCELnNEyI0Ipbs4cIfuy4JSGMiRDSMpK+Hbca70gWjqvEO0eFwtsZnVFVQQJGxJjKo325UrdoPtBa3aRsOM2ZiSIMKsbNH5ug86zh3ZvC3rSvjMO5IQIh74yygmIUBYgGJNece4ZhhhFt2LZUrADO8kKCTlA5770FAbs/23vB7l7EHvGdUUD2YCTB0/qPrRRO3gdxNogT+Ezp6QJpaThwXnVnCoEaYooVj0vaKzkJzsp/pb+2m1WuHdq8PeXKbih13J0kTvSenEBERVK/hrb6ECigOr4W6l0KEdD/SwJ+RpA4j9kV3EYu5cu3wto5iCAWYE+ypkAESdT0pYTglxHBslg0+HKSDJ2pqxXanHYJxauFcT4QxnwlWPRlGu2xHShILFKxiLti3cwmIURZNxbbcszMJg8xAJB5TVTDj/ANxbE7TV7iuMu4kkOvdI10Myg5tIGoLecmNJmtrXCLSuG7y4Su3hX/ypg3oasVjktgZ2I8ws1zztJxfNd+7ZhBkEiDz6GR8aM9qOKsVCorDqTA+EGlNEMyyFtZM7H1oJR7hQ7XAc4UswBdiYBOsluoInrp5V37jvED/C2lzlu9yKW/NCZpP9UTXJcZxH+ItrZtWAgYAZeQIMgA7tlIOVm8QDMpJAFMvEsffXC2bZX/4gkEa6quXrqIJFZZYuUHFGkGlJNmY+ybjd2GJjVz06KNdz9PWgHaJBbC2gfE8COi7e6a2/4jCI0lg2p9kyzHqdh/YUuJxDNeV2Ylsw36TtXB4XiPn9nUV/tnXn8hcddsd8FiVR82ggVs3GJJJgydK9rK9h9nm+jMPiO9aCCB1jSKd+H+FFCMQoGg/fnWVlQ2NFnE9o7dgDvX32HM+6l3H9p3Z2fDygYeMT7f8ANOysBpIEnnOle1lNILE/E4TDXmLsJYmSSDJPnpvVd+zmHPI/OsrKqhFDHcJw1kbszHZQf3FSdi+EtfxELmRYPigkSCDlk9a9rKhlI6WexQMtcZGB1Je2kfONKo3LWCtaK1osD/o2QT/1DT4GsrKyyTcI2jXHFSdFa5jcOSSRcM/mj/zJqsOI2LZDC2DB0zt9RWVleZ/V5JP8Hd/TwXozF9pVOa4wd2jQJLT5aDQVL2dxCY5mQLctsoBIfnvtpWVlehib42ziyVz4pBq52L/n/fwqG52K09v5f4rysrWyCIdiT+f5Vg7FtPt/KsrKLFQQ4dwB7VxXIDldgdNetRX+zl247OxUliT+/l8KysosRTvdiLjHcVRf7PLw1F0++P7V5WUWBFi/s8v3BDXAQP5f7GqS/ZjdXZl/6f8ANeVlFgF+H9k3tspIXwkU0vhFI2FZWUwKVzhKEaqvwFDcT2Wsn/SQn0FeVlJD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054" name="Picture 6" descr="http://www.lpi.usra.edu/education/explore/space_health/images/exercise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631" y="2796547"/>
            <a:ext cx="3642643" cy="279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257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4.bp.blogspot.com/_dXd5UBkY5tQ/S-SdDPhVvbI/AAAAAAAAAOM/cxlsKlGZdXg/s1600/Ben+10+Alien+For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 y="2654059"/>
            <a:ext cx="4203940" cy="42039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http://images.pictureshunt.com/pics/m/marvin_the_martian-52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6171"/>
            <a:ext cx="5705869" cy="68318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t0.gstatic.com/images?q=tbn:ANd9GcRHeDGlz6ymFbr1lF5IeflFoS5qPCHaZKsIJ9o4nDG4SN0VE01WKlbjqepK6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418"/>
            <a:ext cx="3563888" cy="266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3745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25482"/>
            <a:ext cx="10052906" cy="69828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cap="none" spc="150" dirty="0" err="1" smtClean="0">
                <a:ln w="11430"/>
                <a:solidFill>
                  <a:srgbClr val="F8F8F8"/>
                </a:solidFill>
                <a:effectLst>
                  <a:outerShdw blurRad="25400" algn="tl" rotWithShape="0">
                    <a:srgbClr val="000000">
                      <a:alpha val="43000"/>
                    </a:srgbClr>
                  </a:outerShdw>
                </a:effectLst>
              </a:rPr>
              <a:t>Dormindo</a:t>
            </a:r>
            <a:r>
              <a:rPr lang="en-US" b="1" cap="none" spc="150" dirty="0" smtClean="0">
                <a:ln w="11430"/>
                <a:solidFill>
                  <a:srgbClr val="F8F8F8"/>
                </a:solidFill>
                <a:effectLst>
                  <a:outerShdw blurRad="25400" algn="tl" rotWithShape="0">
                    <a:srgbClr val="000000">
                      <a:alpha val="43000"/>
                    </a:srgbClr>
                  </a:outerShdw>
                </a:effectLst>
              </a:rPr>
              <a:t> no </a:t>
            </a:r>
            <a:r>
              <a:rPr lang="en-US" b="1" cap="none" spc="150" dirty="0" err="1" smtClean="0">
                <a:ln w="11430"/>
                <a:solidFill>
                  <a:srgbClr val="F8F8F8"/>
                </a:solidFill>
                <a:effectLst>
                  <a:outerShdw blurRad="25400" algn="tl" rotWithShape="0">
                    <a:srgbClr val="000000">
                      <a:alpha val="43000"/>
                    </a:srgbClr>
                  </a:outerShdw>
                </a:effectLst>
              </a:rPr>
              <a:t>espaço</a:t>
            </a:r>
            <a:endParaRPr lang="pt-BR" b="1" cap="none" spc="150" dirty="0">
              <a:ln w="11430"/>
              <a:solidFill>
                <a:srgbClr val="F8F8F8"/>
              </a:solidFill>
              <a:effectLst>
                <a:outerShdw blurRad="25400" algn="tl" rotWithShape="0">
                  <a:srgbClr val="000000">
                    <a:alpha val="43000"/>
                  </a:srgbClr>
                </a:outerShdw>
              </a:effectLst>
            </a:endParaRPr>
          </a:p>
        </p:txBody>
      </p:sp>
      <p:pic>
        <p:nvPicPr>
          <p:cNvPr id="3074" name="Picture 2" descr="http://www.walltor.com/images/wallpaper/cat-dreams--astronaut-cat-napping-in-space-wallpaper-88265.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55000"/>
                    </a14:imgEffect>
                  </a14:imgLayer>
                </a14:imgProps>
              </a:ext>
              <a:ext uri="{28A0092B-C50C-407E-A947-70E740481C1C}">
                <a14:useLocalDpi xmlns:a14="http://schemas.microsoft.com/office/drawing/2010/main" val="0"/>
              </a:ext>
            </a:extLst>
          </a:blip>
          <a:srcRect/>
          <a:stretch>
            <a:fillRect/>
          </a:stretch>
        </p:blipFill>
        <p:spPr bwMode="auto">
          <a:xfrm>
            <a:off x="1475656" y="1718810"/>
            <a:ext cx="5879976" cy="440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5015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520" y="-25482"/>
            <a:ext cx="10052906" cy="69828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3" name="Picture 2" descr="http://www.sciencephoto.com/image/76328/large/C0011891-Space_Shuttle_astronauts_sleeping-SPL.jpg"/>
          <p:cNvPicPr/>
          <p:nvPr/>
        </p:nvPicPr>
        <p:blipFill>
          <a:blip r:embed="rId3">
            <a:extLst>
              <a:ext uri="{28A0092B-C50C-407E-A947-70E740481C1C}">
                <a14:useLocalDpi xmlns:a14="http://schemas.microsoft.com/office/drawing/2010/main" val="0"/>
              </a:ext>
            </a:extLst>
          </a:blip>
          <a:srcRect/>
          <a:stretch>
            <a:fillRect/>
          </a:stretch>
        </p:blipFill>
        <p:spPr bwMode="auto">
          <a:xfrm>
            <a:off x="610481" y="3053377"/>
            <a:ext cx="3097423" cy="2444773"/>
          </a:xfrm>
          <a:prstGeom prst="rect">
            <a:avLst/>
          </a:prstGeom>
          <a:noFill/>
          <a:ln>
            <a:noFill/>
          </a:ln>
        </p:spPr>
      </p:pic>
      <p:sp>
        <p:nvSpPr>
          <p:cNvPr id="4" name="Title 1"/>
          <p:cNvSpPr txBox="1">
            <a:spLocks/>
          </p:cNvSpPr>
          <p:nvPr/>
        </p:nvSpPr>
        <p:spPr>
          <a:xfrm>
            <a:off x="609600" y="274638"/>
            <a:ext cx="7924800" cy="1143000"/>
          </a:xfrm>
          <a:prstGeom prst="rect">
            <a:avLst/>
          </a:prstGeom>
        </p:spPr>
        <p:txBody>
          <a:bodyPr>
            <a:scene3d>
              <a:camera prst="orthographicFront"/>
              <a:lightRig rig="soft" dir="t">
                <a:rot lat="0" lon="0" rev="10800000"/>
              </a:lightRig>
            </a:scene3d>
            <a:sp3d>
              <a:bevelT w="27940" h="12700"/>
              <a:contourClr>
                <a:srgbClr val="DDDDDD"/>
              </a:contourClr>
            </a:sp3d>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b="1" cap="none" spc="150" dirty="0" smtClean="0">
              <a:ln w="11430"/>
              <a:solidFill>
                <a:srgbClr val="F8F8F8"/>
              </a:solidFill>
              <a:effectLst>
                <a:outerShdw blurRad="25400" algn="tl" rotWithShape="0">
                  <a:srgbClr val="000000">
                    <a:alpha val="43000"/>
                  </a:srgbClr>
                </a:outerShdw>
              </a:effectLst>
            </a:endParaRPr>
          </a:p>
          <a:p>
            <a:r>
              <a:rPr lang="en-US" b="1" cap="none" spc="150" dirty="0" smtClean="0">
                <a:ln w="11430"/>
                <a:solidFill>
                  <a:srgbClr val="F8F8F8"/>
                </a:solidFill>
                <a:effectLst>
                  <a:outerShdw blurRad="25400" algn="tl" rotWithShape="0">
                    <a:srgbClr val="000000">
                      <a:alpha val="43000"/>
                    </a:srgbClr>
                  </a:outerShdw>
                </a:effectLst>
              </a:rPr>
              <a:t>A </a:t>
            </a:r>
            <a:r>
              <a:rPr lang="en-US" b="1" cap="none" spc="150" dirty="0" err="1" smtClean="0">
                <a:ln w="11430"/>
                <a:solidFill>
                  <a:srgbClr val="F8F8F8"/>
                </a:solidFill>
                <a:effectLst>
                  <a:outerShdw blurRad="25400" algn="tl" rotWithShape="0">
                    <a:srgbClr val="000000">
                      <a:alpha val="43000"/>
                    </a:srgbClr>
                  </a:outerShdw>
                </a:effectLst>
              </a:rPr>
              <a:t>hora</a:t>
            </a:r>
            <a:r>
              <a:rPr lang="en-US" b="1" cap="none" spc="150" dirty="0" smtClean="0">
                <a:ln w="11430"/>
                <a:solidFill>
                  <a:srgbClr val="F8F8F8"/>
                </a:solidFill>
                <a:effectLst>
                  <a:outerShdw blurRad="25400" algn="tl" rotWithShape="0">
                    <a:srgbClr val="000000">
                      <a:alpha val="43000"/>
                    </a:srgbClr>
                  </a:outerShdw>
                </a:effectLst>
              </a:rPr>
              <a:t> da </a:t>
            </a:r>
            <a:r>
              <a:rPr lang="en-US" b="1" cap="none" spc="150" dirty="0" err="1" smtClean="0">
                <a:ln w="11430"/>
                <a:solidFill>
                  <a:srgbClr val="F8F8F8"/>
                </a:solidFill>
                <a:effectLst>
                  <a:outerShdw blurRad="25400" algn="tl" rotWithShape="0">
                    <a:srgbClr val="000000">
                      <a:alpha val="43000"/>
                    </a:srgbClr>
                  </a:outerShdw>
                </a:effectLst>
              </a:rPr>
              <a:t>soneca</a:t>
            </a:r>
            <a:endParaRPr lang="pt-BR" b="1" cap="none" spc="150" dirty="0">
              <a:ln w="11430"/>
              <a:solidFill>
                <a:srgbClr val="F8F8F8"/>
              </a:solidFill>
              <a:effectLst>
                <a:outerShdw blurRad="25400" algn="tl" rotWithShape="0">
                  <a:srgbClr val="000000">
                    <a:alpha val="43000"/>
                  </a:srgbClr>
                </a:outerShdw>
              </a:effectLst>
            </a:endParaRPr>
          </a:p>
        </p:txBody>
      </p:sp>
      <p:sp>
        <p:nvSpPr>
          <p:cNvPr id="5" name="TextBox 4"/>
          <p:cNvSpPr txBox="1"/>
          <p:nvPr/>
        </p:nvSpPr>
        <p:spPr>
          <a:xfrm>
            <a:off x="467544" y="1486525"/>
            <a:ext cx="8676456" cy="646331"/>
          </a:xfrm>
          <a:prstGeom prst="rect">
            <a:avLst/>
          </a:prstGeom>
          <a:noFill/>
        </p:spPr>
        <p:txBody>
          <a:bodyPr wrap="square" rtlCol="0">
            <a:spAutoFit/>
          </a:bodyPr>
          <a:lstStyle/>
          <a:p>
            <a:r>
              <a:rPr lang="en-US" dirty="0" err="1" smtClean="0"/>
              <a:t>Além</a:t>
            </a:r>
            <a:r>
              <a:rPr lang="en-US" dirty="0" smtClean="0"/>
              <a:t> de </a:t>
            </a:r>
            <a:r>
              <a:rPr lang="en-US" dirty="0" err="1" smtClean="0"/>
              <a:t>usarem</a:t>
            </a:r>
            <a:r>
              <a:rPr lang="en-US" dirty="0" smtClean="0"/>
              <a:t> </a:t>
            </a:r>
            <a:r>
              <a:rPr lang="en-US" dirty="0" err="1" smtClean="0"/>
              <a:t>sacos</a:t>
            </a:r>
            <a:r>
              <a:rPr lang="en-US" dirty="0" smtClean="0"/>
              <a:t> de </a:t>
            </a:r>
            <a:r>
              <a:rPr lang="en-US" dirty="0" err="1" smtClean="0"/>
              <a:t>dormir</a:t>
            </a:r>
            <a:r>
              <a:rPr lang="en-US" dirty="0" smtClean="0"/>
              <a:t>, </a:t>
            </a:r>
            <a:r>
              <a:rPr lang="en-US" dirty="0" err="1" smtClean="0"/>
              <a:t>os</a:t>
            </a:r>
            <a:r>
              <a:rPr lang="en-US" dirty="0" smtClean="0"/>
              <a:t> </a:t>
            </a:r>
            <a:r>
              <a:rPr lang="en-US" dirty="0" err="1" smtClean="0"/>
              <a:t>astronautas</a:t>
            </a:r>
            <a:r>
              <a:rPr lang="en-US" dirty="0" smtClean="0"/>
              <a:t> </a:t>
            </a:r>
            <a:r>
              <a:rPr lang="en-US" dirty="0" err="1" smtClean="0"/>
              <a:t>usam</a:t>
            </a:r>
            <a:r>
              <a:rPr lang="en-US" dirty="0" smtClean="0"/>
              <a:t> </a:t>
            </a:r>
            <a:r>
              <a:rPr lang="en-US" dirty="0" err="1" smtClean="0"/>
              <a:t>também</a:t>
            </a:r>
            <a:r>
              <a:rPr lang="en-US" dirty="0" smtClean="0"/>
              <a:t> </a:t>
            </a:r>
            <a:r>
              <a:rPr lang="en-US" dirty="0" err="1" smtClean="0"/>
              <a:t>fones</a:t>
            </a:r>
            <a:r>
              <a:rPr lang="en-US" dirty="0" smtClean="0"/>
              <a:t> de </a:t>
            </a:r>
            <a:r>
              <a:rPr lang="en-US" dirty="0" err="1" smtClean="0"/>
              <a:t>ouvido</a:t>
            </a:r>
            <a:r>
              <a:rPr lang="en-US" dirty="0" smtClean="0"/>
              <a:t>. </a:t>
            </a:r>
            <a:r>
              <a:rPr lang="en-US" dirty="0" err="1" smtClean="0"/>
              <a:t>Seu</a:t>
            </a:r>
            <a:r>
              <a:rPr lang="en-US" dirty="0" smtClean="0"/>
              <a:t> </a:t>
            </a:r>
            <a:r>
              <a:rPr lang="en-US" dirty="0" err="1" smtClean="0"/>
              <a:t>sono</a:t>
            </a:r>
            <a:r>
              <a:rPr lang="en-US" dirty="0" smtClean="0"/>
              <a:t> é </a:t>
            </a:r>
            <a:r>
              <a:rPr lang="en-US" dirty="0" err="1" smtClean="0"/>
              <a:t>bem</a:t>
            </a:r>
            <a:r>
              <a:rPr lang="en-US" dirty="0" smtClean="0"/>
              <a:t> </a:t>
            </a:r>
            <a:r>
              <a:rPr lang="en-US" dirty="0" err="1" smtClean="0"/>
              <a:t>regulado</a:t>
            </a:r>
            <a:r>
              <a:rPr lang="en-US" dirty="0" smtClean="0"/>
              <a:t>, </a:t>
            </a:r>
            <a:r>
              <a:rPr lang="en-US" dirty="0" err="1" smtClean="0"/>
              <a:t>pois</a:t>
            </a:r>
            <a:r>
              <a:rPr lang="en-US" dirty="0" smtClean="0"/>
              <a:t> </a:t>
            </a:r>
            <a:r>
              <a:rPr lang="en-US" dirty="0" err="1" smtClean="0"/>
              <a:t>em</a:t>
            </a:r>
            <a:r>
              <a:rPr lang="en-US" dirty="0" smtClean="0"/>
              <a:t> </a:t>
            </a:r>
            <a:r>
              <a:rPr lang="en-US" dirty="0" err="1" smtClean="0"/>
              <a:t>alguns</a:t>
            </a:r>
            <a:r>
              <a:rPr lang="en-US" dirty="0" smtClean="0"/>
              <a:t> </a:t>
            </a:r>
            <a:r>
              <a:rPr lang="en-US" dirty="0" err="1" smtClean="0"/>
              <a:t>casos</a:t>
            </a:r>
            <a:r>
              <a:rPr lang="en-US" dirty="0" smtClean="0"/>
              <a:t> </a:t>
            </a:r>
            <a:r>
              <a:rPr lang="en-US" dirty="0" err="1" smtClean="0"/>
              <a:t>pode</a:t>
            </a:r>
            <a:r>
              <a:rPr lang="en-US" dirty="0" smtClean="0"/>
              <a:t> </a:t>
            </a:r>
            <a:r>
              <a:rPr lang="en-US" dirty="0" err="1" smtClean="0"/>
              <a:t>ser</a:t>
            </a:r>
            <a:r>
              <a:rPr lang="en-US" dirty="0" smtClean="0"/>
              <a:t> </a:t>
            </a:r>
            <a:r>
              <a:rPr lang="en-US" dirty="0" err="1" smtClean="0"/>
              <a:t>que</a:t>
            </a:r>
            <a:r>
              <a:rPr lang="en-US" dirty="0" smtClean="0"/>
              <a:t> </a:t>
            </a:r>
            <a:r>
              <a:rPr lang="en-US" dirty="0" err="1" smtClean="0"/>
              <a:t>vejam</a:t>
            </a:r>
            <a:r>
              <a:rPr lang="en-US" dirty="0" smtClean="0"/>
              <a:t> o sol </a:t>
            </a:r>
            <a:r>
              <a:rPr lang="en-US" dirty="0" err="1" smtClean="0"/>
              <a:t>nascer</a:t>
            </a:r>
            <a:r>
              <a:rPr lang="en-US" dirty="0" smtClean="0"/>
              <a:t> 13 </a:t>
            </a:r>
            <a:r>
              <a:rPr lang="en-US" dirty="0" err="1" smtClean="0"/>
              <a:t>vezes</a:t>
            </a:r>
            <a:r>
              <a:rPr lang="en-US" dirty="0" smtClean="0"/>
              <a:t> </a:t>
            </a:r>
            <a:r>
              <a:rPr lang="en-US" dirty="0" err="1" smtClean="0"/>
              <a:t>por</a:t>
            </a:r>
            <a:r>
              <a:rPr lang="en-US" dirty="0" smtClean="0"/>
              <a:t> dia.</a:t>
            </a:r>
          </a:p>
        </p:txBody>
      </p:sp>
      <p:pic>
        <p:nvPicPr>
          <p:cNvPr id="6" name="Picture 5" descr="http://www.synergyalliance.us/wp-content/uploads/2011/01/dieterspears-Sunrise.jpg"/>
          <p:cNvPicPr/>
          <p:nvPr/>
        </p:nvPicPr>
        <p:blipFill rotWithShape="1">
          <a:blip r:embed="rId4" cstate="print">
            <a:extLst>
              <a:ext uri="{28A0092B-C50C-407E-A947-70E740481C1C}">
                <a14:useLocalDpi xmlns:a14="http://schemas.microsoft.com/office/drawing/2010/main" val="0"/>
              </a:ext>
            </a:extLst>
          </a:blip>
          <a:srcRect l="5992"/>
          <a:stretch/>
        </p:blipFill>
        <p:spPr bwMode="auto">
          <a:xfrm>
            <a:off x="4210899" y="3053377"/>
            <a:ext cx="4941971" cy="24447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25057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25482"/>
            <a:ext cx="10052906" cy="69828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itle 1"/>
          <p:cNvSpPr>
            <a:spLocks noGrp="1"/>
          </p:cNvSpPr>
          <p:nvPr>
            <p:ph type="title"/>
          </p:nvPr>
        </p:nvSpPr>
        <p:spPr/>
        <p:txBody>
          <a:bodyPr>
            <a:scene3d>
              <a:camera prst="orthographicFront"/>
              <a:lightRig rig="soft" dir="t">
                <a:rot lat="0" lon="0" rev="10800000"/>
              </a:lightRig>
            </a:scene3d>
            <a:sp3d>
              <a:bevelT w="27940" h="12700"/>
              <a:contourClr>
                <a:srgbClr val="DDDDDD"/>
              </a:contourClr>
            </a:sp3d>
          </a:bodyPr>
          <a:lstStyle/>
          <a:p>
            <a:r>
              <a:rPr lang="en-US" b="1" cap="none" spc="150" dirty="0" err="1" smtClean="0">
                <a:ln w="11430"/>
                <a:solidFill>
                  <a:srgbClr val="F8F8F8"/>
                </a:solidFill>
                <a:effectLst>
                  <a:outerShdw blurRad="25400" algn="tl" rotWithShape="0">
                    <a:srgbClr val="000000">
                      <a:alpha val="43000"/>
                    </a:srgbClr>
                  </a:outerShdw>
                </a:effectLst>
              </a:rPr>
              <a:t>Trajes</a:t>
            </a:r>
            <a:r>
              <a:rPr lang="en-US" b="1" cap="none" spc="150" dirty="0" smtClean="0">
                <a:ln w="11430"/>
                <a:solidFill>
                  <a:srgbClr val="F8F8F8"/>
                </a:solidFill>
                <a:effectLst>
                  <a:outerShdw blurRad="25400" algn="tl" rotWithShape="0">
                    <a:srgbClr val="000000">
                      <a:alpha val="43000"/>
                    </a:srgbClr>
                  </a:outerShdw>
                </a:effectLst>
              </a:rPr>
              <a:t> </a:t>
            </a:r>
            <a:r>
              <a:rPr lang="en-US" b="1" cap="none" spc="150" dirty="0" err="1">
                <a:ln w="11430"/>
                <a:solidFill>
                  <a:srgbClr val="F8F8F8"/>
                </a:solidFill>
                <a:effectLst>
                  <a:outerShdw blurRad="25400" algn="tl" rotWithShape="0">
                    <a:srgbClr val="000000">
                      <a:alpha val="43000"/>
                    </a:srgbClr>
                  </a:outerShdw>
                </a:effectLst>
              </a:rPr>
              <a:t>e</a:t>
            </a:r>
            <a:r>
              <a:rPr lang="en-US" b="1" cap="none" spc="150" dirty="0" err="1" smtClean="0">
                <a:ln w="11430"/>
                <a:solidFill>
                  <a:srgbClr val="F8F8F8"/>
                </a:solidFill>
                <a:effectLst>
                  <a:outerShdw blurRad="25400" algn="tl" rotWithShape="0">
                    <a:srgbClr val="000000">
                      <a:alpha val="43000"/>
                    </a:srgbClr>
                  </a:outerShdw>
                </a:effectLst>
              </a:rPr>
              <a:t>spaciais</a:t>
            </a:r>
            <a:endParaRPr lang="pt-BR" b="1" cap="none" spc="150" dirty="0">
              <a:ln w="11430"/>
              <a:solidFill>
                <a:srgbClr val="F8F8F8"/>
              </a:solidFill>
              <a:effectLst>
                <a:outerShdw blurRad="25400" algn="tl" rotWithShape="0">
                  <a:srgbClr val="000000">
                    <a:alpha val="43000"/>
                  </a:srgbClr>
                </a:outerShdw>
              </a:effectLst>
            </a:endParaRPr>
          </a:p>
        </p:txBody>
      </p:sp>
      <p:pic>
        <p:nvPicPr>
          <p:cNvPr id="4098" name="Picture 2" descr="http://www.spacetimestudios.com/attachment.php?attachmentid=11334&amp;d=13379938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204864"/>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80112" y="1412776"/>
            <a:ext cx="4032448" cy="4616648"/>
          </a:xfrm>
          <a:prstGeom prst="rect">
            <a:avLst/>
          </a:prstGeom>
          <a:noFill/>
        </p:spPr>
        <p:txBody>
          <a:bodyPr wrap="square" rtlCol="0">
            <a:spAutoFit/>
          </a:bodyPr>
          <a:lstStyle/>
          <a:p>
            <a:r>
              <a:rPr lang="en-US" dirty="0" err="1" smtClean="0"/>
              <a:t>Os</a:t>
            </a:r>
            <a:r>
              <a:rPr lang="en-US" dirty="0" smtClean="0"/>
              <a:t> </a:t>
            </a:r>
            <a:r>
              <a:rPr lang="en-US" dirty="0" err="1" smtClean="0"/>
              <a:t>trajes</a:t>
            </a:r>
            <a:r>
              <a:rPr lang="en-US" dirty="0" smtClean="0"/>
              <a:t> </a:t>
            </a:r>
            <a:r>
              <a:rPr lang="en-US" dirty="0" err="1" smtClean="0"/>
              <a:t>são</a:t>
            </a:r>
            <a:r>
              <a:rPr lang="en-US" dirty="0" smtClean="0"/>
              <a:t> </a:t>
            </a:r>
            <a:r>
              <a:rPr lang="en-US" dirty="0" err="1" smtClean="0"/>
              <a:t>projetados</a:t>
            </a:r>
            <a:r>
              <a:rPr lang="en-US" dirty="0" smtClean="0"/>
              <a:t> </a:t>
            </a:r>
            <a:r>
              <a:rPr lang="en-US" dirty="0" err="1" smtClean="0"/>
              <a:t>para</a:t>
            </a:r>
            <a:r>
              <a:rPr lang="en-US" dirty="0" smtClean="0"/>
              <a:t>:</a:t>
            </a:r>
          </a:p>
          <a:p>
            <a:endParaRPr lang="en-US" dirty="0"/>
          </a:p>
          <a:p>
            <a:pPr marL="285750" lvl="0" indent="-285750">
              <a:buFont typeface="Arial" pitchFamily="34" charset="0"/>
              <a:buChar char="•"/>
            </a:pPr>
            <a:r>
              <a:rPr lang="pt-BR" dirty="0"/>
              <a:t>Pressurizar </a:t>
            </a:r>
            <a:endParaRPr lang="pt-BR" dirty="0" smtClean="0"/>
          </a:p>
          <a:p>
            <a:pPr marL="285750" lvl="0" indent="-285750">
              <a:buFont typeface="Arial" pitchFamily="34" charset="0"/>
              <a:buChar char="•"/>
            </a:pPr>
            <a:endParaRPr lang="pt-BR" dirty="0" smtClean="0"/>
          </a:p>
          <a:p>
            <a:pPr marL="285750" lvl="0" indent="-285750">
              <a:buFont typeface="Arial" pitchFamily="34" charset="0"/>
              <a:buChar char="•"/>
            </a:pPr>
            <a:r>
              <a:rPr lang="pt-BR" dirty="0" smtClean="0"/>
              <a:t>Fornecer  0</a:t>
            </a:r>
            <a:r>
              <a:rPr lang="pt-BR" baseline="-25000" dirty="0" smtClean="0"/>
              <a:t>2 </a:t>
            </a:r>
            <a:r>
              <a:rPr lang="pt-BR" dirty="0" smtClean="0"/>
              <a:t>e </a:t>
            </a:r>
            <a:r>
              <a:rPr lang="pt-BR" dirty="0"/>
              <a:t>retirar </a:t>
            </a:r>
            <a:r>
              <a:rPr lang="pt-BR" dirty="0" smtClean="0"/>
              <a:t>C0</a:t>
            </a:r>
            <a:r>
              <a:rPr lang="pt-BR" baseline="-25000" dirty="0" smtClean="0"/>
              <a:t>2</a:t>
            </a:r>
          </a:p>
          <a:p>
            <a:pPr marL="285750" lvl="0" indent="-285750">
              <a:buFont typeface="Arial" pitchFamily="34" charset="0"/>
              <a:buChar char="•"/>
            </a:pPr>
            <a:endParaRPr lang="pt-BR" baseline="-25000" dirty="0" smtClean="0"/>
          </a:p>
          <a:p>
            <a:pPr marL="285750" lvl="0" indent="-285750">
              <a:buFont typeface="Arial" pitchFamily="34" charset="0"/>
              <a:buChar char="•"/>
            </a:pPr>
            <a:r>
              <a:rPr lang="en-US" dirty="0" err="1" smtClean="0"/>
              <a:t>Manter</a:t>
            </a:r>
            <a:r>
              <a:rPr lang="en-US" dirty="0" smtClean="0"/>
              <a:t> a </a:t>
            </a:r>
            <a:r>
              <a:rPr lang="en-US" dirty="0" err="1" smtClean="0"/>
              <a:t>temperatura</a:t>
            </a:r>
            <a:endParaRPr lang="en-US" dirty="0" smtClean="0"/>
          </a:p>
          <a:p>
            <a:pPr marL="285750" lvl="0" indent="-285750">
              <a:buFont typeface="Arial" pitchFamily="34" charset="0"/>
              <a:buChar char="•"/>
            </a:pPr>
            <a:endParaRPr lang="pt-BR" baseline="-25000" dirty="0"/>
          </a:p>
          <a:p>
            <a:pPr marL="285750" lvl="0" indent="-285750">
              <a:buFont typeface="Arial" pitchFamily="34" charset="0"/>
              <a:buChar char="•"/>
            </a:pPr>
            <a:r>
              <a:rPr lang="pt-BR" dirty="0" smtClean="0"/>
              <a:t>Proteger </a:t>
            </a:r>
            <a:r>
              <a:rPr lang="pt-BR" dirty="0"/>
              <a:t>contra </a:t>
            </a:r>
            <a:r>
              <a:rPr lang="pt-BR" dirty="0" smtClean="0"/>
              <a:t>choques</a:t>
            </a:r>
          </a:p>
          <a:p>
            <a:pPr marL="285750" lvl="0" indent="-285750">
              <a:buFont typeface="Arial" pitchFamily="34" charset="0"/>
              <a:buChar char="•"/>
            </a:pPr>
            <a:endParaRPr lang="pt-BR" dirty="0" smtClean="0"/>
          </a:p>
          <a:p>
            <a:pPr marL="285750" lvl="0" indent="-285750">
              <a:buFont typeface="Arial" pitchFamily="34" charset="0"/>
              <a:buChar char="•"/>
            </a:pPr>
            <a:r>
              <a:rPr lang="pt-BR" dirty="0" smtClean="0"/>
              <a:t>Proteger </a:t>
            </a:r>
            <a:r>
              <a:rPr lang="pt-BR" dirty="0"/>
              <a:t>da radiação </a:t>
            </a:r>
            <a:r>
              <a:rPr lang="pt-BR" dirty="0" smtClean="0"/>
              <a:t>solar</a:t>
            </a:r>
          </a:p>
          <a:p>
            <a:pPr marL="285750" lvl="0" indent="-285750">
              <a:buFont typeface="Arial" pitchFamily="34" charset="0"/>
              <a:buChar char="•"/>
            </a:pPr>
            <a:endParaRPr lang="pt-BR" dirty="0" smtClean="0"/>
          </a:p>
          <a:p>
            <a:pPr marL="285750" lvl="0" indent="-285750">
              <a:buFont typeface="Arial" pitchFamily="34" charset="0"/>
              <a:buChar char="•"/>
            </a:pPr>
            <a:r>
              <a:rPr lang="en-US" dirty="0" err="1" smtClean="0"/>
              <a:t>Comunicação</a:t>
            </a:r>
            <a:endParaRPr lang="en-US" dirty="0" smtClean="0"/>
          </a:p>
          <a:p>
            <a:pPr marL="285750" lvl="0" indent="-285750">
              <a:buFont typeface="Arial" pitchFamily="34" charset="0"/>
              <a:buChar char="•"/>
            </a:pPr>
            <a:endParaRPr lang="pt-BR" dirty="0"/>
          </a:p>
          <a:p>
            <a:pPr marL="285750" lvl="0" indent="-285750">
              <a:buFont typeface="Arial" pitchFamily="34" charset="0"/>
              <a:buChar char="•"/>
            </a:pPr>
            <a:r>
              <a:rPr lang="pt-BR" dirty="0" smtClean="0"/>
              <a:t>Mobilidade</a:t>
            </a:r>
          </a:p>
          <a:p>
            <a:pPr marL="285750" lvl="0" indent="-285750">
              <a:buFont typeface="Arial" pitchFamily="34" charset="0"/>
              <a:buChar char="•"/>
            </a:pPr>
            <a:endParaRPr lang="pt-BR" dirty="0" smtClean="0"/>
          </a:p>
          <a:p>
            <a:pPr marL="285750" lvl="0" indent="-285750">
              <a:buFont typeface="Arial" pitchFamily="34" charset="0"/>
              <a:buChar char="•"/>
            </a:pPr>
            <a:r>
              <a:rPr lang="en-US" dirty="0" err="1" smtClean="0"/>
              <a:t>Absorção</a:t>
            </a:r>
            <a:endParaRPr lang="pt-BR" dirty="0"/>
          </a:p>
        </p:txBody>
      </p:sp>
    </p:spTree>
    <p:extLst>
      <p:ext uri="{BB962C8B-B14F-4D97-AF65-F5344CB8AC3E}">
        <p14:creationId xmlns:p14="http://schemas.microsoft.com/office/powerpoint/2010/main" val="30095829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520" y="-25482"/>
            <a:ext cx="10052906" cy="69828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88840"/>
            <a:ext cx="8007350" cy="353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609600" y="274638"/>
            <a:ext cx="7924800" cy="1143000"/>
          </a:xfrm>
          <a:prstGeom prst="rect">
            <a:avLst/>
          </a:prstGeom>
        </p:spPr>
        <p:txBody>
          <a:bodyPr>
            <a:scene3d>
              <a:camera prst="orthographicFront"/>
              <a:lightRig rig="soft" dir="t">
                <a:rot lat="0" lon="0" rev="10800000"/>
              </a:lightRig>
            </a:scene3d>
            <a:sp3d>
              <a:bevelT w="27940" h="12700"/>
              <a:contourClr>
                <a:srgbClr val="DDDDDD"/>
              </a:contourClr>
            </a:sp3d>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b="1" cap="none" spc="150" dirty="0" smtClean="0">
              <a:ln w="11430"/>
              <a:solidFill>
                <a:srgbClr val="F8F8F8"/>
              </a:solidFill>
              <a:effectLst>
                <a:outerShdw blurRad="25400" algn="tl" rotWithShape="0">
                  <a:srgbClr val="000000">
                    <a:alpha val="43000"/>
                  </a:srgbClr>
                </a:outerShdw>
              </a:effectLst>
            </a:endParaRPr>
          </a:p>
          <a:p>
            <a:r>
              <a:rPr lang="en-US" b="1" cap="none" spc="150" dirty="0" smtClean="0">
                <a:ln w="11430"/>
                <a:solidFill>
                  <a:srgbClr val="F8F8F8"/>
                </a:solidFill>
                <a:effectLst>
                  <a:outerShdw blurRad="25400" algn="tl" rotWithShape="0">
                    <a:srgbClr val="000000">
                      <a:alpha val="43000"/>
                    </a:srgbClr>
                  </a:outerShdw>
                </a:effectLst>
              </a:rPr>
              <a:t>O </a:t>
            </a:r>
            <a:r>
              <a:rPr lang="en-US" b="1" cap="none" spc="150" dirty="0" err="1" smtClean="0">
                <a:ln w="11430"/>
                <a:solidFill>
                  <a:srgbClr val="F8F8F8"/>
                </a:solidFill>
                <a:effectLst>
                  <a:outerShdw blurRad="25400" algn="tl" rotWithShape="0">
                    <a:srgbClr val="000000">
                      <a:alpha val="43000"/>
                    </a:srgbClr>
                  </a:outerShdw>
                </a:effectLst>
              </a:rPr>
              <a:t>que</a:t>
            </a:r>
            <a:r>
              <a:rPr lang="en-US" b="1" cap="none" spc="150" dirty="0" smtClean="0">
                <a:ln w="11430"/>
                <a:solidFill>
                  <a:srgbClr val="F8F8F8"/>
                </a:solidFill>
                <a:effectLst>
                  <a:outerShdw blurRad="25400" algn="tl" rotWithShape="0">
                    <a:srgbClr val="000000">
                      <a:alpha val="43000"/>
                    </a:srgbClr>
                  </a:outerShdw>
                </a:effectLst>
              </a:rPr>
              <a:t> </a:t>
            </a:r>
            <a:r>
              <a:rPr lang="en-US" b="1" cap="none" spc="150" dirty="0" err="1" smtClean="0">
                <a:ln w="11430"/>
                <a:solidFill>
                  <a:srgbClr val="F8F8F8"/>
                </a:solidFill>
                <a:effectLst>
                  <a:outerShdw blurRad="25400" algn="tl" rotWithShape="0">
                    <a:srgbClr val="000000">
                      <a:alpha val="43000"/>
                    </a:srgbClr>
                  </a:outerShdw>
                </a:effectLst>
              </a:rPr>
              <a:t>acontece</a:t>
            </a:r>
            <a:r>
              <a:rPr lang="en-US" b="1" cap="none" spc="150" dirty="0" smtClean="0">
                <a:ln w="11430"/>
                <a:solidFill>
                  <a:srgbClr val="F8F8F8"/>
                </a:solidFill>
                <a:effectLst>
                  <a:outerShdw blurRad="25400" algn="tl" rotWithShape="0">
                    <a:srgbClr val="000000">
                      <a:alpha val="43000"/>
                    </a:srgbClr>
                  </a:outerShdw>
                </a:effectLst>
              </a:rPr>
              <a:t> </a:t>
            </a:r>
            <a:r>
              <a:rPr lang="en-US" b="1" cap="none" spc="150" dirty="0" err="1" smtClean="0">
                <a:ln w="11430"/>
                <a:solidFill>
                  <a:srgbClr val="F8F8F8"/>
                </a:solidFill>
                <a:effectLst>
                  <a:outerShdw blurRad="25400" algn="tl" rotWithShape="0">
                    <a:srgbClr val="000000">
                      <a:alpha val="43000"/>
                    </a:srgbClr>
                  </a:outerShdw>
                </a:effectLst>
              </a:rPr>
              <a:t>sem</a:t>
            </a:r>
            <a:r>
              <a:rPr lang="en-US" b="1" cap="none" spc="150" dirty="0" smtClean="0">
                <a:ln w="11430"/>
                <a:solidFill>
                  <a:srgbClr val="F8F8F8"/>
                </a:solidFill>
                <a:effectLst>
                  <a:outerShdw blurRad="25400" algn="tl" rotWithShape="0">
                    <a:srgbClr val="000000">
                      <a:alpha val="43000"/>
                    </a:srgbClr>
                  </a:outerShdw>
                </a:effectLst>
              </a:rPr>
              <a:t> </a:t>
            </a:r>
            <a:r>
              <a:rPr lang="en-US" b="1" cap="none" spc="150" dirty="0" err="1" smtClean="0">
                <a:ln w="11430"/>
                <a:solidFill>
                  <a:srgbClr val="F8F8F8"/>
                </a:solidFill>
                <a:effectLst>
                  <a:outerShdw blurRad="25400" algn="tl" rotWithShape="0">
                    <a:srgbClr val="000000">
                      <a:alpha val="43000"/>
                    </a:srgbClr>
                  </a:outerShdw>
                </a:effectLst>
              </a:rPr>
              <a:t>trajes</a:t>
            </a:r>
            <a:r>
              <a:rPr lang="en-US" b="1" cap="none" spc="150" dirty="0" smtClean="0">
                <a:ln w="11430"/>
                <a:solidFill>
                  <a:srgbClr val="F8F8F8"/>
                </a:solidFill>
                <a:effectLst>
                  <a:outerShdw blurRad="25400" algn="tl" rotWithShape="0">
                    <a:srgbClr val="000000">
                      <a:alpha val="43000"/>
                    </a:srgbClr>
                  </a:outerShdw>
                </a:effectLst>
              </a:rPr>
              <a:t> </a:t>
            </a:r>
            <a:r>
              <a:rPr lang="en-US" b="1" cap="none" spc="150" dirty="0" err="1" smtClean="0">
                <a:ln w="11430"/>
                <a:solidFill>
                  <a:srgbClr val="F8F8F8"/>
                </a:solidFill>
                <a:effectLst>
                  <a:outerShdw blurRad="25400" algn="tl" rotWithShape="0">
                    <a:srgbClr val="000000">
                      <a:alpha val="43000"/>
                    </a:srgbClr>
                  </a:outerShdw>
                </a:effectLst>
              </a:rPr>
              <a:t>espaciais</a:t>
            </a:r>
            <a:endParaRPr lang="pt-BR"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7252602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ttp://cowsarejustfood.files.wordpress.com/2008/07/wall-e_scene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179512"/>
            <a:ext cx="9753600" cy="8705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33872" y="404664"/>
            <a:ext cx="7924800" cy="1143000"/>
          </a:xfrm>
        </p:spPr>
        <p:txBody>
          <a:bodyPr/>
          <a:lstStyle/>
          <a:p>
            <a:r>
              <a:rPr lang="en-US" dirty="0" err="1" smtClean="0"/>
              <a:t>Perguntas</a:t>
            </a:r>
            <a:r>
              <a:rPr lang="en-US" dirty="0" smtClean="0"/>
              <a:t>?</a:t>
            </a:r>
            <a:endParaRPr lang="pt-BR" dirty="0"/>
          </a:p>
        </p:txBody>
      </p:sp>
    </p:spTree>
    <p:extLst>
      <p:ext uri="{BB962C8B-B14F-4D97-AF65-F5344CB8AC3E}">
        <p14:creationId xmlns:p14="http://schemas.microsoft.com/office/powerpoint/2010/main" val="3615698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artoonstock.com/newscartoons/cartoonists/pwe/lowres/pwen3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8" y="-840702"/>
            <a:ext cx="9144000" cy="811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406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http://images.nationalgeographic.com/wpf/media-live/photos/000/247/cache/astronauts-fingernails-hands-shuttle_24798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95"/>
            <a:ext cx="10976326" cy="76651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Astronauta</a:t>
            </a:r>
            <a:endParaRPr lang="pt-BR" dirty="0"/>
          </a:p>
        </p:txBody>
      </p:sp>
      <p:sp>
        <p:nvSpPr>
          <p:cNvPr id="3" name="TextBox 2"/>
          <p:cNvSpPr txBox="1"/>
          <p:nvPr/>
        </p:nvSpPr>
        <p:spPr>
          <a:xfrm>
            <a:off x="611561" y="1844824"/>
            <a:ext cx="1872208" cy="1754326"/>
          </a:xfrm>
          <a:prstGeom prst="rect">
            <a:avLst/>
          </a:prstGeom>
          <a:noFill/>
        </p:spPr>
        <p:txBody>
          <a:bodyPr wrap="square" rtlCol="0">
            <a:spAutoFit/>
          </a:bodyPr>
          <a:lstStyle/>
          <a:p>
            <a:pPr algn="ctr"/>
            <a:r>
              <a:rPr lang="en-US" dirty="0" smtClean="0"/>
              <a:t>Um </a:t>
            </a:r>
            <a:r>
              <a:rPr lang="en-US" dirty="0" err="1" smtClean="0"/>
              <a:t>astronauta</a:t>
            </a:r>
            <a:r>
              <a:rPr lang="en-US" dirty="0" smtClean="0"/>
              <a:t> é </a:t>
            </a:r>
            <a:r>
              <a:rPr lang="en-US" dirty="0" err="1" smtClean="0"/>
              <a:t>uma</a:t>
            </a:r>
            <a:r>
              <a:rPr lang="en-US" dirty="0" smtClean="0"/>
              <a:t> </a:t>
            </a:r>
            <a:r>
              <a:rPr lang="en-US" dirty="0" err="1" smtClean="0"/>
              <a:t>pessoa</a:t>
            </a:r>
            <a:r>
              <a:rPr lang="en-US" dirty="0" smtClean="0"/>
              <a:t> </a:t>
            </a:r>
            <a:r>
              <a:rPr lang="en-US" dirty="0" err="1" smtClean="0"/>
              <a:t>treinada</a:t>
            </a:r>
            <a:r>
              <a:rPr lang="en-US" dirty="0" smtClean="0"/>
              <a:t> </a:t>
            </a:r>
            <a:r>
              <a:rPr lang="en-US" dirty="0" err="1" smtClean="0"/>
              <a:t>para</a:t>
            </a:r>
            <a:r>
              <a:rPr lang="en-US" dirty="0" smtClean="0"/>
              <a:t> </a:t>
            </a:r>
            <a:r>
              <a:rPr lang="en-US" dirty="0" err="1" smtClean="0"/>
              <a:t>fazer</a:t>
            </a:r>
            <a:r>
              <a:rPr lang="en-US" dirty="0" smtClean="0"/>
              <a:t> </a:t>
            </a:r>
            <a:r>
              <a:rPr lang="en-US" dirty="0" err="1" smtClean="0"/>
              <a:t>uma</a:t>
            </a:r>
            <a:r>
              <a:rPr lang="en-US" dirty="0" smtClean="0"/>
              <a:t> </a:t>
            </a:r>
            <a:r>
              <a:rPr lang="en-US" dirty="0" err="1" smtClean="0"/>
              <a:t>viagem</a:t>
            </a:r>
            <a:r>
              <a:rPr lang="en-US" dirty="0" smtClean="0"/>
              <a:t> </a:t>
            </a:r>
            <a:r>
              <a:rPr lang="en-US" dirty="0" err="1" smtClean="0"/>
              <a:t>ao</a:t>
            </a:r>
            <a:r>
              <a:rPr lang="en-US" dirty="0" smtClean="0"/>
              <a:t> </a:t>
            </a:r>
            <a:r>
              <a:rPr lang="en-US" dirty="0" err="1" smtClean="0"/>
              <a:t>espaço</a:t>
            </a:r>
            <a:r>
              <a:rPr lang="en-US" dirty="0" smtClean="0"/>
              <a:t>, </a:t>
            </a:r>
            <a:r>
              <a:rPr lang="en-US" dirty="0" err="1" smtClean="0"/>
              <a:t>para</a:t>
            </a:r>
            <a:r>
              <a:rPr lang="en-US" dirty="0" smtClean="0"/>
              <a:t> </a:t>
            </a:r>
            <a:r>
              <a:rPr lang="en-US" dirty="0" err="1" smtClean="0"/>
              <a:t>cumprir</a:t>
            </a:r>
            <a:r>
              <a:rPr lang="en-US" dirty="0" smtClean="0"/>
              <a:t> </a:t>
            </a:r>
            <a:r>
              <a:rPr lang="en-US" dirty="0" err="1" smtClean="0"/>
              <a:t>uma</a:t>
            </a:r>
            <a:r>
              <a:rPr lang="en-US" dirty="0" smtClean="0"/>
              <a:t> </a:t>
            </a:r>
            <a:r>
              <a:rPr lang="en-US" dirty="0" err="1" smtClean="0"/>
              <a:t>missão</a:t>
            </a:r>
            <a:endParaRPr lang="pt-BR" dirty="0"/>
          </a:p>
        </p:txBody>
      </p:sp>
    </p:spTree>
    <p:extLst>
      <p:ext uri="{BB962C8B-B14F-4D97-AF65-F5344CB8AC3E}">
        <p14:creationId xmlns:p14="http://schemas.microsoft.com/office/powerpoint/2010/main" val="2210412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ama-assn.org/amednews/site/media/astrodocsatwork1.jpg"/>
          <p:cNvPicPr>
            <a:picLocks noChangeAspect="1" noChangeArrowheads="1"/>
          </p:cNvPicPr>
          <p:nvPr/>
        </p:nvPicPr>
        <p:blipFill rotWithShape="1">
          <a:blip r:embed="rId3">
            <a:extLst>
              <a:ext uri="{28A0092B-C50C-407E-A947-70E740481C1C}">
                <a14:useLocalDpi xmlns:a14="http://schemas.microsoft.com/office/drawing/2010/main" val="0"/>
              </a:ext>
            </a:extLst>
          </a:blip>
          <a:srcRect t="5028" b="5701"/>
          <a:stretch/>
        </p:blipFill>
        <p:spPr bwMode="auto">
          <a:xfrm>
            <a:off x="107503" y="5003"/>
            <a:ext cx="9126479" cy="68421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09182" y="5681733"/>
            <a:ext cx="7924800" cy="1143000"/>
          </a:xfrm>
        </p:spPr>
        <p:txBody>
          <a:bodyPr/>
          <a:lstStyle/>
          <a:p>
            <a:r>
              <a:rPr lang="en-US" dirty="0" err="1" smtClean="0"/>
              <a:t>Missões</a:t>
            </a:r>
            <a:endParaRPr lang="pt-BR" dirty="0"/>
          </a:p>
        </p:txBody>
      </p:sp>
    </p:spTree>
    <p:extLst>
      <p:ext uri="{BB962C8B-B14F-4D97-AF65-F5344CB8AC3E}">
        <p14:creationId xmlns:p14="http://schemas.microsoft.com/office/powerpoint/2010/main" val="1938227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196845579 967cfeca08 b Incredible Space Pics from ISS by NASA astronaut Wheelock [29 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1" y="-32522"/>
            <a:ext cx="10484869" cy="69899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1560" y="980728"/>
            <a:ext cx="7924800" cy="1143000"/>
          </a:xfrm>
        </p:spPr>
        <p:txBody>
          <a:bodyPr/>
          <a:lstStyle/>
          <a:p>
            <a:r>
              <a:rPr lang="en-US" b="1" cap="none"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Missões</a:t>
            </a:r>
            <a:r>
              <a:rPr lang="en-US" b="1" cap="none"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de </a:t>
            </a:r>
            <a:r>
              <a:rPr lang="en-US" b="1" cap="none"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suprimento</a:t>
            </a:r>
            <a:endParaRPr lang="pt-BR" b="1" cap="none"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165663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36" y="-243408"/>
            <a:ext cx="9865096" cy="72728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2406"/>
            <a:ext cx="6192688" cy="669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732240" y="6370576"/>
            <a:ext cx="864096" cy="4469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8196" name="Picture 4" descr="http://www.nasa.gov/centers/johnson/images/content/137192main_Food_Samples_m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136807"/>
            <a:ext cx="2220580" cy="165618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ee caption"/>
          <p:cNvPicPr>
            <a:picLocks noChangeAspect="1" noChangeArrowheads="1"/>
          </p:cNvPicPr>
          <p:nvPr/>
        </p:nvPicPr>
        <p:blipFill rotWithShape="1">
          <a:blip r:embed="rId5">
            <a:extLst>
              <a:ext uri="{28A0092B-C50C-407E-A947-70E740481C1C}">
                <a14:useLocalDpi xmlns:a14="http://schemas.microsoft.com/office/drawing/2010/main" val="0"/>
              </a:ext>
            </a:extLst>
          </a:blip>
          <a:srcRect t="20742"/>
          <a:stretch/>
        </p:blipFill>
        <p:spPr bwMode="auto">
          <a:xfrm>
            <a:off x="7200408" y="1962944"/>
            <a:ext cx="1791018" cy="20405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2.bp.blogspot.com/_xA1RZUf-bBA/TGfszeUTlnI/AAAAAAAAA6A/lAtDrETWp-4/s1600/shannonworking.jpg"/>
          <p:cNvPicPr>
            <a:picLocks noChangeAspect="1" noChangeArrowheads="1"/>
          </p:cNvPicPr>
          <p:nvPr/>
        </p:nvPicPr>
        <p:blipFill rotWithShape="1">
          <a:blip r:embed="rId6">
            <a:extLst>
              <a:ext uri="{28A0092B-C50C-407E-A947-70E740481C1C}">
                <a14:useLocalDpi xmlns:a14="http://schemas.microsoft.com/office/drawing/2010/main" val="0"/>
              </a:ext>
            </a:extLst>
          </a:blip>
          <a:srcRect r="54767"/>
          <a:stretch/>
        </p:blipFill>
        <p:spPr bwMode="auto">
          <a:xfrm>
            <a:off x="7308304" y="4170599"/>
            <a:ext cx="1683121" cy="262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331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450</TotalTime>
  <Words>882</Words>
  <Application>Microsoft Office PowerPoint</Application>
  <PresentationFormat>On-screen Show (4:3)</PresentationFormat>
  <Paragraphs>207</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Horizon</vt:lpstr>
      <vt:lpstr>VIDA DE   ASTRONAUTA</vt:lpstr>
      <vt:lpstr>PowerPoint Presentation</vt:lpstr>
      <vt:lpstr>PowerPoint Presentation</vt:lpstr>
      <vt:lpstr>PowerPoint Presentation</vt:lpstr>
      <vt:lpstr>PowerPoint Presentation</vt:lpstr>
      <vt:lpstr>Astronauta</vt:lpstr>
      <vt:lpstr>Missões</vt:lpstr>
      <vt:lpstr>Missões de suprimento</vt:lpstr>
      <vt:lpstr>PowerPoint Presentation</vt:lpstr>
      <vt:lpstr>Missões de reparos e manutenção</vt:lpstr>
      <vt:lpstr>PowerPoint Presentation</vt:lpstr>
      <vt:lpstr>PowerPoint Presentation</vt:lpstr>
      <vt:lpstr>Missões de montagem</vt:lpstr>
      <vt:lpstr>PowerPoint Presentation</vt:lpstr>
      <vt:lpstr>Missões de pesquisa</vt:lpstr>
      <vt:lpstr>Missões de cuidados pessoais</vt:lpstr>
      <vt:lpstr>Treinamento</vt:lpstr>
      <vt:lpstr>PowerPoint Presentation</vt:lpstr>
      <vt:lpstr>PowerPoint Presentation</vt:lpstr>
      <vt:lpstr>PowerPoint Presentation</vt:lpstr>
      <vt:lpstr>PowerPoint Presentation</vt:lpstr>
      <vt:lpstr>PowerPoint Presentation</vt:lpstr>
      <vt:lpstr>PowerPoint Presentation</vt:lpstr>
      <vt:lpstr>O corpo humano no espaço</vt:lpstr>
      <vt:lpstr>Sistema Cardiovascular</vt:lpstr>
      <vt:lpstr>Efeito nos ossos e músculos</vt:lpstr>
      <vt:lpstr>Enjoos e Sistema Imunológico</vt:lpstr>
      <vt:lpstr>Efeito da radiação</vt:lpstr>
      <vt:lpstr>PowerPoint Presentation</vt:lpstr>
      <vt:lpstr>O que tem pra comer?</vt:lpstr>
      <vt:lpstr>PowerPoint Presentation</vt:lpstr>
      <vt:lpstr>PowerPoint Presentation</vt:lpstr>
      <vt:lpstr>Vontade de ir ao banheiro</vt:lpstr>
      <vt:lpstr>PowerPoint Presentation</vt:lpstr>
      <vt:lpstr>PowerPoint Presentation</vt:lpstr>
      <vt:lpstr>A hora do banho</vt:lpstr>
      <vt:lpstr>PowerPoint Presentation</vt:lpstr>
      <vt:lpstr>Exercícios</vt:lpstr>
      <vt:lpstr>PowerPoint Presentation</vt:lpstr>
      <vt:lpstr>Dormindo no espaço</vt:lpstr>
      <vt:lpstr>PowerPoint Presentation</vt:lpstr>
      <vt:lpstr>Trajes espaciais</vt:lpstr>
      <vt:lpstr>PowerPoint Presentation</vt:lpstr>
      <vt:lpstr>Perguntas?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VIDA DE   ASTRONAUTA</dc:title>
  <dc:creator>Katia</dc:creator>
  <cp:lastModifiedBy>Katia</cp:lastModifiedBy>
  <cp:revision>165</cp:revision>
  <dcterms:created xsi:type="dcterms:W3CDTF">2012-07-14T13:41:26Z</dcterms:created>
  <dcterms:modified xsi:type="dcterms:W3CDTF">2012-07-14T21:12:18Z</dcterms:modified>
</cp:coreProperties>
</file>