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990" r:id="rId2"/>
    <p:sldId id="979" r:id="rId3"/>
    <p:sldId id="951" r:id="rId4"/>
    <p:sldId id="965" r:id="rId5"/>
    <p:sldId id="958" r:id="rId6"/>
    <p:sldId id="1037" r:id="rId7"/>
    <p:sldId id="1038" r:id="rId8"/>
    <p:sldId id="1039" r:id="rId9"/>
    <p:sldId id="1040" r:id="rId10"/>
    <p:sldId id="1041" r:id="rId11"/>
    <p:sldId id="954" r:id="rId12"/>
    <p:sldId id="927" r:id="rId13"/>
    <p:sldId id="964" r:id="rId14"/>
    <p:sldId id="987" r:id="rId15"/>
    <p:sldId id="988" r:id="rId16"/>
    <p:sldId id="955" r:id="rId17"/>
    <p:sldId id="1014" r:id="rId18"/>
    <p:sldId id="966" r:id="rId19"/>
    <p:sldId id="968" r:id="rId20"/>
    <p:sldId id="969" r:id="rId21"/>
    <p:sldId id="970" r:id="rId22"/>
    <p:sldId id="967" r:id="rId23"/>
    <p:sldId id="1000" r:id="rId24"/>
    <p:sldId id="1010" r:id="rId25"/>
    <p:sldId id="999" r:id="rId26"/>
    <p:sldId id="1007" r:id="rId27"/>
    <p:sldId id="977" r:id="rId28"/>
    <p:sldId id="1009" r:id="rId29"/>
    <p:sldId id="978" r:id="rId30"/>
    <p:sldId id="1006" r:id="rId31"/>
    <p:sldId id="971" r:id="rId32"/>
    <p:sldId id="980" r:id="rId33"/>
    <p:sldId id="981" r:id="rId34"/>
    <p:sldId id="997" r:id="rId35"/>
    <p:sldId id="1004" r:id="rId36"/>
    <p:sldId id="1003" r:id="rId37"/>
    <p:sldId id="983" r:id="rId38"/>
    <p:sldId id="972" r:id="rId39"/>
    <p:sldId id="1020" r:id="rId40"/>
    <p:sldId id="1021" r:id="rId41"/>
    <p:sldId id="1022" r:id="rId42"/>
    <p:sldId id="1023" r:id="rId43"/>
    <p:sldId id="1024" r:id="rId44"/>
    <p:sldId id="1027" r:id="rId45"/>
    <p:sldId id="1030" r:id="rId46"/>
    <p:sldId id="1031" r:id="rId47"/>
    <p:sldId id="1032" r:id="rId48"/>
    <p:sldId id="1029" r:id="rId49"/>
    <p:sldId id="984" r:id="rId50"/>
    <p:sldId id="1025" r:id="rId51"/>
    <p:sldId id="1026" r:id="rId52"/>
    <p:sldId id="1034" r:id="rId53"/>
    <p:sldId id="1035" r:id="rId54"/>
    <p:sldId id="1036" r:id="rId55"/>
    <p:sldId id="1042" r:id="rId56"/>
    <p:sldId id="1043" r:id="rId57"/>
    <p:sldId id="1044" r:id="rId58"/>
    <p:sldId id="1045" r:id="rId59"/>
    <p:sldId id="1046" r:id="rId60"/>
    <p:sldId id="1047" r:id="rId61"/>
    <p:sldId id="1048" r:id="rId62"/>
    <p:sldId id="1028" r:id="rId63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81B"/>
    <a:srgbClr val="F67526"/>
    <a:srgbClr val="FBD679"/>
    <a:srgbClr val="6C0000"/>
    <a:srgbClr val="993300"/>
    <a:srgbClr val="0E0E3E"/>
    <a:srgbClr val="12124E"/>
    <a:srgbClr val="0D0D39"/>
    <a:srgbClr val="996600"/>
    <a:srgbClr val="42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34" autoAdjust="0"/>
  </p:normalViewPr>
  <p:slideViewPr>
    <p:cSldViewPr>
      <p:cViewPr>
        <p:scale>
          <a:sx n="69" d="100"/>
          <a:sy n="69" d="100"/>
        </p:scale>
        <p:origin x="-1998" y="-900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12C9986-8343-4B4E-9A9B-2766A92FB44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1F77C39-8821-4C52-A8AB-EE764B823E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5E7B8A-A21A-4D71-B575-8819CD38EB06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5E7B8A-A21A-4D71-B575-8819CD38EB06}" type="slidenum">
              <a:rPr lang="pt-BR" smtClean="0"/>
              <a:pPr/>
              <a:t>62</a:t>
            </a:fld>
            <a:endParaRPr lang="pt-BR" smtClean="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Link da animação: http://astro.unl.edu/classaction/animations/sunsolarenergy/fusion01.html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77C39-8821-4C52-A8AB-EE764B823E8C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Endereço da imagem: http://www.solarphysics.kva.se/gallery/images/2002/c4877_color.gif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77C39-8821-4C52-A8AB-EE764B823E8C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Endereço</a:t>
            </a:r>
            <a:r>
              <a:rPr lang="pt-BR" baseline="0" dirty="0" smtClean="0"/>
              <a:t> da imagem: </a:t>
            </a:r>
            <a:r>
              <a:rPr lang="pt-BR" dirty="0" smtClean="0"/>
              <a:t>http://www.solarphysics.kva.se/gallery/images/2002/24jul02_gcont_ai.jpg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77C39-8821-4C52-A8AB-EE764B823E8C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Endereço</a:t>
            </a:r>
            <a:r>
              <a:rPr lang="pt-BR" baseline="0" dirty="0" smtClean="0"/>
              <a:t> da imagem: </a:t>
            </a:r>
            <a:r>
              <a:rPr lang="pt-BR" dirty="0" smtClean="0"/>
              <a:t>http://www.solarphysics.kva.se/gallery/images/2002/24jul02_gcont_ai.jpg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77C39-8821-4C52-A8AB-EE764B823E8C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Endereço</a:t>
            </a:r>
            <a:r>
              <a:rPr lang="pt-BR" baseline="0" dirty="0" smtClean="0"/>
              <a:t> da imagem: </a:t>
            </a:r>
            <a:r>
              <a:rPr lang="pt-BR" dirty="0" smtClean="0"/>
              <a:t>http://www.solarphysics.kva.se/gallery/images/2002/24jul02_gcont_ai.jpg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77C39-8821-4C52-A8AB-EE764B823E8C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Endereço</a:t>
            </a:r>
            <a:r>
              <a:rPr lang="pt-BR" baseline="0" dirty="0" smtClean="0"/>
              <a:t> da imagem: </a:t>
            </a:r>
            <a:r>
              <a:rPr lang="pt-BR" dirty="0" smtClean="0"/>
              <a:t>http://www.solarphysics.kva.se/gallery/images/2002/24jul02_gcont_ai.jpg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77C39-8821-4C52-A8AB-EE764B823E8C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57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58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FBB4C-DBBE-4304-A3D8-02A36D7961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7391-5CA3-4E4E-8EAE-6638C00177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42AB1-A9F6-403A-8212-46CD2E8520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49B7A-90D0-49A7-BB96-B859798134C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747A9-E1A2-4922-9E57-266842BA74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FE209-3C66-4F8F-8F85-4CD38338E48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FA71E-2123-4D9A-A392-4A1FD87B8E0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A17D8-B15F-44BC-ACB0-95EBED9581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46D03-4F2A-4523-A3AD-AF6BD41F39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F9C5B-9568-40D7-A1FD-5FDFF753C48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8014-4D82-48DF-860D-7AA60EFF40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18020B2-68C4-4133-9C91-20B756B478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usion01.sw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Apresentacao-Sol\SVST_granulation.mpg" TargetMode="Externa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tamanhos_estelares.avi" TargetMode="Externa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limb_flare.mpg" TargetMode="Externa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granddaddy-proeminencia.mpg" TargetMode="Externa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Cosmos%20-%20Eclipses%20e%20Auroras%20(TV%20Escola).mp4" TargetMode="Externa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Fantastic%20Aurora_%20Inside%20the%20Sun%20to%20Earth_s%20Poles.mp4" TargetMode="Externa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Sol-national-geographic.wmv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075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076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Subtítulo 3"/>
          <p:cNvSpPr txBox="1">
            <a:spLocks/>
          </p:cNvSpPr>
          <p:nvPr/>
        </p:nvSpPr>
        <p:spPr bwMode="auto">
          <a:xfrm>
            <a:off x="0" y="0"/>
            <a:ext cx="9144000" cy="638132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67526">
                  <a:alpha val="54000"/>
                </a:srgbClr>
              </a:gs>
              <a:gs pos="100000">
                <a:schemeClr val="tx1">
                  <a:alpha val="13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4800" kern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8800" kern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r>
              <a:rPr lang="pt-BR" sz="8800" kern="0" dirty="0" smtClean="0">
                <a:ln w="34925">
                  <a:gradFill flip="none" rotWithShape="1">
                    <a:gsLst>
                      <a:gs pos="0">
                        <a:srgbClr val="F67526"/>
                      </a:gs>
                      <a:gs pos="50000">
                        <a:srgbClr val="F67526">
                          <a:alpha val="41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solidFill>
                  <a:schemeClr val="bg1"/>
                </a:solidFill>
                <a:latin typeface="Century Gothic" pitchFamily="34" charset="0"/>
              </a:rPr>
              <a:t>O Sol</a:t>
            </a:r>
            <a:endParaRPr lang="pt-BR" sz="4800" kern="0" dirty="0">
              <a:ln w="34925">
                <a:gradFill flip="none" rotWithShape="1">
                  <a:gsLst>
                    <a:gs pos="0">
                      <a:srgbClr val="F67526"/>
                    </a:gs>
                    <a:gs pos="50000">
                      <a:srgbClr val="F67526">
                        <a:alpha val="4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724128" y="119675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572000" y="5373216"/>
            <a:ext cx="40552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Century Gothic" pitchFamily="34" charset="0"/>
              </a:rPr>
              <a:t>André Luiz da Silva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200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tângulo 4"/>
          <p:cNvSpPr>
            <a:spLocks noChangeArrowheads="1"/>
          </p:cNvSpPr>
          <p:nvPr/>
        </p:nvSpPr>
        <p:spPr bwMode="auto">
          <a:xfrm>
            <a:off x="0" y="6357938"/>
            <a:ext cx="4572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solidFill>
                  <a:srgbClr val="D09606"/>
                </a:solidFill>
                <a:latin typeface="Century Gothic" pitchFamily="34" charset="0"/>
              </a:rPr>
              <a:t>Crédito das imagens: Rafael M. Santucci e Elisa C. Arizono.</a:t>
            </a:r>
          </a:p>
        </p:txBody>
      </p:sp>
      <p:pic>
        <p:nvPicPr>
          <p:cNvPr id="14339" name="Picture 3" descr="E:\Planetário30dez10\Z_ATENÇÃO\EMA\exposição interna\Expo-EMARaf\Espectroscopia Ok\linhas Sol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62525"/>
            <a:ext cx="9144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E:\Planetário30dez10\Z_ATENÇÃO\EMA\exposição interna\Expo-EMARaf\Espectroscopia Ok\espectro-1\prism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1214438"/>
            <a:ext cx="72437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ítulo 7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O espectro solar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3"/>
          <p:cNvSpPr>
            <a:spLocks noGrp="1"/>
          </p:cNvSpPr>
          <p:nvPr>
            <p:ph type="title"/>
          </p:nvPr>
        </p:nvSpPr>
        <p:spPr>
          <a:xfrm>
            <a:off x="642938" y="271462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smtClean="0">
                <a:solidFill>
                  <a:srgbClr val="FBD679"/>
                </a:solidFill>
                <a:latin typeface="Century Gothic" pitchFamily="34" charset="0"/>
              </a:rPr>
              <a:t>Dentro do Sol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So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141689" y="6367463"/>
            <a:ext cx="33313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>
                <a:solidFill>
                  <a:srgbClr val="D09606"/>
                </a:solidFill>
                <a:latin typeface="Century Gothic" pitchFamily="34" charset="0"/>
              </a:rPr>
              <a:t>chandra</a:t>
            </a:r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.harvard.edu</a:t>
            </a:r>
          </a:p>
        </p:txBody>
      </p:sp>
      <p:sp>
        <p:nvSpPr>
          <p:cNvPr id="4" name="Chave esquerda 3"/>
          <p:cNvSpPr>
            <a:spLocks/>
          </p:cNvSpPr>
          <p:nvPr/>
        </p:nvSpPr>
        <p:spPr bwMode="auto">
          <a:xfrm rot="16200000">
            <a:off x="4283968" y="4077072"/>
            <a:ext cx="360039" cy="936104"/>
          </a:xfrm>
          <a:prstGeom prst="leftBrace">
            <a:avLst>
              <a:gd name="adj1" fmla="val 34517"/>
              <a:gd name="adj2" fmla="val 49974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o explicativo retangular 4"/>
          <p:cNvSpPr/>
          <p:nvPr/>
        </p:nvSpPr>
        <p:spPr bwMode="auto">
          <a:xfrm rot="5400000">
            <a:off x="7344308" y="4617132"/>
            <a:ext cx="576064" cy="2520280"/>
          </a:xfrm>
          <a:prstGeom prst="wedgeRectCallout">
            <a:avLst>
              <a:gd name="adj1" fmla="val -199000"/>
              <a:gd name="adj2" fmla="val 124881"/>
            </a:avLst>
          </a:prstGeom>
          <a:solidFill>
            <a:srgbClr val="FFC000">
              <a:alpha val="38000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" name="Chave esquerda 5"/>
          <p:cNvSpPr>
            <a:spLocks/>
          </p:cNvSpPr>
          <p:nvPr/>
        </p:nvSpPr>
        <p:spPr bwMode="auto">
          <a:xfrm rot="16200000">
            <a:off x="3275855" y="4005065"/>
            <a:ext cx="360039" cy="1080118"/>
          </a:xfrm>
          <a:prstGeom prst="leftBrace">
            <a:avLst>
              <a:gd name="adj1" fmla="val 34517"/>
              <a:gd name="adj2" fmla="val 49974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Chave esquerda 7"/>
          <p:cNvSpPr>
            <a:spLocks/>
          </p:cNvSpPr>
          <p:nvPr/>
        </p:nvSpPr>
        <p:spPr bwMode="auto">
          <a:xfrm rot="16200000">
            <a:off x="2483770" y="4221087"/>
            <a:ext cx="288032" cy="576065"/>
          </a:xfrm>
          <a:prstGeom prst="leftBrace">
            <a:avLst>
              <a:gd name="adj1" fmla="val 34517"/>
              <a:gd name="adj2" fmla="val 49974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o explicativo retangular 8"/>
          <p:cNvSpPr/>
          <p:nvPr/>
        </p:nvSpPr>
        <p:spPr bwMode="auto">
          <a:xfrm rot="5400000">
            <a:off x="4283968" y="4581128"/>
            <a:ext cx="576064" cy="2592288"/>
          </a:xfrm>
          <a:prstGeom prst="wedgeRectCallout">
            <a:avLst>
              <a:gd name="adj1" fmla="val -197347"/>
              <a:gd name="adj2" fmla="val 42291"/>
            </a:avLst>
          </a:prstGeom>
          <a:solidFill>
            <a:srgbClr val="FFC000">
              <a:alpha val="38000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" name="Texto explicativo retangular 9"/>
          <p:cNvSpPr/>
          <p:nvPr/>
        </p:nvSpPr>
        <p:spPr bwMode="auto">
          <a:xfrm rot="5400000">
            <a:off x="1187624" y="4581128"/>
            <a:ext cx="576064" cy="2592288"/>
          </a:xfrm>
          <a:prstGeom prst="wedgeRectCallout">
            <a:avLst>
              <a:gd name="adj1" fmla="val -207267"/>
              <a:gd name="adj2" fmla="val -44424"/>
            </a:avLst>
          </a:prstGeom>
          <a:solidFill>
            <a:srgbClr val="FFC000">
              <a:alpha val="38000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300192" y="563163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  <a:cs typeface="Arial"/>
              </a:rPr>
              <a:t>≈ </a:t>
            </a:r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200.000 km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275856" y="566124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  <a:cs typeface="Arial"/>
              </a:rPr>
              <a:t>≈ </a:t>
            </a:r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350.000 km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51520" y="563163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  <a:cs typeface="Arial"/>
              </a:rPr>
              <a:t>≈ </a:t>
            </a:r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150.000 km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 bwMode="auto">
          <a:xfrm>
            <a:off x="3995936" y="3212976"/>
            <a:ext cx="0" cy="11521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9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cxnSp>
        <p:nvCxnSpPr>
          <p:cNvPr id="17" name="Conector reto 16"/>
          <p:cNvCxnSpPr/>
          <p:nvPr/>
        </p:nvCxnSpPr>
        <p:spPr bwMode="auto">
          <a:xfrm>
            <a:off x="4932040" y="3284984"/>
            <a:ext cx="0" cy="11521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9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cxnSp>
        <p:nvCxnSpPr>
          <p:cNvPr id="19" name="Conector reto 18"/>
          <p:cNvCxnSpPr/>
          <p:nvPr/>
        </p:nvCxnSpPr>
        <p:spPr bwMode="auto">
          <a:xfrm>
            <a:off x="2915816" y="3212976"/>
            <a:ext cx="0" cy="11521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9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cxnSp>
        <p:nvCxnSpPr>
          <p:cNvPr id="20" name="Conector reto 19"/>
          <p:cNvCxnSpPr/>
          <p:nvPr/>
        </p:nvCxnSpPr>
        <p:spPr bwMode="auto">
          <a:xfrm>
            <a:off x="2339752" y="3212976"/>
            <a:ext cx="0" cy="11521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9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ubtítulo 2"/>
          <p:cNvSpPr>
            <a:spLocks noGrp="1"/>
          </p:cNvSpPr>
          <p:nvPr>
            <p:ph type="subTitle" idx="1"/>
          </p:nvPr>
        </p:nvSpPr>
        <p:spPr>
          <a:xfrm>
            <a:off x="642938" y="811485"/>
            <a:ext cx="7889502" cy="5857875"/>
          </a:xfrm>
        </p:spPr>
        <p:txBody>
          <a:bodyPr/>
          <a:lstStyle/>
          <a:p>
            <a:pPr algn="just">
              <a:buClr>
                <a:srgbClr val="FF6600"/>
              </a:buClr>
              <a:buFont typeface="Courier New" pitchFamily="49" charset="0"/>
              <a:buChar char="o"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No núcleo do Sol é onde é produzida toda a sua energia;</a:t>
            </a:r>
          </a:p>
          <a:p>
            <a:pPr algn="just">
              <a:buClr>
                <a:srgbClr val="FF6600"/>
              </a:buClr>
              <a:buFont typeface="Courier New" pitchFamily="49" charset="0"/>
              <a:buChar char="o"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just">
              <a:buClr>
                <a:srgbClr val="FF6600"/>
              </a:buClr>
              <a:buFont typeface="Courier New" pitchFamily="49" charset="0"/>
              <a:buChar char="o"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Depois de produzida no núcleo a energia é transportada pelas camadas radiativa e convectiva;</a:t>
            </a:r>
          </a:p>
          <a:p>
            <a:pPr algn="just">
              <a:buClr>
                <a:srgbClr val="FF6600"/>
              </a:buClr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just">
              <a:buClr>
                <a:srgbClr val="FF6600"/>
              </a:buClr>
              <a:buFont typeface="Courier New" pitchFamily="49" charset="0"/>
              <a:buChar char="o"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A matéria é tão concentrada entre o núcleo e a superfície que a energia leva cerca de </a:t>
            </a:r>
            <a:r>
              <a:rPr lang="pt-BR" sz="2800" b="0" i="1" dirty="0" smtClean="0">
                <a:solidFill>
                  <a:schemeClr val="bg1"/>
                </a:solidFill>
                <a:latin typeface="Century Gothic" pitchFamily="34" charset="0"/>
              </a:rPr>
              <a:t>10 milhões de anos</a:t>
            </a: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para sair do Sol...</a:t>
            </a:r>
            <a:endParaRPr lang="pt-BR" sz="28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ubtítulo 2"/>
          <p:cNvSpPr>
            <a:spLocks noGrp="1"/>
          </p:cNvSpPr>
          <p:nvPr>
            <p:ph type="subTitle" idx="1"/>
          </p:nvPr>
        </p:nvSpPr>
        <p:spPr>
          <a:xfrm>
            <a:off x="642938" y="428625"/>
            <a:ext cx="7715250" cy="5857875"/>
          </a:xfrm>
        </p:spPr>
        <p:txBody>
          <a:bodyPr/>
          <a:lstStyle/>
          <a:p>
            <a:pPr algn="l">
              <a:buClr>
                <a:srgbClr val="FF6600"/>
              </a:buClr>
            </a:pPr>
            <a:r>
              <a:rPr lang="pt-BR" sz="4400" b="0" dirty="0" smtClean="0">
                <a:solidFill>
                  <a:srgbClr val="FBD679"/>
                </a:solidFill>
                <a:latin typeface="Century Gothic" pitchFamily="34" charset="0"/>
              </a:rPr>
              <a:t>A quantidade de energia produzida é enorme: </a:t>
            </a:r>
          </a:p>
          <a:p>
            <a:pPr algn="l">
              <a:buClr>
                <a:srgbClr val="FF6600"/>
              </a:buClr>
            </a:pPr>
            <a:endParaRPr lang="pt-BR" sz="44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para reproduzir a mesma potência (3,8 10</a:t>
            </a:r>
            <a:r>
              <a:rPr lang="pt-BR" b="0" baseline="30000" dirty="0" smtClean="0">
                <a:solidFill>
                  <a:srgbClr val="FBD679"/>
                </a:solidFill>
                <a:latin typeface="Century Gothic" pitchFamily="34" charset="0"/>
              </a:rPr>
              <a:t>26</a:t>
            </a: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W), precisaríamos de 27.800 </a:t>
            </a:r>
            <a:r>
              <a:rPr lang="pt-BR" b="0" i="1" dirty="0" smtClean="0">
                <a:solidFill>
                  <a:srgbClr val="FBD679"/>
                </a:solidFill>
                <a:latin typeface="Century Gothic" pitchFamily="34" charset="0"/>
              </a:rPr>
              <a:t>trilhões</a:t>
            </a: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de usinas de Itaipu!</a:t>
            </a:r>
          </a:p>
          <a:p>
            <a:pPr lvl="1" algn="l">
              <a:buClr>
                <a:srgbClr val="FF6600"/>
              </a:buClr>
            </a:pPr>
            <a:endParaRPr lang="pt-BR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ou seja, a </a:t>
            </a:r>
            <a:r>
              <a:rPr lang="pt-BR" b="0" i="1" dirty="0" smtClean="0">
                <a:solidFill>
                  <a:srgbClr val="FBD679"/>
                </a:solidFill>
                <a:latin typeface="Century Gothic" pitchFamily="34" charset="0"/>
              </a:rPr>
              <a:t>cada segundo</a:t>
            </a: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, o Sol produz uma quantidade de energia equivalente a cerca de 1 bilhão de bombas de hidrogênio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3"/>
          <p:cNvSpPr>
            <a:spLocks noGrp="1"/>
          </p:cNvSpPr>
          <p:nvPr>
            <p:ph type="title"/>
          </p:nvPr>
        </p:nvSpPr>
        <p:spPr>
          <a:xfrm>
            <a:off x="714375" y="1285875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energia do Sol é produzida por reações termonucleares</a:t>
            </a:r>
          </a:p>
        </p:txBody>
      </p:sp>
      <p:pic>
        <p:nvPicPr>
          <p:cNvPr id="4" name="Picture 4">
            <a:hlinkClick r:id="rId3" action="ppaction://hlinkfile"/>
          </p:cNvPr>
          <p:cNvPicPr>
            <a:picLocks noChangeArrowheads="1"/>
          </p:cNvPicPr>
          <p:nvPr/>
        </p:nvPicPr>
        <p:blipFill>
          <a:blip r:embed="rId4" cstate="print">
            <a:lum bright="3000" contrast="13000"/>
          </a:blip>
          <a:stretch>
            <a:fillRect/>
          </a:stretch>
        </p:blipFill>
        <p:spPr bwMode="auto">
          <a:xfrm>
            <a:off x="3563888" y="3212976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0" y="6495727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: </a:t>
            </a:r>
            <a:r>
              <a:rPr lang="pt-BR" sz="1200" dirty="0" err="1" smtClean="0">
                <a:solidFill>
                  <a:srgbClr val="D09606"/>
                </a:solidFill>
                <a:latin typeface="Century Gothic" pitchFamily="34" charset="0"/>
              </a:rPr>
              <a:t>University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rgbClr val="D09606"/>
                </a:solidFill>
                <a:latin typeface="Century Gothic" pitchFamily="34" charset="0"/>
              </a:rPr>
              <a:t>of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 Nebraska-Lincoln</a:t>
            </a:r>
          </a:p>
          <a:p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3"/>
          <p:cNvSpPr>
            <a:spLocks noGrp="1"/>
          </p:cNvSpPr>
          <p:nvPr>
            <p:ph type="title"/>
          </p:nvPr>
        </p:nvSpPr>
        <p:spPr>
          <a:xfrm>
            <a:off x="642938" y="271462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Superfície e atmosfera </a:t>
            </a:r>
            <a:b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</a:b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do Sol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2.bp.blogspot.com/_kXbFjDxPgUg/THsXkuRScUI/AAAAAAAAAAs/XIN5EoKSUtI/s1600/15-04.jpg"/>
          <p:cNvPicPr>
            <a:picLocks noChangeAspect="1" noChangeArrowheads="1"/>
          </p:cNvPicPr>
          <p:nvPr/>
        </p:nvPicPr>
        <p:blipFill>
          <a:blip r:embed="rId2" cstate="print"/>
          <a:srcRect l="15502" t="1968" r="14764" b="4921"/>
          <a:stretch>
            <a:fillRect/>
          </a:stretch>
        </p:blipFill>
        <p:spPr bwMode="auto">
          <a:xfrm>
            <a:off x="1259632" y="44624"/>
            <a:ext cx="6803725" cy="6813376"/>
          </a:xfrm>
          <a:prstGeom prst="rect">
            <a:avLst/>
          </a:prstGeom>
          <a:noFill/>
        </p:spPr>
      </p:pic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53529" y="6536377"/>
            <a:ext cx="35076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2004 Pearson </a:t>
            </a:r>
            <a:r>
              <a:rPr lang="pt-BR" sz="1200" dirty="0" err="1" smtClean="0">
                <a:solidFill>
                  <a:srgbClr val="D09606"/>
                </a:solidFill>
                <a:latin typeface="Century Gothic" pitchFamily="34" charset="0"/>
              </a:rPr>
              <a:t>Education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ubtítulo 3"/>
          <p:cNvSpPr>
            <a:spLocks noGrp="1"/>
          </p:cNvSpPr>
          <p:nvPr>
            <p:ph type="subTitle" idx="1"/>
          </p:nvPr>
        </p:nvSpPr>
        <p:spPr>
          <a:xfrm>
            <a:off x="500063" y="1428750"/>
            <a:ext cx="8143875" cy="4638675"/>
          </a:xfrm>
          <a:solidFill>
            <a:srgbClr val="53503F">
              <a:alpha val="29000"/>
            </a:srgbClr>
          </a:solidFill>
        </p:spPr>
        <p:txBody>
          <a:bodyPr/>
          <a:lstStyle/>
          <a:p>
            <a:pPr algn="just">
              <a:buClr>
                <a:srgbClr val="FF6600"/>
              </a:buClr>
              <a:buFont typeface="Courier New" pitchFamily="49" charset="0"/>
              <a:buChar char="o"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A superfície do Sol é chamada de </a:t>
            </a:r>
            <a:r>
              <a:rPr lang="pt-BR" b="0" dirty="0" smtClean="0">
                <a:solidFill>
                  <a:schemeClr val="bg1"/>
                </a:solidFill>
                <a:latin typeface="Century Gothic" pitchFamily="34" charset="0"/>
              </a:rPr>
              <a:t>fotosfera;</a:t>
            </a:r>
          </a:p>
          <a:p>
            <a:pPr algn="just">
              <a:buClr>
                <a:srgbClr val="FF6600"/>
              </a:buClr>
            </a:pPr>
            <a:endParaRPr lang="pt-BR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just">
              <a:buClr>
                <a:srgbClr val="FF6600"/>
              </a:buClr>
            </a:pPr>
            <a:endParaRPr lang="pt-BR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just">
              <a:buClr>
                <a:srgbClr val="FF6600"/>
              </a:buClr>
              <a:buFont typeface="Courier New" pitchFamily="49" charset="0"/>
              <a:buChar char="o"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Ao redor da fotosfera, há duas “camadas atmosféricas”:</a:t>
            </a:r>
          </a:p>
          <a:p>
            <a:pPr lvl="1" algn="just">
              <a:buClr>
                <a:srgbClr val="FF0000"/>
              </a:buClr>
              <a:buFont typeface="Courier New" pitchFamily="49" charset="0"/>
              <a:buChar char="o"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dirty="0" smtClean="0">
                <a:solidFill>
                  <a:srgbClr val="FF0000"/>
                </a:solidFill>
                <a:latin typeface="Century Gothic" pitchFamily="34" charset="0"/>
              </a:rPr>
              <a:t>a cromosfera</a:t>
            </a:r>
          </a:p>
          <a:p>
            <a:pPr lvl="1" algn="just">
              <a:buClr>
                <a:srgbClr val="DACFB4"/>
              </a:buClr>
              <a:buFont typeface="Courier New" pitchFamily="49" charset="0"/>
              <a:buChar char="o"/>
            </a:pPr>
            <a:r>
              <a:rPr lang="pt-BR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dirty="0" smtClean="0">
                <a:solidFill>
                  <a:srgbClr val="DACFB4"/>
                </a:solidFill>
                <a:latin typeface="Century Gothic" pitchFamily="34" charset="0"/>
              </a:rPr>
              <a:t>a coroa</a:t>
            </a:r>
          </a:p>
          <a:p>
            <a:pPr algn="just">
              <a:buClr>
                <a:srgbClr val="DACFB4"/>
              </a:buClr>
            </a:pPr>
            <a:endParaRPr lang="pt-BR" dirty="0" smtClean="0">
              <a:solidFill>
                <a:srgbClr val="DACFB4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:\Documents and Settings\andre silva\Meus documentos\CONCURSO_CDCC\apresentações\Imagens\Sol\sunset_2007.jpg"/>
          <p:cNvPicPr>
            <a:picLocks noChangeAspect="1" noChangeArrowheads="1"/>
          </p:cNvPicPr>
          <p:nvPr/>
        </p:nvPicPr>
        <p:blipFill>
          <a:blip r:embed="rId2" cstate="print"/>
          <a:srcRect l="3318" t="1407" r="11851" b="4924"/>
          <a:stretch>
            <a:fillRect/>
          </a:stretch>
        </p:blipFill>
        <p:spPr bwMode="auto">
          <a:xfrm>
            <a:off x="-36512" y="-13342"/>
            <a:ext cx="9172822" cy="682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ítulo 1"/>
          <p:cNvSpPr>
            <a:spLocks noGrp="1"/>
          </p:cNvSpPr>
          <p:nvPr>
            <p:ph type="title"/>
          </p:nvPr>
        </p:nvSpPr>
        <p:spPr>
          <a:xfrm>
            <a:off x="714375" y="71438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fotosfera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134855" y="6367463"/>
            <a:ext cx="40879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http://blueridgeblog.blogs.com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714375" y="214313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Importante!</a:t>
            </a:r>
          </a:p>
        </p:txBody>
      </p:sp>
      <p:sp>
        <p:nvSpPr>
          <p:cNvPr id="4099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500063" y="1714500"/>
            <a:ext cx="3857625" cy="4214813"/>
          </a:xfrm>
        </p:spPr>
        <p:txBody>
          <a:bodyPr/>
          <a:lstStyle/>
          <a:p>
            <a:pPr>
              <a:buClr>
                <a:srgbClr val="FFC000"/>
              </a:buClr>
              <a:buFont typeface="Courier New" pitchFamily="49" charset="0"/>
              <a:buChar char="o"/>
            </a:pPr>
            <a:r>
              <a:rPr lang="pt-BR" sz="2000" b="0" smtClean="0">
                <a:solidFill>
                  <a:srgbClr val="FBD679"/>
                </a:solidFill>
                <a:latin typeface="Century Gothic" pitchFamily="34" charset="0"/>
              </a:rPr>
              <a:t>Para não causar danos irreversíveis à visão, não devemos, </a:t>
            </a:r>
            <a:r>
              <a:rPr lang="pt-BR" sz="2000" b="0" i="1" smtClean="0">
                <a:solidFill>
                  <a:srgbClr val="FBD679"/>
                </a:solidFill>
                <a:latin typeface="Century Gothic" pitchFamily="34" charset="0"/>
              </a:rPr>
              <a:t>nunca</a:t>
            </a:r>
            <a:r>
              <a:rPr lang="pt-BR" sz="2000" b="0" smtClean="0">
                <a:solidFill>
                  <a:srgbClr val="FBD679"/>
                </a:solidFill>
                <a:latin typeface="Century Gothic" pitchFamily="34" charset="0"/>
              </a:rPr>
              <a:t>, olhar diretamente para o Sol</a:t>
            </a:r>
          </a:p>
          <a:p>
            <a:pPr>
              <a:buClr>
                <a:srgbClr val="FFC000"/>
              </a:buClr>
              <a:buFont typeface="Courier New" pitchFamily="49" charset="0"/>
              <a:buChar char="o"/>
            </a:pPr>
            <a:r>
              <a:rPr lang="pt-BR" sz="2000" b="0" smtClean="0">
                <a:solidFill>
                  <a:srgbClr val="FBD679"/>
                </a:solidFill>
                <a:latin typeface="Century Gothic" pitchFamily="34" charset="0"/>
              </a:rPr>
              <a:t>muito menos com </a:t>
            </a:r>
            <a:r>
              <a:rPr lang="pt-BR" sz="2000" b="0" i="1" smtClean="0">
                <a:solidFill>
                  <a:srgbClr val="FBD679"/>
                </a:solidFill>
                <a:latin typeface="Century Gothic" pitchFamily="34" charset="0"/>
              </a:rPr>
              <a:t>instrumentos ópticos </a:t>
            </a:r>
            <a:r>
              <a:rPr lang="pt-BR" sz="2000" b="0" smtClean="0">
                <a:solidFill>
                  <a:srgbClr val="FBD679"/>
                </a:solidFill>
                <a:latin typeface="Century Gothic" pitchFamily="34" charset="0"/>
              </a:rPr>
              <a:t>como:</a:t>
            </a:r>
          </a:p>
          <a:p>
            <a:pPr lvl="1">
              <a:buClr>
                <a:srgbClr val="FFC000"/>
              </a:buClr>
              <a:buFont typeface="Courier New" pitchFamily="49" charset="0"/>
              <a:buChar char="o"/>
            </a:pPr>
            <a:r>
              <a:rPr lang="pt-BR" sz="2000" b="0" smtClean="0">
                <a:solidFill>
                  <a:srgbClr val="FBD679"/>
                </a:solidFill>
                <a:latin typeface="Century Gothic" pitchFamily="34" charset="0"/>
              </a:rPr>
              <a:t>Óculos escuros!</a:t>
            </a:r>
          </a:p>
          <a:p>
            <a:pPr lvl="1">
              <a:buClr>
                <a:srgbClr val="FFC000"/>
              </a:buClr>
              <a:buFont typeface="Courier New" pitchFamily="49" charset="0"/>
              <a:buChar char="o"/>
            </a:pPr>
            <a:r>
              <a:rPr lang="pt-BR" sz="2000" b="0" smtClean="0">
                <a:solidFill>
                  <a:srgbClr val="FBD679"/>
                </a:solidFill>
                <a:latin typeface="Century Gothic" pitchFamily="34" charset="0"/>
              </a:rPr>
              <a:t>Binóculos!</a:t>
            </a:r>
          </a:p>
          <a:p>
            <a:pPr lvl="1">
              <a:buClr>
                <a:srgbClr val="FFC000"/>
              </a:buClr>
              <a:buFont typeface="Courier New" pitchFamily="49" charset="0"/>
              <a:buChar char="o"/>
            </a:pPr>
            <a:r>
              <a:rPr lang="pt-BR" sz="2000" b="0" smtClean="0">
                <a:solidFill>
                  <a:srgbClr val="FBD679"/>
                </a:solidFill>
                <a:latin typeface="Century Gothic" pitchFamily="34" charset="0"/>
              </a:rPr>
              <a:t>Telescópios!</a:t>
            </a:r>
          </a:p>
          <a:p>
            <a:pPr>
              <a:buClr>
                <a:srgbClr val="FFC000"/>
              </a:buClr>
              <a:buFont typeface="Courier New" pitchFamily="49" charset="0"/>
              <a:buChar char="o"/>
            </a:pPr>
            <a:r>
              <a:rPr lang="pt-BR" sz="2000" b="0" smtClean="0">
                <a:solidFill>
                  <a:srgbClr val="FBD679"/>
                </a:solidFill>
                <a:latin typeface="Century Gothic" pitchFamily="34" charset="0"/>
              </a:rPr>
              <a:t>Consulte um astrônomo para saber a forma segura de observar o Sol!</a:t>
            </a:r>
          </a:p>
        </p:txBody>
      </p:sp>
      <p:pic>
        <p:nvPicPr>
          <p:cNvPr id="46082" name="Picture 2" descr="C:\Documents and Settings\andre silva\Meus documentos\CONCURSO_CDCC\apresentações\Imagens\Sol\happy sun fac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9125" y="1714500"/>
            <a:ext cx="4214813" cy="4214813"/>
          </a:xfrm>
          <a:noFill/>
        </p:spPr>
      </p:pic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140678" y="6367463"/>
            <a:ext cx="41969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http://wwwdevinin.blogspot.com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Documents and Settings\andre silva\Meus documentos\CONCURSO_CDCC\apresentações\Imagens\Sol\cromosfera&amp;proeminenc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0338"/>
            <a:ext cx="9358313" cy="701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ítulo 1"/>
          <p:cNvSpPr>
            <a:spLocks noGrp="1"/>
          </p:cNvSpPr>
          <p:nvPr>
            <p:ph type="title"/>
          </p:nvPr>
        </p:nvSpPr>
        <p:spPr>
          <a:xfrm>
            <a:off x="714375" y="214313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cromosfera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C:\Documents and Settings\andre silva\Meus documentos\CONCURSO_CDCC\apresentações\Imagens\Sol\coroa_solar.JPG"/>
          <p:cNvPicPr>
            <a:picLocks noChangeAspect="1" noChangeArrowheads="1"/>
          </p:cNvPicPr>
          <p:nvPr/>
        </p:nvPicPr>
        <p:blipFill>
          <a:blip r:embed="rId2" cstate="print"/>
          <a:srcRect l="5291" r="5669"/>
          <a:stretch>
            <a:fillRect/>
          </a:stretch>
        </p:blipFill>
        <p:spPr bwMode="auto">
          <a:xfrm>
            <a:off x="3747" y="-27384"/>
            <a:ext cx="91594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ítulo 1"/>
          <p:cNvSpPr>
            <a:spLocks noGrp="1"/>
          </p:cNvSpPr>
          <p:nvPr>
            <p:ph type="title"/>
          </p:nvPr>
        </p:nvSpPr>
        <p:spPr>
          <a:xfrm>
            <a:off x="714375" y="-214313"/>
            <a:ext cx="7772400" cy="1143001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coroa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6012160" cy="4430837"/>
          </a:xfrm>
        </p:spPr>
        <p:txBody>
          <a:bodyPr/>
          <a:lstStyle/>
          <a:p>
            <a:pPr algn="l">
              <a:buClr>
                <a:srgbClr val="FF6600"/>
              </a:buClr>
              <a:defRPr/>
            </a:pPr>
            <a:endParaRPr lang="pt-BR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manchas solares</a:t>
            </a: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 grânulos</a:t>
            </a: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 fáculas</a:t>
            </a: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 obscurecimento do limbo</a:t>
            </a:r>
          </a:p>
          <a:p>
            <a:pPr algn="l">
              <a:buClr>
                <a:srgbClr val="FF6600"/>
              </a:buClr>
              <a:defRPr/>
            </a:pPr>
            <a:endParaRPr lang="pt-BR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l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b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" name="Picture 2" descr="http://solarscience.msfc.nasa.gov/images/suntur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432" y="2708920"/>
            <a:ext cx="3240000" cy="3240000"/>
          </a:xfrm>
          <a:prstGeom prst="rect">
            <a:avLst/>
          </a:prstGeom>
          <a:noFill/>
        </p:spPr>
      </p:pic>
      <p:sp>
        <p:nvSpPr>
          <p:cNvPr id="5" name="Subtítulo 3"/>
          <p:cNvSpPr txBox="1">
            <a:spLocks/>
          </p:cNvSpPr>
          <p:nvPr/>
        </p:nvSpPr>
        <p:spPr bwMode="auto">
          <a:xfrm>
            <a:off x="323528" y="836712"/>
            <a:ext cx="84249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Na fotosfera nós encontramos: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endParaRPr kumimoji="0" lang="pt-BR" sz="3200" b="0" i="0" u="none" strike="noStrike" kern="0" cap="none" spc="0" normalizeH="0" baseline="0" noProof="0" dirty="0" smtClean="0">
              <a:ln>
                <a:noFill/>
              </a:ln>
              <a:solidFill>
                <a:srgbClr val="FBD67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endParaRPr kumimoji="0" lang="pt-BR" sz="3200" b="0" i="0" u="none" strike="noStrike" kern="0" cap="none" spc="0" normalizeH="0" baseline="0" noProof="0" dirty="0" smtClean="0">
              <a:ln>
                <a:noFill/>
              </a:ln>
              <a:solidFill>
                <a:srgbClr val="FBD67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Courier New" pitchFamily="49" charset="0"/>
              <a:buChar char="o"/>
              <a:tabLst/>
              <a:defRPr/>
            </a:pPr>
            <a:endParaRPr kumimoji="0" lang="pt-BR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-16078" y="6536377"/>
            <a:ext cx="42771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http://solarscience.msfc.nasa.gov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solarphysics.kva.se/gallery/images/2002/c4877_color.gif"/>
          <p:cNvPicPr>
            <a:picLocks noChangeAspect="1" noChangeArrowheads="1"/>
          </p:cNvPicPr>
          <p:nvPr/>
        </p:nvPicPr>
        <p:blipFill>
          <a:blip r:embed="rId3" cstate="print"/>
          <a:srcRect l="1881" t="17287" r="2258" b="7661"/>
          <a:stretch>
            <a:fillRect/>
          </a:stretch>
        </p:blipFill>
        <p:spPr bwMode="auto">
          <a:xfrm>
            <a:off x="-36512" y="8331"/>
            <a:ext cx="9171848" cy="6877053"/>
          </a:xfrm>
          <a:prstGeom prst="rect">
            <a:avLst/>
          </a:prstGeom>
          <a:noFill/>
        </p:spPr>
      </p:pic>
      <p:sp>
        <p:nvSpPr>
          <p:cNvPr id="26627" name="Título 1"/>
          <p:cNvSpPr>
            <a:spLocks noGrp="1"/>
          </p:cNvSpPr>
          <p:nvPr>
            <p:ph type="title"/>
          </p:nvPr>
        </p:nvSpPr>
        <p:spPr>
          <a:xfrm>
            <a:off x="467544" y="214313"/>
            <a:ext cx="8136904" cy="1143000"/>
          </a:xfrm>
          <a:solidFill>
            <a:srgbClr val="F5981B">
              <a:alpha val="55000"/>
            </a:srgb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manchas solares 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3008884" y="6464369"/>
            <a:ext cx="6027612" cy="276999"/>
          </a:xfrm>
          <a:prstGeom prst="rect">
            <a:avLst/>
          </a:prstGeom>
          <a:solidFill>
            <a:srgbClr val="F67526">
              <a:alpha val="62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Crédito da imagem:</a:t>
            </a:r>
            <a:r>
              <a:rPr lang="pt-BR" sz="1200" b="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entury Gothic" pitchFamily="34" charset="0"/>
              </a:rPr>
              <a:t>Royal Swedish Academy of Sciences</a:t>
            </a:r>
            <a:endParaRPr lang="pt-BR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83568" y="2420888"/>
            <a:ext cx="7776864" cy="3785652"/>
          </a:xfrm>
          <a:prstGeom prst="rect">
            <a:avLst/>
          </a:prstGeom>
          <a:solidFill>
            <a:srgbClr val="F67526">
              <a:alpha val="25000"/>
            </a:srgbClr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FBD679"/>
                </a:solidFill>
                <a:latin typeface="Century Gothic" pitchFamily="34" charset="0"/>
              </a:rPr>
              <a:t> compostas de </a:t>
            </a:r>
            <a:r>
              <a:rPr lang="pt-BR" sz="2400" dirty="0" err="1" smtClean="0">
                <a:solidFill>
                  <a:srgbClr val="FBD679"/>
                </a:solidFill>
                <a:latin typeface="Century Gothic" pitchFamily="34" charset="0"/>
              </a:rPr>
              <a:t>umbra</a:t>
            </a:r>
            <a:r>
              <a:rPr lang="pt-BR" sz="2400" dirty="0" smtClean="0">
                <a:solidFill>
                  <a:srgbClr val="FBD679"/>
                </a:solidFill>
                <a:latin typeface="Century Gothic" pitchFamily="34" charset="0"/>
              </a:rPr>
              <a:t> e penumbra</a:t>
            </a:r>
          </a:p>
          <a:p>
            <a:pPr algn="just">
              <a:buFont typeface="Arial" pitchFamily="34" charset="0"/>
              <a:buChar char="•"/>
            </a:pPr>
            <a:endParaRPr lang="pt-BR" sz="240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FBD679"/>
                </a:solidFill>
                <a:latin typeface="Century Gothic" pitchFamily="34" charset="0"/>
              </a:rPr>
              <a:t> temperaturas podem abaixar até 3700K (5800K é a temperatura média da fotosfera)</a:t>
            </a:r>
          </a:p>
          <a:p>
            <a:pPr algn="just">
              <a:buFont typeface="Arial" pitchFamily="34" charset="0"/>
              <a:buChar char="•"/>
            </a:pPr>
            <a:endParaRPr lang="pt-BR" sz="240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FBD679"/>
                </a:solidFill>
                <a:latin typeface="Century Gothic" pitchFamily="34" charset="0"/>
              </a:rPr>
              <a:t> campos magnéticos milhares de vezes mais fortes que o da Terra</a:t>
            </a:r>
          </a:p>
          <a:p>
            <a:pPr algn="just">
              <a:buFont typeface="Arial" pitchFamily="34" charset="0"/>
              <a:buChar char="•"/>
            </a:pPr>
            <a:endParaRPr lang="pt-BR" sz="240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FBD679"/>
                </a:solidFill>
                <a:latin typeface="Century Gothic" pitchFamily="34" charset="0"/>
              </a:rPr>
              <a:t> Grupos com dois conjuntos de manchas com polaridade oposta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685800" y="404664"/>
            <a:ext cx="7772400" cy="1143000"/>
          </a:xfrm>
          <a:prstGeom prst="rect">
            <a:avLst/>
          </a:prstGeom>
          <a:solidFill>
            <a:srgbClr val="F67526">
              <a:alpha val="68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Manchas solares:  características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solarphysics.kva.se/gallery/images/2002/24jul02_gcont_ai.jpg"/>
          <p:cNvPicPr>
            <a:picLocks noChangeAspect="1" noChangeArrowheads="1"/>
          </p:cNvPicPr>
          <p:nvPr/>
        </p:nvPicPr>
        <p:blipFill>
          <a:blip r:embed="rId3" cstate="print"/>
          <a:srcRect l="14435" t="1081" r="10265" b="4324"/>
          <a:stretch>
            <a:fillRect/>
          </a:stretch>
        </p:blipFill>
        <p:spPr bwMode="auto">
          <a:xfrm>
            <a:off x="-36512" y="18465"/>
            <a:ext cx="9211201" cy="6866919"/>
          </a:xfrm>
          <a:prstGeom prst="rect">
            <a:avLst/>
          </a:prstGeom>
          <a:noFill/>
        </p:spPr>
      </p:pic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4626727" y="6453336"/>
            <a:ext cx="4472699" cy="276999"/>
          </a:xfrm>
          <a:prstGeom prst="rect">
            <a:avLst/>
          </a:prstGeom>
          <a:solidFill>
            <a:srgbClr val="F67526">
              <a:alpha val="56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FBD679"/>
                </a:solidFill>
                <a:latin typeface="Century Gothic" pitchFamily="34" charset="0"/>
              </a:rPr>
              <a:t>Crédito da imagem:</a:t>
            </a:r>
            <a:r>
              <a:rPr lang="pt-BR" sz="1200" b="0" dirty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en-US" sz="1200" dirty="0" smtClean="0">
                <a:solidFill>
                  <a:srgbClr val="FBD679"/>
                </a:solidFill>
                <a:latin typeface="Century Gothic" pitchFamily="34" charset="0"/>
              </a:rPr>
              <a:t>Royal Swedish Academy of Sciences</a:t>
            </a:r>
            <a:endParaRPr lang="pt-BR" sz="1200" dirty="0">
              <a:solidFill>
                <a:srgbClr val="FBD679"/>
              </a:solidFill>
              <a:latin typeface="Century Gothic" pitchFamily="34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14375" y="285750"/>
            <a:ext cx="7772400" cy="1143000"/>
          </a:xfrm>
          <a:solidFill>
            <a:srgbClr val="F5981B">
              <a:alpha val="47000"/>
            </a:srgbClr>
          </a:solidFill>
        </p:spPr>
        <p:txBody>
          <a:bodyPr/>
          <a:lstStyle/>
          <a:p>
            <a:r>
              <a:rPr lang="pt-BR" sz="6000" dirty="0" smtClean="0">
                <a:solidFill>
                  <a:srgbClr val="FBD679"/>
                </a:solidFill>
                <a:latin typeface="Century Gothic" pitchFamily="34" charset="0"/>
              </a:rPr>
              <a:t>Grânulos</a:t>
            </a:r>
            <a:r>
              <a:rPr lang="pt-BR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ítulo 1"/>
          <p:cNvSpPr>
            <a:spLocks noGrp="1"/>
          </p:cNvSpPr>
          <p:nvPr>
            <p:ph type="title"/>
          </p:nvPr>
        </p:nvSpPr>
        <p:spPr>
          <a:xfrm>
            <a:off x="714375" y="285750"/>
            <a:ext cx="8034089" cy="838994"/>
          </a:xfrm>
          <a:solidFill>
            <a:srgbClr val="F67526">
              <a:alpha val="45000"/>
            </a:srgbClr>
          </a:solidFill>
        </p:spPr>
        <p:txBody>
          <a:bodyPr/>
          <a:lstStyle/>
          <a:p>
            <a:r>
              <a:rPr lang="pt-BR" sz="4800" dirty="0" smtClean="0">
                <a:solidFill>
                  <a:srgbClr val="FBD679"/>
                </a:solidFill>
                <a:latin typeface="Century Gothic" pitchFamily="34" charset="0"/>
              </a:rPr>
              <a:t>Grânulos: características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5009043" y="6453336"/>
            <a:ext cx="37080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FBD679"/>
                </a:solidFill>
                <a:latin typeface="Century Gothic" pitchFamily="34" charset="0"/>
              </a:rPr>
              <a:t>Crédito </a:t>
            </a:r>
            <a:r>
              <a:rPr lang="pt-BR" sz="1200" dirty="0" smtClean="0">
                <a:solidFill>
                  <a:srgbClr val="FBD679"/>
                </a:solidFill>
                <a:latin typeface="Century Gothic" pitchFamily="34" charset="0"/>
              </a:rPr>
              <a:t>:</a:t>
            </a:r>
            <a:r>
              <a:rPr lang="pt-BR" sz="1200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en-US" sz="1200" dirty="0" smtClean="0">
                <a:solidFill>
                  <a:srgbClr val="FBD679"/>
                </a:solidFill>
                <a:latin typeface="Century Gothic" pitchFamily="34" charset="0"/>
              </a:rPr>
              <a:t>Royal Swedish Academy of Sciences</a:t>
            </a:r>
            <a:endParaRPr lang="pt-BR" sz="1200" dirty="0">
              <a:solidFill>
                <a:srgbClr val="FBD679"/>
              </a:solidFill>
              <a:latin typeface="Century Gothic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5576" y="2636912"/>
            <a:ext cx="4680520" cy="3046988"/>
          </a:xfrm>
          <a:prstGeom prst="rect">
            <a:avLst/>
          </a:prstGeom>
          <a:solidFill>
            <a:srgbClr val="F67526">
              <a:alpha val="34000"/>
            </a:srgbClr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pt-BR" sz="2400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2400" dirty="0" smtClean="0">
                <a:solidFill>
                  <a:srgbClr val="FBD679"/>
                </a:solidFill>
                <a:latin typeface="Century Gothic" pitchFamily="34" charset="0"/>
              </a:rPr>
              <a:t>1000 km de extensão</a:t>
            </a:r>
          </a:p>
          <a:p>
            <a:pPr algn="l">
              <a:buFont typeface="Arial" pitchFamily="34" charset="0"/>
              <a:buChar char="•"/>
            </a:pPr>
            <a:endParaRPr lang="pt-BR" sz="240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FBD679"/>
                </a:solidFill>
                <a:latin typeface="Century Gothic" pitchFamily="34" charset="0"/>
              </a:rPr>
              <a:t> topos de células convectivas</a:t>
            </a:r>
          </a:p>
          <a:p>
            <a:pPr algn="l">
              <a:buFont typeface="Arial" pitchFamily="34" charset="0"/>
              <a:buChar char="•"/>
            </a:pPr>
            <a:endParaRPr lang="pt-BR" sz="240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FBD679"/>
                </a:solidFill>
                <a:latin typeface="Century Gothic" pitchFamily="34" charset="0"/>
              </a:rPr>
              <a:t> cada grânulo dura cerca de 20 minutos </a:t>
            </a:r>
          </a:p>
          <a:p>
            <a:pPr algn="l">
              <a:buFont typeface="Arial" pitchFamily="34" charset="0"/>
              <a:buChar char="•"/>
            </a:pPr>
            <a:endParaRPr lang="pt-BR" sz="2400" b="0" dirty="0" smtClean="0">
              <a:solidFill>
                <a:srgbClr val="FBD679"/>
              </a:solidFill>
              <a:latin typeface="Century Gothic" pitchFamily="34" charset="0"/>
            </a:endParaRPr>
          </a:p>
        </p:txBody>
      </p:sp>
      <p:pic>
        <p:nvPicPr>
          <p:cNvPr id="8" name="SVST_granulation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580112" y="2636912"/>
            <a:ext cx="3137629" cy="30963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1.bp.blogspot.com/_DLU4sdTFM7s/S_yne4I3vTI/AAAAAAAAEzs/UBTLA6HKvqo/s1600/Fig.+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6632"/>
            <a:ext cx="6553200" cy="6553200"/>
          </a:xfrm>
          <a:prstGeom prst="rect">
            <a:avLst/>
          </a:prstGeom>
          <a:noFill/>
        </p:spPr>
      </p:pic>
      <p:sp>
        <p:nvSpPr>
          <p:cNvPr id="28675" name="Títu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72400" cy="114300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Fáculas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-90179" y="6536377"/>
            <a:ext cx="84786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Century Gothic" pitchFamily="34" charset="0"/>
              </a:rPr>
              <a:t>Crédito da imagem</a:t>
            </a:r>
            <a:r>
              <a:rPr lang="pt-BR" sz="1100" dirty="0" smtClean="0">
                <a:solidFill>
                  <a:schemeClr val="bg1"/>
                </a:solidFill>
                <a:latin typeface="Century Gothic" pitchFamily="34" charset="0"/>
              </a:rPr>
              <a:t>: http://1.bp.blogspot.com/_DLU4sdTFM7s/S_yne4I3vTI/AAAAAAAAEzs/UBTLA6HKvqo/s1600/Fig.+1.JPG</a:t>
            </a:r>
            <a:endParaRPr lang="pt-BR" sz="11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83568" y="2420888"/>
            <a:ext cx="7776864" cy="2664296"/>
          </a:xfrm>
          <a:prstGeom prst="rect">
            <a:avLst/>
          </a:prstGeom>
          <a:solidFill>
            <a:srgbClr val="F67526">
              <a:alpha val="25000"/>
            </a:srgbClr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2400" dirty="0" smtClean="0">
                <a:solidFill>
                  <a:srgbClr val="FBD679"/>
                </a:solidFill>
                <a:latin typeface="Century Gothic" pitchFamily="34" charset="0"/>
              </a:rPr>
              <a:t>regiões mais brilhantes que a superfície solar</a:t>
            </a:r>
          </a:p>
          <a:p>
            <a:pPr algn="just">
              <a:buFont typeface="Arial" pitchFamily="34" charset="0"/>
              <a:buChar char="•"/>
            </a:pPr>
            <a:endParaRPr lang="pt-BR" sz="240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FBD679"/>
                </a:solidFill>
                <a:latin typeface="Century Gothic" pitchFamily="34" charset="0"/>
              </a:rPr>
              <a:t> mais visíveis próximas ao limbo</a:t>
            </a:r>
          </a:p>
          <a:p>
            <a:pPr algn="just">
              <a:buFont typeface="Arial" pitchFamily="34" charset="0"/>
              <a:buChar char="•"/>
            </a:pPr>
            <a:endParaRPr lang="pt-BR" sz="240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FBD679"/>
                </a:solidFill>
                <a:latin typeface="Century Gothic" pitchFamily="34" charset="0"/>
              </a:rPr>
              <a:t> associadas às manchas solares, chegam a aumentar a luminosidade total do Sol em 0,1% durante o máximo de manchas solares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685800" y="404664"/>
            <a:ext cx="7772400" cy="1143000"/>
          </a:xfrm>
          <a:prstGeom prst="rect">
            <a:avLst/>
          </a:prstGeom>
          <a:solidFill>
            <a:srgbClr val="F67526">
              <a:alpha val="68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Fáculas:  características</a:t>
            </a: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andre silva\Meus documentos\CONCURSO_CDCC\apresentações\Imagens\Sol\obscurecim_limb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"/>
            <a:ext cx="91440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ítulo 1"/>
          <p:cNvSpPr>
            <a:spLocks noGrp="1"/>
          </p:cNvSpPr>
          <p:nvPr>
            <p:ph type="title"/>
          </p:nvPr>
        </p:nvSpPr>
        <p:spPr>
          <a:xfrm>
            <a:off x="857250" y="-214313"/>
            <a:ext cx="7772400" cy="1143001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Obscurecimento do limbo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92726" y="6438900"/>
            <a:ext cx="62343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solidFill>
                  <a:srgbClr val="D09606"/>
                </a:solidFill>
                <a:latin typeface="Century Gothic" pitchFamily="34" charset="0"/>
              </a:rPr>
              <a:t>Crédito da imagem: Fahad Sulehria, disponível em http://www.novacelestia.com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3"/>
          <p:cNvSpPr>
            <a:spLocks noGrp="1"/>
          </p:cNvSpPr>
          <p:nvPr>
            <p:ph type="title"/>
          </p:nvPr>
        </p:nvSpPr>
        <p:spPr>
          <a:xfrm>
            <a:off x="642938" y="271462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O Sol é uma estrela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ítulo 1"/>
          <p:cNvSpPr>
            <a:spLocks noGrp="1"/>
          </p:cNvSpPr>
          <p:nvPr>
            <p:ph type="title"/>
          </p:nvPr>
        </p:nvSpPr>
        <p:spPr>
          <a:xfrm>
            <a:off x="857250" y="-18257"/>
            <a:ext cx="7772400" cy="114300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Obscurecimento do limbo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107504" y="6438900"/>
            <a:ext cx="45111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Imagem elaborada a partir de figura de </a:t>
            </a:r>
            <a:r>
              <a:rPr lang="pt-BR" sz="1200" dirty="0" err="1" smtClean="0">
                <a:solidFill>
                  <a:srgbClr val="D09606"/>
                </a:solidFill>
                <a:latin typeface="Century Gothic" pitchFamily="34" charset="0"/>
              </a:rPr>
              <a:t>Friaça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rgbClr val="D09606"/>
                </a:solidFill>
                <a:latin typeface="Century Gothic" pitchFamily="34" charset="0"/>
              </a:rPr>
              <a:t>et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rgbClr val="D09606"/>
                </a:solidFill>
                <a:latin typeface="Century Gothic" pitchFamily="34" charset="0"/>
              </a:rPr>
              <a:t>al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 (2006)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6084168" y="3789040"/>
            <a:ext cx="2556000" cy="2556000"/>
            <a:chOff x="971600" y="3645024"/>
            <a:chExt cx="2556000" cy="2556000"/>
          </a:xfrm>
        </p:grpSpPr>
        <p:sp>
          <p:nvSpPr>
            <p:cNvPr id="18" name="Rosca 17"/>
            <p:cNvSpPr/>
            <p:nvPr/>
          </p:nvSpPr>
          <p:spPr bwMode="auto">
            <a:xfrm>
              <a:off x="1187624" y="3861048"/>
              <a:ext cx="2160240" cy="2160240"/>
            </a:xfrm>
            <a:prstGeom prst="donut">
              <a:avLst>
                <a:gd name="adj" fmla="val 49610"/>
              </a:avLst>
            </a:prstGeom>
            <a:gradFill flip="none" rotWithShape="1">
              <a:gsLst>
                <a:gs pos="60000">
                  <a:srgbClr val="FFC000">
                    <a:alpha val="98000"/>
                  </a:srgbClr>
                </a:gs>
                <a:gs pos="71000">
                  <a:srgbClr val="6C0000">
                    <a:alpha val="4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tângulo 18"/>
            <p:cNvSpPr/>
            <p:nvPr/>
          </p:nvSpPr>
          <p:spPr bwMode="auto">
            <a:xfrm>
              <a:off x="971600" y="3645024"/>
              <a:ext cx="2556000" cy="2556000"/>
            </a:xfrm>
            <a:prstGeom prst="rect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e 19"/>
            <p:cNvSpPr>
              <a:spLocks noChangeAspect="1"/>
            </p:cNvSpPr>
            <p:nvPr/>
          </p:nvSpPr>
          <p:spPr bwMode="auto">
            <a:xfrm>
              <a:off x="1331640" y="4004848"/>
              <a:ext cx="1944216" cy="1944432"/>
            </a:xfrm>
            <a:prstGeom prst="ellipse">
              <a:avLst/>
            </a:prstGeom>
            <a:gradFill>
              <a:gsLst>
                <a:gs pos="100000">
                  <a:srgbClr val="FFC000">
                    <a:alpha val="0"/>
                  </a:srgbClr>
                </a:gs>
                <a:gs pos="13000">
                  <a:srgbClr val="FDEEC7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2" name="Retângulo 21"/>
          <p:cNvSpPr/>
          <p:nvPr/>
        </p:nvSpPr>
        <p:spPr bwMode="auto">
          <a:xfrm>
            <a:off x="7020272" y="1628800"/>
            <a:ext cx="144016" cy="1368152"/>
          </a:xfrm>
          <a:prstGeom prst="rect">
            <a:avLst/>
          </a:prstGeom>
          <a:gradFill>
            <a:gsLst>
              <a:gs pos="42000">
                <a:srgbClr val="F67526">
                  <a:alpha val="54000"/>
                </a:srgbClr>
              </a:gs>
              <a:gs pos="74000">
                <a:srgbClr val="993300">
                  <a:alpha val="59000"/>
                </a:srgbClr>
              </a:gs>
            </a:gsLst>
            <a:path path="shape">
              <a:fillToRect l="50000" t="50000" r="50000" b="50000"/>
            </a:path>
          </a:gra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103" name="Grupo 102"/>
          <p:cNvGrpSpPr/>
          <p:nvPr/>
        </p:nvGrpSpPr>
        <p:grpSpPr>
          <a:xfrm>
            <a:off x="791864" y="980728"/>
            <a:ext cx="2556000" cy="2556000"/>
            <a:chOff x="791864" y="980728"/>
            <a:chExt cx="2556000" cy="2556000"/>
          </a:xfrm>
        </p:grpSpPr>
        <p:sp>
          <p:nvSpPr>
            <p:cNvPr id="6" name="Rosca 5"/>
            <p:cNvSpPr/>
            <p:nvPr/>
          </p:nvSpPr>
          <p:spPr bwMode="auto">
            <a:xfrm>
              <a:off x="971600" y="1196752"/>
              <a:ext cx="2160240" cy="2160240"/>
            </a:xfrm>
            <a:prstGeom prst="donut">
              <a:avLst>
                <a:gd name="adj" fmla="val 24406"/>
              </a:avLst>
            </a:prstGeom>
            <a:gradFill flip="none" rotWithShape="1">
              <a:gsLst>
                <a:gs pos="42000">
                  <a:srgbClr val="FFC000"/>
                </a:gs>
                <a:gs pos="74000">
                  <a:srgbClr val="6C0000">
                    <a:alpha val="2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tângulo 4"/>
            <p:cNvSpPr/>
            <p:nvPr/>
          </p:nvSpPr>
          <p:spPr bwMode="auto">
            <a:xfrm>
              <a:off x="791864" y="980728"/>
              <a:ext cx="2556000" cy="2556000"/>
            </a:xfrm>
            <a:prstGeom prst="rect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ipse 6"/>
            <p:cNvSpPr>
              <a:spLocks noChangeAspect="1"/>
            </p:cNvSpPr>
            <p:nvPr/>
          </p:nvSpPr>
          <p:spPr bwMode="auto">
            <a:xfrm>
              <a:off x="1403792" y="1628800"/>
              <a:ext cx="1296000" cy="1296144"/>
            </a:xfrm>
            <a:prstGeom prst="ellipse">
              <a:avLst/>
            </a:prstGeom>
            <a:solidFill>
              <a:srgbClr val="FBD679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3" name="Chave esquerda 42"/>
          <p:cNvSpPr>
            <a:spLocks/>
          </p:cNvSpPr>
          <p:nvPr/>
        </p:nvSpPr>
        <p:spPr bwMode="auto">
          <a:xfrm rot="16200000">
            <a:off x="1079613" y="2168860"/>
            <a:ext cx="216024" cy="432048"/>
          </a:xfrm>
          <a:prstGeom prst="leftBrace">
            <a:avLst>
              <a:gd name="adj1" fmla="val 34517"/>
              <a:gd name="adj2" fmla="val 49974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4" name="Texto explicativo retangular 43"/>
          <p:cNvSpPr/>
          <p:nvPr/>
        </p:nvSpPr>
        <p:spPr bwMode="auto">
          <a:xfrm rot="5400000">
            <a:off x="1151620" y="4761148"/>
            <a:ext cx="1152128" cy="1944216"/>
          </a:xfrm>
          <a:prstGeom prst="wedgeRectCallout">
            <a:avLst>
              <a:gd name="adj1" fmla="val -280846"/>
              <a:gd name="adj2" fmla="val 27473"/>
            </a:avLst>
          </a:prstGeom>
          <a:solidFill>
            <a:srgbClr val="FFC000">
              <a:alpha val="38000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827584" y="5221649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Fotosfera</a:t>
            </a:r>
          </a:p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(espessura exagerada)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6" name="Texto explicativo retangular 45"/>
          <p:cNvSpPr/>
          <p:nvPr/>
        </p:nvSpPr>
        <p:spPr bwMode="auto">
          <a:xfrm rot="5400000">
            <a:off x="4031940" y="4617132"/>
            <a:ext cx="504056" cy="2880320"/>
          </a:xfrm>
          <a:prstGeom prst="wedgeRectCallout">
            <a:avLst>
              <a:gd name="adj1" fmla="val -541319"/>
              <a:gd name="adj2" fmla="val 84859"/>
            </a:avLst>
          </a:prstGeom>
          <a:solidFill>
            <a:srgbClr val="FFC000">
              <a:alpha val="38000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2843808" y="583720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Camada mais fria 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8" name="Texto explicativo retangular 47"/>
          <p:cNvSpPr/>
          <p:nvPr/>
        </p:nvSpPr>
        <p:spPr bwMode="auto">
          <a:xfrm rot="5400000">
            <a:off x="4391980" y="4329100"/>
            <a:ext cx="1152128" cy="1512168"/>
          </a:xfrm>
          <a:prstGeom prst="wedgeRectCallout">
            <a:avLst>
              <a:gd name="adj1" fmla="val -185830"/>
              <a:gd name="adj2" fmla="val 192405"/>
            </a:avLst>
          </a:prstGeom>
          <a:solidFill>
            <a:srgbClr val="FFC000">
              <a:alpha val="38000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4139952" y="4581128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Camada mais </a:t>
            </a:r>
          </a:p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quente 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0" name="Conector reto 9"/>
          <p:cNvCxnSpPr>
            <a:stCxn id="7" idx="6"/>
            <a:endCxn id="69" idx="2"/>
          </p:cNvCxnSpPr>
          <p:nvPr/>
        </p:nvCxnSpPr>
        <p:spPr bwMode="auto">
          <a:xfrm flipV="1">
            <a:off x="2699792" y="2242615"/>
            <a:ext cx="5130537" cy="3425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12" name="Conector reto 11"/>
          <p:cNvCxnSpPr>
            <a:stCxn id="7" idx="0"/>
            <a:endCxn id="69" idx="2"/>
          </p:cNvCxnSpPr>
          <p:nvPr/>
        </p:nvCxnSpPr>
        <p:spPr bwMode="auto">
          <a:xfrm>
            <a:off x="2051792" y="1628800"/>
            <a:ext cx="5778537" cy="61381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15" name="Conector reto 14"/>
          <p:cNvCxnSpPr>
            <a:stCxn id="7" idx="4"/>
            <a:endCxn id="69" idx="2"/>
          </p:cNvCxnSpPr>
          <p:nvPr/>
        </p:nvCxnSpPr>
        <p:spPr bwMode="auto">
          <a:xfrm flipV="1">
            <a:off x="2051792" y="2242615"/>
            <a:ext cx="5778537" cy="68232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3" name="Conector reto 22"/>
          <p:cNvCxnSpPr>
            <a:stCxn id="8" idx="0"/>
            <a:endCxn id="69" idx="2"/>
          </p:cNvCxnSpPr>
          <p:nvPr/>
        </p:nvCxnSpPr>
        <p:spPr bwMode="auto">
          <a:xfrm>
            <a:off x="1796409" y="1247536"/>
            <a:ext cx="6033920" cy="99507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Conector reto 24"/>
          <p:cNvCxnSpPr>
            <a:stCxn id="8" idx="2"/>
            <a:endCxn id="69" idx="2"/>
          </p:cNvCxnSpPr>
          <p:nvPr/>
        </p:nvCxnSpPr>
        <p:spPr bwMode="auto">
          <a:xfrm flipV="1">
            <a:off x="1773191" y="2242615"/>
            <a:ext cx="6057138" cy="106954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sp>
        <p:nvSpPr>
          <p:cNvPr id="8" name="Arco 7"/>
          <p:cNvSpPr/>
          <p:nvPr/>
        </p:nvSpPr>
        <p:spPr bwMode="auto">
          <a:xfrm>
            <a:off x="107504" y="1196752"/>
            <a:ext cx="2592288" cy="2160240"/>
          </a:xfrm>
          <a:prstGeom prst="arc">
            <a:avLst>
              <a:gd name="adj1" fmla="val 17453115"/>
              <a:gd name="adj2" fmla="val 4221371"/>
            </a:avLst>
          </a:prstGeom>
          <a:noFill/>
          <a:ln w="2222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7" name="CaixaDeTexto 66"/>
          <p:cNvSpPr txBox="1"/>
          <p:nvPr/>
        </p:nvSpPr>
        <p:spPr>
          <a:xfrm>
            <a:off x="5724128" y="90872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Filtro para </a:t>
            </a:r>
          </a:p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Proteger os olhos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100" name="Grupo 99"/>
          <p:cNvGrpSpPr/>
          <p:nvPr/>
        </p:nvGrpSpPr>
        <p:grpSpPr>
          <a:xfrm>
            <a:off x="7812360" y="1484784"/>
            <a:ext cx="1501270" cy="1485881"/>
            <a:chOff x="7812360" y="1328366"/>
            <a:chExt cx="2005326" cy="1930331"/>
          </a:xfrm>
        </p:grpSpPr>
        <p:cxnSp>
          <p:nvCxnSpPr>
            <p:cNvPr id="74" name="Conector reto 73"/>
            <p:cNvCxnSpPr/>
            <p:nvPr/>
          </p:nvCxnSpPr>
          <p:spPr bwMode="auto">
            <a:xfrm flipH="1" flipV="1">
              <a:off x="7812360" y="1772816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0" name="Conector reto 79"/>
            <p:cNvCxnSpPr/>
            <p:nvPr/>
          </p:nvCxnSpPr>
          <p:spPr bwMode="auto">
            <a:xfrm flipH="1" flipV="1">
              <a:off x="7964760" y="1844824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1" name="Conector reto 80"/>
            <p:cNvCxnSpPr/>
            <p:nvPr/>
          </p:nvCxnSpPr>
          <p:spPr bwMode="auto">
            <a:xfrm flipH="1" flipV="1">
              <a:off x="8100392" y="1916832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2" name="Conector reto 81"/>
            <p:cNvCxnSpPr/>
            <p:nvPr/>
          </p:nvCxnSpPr>
          <p:spPr bwMode="auto">
            <a:xfrm flipH="1" flipV="1">
              <a:off x="8244408" y="1988840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3" name="Conector reto 82"/>
            <p:cNvCxnSpPr/>
            <p:nvPr/>
          </p:nvCxnSpPr>
          <p:spPr bwMode="auto">
            <a:xfrm flipH="1" flipV="1">
              <a:off x="8388424" y="2060848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4" name="Conector reto 83"/>
            <p:cNvCxnSpPr/>
            <p:nvPr/>
          </p:nvCxnSpPr>
          <p:spPr bwMode="auto">
            <a:xfrm flipH="1" flipV="1">
              <a:off x="8532440" y="2132856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71" name="Grupo 70"/>
            <p:cNvGrpSpPr/>
            <p:nvPr/>
          </p:nvGrpSpPr>
          <p:grpSpPr>
            <a:xfrm>
              <a:off x="7823258" y="1328366"/>
              <a:ext cx="1994428" cy="1930331"/>
              <a:chOff x="7823258" y="1328366"/>
              <a:chExt cx="1994428" cy="1930331"/>
            </a:xfrm>
          </p:grpSpPr>
          <p:sp>
            <p:nvSpPr>
              <p:cNvPr id="68" name="Arco 67"/>
              <p:cNvSpPr/>
              <p:nvPr/>
            </p:nvSpPr>
            <p:spPr bwMode="auto">
              <a:xfrm rot="19535260" flipH="1">
                <a:off x="7823258" y="1328366"/>
                <a:ext cx="1994428" cy="1930331"/>
              </a:xfrm>
              <a:prstGeom prst="arc">
                <a:avLst>
                  <a:gd name="adj1" fmla="val 18036354"/>
                  <a:gd name="adj2" fmla="val 21236016"/>
                </a:avLst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Elipse 69"/>
              <p:cNvSpPr/>
              <p:nvPr/>
            </p:nvSpPr>
            <p:spPr bwMode="auto">
              <a:xfrm>
                <a:off x="7836362" y="1988840"/>
                <a:ext cx="192022" cy="648072"/>
              </a:xfrm>
              <a:prstGeom prst="ellipse">
                <a:avLst/>
              </a:prstGeom>
              <a:solidFill>
                <a:srgbClr val="993300">
                  <a:alpha val="77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9" name="Elipse 68"/>
              <p:cNvSpPr/>
              <p:nvPr/>
            </p:nvSpPr>
            <p:spPr bwMode="auto">
              <a:xfrm>
                <a:off x="7836362" y="2132856"/>
                <a:ext cx="115214" cy="36004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/>
      <p:bldP spid="46" grpId="0" animBg="1"/>
      <p:bldP spid="47" grpId="0"/>
      <p:bldP spid="48" grpId="0" animBg="1"/>
      <p:bldP spid="49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79513" y="1268760"/>
            <a:ext cx="8964488" cy="4214813"/>
          </a:xfrm>
        </p:spPr>
        <p:txBody>
          <a:bodyPr/>
          <a:lstStyle/>
          <a:p>
            <a:pPr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4000" b="0" dirty="0" smtClean="0">
                <a:solidFill>
                  <a:srgbClr val="FBD679"/>
                </a:solidFill>
                <a:latin typeface="Century Gothic" pitchFamily="34" charset="0"/>
              </a:rPr>
              <a:t>Na cromosfera nós encontramos:</a:t>
            </a:r>
          </a:p>
          <a:p>
            <a:pPr algn="l">
              <a:buClr>
                <a:srgbClr val="FF6600"/>
              </a:buClr>
              <a:defRPr/>
            </a:pPr>
            <a:endParaRPr lang="pt-BR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proeminências</a:t>
            </a: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 filamentos</a:t>
            </a: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 praias</a:t>
            </a: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smtClean="0">
                <a:solidFill>
                  <a:srgbClr val="FBD679"/>
                </a:solidFill>
                <a:latin typeface="Century Gothic" pitchFamily="34" charset="0"/>
              </a:rPr>
              <a:t> espículas</a:t>
            </a:r>
            <a:endParaRPr lang="pt-BR" sz="32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 supergrânulos</a:t>
            </a:r>
          </a:p>
          <a:p>
            <a:pPr algn="l">
              <a:buClr>
                <a:srgbClr val="FF6600"/>
              </a:buClr>
              <a:defRPr/>
            </a:pPr>
            <a:endParaRPr lang="pt-BR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l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b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17762" name="Picture 2" descr="http://solarscience.msfc.nasa.gov/images/HI6563_fulldi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3" y="2420888"/>
            <a:ext cx="3239999" cy="3240000"/>
          </a:xfrm>
          <a:prstGeom prst="rect">
            <a:avLst/>
          </a:prstGeom>
          <a:noFill/>
        </p:spPr>
      </p:pic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-16078" y="6536377"/>
            <a:ext cx="42771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http://solarscience.msfc.nasa.gov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ndre silva\Meus documentos\CONCURSO_CDCC\apresentações\Imagens\Sol\proeminênc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4025"/>
            <a:ext cx="9144000" cy="731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ítulo 1"/>
          <p:cNvSpPr>
            <a:spLocks noGrp="1"/>
          </p:cNvSpPr>
          <p:nvPr>
            <p:ph type="title"/>
          </p:nvPr>
        </p:nvSpPr>
        <p:spPr>
          <a:xfrm>
            <a:off x="785813" y="0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proeminências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ndre silva\Meus documentos\CONCURSO_CDCC\apresentações\Imagens\Sol\SolarFila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28800"/>
            <a:ext cx="517176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43000"/>
          </a:xfrm>
          <a:solidFill>
            <a:srgbClr val="F67526">
              <a:alpha val="55000"/>
            </a:srgb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filamentos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0" y="6453336"/>
            <a:ext cx="40607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http://www.universetoday.com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ítulo 1"/>
          <p:cNvSpPr>
            <a:spLocks noGrp="1"/>
          </p:cNvSpPr>
          <p:nvPr>
            <p:ph type="title"/>
          </p:nvPr>
        </p:nvSpPr>
        <p:spPr>
          <a:xfrm>
            <a:off x="288032" y="269776"/>
            <a:ext cx="8532440" cy="1143000"/>
          </a:xfrm>
          <a:solidFill>
            <a:srgbClr val="6C0000">
              <a:alpha val="47000"/>
            </a:srgb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Filamento &amp; proeminência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75256" y="6367463"/>
            <a:ext cx="44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http://news.nationalgeographic.com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  <p:pic>
        <p:nvPicPr>
          <p:cNvPr id="1026" name="Picture 2" descr="Sun picture: gas loop on the rim of the sun"/>
          <p:cNvPicPr>
            <a:picLocks noChangeAspect="1" noChangeArrowheads="1"/>
          </p:cNvPicPr>
          <p:nvPr/>
        </p:nvPicPr>
        <p:blipFill>
          <a:blip r:embed="rId2" cstate="print"/>
          <a:srcRect r="49748" b="11759"/>
          <a:stretch>
            <a:fillRect/>
          </a:stretch>
        </p:blipFill>
        <p:spPr bwMode="auto">
          <a:xfrm rot="5400000">
            <a:off x="2279003" y="867652"/>
            <a:ext cx="4340161" cy="58624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ítu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1143000"/>
          </a:xfrm>
          <a:solidFill>
            <a:schemeClr val="tx1">
              <a:lumMod val="50000"/>
              <a:lumOff val="50000"/>
              <a:alpha val="48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Praias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-36512" y="6567155"/>
            <a:ext cx="90540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Century Gothic" pitchFamily="34" charset="0"/>
              </a:rPr>
              <a:t>Crédito da imagem: 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National Solar Observatory (NSO), National Optical Astronomy Observatories (NOAO), e National Science Foundation (NSF)</a:t>
            </a:r>
            <a:endParaRPr lang="pt-BR" sz="10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8610" name="Picture 2" descr="The Sun in the Light of Calcium 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84784"/>
            <a:ext cx="5040560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cu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836712"/>
            <a:ext cx="3960440" cy="6023483"/>
          </a:xfrm>
          <a:prstGeom prst="rect">
            <a:avLst/>
          </a:prstGeom>
          <a:noFill/>
        </p:spPr>
      </p:pic>
      <p:sp>
        <p:nvSpPr>
          <p:cNvPr id="33795" name="Títu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1143000"/>
          </a:xfrm>
          <a:solidFill>
            <a:schemeClr val="tx1">
              <a:lumMod val="50000"/>
              <a:lumOff val="50000"/>
              <a:alpha val="48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Espículas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-36512" y="6567155"/>
            <a:ext cx="90540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Century Gothic" pitchFamily="34" charset="0"/>
              </a:rPr>
              <a:t>Crédito da imagem: 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National Solar Observatory (NSO), National Optical Astronomy Observatories (NOAO), e National Science Foundation (NSF)</a:t>
            </a:r>
            <a:endParaRPr lang="pt-BR" sz="10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C:\Documents and Settings\andre silva\Meus documentos\CONCURSO_CDCC\apresentações\Imagens\Sol\supergranulação.jpg"/>
          <p:cNvPicPr>
            <a:picLocks noChangeAspect="1" noChangeArrowheads="1"/>
          </p:cNvPicPr>
          <p:nvPr/>
        </p:nvPicPr>
        <p:blipFill>
          <a:blip r:embed="rId2" cstate="print"/>
          <a:srcRect l="11835" r="16034" b="705"/>
          <a:stretch>
            <a:fillRect/>
          </a:stretch>
        </p:blipFill>
        <p:spPr bwMode="auto">
          <a:xfrm>
            <a:off x="44157" y="3720"/>
            <a:ext cx="9136355" cy="680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ítulo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supergrânulos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110559" y="6536377"/>
            <a:ext cx="40238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http://www.educatedearth.net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500063" y="620688"/>
            <a:ext cx="8248401" cy="1368152"/>
          </a:xfrm>
          <a:noFill/>
        </p:spPr>
        <p:txBody>
          <a:bodyPr/>
          <a:lstStyle/>
          <a:p>
            <a:pPr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4000" b="0" dirty="0" smtClean="0">
                <a:solidFill>
                  <a:srgbClr val="FBD679"/>
                </a:solidFill>
                <a:latin typeface="Century Gothic" pitchFamily="34" charset="0"/>
              </a:rPr>
              <a:t>Na coroa encontramos:</a:t>
            </a:r>
          </a:p>
        </p:txBody>
      </p:sp>
      <p:sp>
        <p:nvSpPr>
          <p:cNvPr id="5" name="Retângulo 4"/>
          <p:cNvSpPr/>
          <p:nvPr/>
        </p:nvSpPr>
        <p:spPr>
          <a:xfrm>
            <a:off x="179512" y="1844824"/>
            <a:ext cx="547260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6600"/>
              </a:buClr>
              <a:buSzPct val="120000"/>
              <a:defRPr/>
            </a:pPr>
            <a:endParaRPr lang="pt-BR" sz="32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Faixas de </a:t>
            </a:r>
            <a:r>
              <a:rPr lang="pt-BR" sz="2800" b="0" dirty="0" err="1" smtClean="0">
                <a:solidFill>
                  <a:srgbClr val="FBD679"/>
                </a:solidFill>
                <a:latin typeface="Century Gothic" pitchFamily="34" charset="0"/>
              </a:rPr>
              <a:t>Helmet</a:t>
            </a: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Plumas polares</a:t>
            </a:r>
            <a:endParaRPr lang="pt-BR" sz="2800" b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Laços coronais</a:t>
            </a: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Buracos coronais</a:t>
            </a:r>
          </a:p>
        </p:txBody>
      </p:sp>
      <p:pic>
        <p:nvPicPr>
          <p:cNvPr id="6" name="Picture 2" descr="http://solarscience.msfc.nasa.gov/images/Yohkoh_920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276872"/>
            <a:ext cx="4536000" cy="3240000"/>
          </a:xfrm>
          <a:prstGeom prst="rect">
            <a:avLst/>
          </a:prstGeom>
          <a:noFill/>
        </p:spPr>
      </p:pic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-16078" y="6536377"/>
            <a:ext cx="42771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http://solarscience.msfc.nasa.gov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ítulo 1"/>
          <p:cNvSpPr>
            <a:spLocks noGrp="1"/>
          </p:cNvSpPr>
          <p:nvPr>
            <p:ph type="title"/>
          </p:nvPr>
        </p:nvSpPr>
        <p:spPr>
          <a:xfrm>
            <a:off x="755576" y="269776"/>
            <a:ext cx="7772400" cy="1143000"/>
          </a:xfrm>
          <a:solidFill>
            <a:schemeClr val="accent6">
              <a:lumMod val="60000"/>
              <a:lumOff val="40000"/>
              <a:alpha val="48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Faixas de </a:t>
            </a:r>
            <a:r>
              <a:rPr lang="pt-BR" dirty="0" err="1" smtClean="0">
                <a:solidFill>
                  <a:schemeClr val="bg1"/>
                </a:solidFill>
                <a:latin typeface="Century Gothic" pitchFamily="34" charset="0"/>
              </a:rPr>
              <a:t>Helmet</a:t>
            </a:r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90114" name="Picture 2" descr="http://solarscience.msfc.nasa.gov/images/helmet_strea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98082" y="2086494"/>
            <a:ext cx="5136502" cy="4077098"/>
          </a:xfrm>
          <a:prstGeom prst="rect">
            <a:avLst/>
          </a:prstGeom>
          <a:noFill/>
        </p:spPr>
      </p:pic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-16078" y="6536377"/>
            <a:ext cx="42771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http://solarscience.msfc.nasa.gov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ndre silva\Meus documentos\CONCURSO_CDCC\apresentações\Imagens\Sol\Sistema Sol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341438"/>
            <a:ext cx="8786813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ítulo 1"/>
          <p:cNvSpPr>
            <a:spLocks noGrp="1"/>
          </p:cNvSpPr>
          <p:nvPr>
            <p:ph type="title"/>
          </p:nvPr>
        </p:nvSpPr>
        <p:spPr>
          <a:xfrm>
            <a:off x="642938" y="428625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O Sol é a estrela mais próxima de nós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156585" y="6367463"/>
            <a:ext cx="30412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solidFill>
                  <a:srgbClr val="D09606"/>
                </a:solidFill>
                <a:latin typeface="Century Gothic" pitchFamily="34" charset="0"/>
              </a:rPr>
              <a:t>Crédito da imagem: www.cdcc.usp.br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-16078" y="6536377"/>
            <a:ext cx="42771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http://solarscience.msfc.nasa.gov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  <p:pic>
        <p:nvPicPr>
          <p:cNvPr id="92162" name="Picture 2" descr="http://solarscience.msfc.nasa.gov/images/eit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323728"/>
            <a:ext cx="5328592" cy="5328592"/>
          </a:xfrm>
          <a:prstGeom prst="rect">
            <a:avLst/>
          </a:prstGeom>
          <a:noFill/>
        </p:spPr>
      </p:pic>
      <p:sp>
        <p:nvSpPr>
          <p:cNvPr id="33795" name="Título 1"/>
          <p:cNvSpPr>
            <a:spLocks noGrp="1"/>
          </p:cNvSpPr>
          <p:nvPr>
            <p:ph type="title"/>
          </p:nvPr>
        </p:nvSpPr>
        <p:spPr>
          <a:xfrm>
            <a:off x="755576" y="269776"/>
            <a:ext cx="7772400" cy="1143000"/>
          </a:xfrm>
          <a:solidFill>
            <a:srgbClr val="00B050">
              <a:alpha val="48000"/>
            </a:srgb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Plumas polares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-16078" y="6536377"/>
            <a:ext cx="42771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http://solarscience.msfc.nasa.gov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  <p:pic>
        <p:nvPicPr>
          <p:cNvPr id="92162" name="Picture 2" descr="http://solarscience.msfc.nasa.gov/images/eit020.jpg"/>
          <p:cNvPicPr>
            <a:picLocks noChangeAspect="1" noChangeArrowheads="1"/>
          </p:cNvPicPr>
          <p:nvPr/>
        </p:nvPicPr>
        <p:blipFill>
          <a:blip r:embed="rId2" cstate="print"/>
          <a:srcRect l="1260" t="44514" r="71391" b="28136"/>
          <a:stretch>
            <a:fillRect/>
          </a:stretch>
        </p:blipFill>
        <p:spPr bwMode="auto">
          <a:xfrm rot="5400000">
            <a:off x="2116850" y="1693928"/>
            <a:ext cx="4759321" cy="4759495"/>
          </a:xfrm>
          <a:prstGeom prst="rect">
            <a:avLst/>
          </a:prstGeom>
          <a:noFill/>
        </p:spPr>
      </p:pic>
      <p:sp>
        <p:nvSpPr>
          <p:cNvPr id="33795" name="Título 1"/>
          <p:cNvSpPr>
            <a:spLocks noGrp="1"/>
          </p:cNvSpPr>
          <p:nvPr>
            <p:ph type="title"/>
          </p:nvPr>
        </p:nvSpPr>
        <p:spPr>
          <a:xfrm>
            <a:off x="755576" y="269776"/>
            <a:ext cx="7772400" cy="1143000"/>
          </a:xfrm>
          <a:solidFill>
            <a:srgbClr val="00B050">
              <a:alpha val="48000"/>
            </a:srgb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Laços coronais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036294" y="6536377"/>
            <a:ext cx="21723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APOD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  <p:sp>
        <p:nvSpPr>
          <p:cNvPr id="33795" name="Título 1"/>
          <p:cNvSpPr>
            <a:spLocks noGrp="1"/>
          </p:cNvSpPr>
          <p:nvPr>
            <p:ph type="title"/>
          </p:nvPr>
        </p:nvSpPr>
        <p:spPr>
          <a:xfrm>
            <a:off x="755576" y="269776"/>
            <a:ext cx="7772400" cy="1143000"/>
          </a:xfrm>
          <a:solidFill>
            <a:srgbClr val="FFFF00">
              <a:alpha val="48000"/>
            </a:srgbClr>
          </a:solidFill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Buracos coronais</a:t>
            </a:r>
          </a:p>
        </p:txBody>
      </p:sp>
      <p:pic>
        <p:nvPicPr>
          <p:cNvPr id="93186" name="Picture 2" descr="http://apod.nasa.gov/apod/image/0202/coronahole_020108eit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523454"/>
            <a:ext cx="4929882" cy="49298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andre silva\Meus documentos\Observatório_Magno\Apresentações\extinção_dinos\figuras_dinos\Hyakitake1996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5715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ítulo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 vento solar “sopra” as caudas dos cometas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3"/>
          <p:cNvSpPr>
            <a:spLocks noGrp="1"/>
          </p:cNvSpPr>
          <p:nvPr>
            <p:ph type="title"/>
          </p:nvPr>
        </p:nvSpPr>
        <p:spPr>
          <a:xfrm>
            <a:off x="285750" y="2714625"/>
            <a:ext cx="885825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Ciclo de atividade </a:t>
            </a:r>
            <a:b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</a:b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solar de 11,2 anos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AutoShape 2" descr="http://solarscience.msfc.nasa.gov/images/Zurich_Color_Sma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8964" name="Picture 4" descr="http://solarscience.msfc.nasa.gov/images/Zurich_Color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24" y="404664"/>
            <a:ext cx="4539708" cy="6192688"/>
          </a:xfrm>
          <a:prstGeom prst="rect">
            <a:avLst/>
          </a:prstGeom>
          <a:noFill/>
        </p:spPr>
      </p:pic>
      <p:pic>
        <p:nvPicPr>
          <p:cNvPr id="168966" name="Picture 6" descr="http://solarscience.msfc.nasa.gov/images/ssn_year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7186" y="4293096"/>
            <a:ext cx="4301278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Subtítulo 3"/>
          <p:cNvSpPr txBox="1">
            <a:spLocks/>
          </p:cNvSpPr>
          <p:nvPr/>
        </p:nvSpPr>
        <p:spPr>
          <a:xfrm>
            <a:off x="4644008" y="2996952"/>
            <a:ext cx="4032448" cy="1080120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tabLst/>
              <a:defRPr/>
            </a:pPr>
            <a:r>
              <a:rPr kumimoji="0" lang="pt-B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mínimo</a:t>
            </a:r>
            <a:r>
              <a:rPr kumimoji="0" lang="pt-BR" sz="2400" b="0" i="0" u="none" strike="noStrike" kern="0" cap="none" spc="0" normalizeH="0" noProof="0" dirty="0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de </a:t>
            </a:r>
            <a:r>
              <a:rPr kumimoji="0" lang="pt-B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Maunder</a:t>
            </a: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rgbClr val="FBD67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tabLst/>
              <a:defRPr/>
            </a:pPr>
            <a:r>
              <a:rPr lang="pt-BR" sz="2400" b="0" kern="0" dirty="0" smtClean="0">
                <a:solidFill>
                  <a:srgbClr val="FBD679"/>
                </a:solidFill>
                <a:latin typeface="Century Gothic" pitchFamily="34" charset="0"/>
              </a:rPr>
              <a:t>(1645-1715)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tabLst/>
              <a:defRPr/>
            </a:pP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rgbClr val="FBD67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4831371" y="6536377"/>
            <a:ext cx="42771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http://solarscience.msfc.nasa.gov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AutoShape 2" descr="http://solarscience.msfc.nasa.gov/images/Zurich_Color_Sma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Subtítulo 3"/>
          <p:cNvSpPr txBox="1">
            <a:spLocks/>
          </p:cNvSpPr>
          <p:nvPr/>
        </p:nvSpPr>
        <p:spPr>
          <a:xfrm>
            <a:off x="323528" y="260648"/>
            <a:ext cx="8496944" cy="720080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tabLst/>
              <a:defRPr/>
            </a:pPr>
            <a:r>
              <a:rPr kumimoji="0" lang="pt-B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Diagrama de borboleta (</a:t>
            </a:r>
            <a:r>
              <a:rPr kumimoji="0" lang="pt-B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butterfly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diagram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BD67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)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defRPr/>
            </a:pPr>
            <a:r>
              <a:rPr lang="pt-BR" sz="2400" b="0" kern="0" dirty="0" smtClean="0">
                <a:solidFill>
                  <a:srgbClr val="FBD679"/>
                </a:solidFill>
                <a:latin typeface="Century Gothic" pitchFamily="34" charset="0"/>
              </a:rPr>
              <a:t>dos últimos 35 anos</a:t>
            </a: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rgbClr val="FBD67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101378" name="Picture 2" descr="http://home.worldonline.nl/%7Eslooten/vlinder1.gif"/>
          <p:cNvPicPr>
            <a:picLocks noChangeAspect="1" noChangeArrowheads="1"/>
          </p:cNvPicPr>
          <p:nvPr/>
        </p:nvPicPr>
        <p:blipFill>
          <a:blip r:embed="rId2" cstate="print">
            <a:lum bright="-51000" contrast="89000"/>
          </a:blip>
          <a:srcRect/>
          <a:stretch>
            <a:fillRect/>
          </a:stretch>
        </p:blipFill>
        <p:spPr bwMode="auto">
          <a:xfrm>
            <a:off x="971600" y="1268760"/>
            <a:ext cx="7457206" cy="5150694"/>
          </a:xfrm>
          <a:prstGeom prst="rect">
            <a:avLst/>
          </a:prstGeom>
          <a:noFill/>
        </p:spPr>
      </p:pic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262845" y="6536377"/>
            <a:ext cx="3719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imagem: http://home.worldonline.nl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500063" y="620688"/>
            <a:ext cx="8248401" cy="1368152"/>
          </a:xfrm>
          <a:noFill/>
        </p:spPr>
        <p:txBody>
          <a:bodyPr/>
          <a:lstStyle/>
          <a:p>
            <a:pPr algn="just">
              <a:buClr>
                <a:srgbClr val="FF6600"/>
              </a:buClr>
              <a:defRPr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4000" b="0" dirty="0" smtClean="0">
                <a:solidFill>
                  <a:srgbClr val="FBD679"/>
                </a:solidFill>
                <a:latin typeface="Century Gothic" pitchFamily="34" charset="0"/>
              </a:rPr>
              <a:t>Ciclo atual (número 24)</a:t>
            </a:r>
          </a:p>
        </p:txBody>
      </p:sp>
      <p:sp>
        <p:nvSpPr>
          <p:cNvPr id="5" name="Retângulo 4"/>
          <p:cNvSpPr/>
          <p:nvPr/>
        </p:nvSpPr>
        <p:spPr>
          <a:xfrm>
            <a:off x="179512" y="1844824"/>
            <a:ext cx="799288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6600"/>
              </a:buClr>
              <a:buSzPct val="120000"/>
              <a:defRPr/>
            </a:pPr>
            <a:endParaRPr lang="pt-BR" sz="32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Máximo previsto para março de 2013</a:t>
            </a: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Previsão, nesse período, é de 60 manchas</a:t>
            </a: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Até o momento, parece tratar-se do ciclo com menor número de manchas nos últimos 100 anos</a:t>
            </a:r>
            <a:endParaRPr lang="pt-BR" sz="2800" b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defRPr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3"/>
          <p:cNvSpPr>
            <a:spLocks noGrp="1"/>
          </p:cNvSpPr>
          <p:nvPr>
            <p:ph type="title"/>
          </p:nvPr>
        </p:nvSpPr>
        <p:spPr>
          <a:xfrm>
            <a:off x="285750" y="2714625"/>
            <a:ext cx="885825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Sol “explosivo”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ítulo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772400" cy="1143000"/>
          </a:xfrm>
          <a:solidFill>
            <a:srgbClr val="00B0F0">
              <a:alpha val="55000"/>
            </a:srgbClr>
          </a:solidFill>
        </p:spPr>
        <p:txBody>
          <a:bodyPr/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Ejeção de massa coronal (CME)</a:t>
            </a:r>
          </a:p>
        </p:txBody>
      </p:sp>
      <p:pic>
        <p:nvPicPr>
          <p:cNvPr id="15362" name="Picture 2" descr="http://solarscience.msfc.nasa.gov/images/comb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628800"/>
            <a:ext cx="4876800" cy="4876801"/>
          </a:xfrm>
          <a:prstGeom prst="rect">
            <a:avLst/>
          </a:prstGeom>
          <a:noFill/>
        </p:spPr>
      </p:pic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-16078" y="6536377"/>
            <a:ext cx="42771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http://solarscience.msfc.nasa.gov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Espaço Reservado para Texto 3"/>
          <p:cNvSpPr>
            <a:spLocks noGrp="1"/>
          </p:cNvSpPr>
          <p:nvPr>
            <p:ph type="body" idx="1"/>
          </p:nvPr>
        </p:nvSpPr>
        <p:spPr>
          <a:xfrm>
            <a:off x="714375" y="857250"/>
            <a:ext cx="7772400" cy="1500188"/>
          </a:xfrm>
        </p:spPr>
        <p:txBody>
          <a:bodyPr/>
          <a:lstStyle/>
          <a:p>
            <a:pPr algn="ctr"/>
            <a:r>
              <a:rPr lang="pt-BR" sz="4800" smtClean="0">
                <a:solidFill>
                  <a:schemeClr val="bg1"/>
                </a:solidFill>
                <a:latin typeface="Century Gothic" pitchFamily="34" charset="0"/>
              </a:rPr>
              <a:t>O Sol em relação a outras estrelas</a:t>
            </a:r>
          </a:p>
        </p:txBody>
      </p:sp>
      <p:sp>
        <p:nvSpPr>
          <p:cNvPr id="8196" name="Text Box 141"/>
          <p:cNvSpPr txBox="1">
            <a:spLocks noChangeArrowheads="1"/>
          </p:cNvSpPr>
          <p:nvPr/>
        </p:nvSpPr>
        <p:spPr bwMode="auto">
          <a:xfrm>
            <a:off x="0" y="6357938"/>
            <a:ext cx="73580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>
                <a:solidFill>
                  <a:srgbClr val="FBD679"/>
                </a:solidFill>
                <a:latin typeface="Century Gothic" pitchFamily="34" charset="0"/>
              </a:rPr>
              <a:t>Crédito: Jon S. disponível em http://www.youtube.com/watch?v=c8CgDGhYKe8</a:t>
            </a:r>
          </a:p>
        </p:txBody>
      </p:sp>
      <p:pic>
        <p:nvPicPr>
          <p:cNvPr id="6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ítulo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772400" cy="1143000"/>
          </a:xfrm>
          <a:solidFill>
            <a:srgbClr val="FF0000">
              <a:alpha val="46000"/>
            </a:srgbClr>
          </a:solidFill>
        </p:spPr>
        <p:txBody>
          <a:bodyPr/>
          <a:lstStyle/>
          <a:p>
            <a:r>
              <a:rPr lang="pt-BR" sz="2800" dirty="0" err="1" smtClean="0">
                <a:solidFill>
                  <a:schemeClr val="bg1"/>
                </a:solidFill>
                <a:latin typeface="Century Gothic" pitchFamily="34" charset="0"/>
              </a:rPr>
              <a:t>Flares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(ou explosões solares)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-16078" y="6536377"/>
            <a:ext cx="42771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http://solarscience.msfc.nasa.gov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  <p:pic>
        <p:nvPicPr>
          <p:cNvPr id="7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ítulo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772400" cy="1143000"/>
          </a:xfrm>
          <a:solidFill>
            <a:srgbClr val="C00000">
              <a:alpha val="55000"/>
            </a:srgbClr>
          </a:solidFill>
        </p:spPr>
        <p:txBody>
          <a:bodyPr/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Erupções de proeminências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-16078" y="6536377"/>
            <a:ext cx="42771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http://solarscience.msfc.nasa.gov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  <p:pic>
        <p:nvPicPr>
          <p:cNvPr id="6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323529" y="620688"/>
            <a:ext cx="8424936" cy="1368152"/>
          </a:xfrm>
          <a:noFill/>
        </p:spPr>
        <p:txBody>
          <a:bodyPr/>
          <a:lstStyle/>
          <a:p>
            <a:pPr>
              <a:buClr>
                <a:srgbClr val="FF6600"/>
              </a:buClr>
              <a:defRPr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4000" b="0" dirty="0" smtClean="0">
                <a:solidFill>
                  <a:srgbClr val="FBD679"/>
                </a:solidFill>
                <a:latin typeface="Century Gothic" pitchFamily="34" charset="0"/>
              </a:rPr>
              <a:t>“Clima” espacial </a:t>
            </a:r>
          </a:p>
          <a:p>
            <a:pPr>
              <a:buClr>
                <a:srgbClr val="FF6600"/>
              </a:buClr>
              <a:defRPr/>
            </a:pPr>
            <a:r>
              <a:rPr lang="pt-BR" sz="4000" b="0" dirty="0" smtClean="0">
                <a:solidFill>
                  <a:srgbClr val="FBD679"/>
                </a:solidFill>
                <a:latin typeface="Century Gothic" pitchFamily="34" charset="0"/>
              </a:rPr>
              <a:t>(</a:t>
            </a:r>
            <a:r>
              <a:rPr lang="pt-BR" sz="4000" b="0" dirty="0" err="1" smtClean="0">
                <a:solidFill>
                  <a:srgbClr val="FBD679"/>
                </a:solidFill>
                <a:latin typeface="Century Gothic" pitchFamily="34" charset="0"/>
              </a:rPr>
              <a:t>Space</a:t>
            </a:r>
            <a:r>
              <a:rPr lang="pt-BR" sz="4000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4000" b="0" dirty="0" err="1" smtClean="0">
                <a:solidFill>
                  <a:srgbClr val="FBD679"/>
                </a:solidFill>
                <a:latin typeface="Century Gothic" pitchFamily="34" charset="0"/>
              </a:rPr>
              <a:t>weather</a:t>
            </a:r>
            <a:r>
              <a:rPr lang="pt-BR" sz="4000" b="0" dirty="0" smtClean="0">
                <a:solidFill>
                  <a:srgbClr val="FBD679"/>
                </a:solidFill>
                <a:latin typeface="Century Gothic" pitchFamily="34" charset="0"/>
              </a:rPr>
              <a:t>)</a:t>
            </a:r>
          </a:p>
        </p:txBody>
      </p:sp>
      <p:sp>
        <p:nvSpPr>
          <p:cNvPr id="5" name="Retângulo 4"/>
          <p:cNvSpPr/>
          <p:nvPr/>
        </p:nvSpPr>
        <p:spPr>
          <a:xfrm>
            <a:off x="179512" y="1844824"/>
            <a:ext cx="85689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6600"/>
              </a:buClr>
              <a:buSzPct val="120000"/>
              <a:defRPr/>
            </a:pPr>
            <a:endParaRPr lang="pt-BR" sz="32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Procura monitorar e prever fenômenos espaciais que podem afetar a vida na Terra</a:t>
            </a: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Em especial, com relação ao Sol:</a:t>
            </a:r>
          </a:p>
          <a:p>
            <a:pPr lvl="2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CME</a:t>
            </a:r>
          </a:p>
          <a:p>
            <a:pPr lvl="2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2800" b="0" dirty="0" err="1" smtClean="0">
                <a:solidFill>
                  <a:srgbClr val="FBD679"/>
                </a:solidFill>
                <a:latin typeface="Century Gothic" pitchFamily="34" charset="0"/>
              </a:rPr>
              <a:t>flares</a:t>
            </a: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As auroras polares são previstas ou    monitoradas via </a:t>
            </a:r>
            <a:r>
              <a:rPr lang="pt-BR" sz="2800" b="0" dirty="0" err="1" smtClean="0">
                <a:solidFill>
                  <a:srgbClr val="FBD679"/>
                </a:solidFill>
                <a:latin typeface="Century Gothic" pitchFamily="34" charset="0"/>
              </a:rPr>
              <a:t>space</a:t>
            </a:r>
            <a:r>
              <a:rPr lang="pt-BR" sz="2800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2800" b="0" dirty="0" err="1" smtClean="0">
                <a:solidFill>
                  <a:srgbClr val="FBD679"/>
                </a:solidFill>
                <a:latin typeface="Century Gothic" pitchFamily="34" charset="0"/>
              </a:rPr>
              <a:t>weather</a:t>
            </a:r>
            <a:endParaRPr lang="pt-BR" sz="2800" b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just">
              <a:buClr>
                <a:srgbClr val="FF6600"/>
              </a:buClr>
              <a:defRPr/>
            </a:pPr>
            <a:endParaRPr lang="pt-BR" sz="2800" b="0" dirty="0" smtClean="0">
              <a:solidFill>
                <a:srgbClr val="FBD679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3"/>
          <p:cNvSpPr>
            <a:spLocks noGrp="1"/>
          </p:cNvSpPr>
          <p:nvPr>
            <p:ph type="title"/>
          </p:nvPr>
        </p:nvSpPr>
        <p:spPr>
          <a:xfrm>
            <a:off x="107504" y="1285875"/>
            <a:ext cx="8856984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Como as auroras são produzidas</a:t>
            </a:r>
          </a:p>
        </p:txBody>
      </p:sp>
      <p:pic>
        <p:nvPicPr>
          <p:cNvPr id="4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35496" y="6536377"/>
            <a:ext cx="43813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: http://www.youtube.com/watch?v=lFulM1T7jvk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3"/>
          <p:cNvSpPr>
            <a:spLocks noGrp="1"/>
          </p:cNvSpPr>
          <p:nvPr>
            <p:ph type="title"/>
          </p:nvPr>
        </p:nvSpPr>
        <p:spPr>
          <a:xfrm>
            <a:off x="107504" y="1285875"/>
            <a:ext cx="8856984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Como as auroras são produzidas II</a:t>
            </a:r>
          </a:p>
        </p:txBody>
      </p:sp>
      <p:pic>
        <p:nvPicPr>
          <p:cNvPr id="4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-64691" y="6536377"/>
            <a:ext cx="45817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: http://www.youtube.com/watch?v=N5utQxtma2U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3"/>
          <p:cNvSpPr>
            <a:spLocks noGrp="1"/>
          </p:cNvSpPr>
          <p:nvPr>
            <p:ph type="title"/>
          </p:nvPr>
        </p:nvSpPr>
        <p:spPr>
          <a:xfrm>
            <a:off x="285750" y="2714625"/>
            <a:ext cx="885825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Nascimento, vida </a:t>
            </a:r>
            <a:b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</a:b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e morte do Sol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500063" y="642938"/>
            <a:ext cx="8143875" cy="5715000"/>
          </a:xfrm>
        </p:spPr>
        <p:txBody>
          <a:bodyPr/>
          <a:lstStyle/>
          <a:p>
            <a:pPr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4000" b="0" dirty="0" smtClean="0">
                <a:solidFill>
                  <a:srgbClr val="FBD679"/>
                </a:solidFill>
                <a:latin typeface="Century Gothic" pitchFamily="34" charset="0"/>
              </a:rPr>
              <a:t>Como as outras estrelas, o Sol nasceu, vai viver um tempo e depois vai acabar</a:t>
            </a:r>
          </a:p>
          <a:p>
            <a:pPr algn="l">
              <a:buClr>
                <a:srgbClr val="FF6600"/>
              </a:buClr>
              <a:defRPr/>
            </a:pPr>
            <a:endParaRPr lang="pt-BR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lvl="1" algn="l">
              <a:buClr>
                <a:srgbClr val="FF6600"/>
              </a:buClr>
              <a:buSzPct val="120000"/>
              <a:buFont typeface="Courier New" pitchFamily="49" charset="0"/>
              <a:buChar char="o"/>
              <a:defRPr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ele nasceu há 4,6 bilhões de anos</a:t>
            </a: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 seu “combustível” dura 10 bilhões de anos;</a:t>
            </a:r>
          </a:p>
          <a:p>
            <a:pPr lvl="1" algn="l"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pt-BR" sz="3200" b="0" dirty="0" smtClean="0">
                <a:solidFill>
                  <a:srgbClr val="FBD679"/>
                </a:solidFill>
                <a:latin typeface="Century Gothic" pitchFamily="34" charset="0"/>
              </a:rPr>
              <a:t> depois disso ele passa por outras fases até terminar como </a:t>
            </a:r>
            <a:r>
              <a:rPr lang="pt-BR" sz="3200" b="0" i="1" dirty="0" smtClean="0">
                <a:solidFill>
                  <a:srgbClr val="FBD679"/>
                </a:solidFill>
                <a:latin typeface="Century Gothic" pitchFamily="34" charset="0"/>
              </a:rPr>
              <a:t>anã negra</a:t>
            </a:r>
          </a:p>
          <a:p>
            <a:pPr algn="l">
              <a:buClr>
                <a:srgbClr val="FF6600"/>
              </a:buClr>
              <a:defRPr/>
            </a:pPr>
            <a:endParaRPr lang="pt-BR" b="0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l">
              <a:buClr>
                <a:srgbClr val="FF6600"/>
              </a:buClr>
              <a:buFont typeface="Courier New" pitchFamily="49" charset="0"/>
              <a:buChar char="o"/>
              <a:defRPr/>
            </a:pPr>
            <a:endParaRPr lang="pt-BR" b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3"/>
          <p:cNvGrpSpPr>
            <a:grpSpLocks noChangeAspect="1"/>
          </p:cNvGrpSpPr>
          <p:nvPr/>
        </p:nvGrpSpPr>
        <p:grpSpPr>
          <a:xfrm>
            <a:off x="3831489" y="2636912"/>
            <a:ext cx="1388583" cy="1388741"/>
            <a:chOff x="3010560" y="1160768"/>
            <a:chExt cx="1800001" cy="1800200"/>
          </a:xfrm>
        </p:grpSpPr>
        <p:sp>
          <p:nvSpPr>
            <p:cNvPr id="15" name="Elipse 14"/>
            <p:cNvSpPr/>
            <p:nvPr/>
          </p:nvSpPr>
          <p:spPr bwMode="auto">
            <a:xfrm>
              <a:off x="3563888" y="1700808"/>
              <a:ext cx="720000" cy="720000"/>
            </a:xfrm>
            <a:prstGeom prst="ellipse">
              <a:avLst/>
            </a:prstGeom>
            <a:gradFill>
              <a:gsLst>
                <a:gs pos="100000">
                  <a:schemeClr val="tx1"/>
                </a:gs>
                <a:gs pos="7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Elipse 15"/>
            <p:cNvSpPr/>
            <p:nvPr/>
          </p:nvSpPr>
          <p:spPr bwMode="auto">
            <a:xfrm>
              <a:off x="3154656" y="1337186"/>
              <a:ext cx="1528957" cy="1470147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3900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ipse 16"/>
            <p:cNvSpPr/>
            <p:nvPr/>
          </p:nvSpPr>
          <p:spPr bwMode="auto">
            <a:xfrm>
              <a:off x="3010560" y="1160768"/>
              <a:ext cx="1800001" cy="1800200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upo 21"/>
          <p:cNvGrpSpPr>
            <a:grpSpLocks noChangeAspect="1"/>
          </p:cNvGrpSpPr>
          <p:nvPr/>
        </p:nvGrpSpPr>
        <p:grpSpPr>
          <a:xfrm>
            <a:off x="2665270" y="3106399"/>
            <a:ext cx="466570" cy="466617"/>
            <a:chOff x="3319645" y="1405912"/>
            <a:chExt cx="864001" cy="864098"/>
          </a:xfrm>
          <a:gradFill>
            <a:gsLst>
              <a:gs pos="100000">
                <a:schemeClr val="tx1">
                  <a:alpha val="51000"/>
                </a:schemeClr>
              </a:gs>
              <a:gs pos="100000">
                <a:schemeClr val="tx1"/>
              </a:gs>
              <a:gs pos="30000">
                <a:srgbClr val="FF0000">
                  <a:alpha val="57000"/>
                </a:srgbClr>
              </a:gs>
            </a:gsLst>
            <a:path path="shape">
              <a:fillToRect l="50000" t="50000" r="50000" b="50000"/>
            </a:path>
          </a:gradFill>
        </p:grpSpPr>
        <p:sp>
          <p:nvSpPr>
            <p:cNvPr id="23" name="Elipse 22"/>
            <p:cNvSpPr>
              <a:spLocks noChangeAspect="1"/>
            </p:cNvSpPr>
            <p:nvPr/>
          </p:nvSpPr>
          <p:spPr bwMode="auto">
            <a:xfrm>
              <a:off x="3563903" y="1700817"/>
              <a:ext cx="288000" cy="288001"/>
            </a:xfrm>
            <a:prstGeom prst="ellipse">
              <a:avLst/>
            </a:prstGeom>
            <a:gradFill>
              <a:gsLst>
                <a:gs pos="67000">
                  <a:schemeClr val="bg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e 24"/>
            <p:cNvSpPr>
              <a:spLocks noChangeAspect="1"/>
            </p:cNvSpPr>
            <p:nvPr/>
          </p:nvSpPr>
          <p:spPr bwMode="auto">
            <a:xfrm>
              <a:off x="3319645" y="1405912"/>
              <a:ext cx="864001" cy="864098"/>
            </a:xfrm>
            <a:prstGeom prst="ellipse">
              <a:avLst/>
            </a:prstGeom>
            <a:gradFill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33000">
                  <a:srgbClr val="FFC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" name="Grupo 127"/>
          <p:cNvGrpSpPr/>
          <p:nvPr/>
        </p:nvGrpSpPr>
        <p:grpSpPr>
          <a:xfrm>
            <a:off x="7956484" y="2852936"/>
            <a:ext cx="791980" cy="864096"/>
            <a:chOff x="7884476" y="764704"/>
            <a:chExt cx="791980" cy="864096"/>
          </a:xfrm>
        </p:grpSpPr>
        <p:sp>
          <p:nvSpPr>
            <p:cNvPr id="36" name="Elipse 35"/>
            <p:cNvSpPr>
              <a:spLocks noChangeAspect="1"/>
            </p:cNvSpPr>
            <p:nvPr/>
          </p:nvSpPr>
          <p:spPr bwMode="auto">
            <a:xfrm>
              <a:off x="7884476" y="764704"/>
              <a:ext cx="791980" cy="86409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Elipse 34"/>
            <p:cNvSpPr>
              <a:spLocks noChangeAspect="1"/>
            </p:cNvSpPr>
            <p:nvPr/>
          </p:nvSpPr>
          <p:spPr bwMode="auto">
            <a:xfrm>
              <a:off x="8196086" y="1124755"/>
              <a:ext cx="192338" cy="192340"/>
            </a:xfrm>
            <a:prstGeom prst="ellipse">
              <a:avLst/>
            </a:prstGeom>
            <a:gradFill>
              <a:gsLst>
                <a:gs pos="69000">
                  <a:srgbClr val="7030A0">
                    <a:alpha val="0"/>
                  </a:srgbClr>
                </a:gs>
                <a:gs pos="16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o 60"/>
          <p:cNvGrpSpPr/>
          <p:nvPr/>
        </p:nvGrpSpPr>
        <p:grpSpPr>
          <a:xfrm>
            <a:off x="6065970" y="2999608"/>
            <a:ext cx="882294" cy="717424"/>
            <a:chOff x="5926240" y="1912127"/>
            <a:chExt cx="882294" cy="717424"/>
          </a:xfrm>
        </p:grpSpPr>
        <p:sp>
          <p:nvSpPr>
            <p:cNvPr id="24" name="Elipse 23"/>
            <p:cNvSpPr>
              <a:spLocks noChangeAspect="1"/>
            </p:cNvSpPr>
            <p:nvPr/>
          </p:nvSpPr>
          <p:spPr bwMode="auto">
            <a:xfrm rot="15834379">
              <a:off x="6008675" y="1829692"/>
              <a:ext cx="717424" cy="882294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80000">
                  <a:schemeClr val="tx1">
                    <a:alpha val="0"/>
                  </a:schemeClr>
                </a:gs>
                <a:gs pos="83000">
                  <a:srgbClr val="00FF00">
                    <a:alpha val="61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e 20"/>
            <p:cNvSpPr>
              <a:spLocks noChangeAspect="1"/>
            </p:cNvSpPr>
            <p:nvPr/>
          </p:nvSpPr>
          <p:spPr bwMode="auto">
            <a:xfrm rot="15834379">
              <a:off x="6036470" y="1890402"/>
              <a:ext cx="630354" cy="760371"/>
            </a:xfrm>
            <a:prstGeom prst="ellipse">
              <a:avLst/>
            </a:prstGeom>
            <a:gradFill>
              <a:gsLst>
                <a:gs pos="68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0">
                  <a:srgbClr val="00FF00">
                    <a:alpha val="0"/>
                  </a:srgbClr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" name="Grupo 59"/>
          <p:cNvGrpSpPr/>
          <p:nvPr/>
        </p:nvGrpSpPr>
        <p:grpSpPr>
          <a:xfrm>
            <a:off x="6334814" y="3212976"/>
            <a:ext cx="253410" cy="254816"/>
            <a:chOff x="6334814" y="3212976"/>
            <a:chExt cx="253410" cy="254816"/>
          </a:xfrm>
        </p:grpSpPr>
        <p:sp>
          <p:nvSpPr>
            <p:cNvPr id="38" name="Elipse 37"/>
            <p:cNvSpPr>
              <a:spLocks noChangeAspect="1"/>
            </p:cNvSpPr>
            <p:nvPr/>
          </p:nvSpPr>
          <p:spPr bwMode="auto">
            <a:xfrm>
              <a:off x="6334814" y="3212976"/>
              <a:ext cx="253410" cy="25481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0">
                  <a:srgbClr val="7030A0"/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Elipse 39"/>
            <p:cNvSpPr>
              <a:spLocks noChangeAspect="1"/>
            </p:cNvSpPr>
            <p:nvPr/>
          </p:nvSpPr>
          <p:spPr bwMode="auto">
            <a:xfrm>
              <a:off x="6390158" y="3284984"/>
              <a:ext cx="126058" cy="126743"/>
            </a:xfrm>
            <a:prstGeom prst="ellipse">
              <a:avLst/>
            </a:prstGeom>
            <a:gradFill>
              <a:gsLst>
                <a:gs pos="69000">
                  <a:srgbClr val="7030A0">
                    <a:alpha val="0"/>
                  </a:srgbClr>
                </a:gs>
                <a:gs pos="16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Grupo 128"/>
          <p:cNvGrpSpPr>
            <a:grpSpLocks noChangeAspect="1"/>
          </p:cNvGrpSpPr>
          <p:nvPr/>
        </p:nvGrpSpPr>
        <p:grpSpPr>
          <a:xfrm rot="1057404">
            <a:off x="-267653" y="2025240"/>
            <a:ext cx="2941689" cy="2156228"/>
            <a:chOff x="-180532" y="1685387"/>
            <a:chExt cx="3587426" cy="2629546"/>
          </a:xfrm>
        </p:grpSpPr>
        <p:grpSp>
          <p:nvGrpSpPr>
            <p:cNvPr id="8" name="Grupo 74"/>
            <p:cNvGrpSpPr/>
            <p:nvPr/>
          </p:nvGrpSpPr>
          <p:grpSpPr>
            <a:xfrm>
              <a:off x="-180532" y="1916833"/>
              <a:ext cx="3408885" cy="2398100"/>
              <a:chOff x="2549230" y="2565087"/>
              <a:chExt cx="2906309" cy="2044547"/>
            </a:xfrm>
          </p:grpSpPr>
          <p:grpSp>
            <p:nvGrpSpPr>
              <p:cNvPr id="9" name="Grupo 1"/>
              <p:cNvGrpSpPr/>
              <p:nvPr/>
            </p:nvGrpSpPr>
            <p:grpSpPr>
              <a:xfrm rot="5654619">
                <a:off x="2980111" y="2134206"/>
                <a:ext cx="2044547" cy="2906309"/>
                <a:chOff x="5438510" y="3142836"/>
                <a:chExt cx="2693140" cy="3691462"/>
              </a:xfrm>
            </p:grpSpPr>
            <p:sp>
              <p:nvSpPr>
                <p:cNvPr id="114" name="Elipse 2"/>
                <p:cNvSpPr/>
                <p:nvPr/>
              </p:nvSpPr>
              <p:spPr bwMode="auto">
                <a:xfrm rot="2624855">
                  <a:off x="5438510" y="3142836"/>
                  <a:ext cx="2693140" cy="369146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tx1">
                        <a:alpha val="51000"/>
                      </a:schemeClr>
                    </a:gs>
                    <a:gs pos="88000">
                      <a:srgbClr val="7030A0">
                        <a:alpha val="12000"/>
                      </a:srgbClr>
                    </a:gs>
                    <a:gs pos="30000">
                      <a:srgbClr val="FF0000">
                        <a:alpha val="71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15" name="Elipse 3"/>
                <p:cNvSpPr/>
                <p:nvPr/>
              </p:nvSpPr>
              <p:spPr bwMode="auto">
                <a:xfrm rot="2349922">
                  <a:off x="6372200" y="4365104"/>
                  <a:ext cx="1008112" cy="1152128"/>
                </a:xfrm>
                <a:prstGeom prst="ellipse">
                  <a:avLst/>
                </a:prstGeom>
                <a:gradFill>
                  <a:gsLst>
                    <a:gs pos="100000">
                      <a:srgbClr val="C00000">
                        <a:alpha val="40000"/>
                      </a:srgbClr>
                    </a:gs>
                    <a:gs pos="100000">
                      <a:srgbClr val="C00000">
                        <a:alpha val="24000"/>
                      </a:srgbClr>
                    </a:gs>
                    <a:gs pos="77000">
                      <a:schemeClr val="accent6">
                        <a:lumMod val="40000"/>
                        <a:lumOff val="60000"/>
                        <a:alpha val="75000"/>
                      </a:schemeClr>
                    </a:gs>
                    <a:gs pos="26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16" name="Lua 4"/>
                <p:cNvSpPr/>
                <p:nvPr/>
              </p:nvSpPr>
              <p:spPr bwMode="auto">
                <a:xfrm rot="17082802">
                  <a:off x="6082866" y="5061353"/>
                  <a:ext cx="451998" cy="803466"/>
                </a:xfrm>
                <a:prstGeom prst="moon">
                  <a:avLst>
                    <a:gd name="adj" fmla="val 38470"/>
                  </a:avLst>
                </a:prstGeom>
                <a:solidFill>
                  <a:srgbClr val="FF0000">
                    <a:alpha val="31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317500" dist="38100" dir="16200000" sx="105000" sy="105000" rotWithShape="0">
                    <a:srgbClr val="C00000">
                      <a:alpha val="62000"/>
                    </a:srgb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17" name="Lua 5"/>
                <p:cNvSpPr/>
                <p:nvPr/>
              </p:nvSpPr>
              <p:spPr bwMode="auto">
                <a:xfrm rot="9502948">
                  <a:off x="6857371" y="4429169"/>
                  <a:ext cx="461955" cy="815628"/>
                </a:xfrm>
                <a:prstGeom prst="moon">
                  <a:avLst>
                    <a:gd name="adj" fmla="val 17418"/>
                  </a:avLst>
                </a:prstGeom>
                <a:solidFill>
                  <a:srgbClr val="FFFF00">
                    <a:alpha val="52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18" name="Lua 6"/>
                <p:cNvSpPr/>
                <p:nvPr/>
              </p:nvSpPr>
              <p:spPr bwMode="auto">
                <a:xfrm rot="12805835">
                  <a:off x="6690219" y="4587851"/>
                  <a:ext cx="671589" cy="1135848"/>
                </a:xfrm>
                <a:prstGeom prst="moon">
                  <a:avLst>
                    <a:gd name="adj" fmla="val 11144"/>
                  </a:avLst>
                </a:prstGeom>
                <a:gradFill flip="none" rotWithShape="1">
                  <a:gsLst>
                    <a:gs pos="66000">
                      <a:srgbClr val="FF0000">
                        <a:alpha val="39000"/>
                      </a:srgbClr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19" name="Lua 7"/>
                <p:cNvSpPr/>
                <p:nvPr/>
              </p:nvSpPr>
              <p:spPr bwMode="auto">
                <a:xfrm rot="5400000">
                  <a:off x="6642660" y="4112556"/>
                  <a:ext cx="590708" cy="1043445"/>
                </a:xfrm>
                <a:prstGeom prst="moon">
                  <a:avLst>
                    <a:gd name="adj" fmla="val 15912"/>
                  </a:avLst>
                </a:prstGeom>
                <a:solidFill>
                  <a:srgbClr val="FF0000">
                    <a:alpha val="52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20" name="Lua 8"/>
                <p:cNvSpPr/>
                <p:nvPr/>
              </p:nvSpPr>
              <p:spPr bwMode="auto">
                <a:xfrm rot="17307021">
                  <a:off x="6406197" y="4966182"/>
                  <a:ext cx="422407" cy="628605"/>
                </a:xfrm>
                <a:prstGeom prst="moon">
                  <a:avLst>
                    <a:gd name="adj" fmla="val 24258"/>
                  </a:avLst>
                </a:prstGeom>
                <a:gradFill flip="none" rotWithShape="1">
                  <a:gsLst>
                    <a:gs pos="66000">
                      <a:srgbClr val="FF0000">
                        <a:alpha val="56000"/>
                      </a:srgbClr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21" name="Lua 10"/>
                <p:cNvSpPr/>
                <p:nvPr/>
              </p:nvSpPr>
              <p:spPr bwMode="auto">
                <a:xfrm rot="1435920">
                  <a:off x="6588224" y="4509122"/>
                  <a:ext cx="360039" cy="648072"/>
                </a:xfrm>
                <a:prstGeom prst="moon">
                  <a:avLst>
                    <a:gd name="adj" fmla="val 15912"/>
                  </a:avLst>
                </a:prstGeom>
                <a:solidFill>
                  <a:srgbClr val="FFFF00">
                    <a:alpha val="52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22" name="Lua 12"/>
                <p:cNvSpPr/>
                <p:nvPr/>
              </p:nvSpPr>
              <p:spPr bwMode="auto">
                <a:xfrm rot="6855707">
                  <a:off x="6401120" y="4047666"/>
                  <a:ext cx="830433" cy="887217"/>
                </a:xfrm>
                <a:prstGeom prst="moon">
                  <a:avLst>
                    <a:gd name="adj" fmla="val 14645"/>
                  </a:avLst>
                </a:prstGeom>
                <a:solidFill>
                  <a:srgbClr val="FF0000">
                    <a:alpha val="31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23" name="Lua 14"/>
                <p:cNvSpPr/>
                <p:nvPr/>
              </p:nvSpPr>
              <p:spPr bwMode="auto">
                <a:xfrm rot="431926">
                  <a:off x="6633098" y="4733219"/>
                  <a:ext cx="150352" cy="341390"/>
                </a:xfrm>
                <a:prstGeom prst="moon">
                  <a:avLst>
                    <a:gd name="adj" fmla="val 2599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24" name="Lua 15"/>
                <p:cNvSpPr/>
                <p:nvPr/>
              </p:nvSpPr>
              <p:spPr bwMode="auto">
                <a:xfrm rot="9622414">
                  <a:off x="6874925" y="4619917"/>
                  <a:ext cx="313123" cy="474998"/>
                </a:xfrm>
                <a:prstGeom prst="moon">
                  <a:avLst>
                    <a:gd name="adj" fmla="val 10121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26" name="Lua 17"/>
                <p:cNvSpPr/>
                <p:nvPr/>
              </p:nvSpPr>
              <p:spPr bwMode="auto">
                <a:xfrm rot="10800000">
                  <a:off x="7018941" y="4619917"/>
                  <a:ext cx="313123" cy="474998"/>
                </a:xfrm>
                <a:prstGeom prst="moon">
                  <a:avLst>
                    <a:gd name="adj" fmla="val 10121"/>
                  </a:avLst>
                </a:prstGeom>
                <a:solidFill>
                  <a:schemeClr val="accent6">
                    <a:lumMod val="40000"/>
                    <a:lumOff val="60000"/>
                    <a:alpha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</p:grpSp>
          <p:grpSp>
            <p:nvGrpSpPr>
              <p:cNvPr id="10" name="Grupo 73"/>
              <p:cNvGrpSpPr/>
              <p:nvPr/>
            </p:nvGrpSpPr>
            <p:grpSpPr>
              <a:xfrm>
                <a:off x="3131840" y="2768683"/>
                <a:ext cx="1758172" cy="1554907"/>
                <a:chOff x="3226772" y="2768683"/>
                <a:chExt cx="1758172" cy="1554907"/>
              </a:xfrm>
            </p:grpSpPr>
            <p:sp>
              <p:nvSpPr>
                <p:cNvPr id="102" name="Lua 101"/>
                <p:cNvSpPr/>
                <p:nvPr/>
              </p:nvSpPr>
              <p:spPr bwMode="auto">
                <a:xfrm rot="3021653">
                  <a:off x="3560859" y="3054756"/>
                  <a:ext cx="653804" cy="673547"/>
                </a:xfrm>
                <a:prstGeom prst="moon">
                  <a:avLst>
                    <a:gd name="adj" fmla="val 14645"/>
                  </a:avLst>
                </a:prstGeom>
                <a:solidFill>
                  <a:srgbClr val="FF0000">
                    <a:alpha val="31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03" name="Lua 102"/>
                <p:cNvSpPr/>
                <p:nvPr/>
              </p:nvSpPr>
              <p:spPr bwMode="auto">
                <a:xfrm rot="2360666" flipH="1">
                  <a:off x="4159053" y="3650574"/>
                  <a:ext cx="825891" cy="673016"/>
                </a:xfrm>
                <a:prstGeom prst="moon">
                  <a:avLst>
                    <a:gd name="adj" fmla="val 28332"/>
                  </a:avLst>
                </a:prstGeom>
                <a:gradFill flip="none" rotWithShape="1">
                  <a:gsLst>
                    <a:gs pos="66000">
                      <a:srgbClr val="7030A0">
                        <a:alpha val="41000"/>
                      </a:srgbClr>
                    </a:gs>
                    <a:gs pos="26000">
                      <a:schemeClr val="bg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04" name="Lua 58"/>
                <p:cNvSpPr/>
                <p:nvPr/>
              </p:nvSpPr>
              <p:spPr bwMode="auto">
                <a:xfrm rot="12996211" flipH="1">
                  <a:off x="3226772" y="2768683"/>
                  <a:ext cx="1106280" cy="925847"/>
                </a:xfrm>
                <a:prstGeom prst="moon">
                  <a:avLst>
                    <a:gd name="adj" fmla="val 13831"/>
                  </a:avLst>
                </a:prstGeom>
                <a:gradFill flip="none" rotWithShape="1">
                  <a:gsLst>
                    <a:gs pos="66000">
                      <a:schemeClr val="bg1">
                        <a:alpha val="8000"/>
                      </a:schemeClr>
                    </a:gs>
                    <a:gs pos="26000">
                      <a:srgbClr val="7030A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grpSp>
              <p:nvGrpSpPr>
                <p:cNvPr id="11" name="Grupo 63"/>
                <p:cNvGrpSpPr/>
                <p:nvPr/>
              </p:nvGrpSpPr>
              <p:grpSpPr>
                <a:xfrm>
                  <a:off x="3509284" y="2780928"/>
                  <a:ext cx="630668" cy="650249"/>
                  <a:chOff x="6029564" y="1916832"/>
                  <a:chExt cx="630668" cy="650249"/>
                </a:xfrm>
              </p:grpSpPr>
              <p:sp>
                <p:nvSpPr>
                  <p:cNvPr id="112" name="Elipse 61"/>
                  <p:cNvSpPr>
                    <a:spLocks noChangeAspect="1"/>
                  </p:cNvSpPr>
                  <p:nvPr/>
                </p:nvSpPr>
                <p:spPr bwMode="auto">
                  <a:xfrm>
                    <a:off x="6029564" y="1916832"/>
                    <a:ext cx="630668" cy="650249"/>
                  </a:xfrm>
                  <a:prstGeom prst="ellipse">
                    <a:avLst/>
                  </a:prstGeom>
                  <a:gradFill flip="none" rotWithShape="1">
                    <a:gsLst>
                      <a:gs pos="91000">
                        <a:srgbClr val="7030A0">
                          <a:alpha val="20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  <a:gs pos="49000">
                        <a:srgbClr val="7030A0">
                          <a:alpha val="6100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2"/>
                    <a:endParaRPr lang="pt-BR" dirty="0" smtClean="0"/>
                  </a:p>
                </p:txBody>
              </p:sp>
              <p:sp>
                <p:nvSpPr>
                  <p:cNvPr id="113" name="Elipse 62"/>
                  <p:cNvSpPr>
                    <a:spLocks noChangeAspect="1"/>
                  </p:cNvSpPr>
                  <p:nvPr/>
                </p:nvSpPr>
                <p:spPr bwMode="auto">
                  <a:xfrm>
                    <a:off x="6245588" y="2132856"/>
                    <a:ext cx="256706" cy="255511"/>
                  </a:xfrm>
                  <a:prstGeom prst="ellipse">
                    <a:avLst/>
                  </a:prstGeom>
                  <a:gradFill>
                    <a:gsLst>
                      <a:gs pos="91000">
                        <a:schemeClr val="accent6">
                          <a:lumMod val="60000"/>
                          <a:lumOff val="40000"/>
                          <a:alpha val="36000"/>
                        </a:schemeClr>
                      </a:gs>
                      <a:gs pos="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2"/>
                    <a:endParaRPr lang="pt-BR" dirty="0" smtClean="0"/>
                  </a:p>
                </p:txBody>
              </p:sp>
            </p:grpSp>
            <p:grpSp>
              <p:nvGrpSpPr>
                <p:cNvPr id="12" name="Grupo 67"/>
                <p:cNvGrpSpPr/>
                <p:nvPr/>
              </p:nvGrpSpPr>
              <p:grpSpPr>
                <a:xfrm>
                  <a:off x="4301372" y="3789040"/>
                  <a:ext cx="486652" cy="504056"/>
                  <a:chOff x="6029564" y="1916832"/>
                  <a:chExt cx="630668" cy="650249"/>
                </a:xfrm>
              </p:grpSpPr>
              <p:sp>
                <p:nvSpPr>
                  <p:cNvPr id="110" name="Elipse 109"/>
                  <p:cNvSpPr>
                    <a:spLocks noChangeAspect="1"/>
                  </p:cNvSpPr>
                  <p:nvPr/>
                </p:nvSpPr>
                <p:spPr bwMode="auto">
                  <a:xfrm>
                    <a:off x="6029564" y="1916832"/>
                    <a:ext cx="630668" cy="650249"/>
                  </a:xfrm>
                  <a:prstGeom prst="ellipse">
                    <a:avLst/>
                  </a:prstGeom>
                  <a:gradFill flip="none" rotWithShape="1">
                    <a:gsLst>
                      <a:gs pos="91000">
                        <a:srgbClr val="7030A0">
                          <a:alpha val="20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  <a:gs pos="49000">
                        <a:srgbClr val="7030A0">
                          <a:alpha val="6100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2"/>
                    <a:endParaRPr lang="pt-BR" dirty="0" smtClean="0"/>
                  </a:p>
                </p:txBody>
              </p:sp>
              <p:sp>
                <p:nvSpPr>
                  <p:cNvPr id="111" name="Elipse 110"/>
                  <p:cNvSpPr>
                    <a:spLocks noChangeAspect="1"/>
                  </p:cNvSpPr>
                  <p:nvPr/>
                </p:nvSpPr>
                <p:spPr bwMode="auto">
                  <a:xfrm>
                    <a:off x="6245588" y="2132856"/>
                    <a:ext cx="256706" cy="255511"/>
                  </a:xfrm>
                  <a:prstGeom prst="ellipse">
                    <a:avLst/>
                  </a:prstGeom>
                  <a:gradFill>
                    <a:gsLst>
                      <a:gs pos="91000">
                        <a:schemeClr val="accent6">
                          <a:lumMod val="60000"/>
                          <a:lumOff val="40000"/>
                          <a:alpha val="36000"/>
                        </a:schemeClr>
                      </a:gs>
                      <a:gs pos="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2"/>
                    <a:endParaRPr lang="pt-BR" dirty="0" smtClean="0"/>
                  </a:p>
                </p:txBody>
              </p:sp>
            </p:grpSp>
            <p:grpSp>
              <p:nvGrpSpPr>
                <p:cNvPr id="13" name="Grupo 70"/>
                <p:cNvGrpSpPr/>
                <p:nvPr/>
              </p:nvGrpSpPr>
              <p:grpSpPr>
                <a:xfrm>
                  <a:off x="4427984" y="3573016"/>
                  <a:ext cx="360040" cy="360040"/>
                  <a:chOff x="6029564" y="1916832"/>
                  <a:chExt cx="630668" cy="650249"/>
                </a:xfrm>
              </p:grpSpPr>
              <p:sp>
                <p:nvSpPr>
                  <p:cNvPr id="108" name="Elipse 107"/>
                  <p:cNvSpPr>
                    <a:spLocks noChangeAspect="1"/>
                  </p:cNvSpPr>
                  <p:nvPr/>
                </p:nvSpPr>
                <p:spPr bwMode="auto">
                  <a:xfrm>
                    <a:off x="6029564" y="1916832"/>
                    <a:ext cx="630668" cy="650249"/>
                  </a:xfrm>
                  <a:prstGeom prst="ellipse">
                    <a:avLst/>
                  </a:prstGeom>
                  <a:gradFill flip="none" rotWithShape="1">
                    <a:gsLst>
                      <a:gs pos="91000">
                        <a:srgbClr val="7030A0">
                          <a:alpha val="20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  <a:gs pos="49000">
                        <a:srgbClr val="7030A0">
                          <a:alpha val="6100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2"/>
                    <a:endParaRPr lang="pt-BR" dirty="0" smtClean="0"/>
                  </a:p>
                </p:txBody>
              </p:sp>
              <p:sp>
                <p:nvSpPr>
                  <p:cNvPr id="109" name="Elipse 108"/>
                  <p:cNvSpPr>
                    <a:spLocks noChangeAspect="1"/>
                  </p:cNvSpPr>
                  <p:nvPr/>
                </p:nvSpPr>
                <p:spPr bwMode="auto">
                  <a:xfrm>
                    <a:off x="6245588" y="2132856"/>
                    <a:ext cx="256706" cy="255511"/>
                  </a:xfrm>
                  <a:prstGeom prst="ellipse">
                    <a:avLst/>
                  </a:prstGeom>
                  <a:gradFill>
                    <a:gsLst>
                      <a:gs pos="91000">
                        <a:schemeClr val="accent6">
                          <a:lumMod val="60000"/>
                          <a:lumOff val="40000"/>
                          <a:alpha val="36000"/>
                        </a:schemeClr>
                      </a:gs>
                      <a:gs pos="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342"/>
                    <a:endParaRPr lang="pt-BR" dirty="0" smtClean="0"/>
                  </a:p>
                </p:txBody>
              </p:sp>
            </p:grpSp>
          </p:grpSp>
        </p:grpSp>
        <p:sp>
          <p:nvSpPr>
            <p:cNvPr id="127" name="Semicírculos 126"/>
            <p:cNvSpPr/>
            <p:nvPr/>
          </p:nvSpPr>
          <p:spPr bwMode="auto">
            <a:xfrm rot="13382711">
              <a:off x="282791" y="1685387"/>
              <a:ext cx="3124103" cy="2344051"/>
            </a:xfrm>
            <a:prstGeom prst="blockArc">
              <a:avLst>
                <a:gd name="adj1" fmla="val 10701062"/>
                <a:gd name="adj2" fmla="val 1269966"/>
                <a:gd name="adj3" fmla="val 18079"/>
              </a:avLst>
            </a:prstGeom>
            <a:solidFill>
              <a:schemeClr val="tx1">
                <a:alpha val="64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56" name="Conector de seta reta 155"/>
          <p:cNvCxnSpPr/>
          <p:nvPr/>
        </p:nvCxnSpPr>
        <p:spPr bwMode="auto">
          <a:xfrm>
            <a:off x="1979712" y="3356992"/>
            <a:ext cx="57606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7" name="Conector de seta reta 156"/>
          <p:cNvCxnSpPr/>
          <p:nvPr/>
        </p:nvCxnSpPr>
        <p:spPr bwMode="auto">
          <a:xfrm flipV="1">
            <a:off x="3419872" y="3348567"/>
            <a:ext cx="699649" cy="84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0" name="Conector de seta reta 159"/>
          <p:cNvCxnSpPr/>
          <p:nvPr/>
        </p:nvCxnSpPr>
        <p:spPr bwMode="auto">
          <a:xfrm flipV="1">
            <a:off x="5076056" y="3348567"/>
            <a:ext cx="720080" cy="84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1" name="Conector de seta reta 160"/>
          <p:cNvCxnSpPr/>
          <p:nvPr/>
        </p:nvCxnSpPr>
        <p:spPr bwMode="auto">
          <a:xfrm flipV="1">
            <a:off x="7308304" y="3348567"/>
            <a:ext cx="720080" cy="84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97" name="Título 1"/>
          <p:cNvSpPr txBox="1">
            <a:spLocks/>
          </p:cNvSpPr>
          <p:nvPr/>
        </p:nvSpPr>
        <p:spPr>
          <a:xfrm>
            <a:off x="685800" y="12576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Sequência evolucionária do Sol</a:t>
            </a:r>
          </a:p>
        </p:txBody>
      </p:sp>
      <p:sp>
        <p:nvSpPr>
          <p:cNvPr id="95" name="CaixaDeTexto 94"/>
          <p:cNvSpPr txBox="1"/>
          <p:nvPr/>
        </p:nvSpPr>
        <p:spPr>
          <a:xfrm>
            <a:off x="323528" y="442840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Nuvem interestelar 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6" name="CaixaDeTexto 95"/>
          <p:cNvSpPr txBox="1"/>
          <p:nvPr/>
        </p:nvSpPr>
        <p:spPr>
          <a:xfrm>
            <a:off x="2123728" y="3966155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Sol no estágio de sequencia principal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7" name="CaixaDeTexto 96"/>
          <p:cNvSpPr txBox="1"/>
          <p:nvPr/>
        </p:nvSpPr>
        <p:spPr>
          <a:xfrm>
            <a:off x="3779912" y="399635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Gigante vermelha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8" name="CaixaDeTexto 97"/>
          <p:cNvSpPr txBox="1"/>
          <p:nvPr/>
        </p:nvSpPr>
        <p:spPr>
          <a:xfrm>
            <a:off x="5652120" y="399635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Nebulosa planetária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9" name="CaixaDeTexto 98"/>
          <p:cNvSpPr txBox="1"/>
          <p:nvPr/>
        </p:nvSpPr>
        <p:spPr>
          <a:xfrm>
            <a:off x="7452320" y="402655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Anã branca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395536" y="6093296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Century Gothic" pitchFamily="34" charset="0"/>
              </a:rPr>
              <a:t>Imagens fora de escala</a:t>
            </a:r>
            <a:endParaRPr lang="pt-BR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pSp>
        <p:nvGrpSpPr>
          <p:cNvPr id="14" name="Grupo 61"/>
          <p:cNvGrpSpPr/>
          <p:nvPr/>
        </p:nvGrpSpPr>
        <p:grpSpPr>
          <a:xfrm>
            <a:off x="8028384" y="2931383"/>
            <a:ext cx="720080" cy="785649"/>
            <a:chOff x="8028384" y="4875598"/>
            <a:chExt cx="720080" cy="785649"/>
          </a:xfrm>
        </p:grpSpPr>
        <p:sp>
          <p:nvSpPr>
            <p:cNvPr id="58" name="Elipse 57"/>
            <p:cNvSpPr>
              <a:spLocks noChangeAspect="1"/>
            </p:cNvSpPr>
            <p:nvPr/>
          </p:nvSpPr>
          <p:spPr bwMode="auto">
            <a:xfrm>
              <a:off x="8028384" y="4875598"/>
              <a:ext cx="720080" cy="78564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0">
                  <a:srgbClr val="420000"/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Elipse 58"/>
            <p:cNvSpPr>
              <a:spLocks noChangeAspect="1"/>
            </p:cNvSpPr>
            <p:nvPr/>
          </p:nvSpPr>
          <p:spPr bwMode="auto">
            <a:xfrm>
              <a:off x="8316416" y="5205514"/>
              <a:ext cx="144016" cy="144017"/>
            </a:xfrm>
            <a:prstGeom prst="ellipse">
              <a:avLst/>
            </a:prstGeom>
            <a:gradFill>
              <a:gsLst>
                <a:gs pos="69000">
                  <a:srgbClr val="7030A0">
                    <a:alpha val="0"/>
                  </a:srgbClr>
                </a:gs>
                <a:gs pos="16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3" name="CaixaDeTexto 62"/>
          <p:cNvSpPr txBox="1"/>
          <p:nvPr/>
        </p:nvSpPr>
        <p:spPr>
          <a:xfrm>
            <a:off x="7452320" y="429309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Anã negra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99" grpId="1"/>
      <p:bldP spid="136" grpId="0"/>
      <p:bldP spid="6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>
            <a:grpSpLocks noChangeAspect="1"/>
          </p:cNvGrpSpPr>
          <p:nvPr/>
        </p:nvGrpSpPr>
        <p:grpSpPr>
          <a:xfrm>
            <a:off x="3563888" y="3861048"/>
            <a:ext cx="2088232" cy="2132343"/>
            <a:chOff x="3190476" y="1101961"/>
            <a:chExt cx="1705377" cy="1741394"/>
          </a:xfrm>
        </p:grpSpPr>
        <p:sp>
          <p:nvSpPr>
            <p:cNvPr id="12" name="Elipse 11"/>
            <p:cNvSpPr/>
            <p:nvPr/>
          </p:nvSpPr>
          <p:spPr bwMode="auto">
            <a:xfrm>
              <a:off x="3190476" y="1101961"/>
              <a:ext cx="1705377" cy="1741394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Elipse 9"/>
            <p:cNvSpPr/>
            <p:nvPr/>
          </p:nvSpPr>
          <p:spPr bwMode="auto">
            <a:xfrm>
              <a:off x="3563888" y="1513603"/>
              <a:ext cx="920323" cy="907204"/>
            </a:xfrm>
            <a:prstGeom prst="ellipse">
              <a:avLst/>
            </a:prstGeom>
            <a:gradFill>
              <a:gsLst>
                <a:gs pos="100000">
                  <a:schemeClr val="tx1">
                    <a:alpha val="0"/>
                  </a:schemeClr>
                </a:gs>
                <a:gs pos="8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0" name="Elipse 29"/>
          <p:cNvSpPr/>
          <p:nvPr/>
        </p:nvSpPr>
        <p:spPr bwMode="auto">
          <a:xfrm rot="2349922">
            <a:off x="6284630" y="4432873"/>
            <a:ext cx="765327" cy="907076"/>
          </a:xfrm>
          <a:prstGeom prst="ellipse">
            <a:avLst/>
          </a:prstGeom>
          <a:gradFill>
            <a:gsLst>
              <a:gs pos="100000">
                <a:schemeClr val="accent1">
                  <a:alpha val="0"/>
                </a:schemeClr>
              </a:gs>
              <a:gs pos="66000">
                <a:schemeClr val="accent1"/>
              </a:gs>
              <a:gs pos="66000">
                <a:schemeClr val="accent1"/>
              </a:gs>
              <a:gs pos="52000">
                <a:schemeClr val="accent6">
                  <a:lumMod val="40000"/>
                  <a:lumOff val="60000"/>
                </a:schemeClr>
              </a:gs>
              <a:gs pos="26000">
                <a:schemeClr val="bg1"/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4" name="Lua 33"/>
          <p:cNvSpPr/>
          <p:nvPr/>
        </p:nvSpPr>
        <p:spPr bwMode="auto">
          <a:xfrm rot="1988935">
            <a:off x="5935399" y="4392882"/>
            <a:ext cx="639868" cy="953824"/>
          </a:xfrm>
          <a:prstGeom prst="moon">
            <a:avLst>
              <a:gd name="adj" fmla="val 12041"/>
            </a:avLst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7" name="Lua 36"/>
          <p:cNvSpPr/>
          <p:nvPr/>
        </p:nvSpPr>
        <p:spPr bwMode="auto">
          <a:xfrm rot="9502948">
            <a:off x="6650993" y="4532289"/>
            <a:ext cx="350702" cy="642148"/>
          </a:xfrm>
          <a:prstGeom prst="moon">
            <a:avLst>
              <a:gd name="adj" fmla="val 17418"/>
            </a:avLst>
          </a:prstGeom>
          <a:solidFill>
            <a:srgbClr val="FFFF00">
              <a:alpha val="52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3" name="Lua 42"/>
          <p:cNvSpPr/>
          <p:nvPr/>
        </p:nvSpPr>
        <p:spPr bwMode="auto">
          <a:xfrm rot="11121053">
            <a:off x="6649759" y="4698731"/>
            <a:ext cx="509849" cy="894259"/>
          </a:xfrm>
          <a:prstGeom prst="moon">
            <a:avLst>
              <a:gd name="adj" fmla="val 11144"/>
            </a:avLst>
          </a:prstGeom>
          <a:gradFill flip="none" rotWithShape="1">
            <a:gsLst>
              <a:gs pos="66000">
                <a:srgbClr val="FF0000">
                  <a:alpha val="39000"/>
                </a:srgbClr>
              </a:gs>
              <a:gs pos="26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4" name="Lua 43"/>
          <p:cNvSpPr/>
          <p:nvPr/>
        </p:nvSpPr>
        <p:spPr bwMode="auto">
          <a:xfrm rot="5400000">
            <a:off x="6479681" y="4297698"/>
            <a:ext cx="465067" cy="792151"/>
          </a:xfrm>
          <a:prstGeom prst="moon">
            <a:avLst>
              <a:gd name="adj" fmla="val 15912"/>
            </a:avLst>
          </a:prstGeom>
          <a:solidFill>
            <a:srgbClr val="FF0000">
              <a:alpha val="52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9" name="Lua 38"/>
          <p:cNvSpPr/>
          <p:nvPr/>
        </p:nvSpPr>
        <p:spPr bwMode="auto">
          <a:xfrm rot="17307021">
            <a:off x="6302533" y="4963926"/>
            <a:ext cx="332563" cy="477217"/>
          </a:xfrm>
          <a:prstGeom prst="moon">
            <a:avLst>
              <a:gd name="adj" fmla="val 24258"/>
            </a:avLst>
          </a:prstGeom>
          <a:gradFill flip="none" rotWithShape="1">
            <a:gsLst>
              <a:gs pos="66000">
                <a:srgbClr val="FF0000">
                  <a:alpha val="56000"/>
                </a:srgbClr>
              </a:gs>
              <a:gs pos="26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4" name="Lua 53"/>
          <p:cNvSpPr/>
          <p:nvPr/>
        </p:nvSpPr>
        <p:spPr bwMode="auto">
          <a:xfrm rot="20585619">
            <a:off x="6377539" y="4793692"/>
            <a:ext cx="334235" cy="338272"/>
          </a:xfrm>
          <a:prstGeom prst="moon">
            <a:avLst>
              <a:gd name="adj" fmla="val 14645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1" name="Lua 50"/>
          <p:cNvSpPr/>
          <p:nvPr/>
        </p:nvSpPr>
        <p:spPr bwMode="auto">
          <a:xfrm rot="1435920">
            <a:off x="6446665" y="4595237"/>
            <a:ext cx="273330" cy="510230"/>
          </a:xfrm>
          <a:prstGeom prst="moon">
            <a:avLst>
              <a:gd name="adj" fmla="val 15912"/>
            </a:avLst>
          </a:prstGeom>
          <a:solidFill>
            <a:srgbClr val="FFFF00">
              <a:alpha val="52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2" name="Lua 51"/>
          <p:cNvSpPr/>
          <p:nvPr/>
        </p:nvSpPr>
        <p:spPr bwMode="auto">
          <a:xfrm rot="14597009">
            <a:off x="6765478" y="4490971"/>
            <a:ext cx="486927" cy="1030772"/>
          </a:xfrm>
          <a:prstGeom prst="moon">
            <a:avLst>
              <a:gd name="adj" fmla="val 14645"/>
            </a:avLst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3" name="Lua 52"/>
          <p:cNvSpPr/>
          <p:nvPr/>
        </p:nvSpPr>
        <p:spPr bwMode="auto">
          <a:xfrm rot="5937049">
            <a:off x="6282815" y="4107970"/>
            <a:ext cx="653804" cy="673547"/>
          </a:xfrm>
          <a:prstGeom prst="moon">
            <a:avLst>
              <a:gd name="adj" fmla="val 14645"/>
            </a:avLst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5" name="Lua 54"/>
          <p:cNvSpPr/>
          <p:nvPr/>
        </p:nvSpPr>
        <p:spPr bwMode="auto">
          <a:xfrm rot="16871142">
            <a:off x="6628931" y="4977847"/>
            <a:ext cx="118373" cy="259173"/>
          </a:xfrm>
          <a:prstGeom prst="moon">
            <a:avLst>
              <a:gd name="adj" fmla="val 14645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6" name="Lua 55"/>
          <p:cNvSpPr/>
          <p:nvPr/>
        </p:nvSpPr>
        <p:spPr bwMode="auto">
          <a:xfrm rot="431926">
            <a:off x="6480732" y="4771670"/>
            <a:ext cx="114143" cy="268778"/>
          </a:xfrm>
          <a:prstGeom prst="moon">
            <a:avLst>
              <a:gd name="adj" fmla="val 25990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7" name="Lua 56"/>
          <p:cNvSpPr/>
          <p:nvPr/>
        </p:nvSpPr>
        <p:spPr bwMode="auto">
          <a:xfrm rot="9622414">
            <a:off x="6664320" y="4682466"/>
            <a:ext cx="237713" cy="373968"/>
          </a:xfrm>
          <a:prstGeom prst="moon">
            <a:avLst>
              <a:gd name="adj" fmla="val 10121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2" name="Lua 41"/>
          <p:cNvSpPr/>
          <p:nvPr/>
        </p:nvSpPr>
        <p:spPr bwMode="auto">
          <a:xfrm rot="13242458">
            <a:off x="6411661" y="4779384"/>
            <a:ext cx="392806" cy="909049"/>
          </a:xfrm>
          <a:prstGeom prst="moon">
            <a:avLst>
              <a:gd name="adj" fmla="val 24258"/>
            </a:avLst>
          </a:prstGeom>
          <a:gradFill flip="none" rotWithShape="1">
            <a:gsLst>
              <a:gs pos="66000">
                <a:srgbClr val="FF0000">
                  <a:alpha val="47000"/>
                </a:srgbClr>
              </a:gs>
              <a:gs pos="26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8" name="Lua 57"/>
          <p:cNvSpPr/>
          <p:nvPr/>
        </p:nvSpPr>
        <p:spPr bwMode="auto">
          <a:xfrm rot="10800000">
            <a:off x="6773652" y="4682466"/>
            <a:ext cx="237713" cy="373968"/>
          </a:xfrm>
          <a:prstGeom prst="moon">
            <a:avLst>
              <a:gd name="adj" fmla="val 10121"/>
            </a:avLst>
          </a:prstGeom>
          <a:solidFill>
            <a:schemeClr val="accent6">
              <a:lumMod val="40000"/>
              <a:lumOff val="60000"/>
              <a:alpha val="9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3" name="Grupo 129"/>
          <p:cNvGrpSpPr>
            <a:grpSpLocks noChangeAspect="1"/>
          </p:cNvGrpSpPr>
          <p:nvPr/>
        </p:nvGrpSpPr>
        <p:grpSpPr>
          <a:xfrm>
            <a:off x="7953494" y="4731617"/>
            <a:ext cx="866978" cy="1937743"/>
            <a:chOff x="7812360" y="4210616"/>
            <a:chExt cx="1008112" cy="2253189"/>
          </a:xfrm>
        </p:grpSpPr>
        <p:sp>
          <p:nvSpPr>
            <p:cNvPr id="63" name="Triângulo isósceles 62"/>
            <p:cNvSpPr/>
            <p:nvPr/>
          </p:nvSpPr>
          <p:spPr bwMode="auto">
            <a:xfrm rot="1222400">
              <a:off x="8038299" y="5290732"/>
              <a:ext cx="150642" cy="1173073"/>
            </a:xfrm>
            <a:prstGeom prst="triangle">
              <a:avLst/>
            </a:prstGeom>
            <a:gradFill>
              <a:gsLst>
                <a:gs pos="96000">
                  <a:srgbClr val="7030A0">
                    <a:alpha val="0"/>
                  </a:srgbClr>
                </a:gs>
                <a:gs pos="77000">
                  <a:srgbClr val="7030A0">
                    <a:alpha val="69000"/>
                  </a:srgbClr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Elipse 59"/>
            <p:cNvSpPr/>
            <p:nvPr/>
          </p:nvSpPr>
          <p:spPr bwMode="auto">
            <a:xfrm rot="1350372">
              <a:off x="7812360" y="5157192"/>
              <a:ext cx="1008112" cy="360040"/>
            </a:xfrm>
            <a:prstGeom prst="ellipse">
              <a:avLst/>
            </a:prstGeom>
            <a:gradFill>
              <a:gsLst>
                <a:gs pos="96000">
                  <a:srgbClr val="7030A0">
                    <a:alpha val="27000"/>
                  </a:srgbClr>
                </a:gs>
                <a:gs pos="77000">
                  <a:srgbClr val="7030A0">
                    <a:alpha val="69000"/>
                  </a:srgbClr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Triângulo isósceles 60"/>
            <p:cNvSpPr/>
            <p:nvPr/>
          </p:nvSpPr>
          <p:spPr bwMode="auto">
            <a:xfrm rot="12022476">
              <a:off x="8443903" y="4210616"/>
              <a:ext cx="150642" cy="1173073"/>
            </a:xfrm>
            <a:prstGeom prst="triangle">
              <a:avLst/>
            </a:prstGeom>
            <a:gradFill>
              <a:gsLst>
                <a:gs pos="96000">
                  <a:srgbClr val="7030A0">
                    <a:alpha val="27000"/>
                  </a:srgbClr>
                </a:gs>
                <a:gs pos="77000">
                  <a:srgbClr val="7030A0">
                    <a:alpha val="69000"/>
                  </a:srgbClr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" name="Grupo 74"/>
          <p:cNvGrpSpPr/>
          <p:nvPr/>
        </p:nvGrpSpPr>
        <p:grpSpPr>
          <a:xfrm rot="1057404">
            <a:off x="-292945" y="2188409"/>
            <a:ext cx="2795284" cy="1966442"/>
            <a:chOff x="2549233" y="2565087"/>
            <a:chExt cx="2906308" cy="2044547"/>
          </a:xfrm>
        </p:grpSpPr>
        <p:grpSp>
          <p:nvGrpSpPr>
            <p:cNvPr id="5" name="Grupo 1"/>
            <p:cNvGrpSpPr/>
            <p:nvPr/>
          </p:nvGrpSpPr>
          <p:grpSpPr>
            <a:xfrm rot="5654619">
              <a:off x="2980113" y="2134207"/>
              <a:ext cx="2044547" cy="2906308"/>
              <a:chOff x="5438509" y="3142834"/>
              <a:chExt cx="2693140" cy="3691461"/>
            </a:xfrm>
          </p:grpSpPr>
          <p:sp>
            <p:nvSpPr>
              <p:cNvPr id="114" name="Elipse 2"/>
              <p:cNvSpPr/>
              <p:nvPr/>
            </p:nvSpPr>
            <p:spPr bwMode="auto">
              <a:xfrm rot="2624855">
                <a:off x="5438509" y="3142834"/>
                <a:ext cx="2693140" cy="3691461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tx1">
                      <a:alpha val="51000"/>
                    </a:schemeClr>
                  </a:gs>
                  <a:gs pos="88000">
                    <a:srgbClr val="7030A0">
                      <a:alpha val="12000"/>
                    </a:srgbClr>
                  </a:gs>
                  <a:gs pos="30000">
                    <a:srgbClr val="FF0000">
                      <a:alpha val="71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15" name="Elipse 3"/>
              <p:cNvSpPr/>
              <p:nvPr/>
            </p:nvSpPr>
            <p:spPr bwMode="auto">
              <a:xfrm rot="2349922">
                <a:off x="6372200" y="4365104"/>
                <a:ext cx="1008112" cy="1152128"/>
              </a:xfrm>
              <a:prstGeom prst="ellipse">
                <a:avLst/>
              </a:prstGeom>
              <a:gradFill>
                <a:gsLst>
                  <a:gs pos="100000">
                    <a:srgbClr val="C00000">
                      <a:alpha val="40000"/>
                    </a:srgbClr>
                  </a:gs>
                  <a:gs pos="100000">
                    <a:srgbClr val="C00000">
                      <a:alpha val="24000"/>
                    </a:srgbClr>
                  </a:gs>
                  <a:gs pos="77000">
                    <a:schemeClr val="accent6">
                      <a:lumMod val="40000"/>
                      <a:lumOff val="60000"/>
                      <a:alpha val="75000"/>
                    </a:schemeClr>
                  </a:gs>
                  <a:gs pos="26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16" name="Lua 4"/>
              <p:cNvSpPr/>
              <p:nvPr/>
            </p:nvSpPr>
            <p:spPr bwMode="auto">
              <a:xfrm rot="17082802">
                <a:off x="6082866" y="5061353"/>
                <a:ext cx="451998" cy="803466"/>
              </a:xfrm>
              <a:prstGeom prst="moon">
                <a:avLst>
                  <a:gd name="adj" fmla="val 38470"/>
                </a:avLst>
              </a:prstGeom>
              <a:solidFill>
                <a:srgbClr val="FF0000">
                  <a:alpha val="31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blurRad="317500" dist="38100" dir="16200000" sx="105000" sy="105000" rotWithShape="0">
                  <a:srgbClr val="C00000">
                    <a:alpha val="62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17" name="Lua 5"/>
              <p:cNvSpPr/>
              <p:nvPr/>
            </p:nvSpPr>
            <p:spPr bwMode="auto">
              <a:xfrm rot="9502948">
                <a:off x="6857371" y="4429169"/>
                <a:ext cx="461955" cy="815628"/>
              </a:xfrm>
              <a:prstGeom prst="moon">
                <a:avLst>
                  <a:gd name="adj" fmla="val 17418"/>
                </a:avLst>
              </a:prstGeom>
              <a:solidFill>
                <a:srgbClr val="FFFF00">
                  <a:alpha val="52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18" name="Lua 6"/>
              <p:cNvSpPr/>
              <p:nvPr/>
            </p:nvSpPr>
            <p:spPr bwMode="auto">
              <a:xfrm rot="12805835">
                <a:off x="6690219" y="4587851"/>
                <a:ext cx="671589" cy="1135848"/>
              </a:xfrm>
              <a:prstGeom prst="moon">
                <a:avLst>
                  <a:gd name="adj" fmla="val 11144"/>
                </a:avLst>
              </a:prstGeom>
              <a:gradFill flip="none" rotWithShape="1">
                <a:gsLst>
                  <a:gs pos="66000">
                    <a:srgbClr val="FF0000">
                      <a:alpha val="39000"/>
                    </a:srgbClr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19" name="Lua 7"/>
              <p:cNvSpPr/>
              <p:nvPr/>
            </p:nvSpPr>
            <p:spPr bwMode="auto">
              <a:xfrm rot="5400000">
                <a:off x="6642660" y="4112556"/>
                <a:ext cx="590708" cy="1043445"/>
              </a:xfrm>
              <a:prstGeom prst="moon">
                <a:avLst>
                  <a:gd name="adj" fmla="val 15912"/>
                </a:avLst>
              </a:prstGeom>
              <a:solidFill>
                <a:srgbClr val="FF0000">
                  <a:alpha val="52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0" name="Lua 8"/>
              <p:cNvSpPr/>
              <p:nvPr/>
            </p:nvSpPr>
            <p:spPr bwMode="auto">
              <a:xfrm rot="17307021">
                <a:off x="6406197" y="4966182"/>
                <a:ext cx="422407" cy="628605"/>
              </a:xfrm>
              <a:prstGeom prst="moon">
                <a:avLst>
                  <a:gd name="adj" fmla="val 24258"/>
                </a:avLst>
              </a:prstGeom>
              <a:gradFill flip="none" rotWithShape="1">
                <a:gsLst>
                  <a:gs pos="66000">
                    <a:srgbClr val="FF0000">
                      <a:alpha val="56000"/>
                    </a:srgbClr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1" name="Lua 10"/>
              <p:cNvSpPr/>
              <p:nvPr/>
            </p:nvSpPr>
            <p:spPr bwMode="auto">
              <a:xfrm rot="1435920">
                <a:off x="6588224" y="4509122"/>
                <a:ext cx="360039" cy="648072"/>
              </a:xfrm>
              <a:prstGeom prst="moon">
                <a:avLst>
                  <a:gd name="adj" fmla="val 15912"/>
                </a:avLst>
              </a:prstGeom>
              <a:solidFill>
                <a:srgbClr val="FFFF00">
                  <a:alpha val="52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2" name="Lua 12"/>
              <p:cNvSpPr/>
              <p:nvPr/>
            </p:nvSpPr>
            <p:spPr bwMode="auto">
              <a:xfrm rot="6855707">
                <a:off x="6401120" y="4047666"/>
                <a:ext cx="830433" cy="887217"/>
              </a:xfrm>
              <a:prstGeom prst="moon">
                <a:avLst>
                  <a:gd name="adj" fmla="val 14645"/>
                </a:avLst>
              </a:prstGeom>
              <a:solidFill>
                <a:srgbClr val="FF0000">
                  <a:alpha val="31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3" name="Lua 14"/>
              <p:cNvSpPr/>
              <p:nvPr/>
            </p:nvSpPr>
            <p:spPr bwMode="auto">
              <a:xfrm rot="431926">
                <a:off x="6633098" y="4733219"/>
                <a:ext cx="150352" cy="341390"/>
              </a:xfrm>
              <a:prstGeom prst="moon">
                <a:avLst>
                  <a:gd name="adj" fmla="val 25990"/>
                </a:avLst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4" name="Lua 15"/>
              <p:cNvSpPr/>
              <p:nvPr/>
            </p:nvSpPr>
            <p:spPr bwMode="auto">
              <a:xfrm rot="9622414">
                <a:off x="6874925" y="4619917"/>
                <a:ext cx="313123" cy="474998"/>
              </a:xfrm>
              <a:prstGeom prst="moon">
                <a:avLst>
                  <a:gd name="adj" fmla="val 10121"/>
                </a:avLst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26" name="Lua 17"/>
              <p:cNvSpPr/>
              <p:nvPr/>
            </p:nvSpPr>
            <p:spPr bwMode="auto">
              <a:xfrm rot="10800000">
                <a:off x="7018941" y="4619917"/>
                <a:ext cx="313123" cy="474998"/>
              </a:xfrm>
              <a:prstGeom prst="moon">
                <a:avLst>
                  <a:gd name="adj" fmla="val 10121"/>
                </a:avLst>
              </a:prstGeom>
              <a:solidFill>
                <a:schemeClr val="accent6">
                  <a:lumMod val="40000"/>
                  <a:lumOff val="60000"/>
                  <a:alpha val="9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</p:grpSp>
        <p:grpSp>
          <p:nvGrpSpPr>
            <p:cNvPr id="6" name="Grupo 73"/>
            <p:cNvGrpSpPr/>
            <p:nvPr/>
          </p:nvGrpSpPr>
          <p:grpSpPr>
            <a:xfrm>
              <a:off x="3131840" y="2768683"/>
              <a:ext cx="1758172" cy="1554907"/>
              <a:chOff x="3226772" y="2768683"/>
              <a:chExt cx="1758172" cy="1554907"/>
            </a:xfrm>
          </p:grpSpPr>
          <p:sp>
            <p:nvSpPr>
              <p:cNvPr id="102" name="Lua 101"/>
              <p:cNvSpPr/>
              <p:nvPr/>
            </p:nvSpPr>
            <p:spPr bwMode="auto">
              <a:xfrm rot="3021653">
                <a:off x="3560859" y="3054756"/>
                <a:ext cx="653804" cy="673547"/>
              </a:xfrm>
              <a:prstGeom prst="moon">
                <a:avLst>
                  <a:gd name="adj" fmla="val 14645"/>
                </a:avLst>
              </a:prstGeom>
              <a:solidFill>
                <a:srgbClr val="FF0000">
                  <a:alpha val="31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03" name="Lua 102"/>
              <p:cNvSpPr/>
              <p:nvPr/>
            </p:nvSpPr>
            <p:spPr bwMode="auto">
              <a:xfrm rot="2360666" flipH="1">
                <a:off x="4159053" y="3650574"/>
                <a:ext cx="825891" cy="673016"/>
              </a:xfrm>
              <a:prstGeom prst="moon">
                <a:avLst>
                  <a:gd name="adj" fmla="val 28332"/>
                </a:avLst>
              </a:prstGeom>
              <a:gradFill flip="none" rotWithShape="1">
                <a:gsLst>
                  <a:gs pos="66000">
                    <a:srgbClr val="7030A0">
                      <a:alpha val="41000"/>
                    </a:srgbClr>
                  </a:gs>
                  <a:gs pos="26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sp>
            <p:nvSpPr>
              <p:cNvPr id="104" name="Lua 58"/>
              <p:cNvSpPr/>
              <p:nvPr/>
            </p:nvSpPr>
            <p:spPr bwMode="auto">
              <a:xfrm rot="12996211" flipH="1">
                <a:off x="3226772" y="2768683"/>
                <a:ext cx="1106280" cy="925847"/>
              </a:xfrm>
              <a:prstGeom prst="moon">
                <a:avLst>
                  <a:gd name="adj" fmla="val 13831"/>
                </a:avLst>
              </a:prstGeom>
              <a:gradFill flip="none" rotWithShape="1">
                <a:gsLst>
                  <a:gs pos="66000">
                    <a:schemeClr val="bg1">
                      <a:alpha val="8000"/>
                    </a:schemeClr>
                  </a:gs>
                  <a:gs pos="26000">
                    <a:srgbClr val="7030A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42"/>
                <a:endParaRPr lang="pt-BR" dirty="0" smtClean="0"/>
              </a:p>
            </p:txBody>
          </p:sp>
          <p:grpSp>
            <p:nvGrpSpPr>
              <p:cNvPr id="7" name="Grupo 63"/>
              <p:cNvGrpSpPr/>
              <p:nvPr/>
            </p:nvGrpSpPr>
            <p:grpSpPr>
              <a:xfrm>
                <a:off x="3509284" y="2780928"/>
                <a:ext cx="630668" cy="650249"/>
                <a:chOff x="6029564" y="1916832"/>
                <a:chExt cx="630668" cy="650249"/>
              </a:xfrm>
            </p:grpSpPr>
            <p:sp>
              <p:nvSpPr>
                <p:cNvPr id="112" name="Elipse 61"/>
                <p:cNvSpPr>
                  <a:spLocks noChangeAspect="1"/>
                </p:cNvSpPr>
                <p:nvPr/>
              </p:nvSpPr>
              <p:spPr bwMode="auto">
                <a:xfrm>
                  <a:off x="6029564" y="1916832"/>
                  <a:ext cx="630668" cy="650249"/>
                </a:xfrm>
                <a:prstGeom prst="ellipse">
                  <a:avLst/>
                </a:prstGeom>
                <a:gradFill flip="none" rotWithShape="1">
                  <a:gsLst>
                    <a:gs pos="91000">
                      <a:srgbClr val="7030A0">
                        <a:alpha val="20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  <a:gs pos="49000">
                      <a:srgbClr val="7030A0">
                        <a:alpha val="61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13" name="Elipse 62"/>
                <p:cNvSpPr>
                  <a:spLocks noChangeAspect="1"/>
                </p:cNvSpPr>
                <p:nvPr/>
              </p:nvSpPr>
              <p:spPr bwMode="auto">
                <a:xfrm>
                  <a:off x="6245588" y="2132856"/>
                  <a:ext cx="256706" cy="255511"/>
                </a:xfrm>
                <a:prstGeom prst="ellipse">
                  <a:avLst/>
                </a:prstGeom>
                <a:gradFill>
                  <a:gsLst>
                    <a:gs pos="91000">
                      <a:schemeClr val="accent6">
                        <a:lumMod val="60000"/>
                        <a:lumOff val="40000"/>
                        <a:alpha val="36000"/>
                      </a:schemeClr>
                    </a:gs>
                    <a:gs pos="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</p:grpSp>
          <p:grpSp>
            <p:nvGrpSpPr>
              <p:cNvPr id="8" name="Grupo 67"/>
              <p:cNvGrpSpPr/>
              <p:nvPr/>
            </p:nvGrpSpPr>
            <p:grpSpPr>
              <a:xfrm>
                <a:off x="4301372" y="3789040"/>
                <a:ext cx="486652" cy="504056"/>
                <a:chOff x="6029564" y="1916832"/>
                <a:chExt cx="630668" cy="650249"/>
              </a:xfrm>
            </p:grpSpPr>
            <p:sp>
              <p:nvSpPr>
                <p:cNvPr id="110" name="Elipse 109"/>
                <p:cNvSpPr>
                  <a:spLocks noChangeAspect="1"/>
                </p:cNvSpPr>
                <p:nvPr/>
              </p:nvSpPr>
              <p:spPr bwMode="auto">
                <a:xfrm>
                  <a:off x="6029564" y="1916832"/>
                  <a:ext cx="630668" cy="650249"/>
                </a:xfrm>
                <a:prstGeom prst="ellipse">
                  <a:avLst/>
                </a:prstGeom>
                <a:gradFill flip="none" rotWithShape="1">
                  <a:gsLst>
                    <a:gs pos="91000">
                      <a:srgbClr val="7030A0">
                        <a:alpha val="20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  <a:gs pos="49000">
                      <a:srgbClr val="7030A0">
                        <a:alpha val="61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11" name="Elipse 110"/>
                <p:cNvSpPr>
                  <a:spLocks noChangeAspect="1"/>
                </p:cNvSpPr>
                <p:nvPr/>
              </p:nvSpPr>
              <p:spPr bwMode="auto">
                <a:xfrm>
                  <a:off x="6245588" y="2132856"/>
                  <a:ext cx="256706" cy="255511"/>
                </a:xfrm>
                <a:prstGeom prst="ellipse">
                  <a:avLst/>
                </a:prstGeom>
                <a:gradFill>
                  <a:gsLst>
                    <a:gs pos="91000">
                      <a:schemeClr val="accent6">
                        <a:lumMod val="60000"/>
                        <a:lumOff val="40000"/>
                        <a:alpha val="36000"/>
                      </a:schemeClr>
                    </a:gs>
                    <a:gs pos="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</p:grpSp>
          <p:grpSp>
            <p:nvGrpSpPr>
              <p:cNvPr id="9" name="Grupo 70"/>
              <p:cNvGrpSpPr/>
              <p:nvPr/>
            </p:nvGrpSpPr>
            <p:grpSpPr>
              <a:xfrm>
                <a:off x="4427984" y="3573016"/>
                <a:ext cx="360040" cy="360040"/>
                <a:chOff x="6029564" y="1916832"/>
                <a:chExt cx="630668" cy="650249"/>
              </a:xfrm>
            </p:grpSpPr>
            <p:sp>
              <p:nvSpPr>
                <p:cNvPr id="108" name="Elipse 107"/>
                <p:cNvSpPr>
                  <a:spLocks noChangeAspect="1"/>
                </p:cNvSpPr>
                <p:nvPr/>
              </p:nvSpPr>
              <p:spPr bwMode="auto">
                <a:xfrm>
                  <a:off x="6029564" y="1916832"/>
                  <a:ext cx="630668" cy="650249"/>
                </a:xfrm>
                <a:prstGeom prst="ellipse">
                  <a:avLst/>
                </a:prstGeom>
                <a:gradFill flip="none" rotWithShape="1">
                  <a:gsLst>
                    <a:gs pos="91000">
                      <a:srgbClr val="7030A0">
                        <a:alpha val="20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  <a:gs pos="49000">
                      <a:srgbClr val="7030A0">
                        <a:alpha val="61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  <p:sp>
              <p:nvSpPr>
                <p:cNvPr id="109" name="Elipse 108"/>
                <p:cNvSpPr>
                  <a:spLocks noChangeAspect="1"/>
                </p:cNvSpPr>
                <p:nvPr/>
              </p:nvSpPr>
              <p:spPr bwMode="auto">
                <a:xfrm>
                  <a:off x="6245588" y="2132856"/>
                  <a:ext cx="256706" cy="255511"/>
                </a:xfrm>
                <a:prstGeom prst="ellipse">
                  <a:avLst/>
                </a:prstGeom>
                <a:gradFill>
                  <a:gsLst>
                    <a:gs pos="91000">
                      <a:schemeClr val="accent6">
                        <a:lumMod val="60000"/>
                        <a:lumOff val="40000"/>
                        <a:alpha val="36000"/>
                      </a:schemeClr>
                    </a:gs>
                    <a:gs pos="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42"/>
                  <a:endParaRPr lang="pt-BR" dirty="0" smtClean="0"/>
                </a:p>
              </p:txBody>
            </p:sp>
          </p:grpSp>
        </p:grpSp>
      </p:grpSp>
      <p:sp>
        <p:nvSpPr>
          <p:cNvPr id="132" name="Elipse 131"/>
          <p:cNvSpPr>
            <a:spLocks noChangeAspect="1"/>
          </p:cNvSpPr>
          <p:nvPr/>
        </p:nvSpPr>
        <p:spPr bwMode="auto">
          <a:xfrm>
            <a:off x="2267744" y="4293096"/>
            <a:ext cx="1152128" cy="1152248"/>
          </a:xfrm>
          <a:prstGeom prst="ellipse">
            <a:avLst/>
          </a:prstGeom>
          <a:gradFill>
            <a:gsLst>
              <a:gs pos="100000">
                <a:schemeClr val="tx1">
                  <a:alpha val="1000"/>
                </a:schemeClr>
              </a:gs>
              <a:gs pos="66000">
                <a:srgbClr val="7030A0">
                  <a:alpha val="59000"/>
                </a:srgbClr>
              </a:gs>
              <a:gs pos="30000">
                <a:schemeClr val="bg1"/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11" name="Grupo 153"/>
          <p:cNvGrpSpPr/>
          <p:nvPr/>
        </p:nvGrpSpPr>
        <p:grpSpPr>
          <a:xfrm rot="20981751">
            <a:off x="7848395" y="2997737"/>
            <a:ext cx="945252" cy="1293255"/>
            <a:chOff x="8019236" y="2954058"/>
            <a:chExt cx="945252" cy="1293255"/>
          </a:xfrm>
        </p:grpSpPr>
        <p:grpSp>
          <p:nvGrpSpPr>
            <p:cNvPr id="13" name="Grupo 141"/>
            <p:cNvGrpSpPr>
              <a:grpSpLocks noChangeAspect="1"/>
            </p:cNvGrpSpPr>
            <p:nvPr/>
          </p:nvGrpSpPr>
          <p:grpSpPr>
            <a:xfrm>
              <a:off x="8019236" y="3068960"/>
              <a:ext cx="945252" cy="1114226"/>
              <a:chOff x="3539293" y="2485338"/>
              <a:chExt cx="2009465" cy="2368678"/>
            </a:xfrm>
          </p:grpSpPr>
          <p:sp>
            <p:nvSpPr>
              <p:cNvPr id="143" name="Arco 142"/>
              <p:cNvSpPr/>
              <p:nvPr/>
            </p:nvSpPr>
            <p:spPr bwMode="auto">
              <a:xfrm rot="18751788">
                <a:off x="4120610" y="3425868"/>
                <a:ext cx="1680905" cy="1175391"/>
              </a:xfrm>
              <a:prstGeom prst="arc">
                <a:avLst>
                  <a:gd name="adj1" fmla="val 9854489"/>
                  <a:gd name="adj2" fmla="val 639764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4" name="Arco 143"/>
              <p:cNvSpPr/>
              <p:nvPr/>
            </p:nvSpPr>
            <p:spPr bwMode="auto">
              <a:xfrm rot="18751788" flipV="1">
                <a:off x="3256511" y="2768120"/>
                <a:ext cx="1680905" cy="1115341"/>
              </a:xfrm>
              <a:prstGeom prst="arc">
                <a:avLst>
                  <a:gd name="adj1" fmla="val 10397174"/>
                  <a:gd name="adj2" fmla="val 684096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" name="Elipse 144"/>
              <p:cNvSpPr>
                <a:spLocks noChangeAspect="1"/>
              </p:cNvSpPr>
              <p:nvPr/>
            </p:nvSpPr>
            <p:spPr bwMode="auto">
              <a:xfrm rot="1894093">
                <a:off x="3819683" y="2643277"/>
                <a:ext cx="1392662" cy="1921099"/>
              </a:xfrm>
              <a:prstGeom prst="ellipse">
                <a:avLst/>
              </a:prstGeom>
              <a:gradFill>
                <a:gsLst>
                  <a:gs pos="100000">
                    <a:schemeClr val="tx1">
                      <a:alpha val="0"/>
                    </a:schemeClr>
                  </a:gs>
                  <a:gs pos="66000">
                    <a:srgbClr val="7030A0">
                      <a:alpha val="59000"/>
                    </a:srgbClr>
                  </a:gs>
                  <a:gs pos="30000">
                    <a:srgbClr val="7030A0"/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6" name="Elipse 145"/>
              <p:cNvSpPr>
                <a:spLocks noChangeAspect="1"/>
              </p:cNvSpPr>
              <p:nvPr/>
            </p:nvSpPr>
            <p:spPr bwMode="auto">
              <a:xfrm>
                <a:off x="4283968" y="3429000"/>
                <a:ext cx="434507" cy="434505"/>
              </a:xfrm>
              <a:prstGeom prst="ellipse">
                <a:avLst/>
              </a:prstGeom>
              <a:gradFill>
                <a:gsLst>
                  <a:gs pos="100000">
                    <a:schemeClr val="tx1">
                      <a:alpha val="0"/>
                    </a:schemeClr>
                  </a:gs>
                  <a:gs pos="66000">
                    <a:srgbClr val="00CC99"/>
                  </a:gs>
                  <a:gs pos="3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7" name="Arco 146"/>
              <p:cNvSpPr>
                <a:spLocks noChangeAspect="1"/>
              </p:cNvSpPr>
              <p:nvPr/>
            </p:nvSpPr>
            <p:spPr bwMode="auto">
              <a:xfrm rot="18751788">
                <a:off x="3950578" y="3285541"/>
                <a:ext cx="793574" cy="468000"/>
              </a:xfrm>
              <a:prstGeom prst="arc">
                <a:avLst>
                  <a:gd name="adj1" fmla="val 7136599"/>
                  <a:gd name="adj2" fmla="val 3591211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8" name="Arco 147"/>
              <p:cNvSpPr>
                <a:spLocks noChangeAspect="1"/>
              </p:cNvSpPr>
              <p:nvPr/>
            </p:nvSpPr>
            <p:spPr bwMode="auto">
              <a:xfrm rot="18751788" flipV="1">
                <a:off x="4315395" y="3538607"/>
                <a:ext cx="787874" cy="468000"/>
              </a:xfrm>
              <a:prstGeom prst="arc">
                <a:avLst>
                  <a:gd name="adj1" fmla="val 7737575"/>
                  <a:gd name="adj2" fmla="val 4320073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9" name="Arco 148"/>
              <p:cNvSpPr>
                <a:spLocks noChangeAspect="1"/>
              </p:cNvSpPr>
              <p:nvPr/>
            </p:nvSpPr>
            <p:spPr bwMode="auto">
              <a:xfrm rot="18751788">
                <a:off x="3579827" y="3016114"/>
                <a:ext cx="1263425" cy="796481"/>
              </a:xfrm>
              <a:prstGeom prst="arc">
                <a:avLst>
                  <a:gd name="adj1" fmla="val 6664484"/>
                  <a:gd name="adj2" fmla="val 4231379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Arco 149"/>
              <p:cNvSpPr>
                <a:spLocks noChangeAspect="1"/>
              </p:cNvSpPr>
              <p:nvPr/>
            </p:nvSpPr>
            <p:spPr bwMode="auto">
              <a:xfrm rot="18751788" flipV="1">
                <a:off x="4221031" y="3467743"/>
                <a:ext cx="1254350" cy="835775"/>
              </a:xfrm>
              <a:prstGeom prst="arc">
                <a:avLst>
                  <a:gd name="adj1" fmla="val 6965955"/>
                  <a:gd name="adj2" fmla="val 4584575"/>
                </a:avLst>
              </a:prstGeom>
              <a:noFill/>
              <a:ln w="6350" cap="flat" cmpd="sng" algn="ctr">
                <a:solidFill>
                  <a:srgbClr val="00CC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52" name="Triângulo isósceles 151"/>
            <p:cNvSpPr/>
            <p:nvPr/>
          </p:nvSpPr>
          <p:spPr bwMode="auto">
            <a:xfrm rot="2115965">
              <a:off x="8095854" y="3599308"/>
              <a:ext cx="297044" cy="648005"/>
            </a:xfrm>
            <a:prstGeom prst="triangle">
              <a:avLst/>
            </a:prstGeom>
            <a:gradFill>
              <a:gsLst>
                <a:gs pos="96000">
                  <a:srgbClr val="7030A0">
                    <a:alpha val="0"/>
                  </a:srgbClr>
                </a:gs>
                <a:gs pos="77000">
                  <a:srgbClr val="7030A0">
                    <a:alpha val="69000"/>
                  </a:srgbClr>
                </a:gs>
                <a:gs pos="22000">
                  <a:schemeClr val="accent1">
                    <a:lumMod val="60000"/>
                    <a:lumOff val="40000"/>
                    <a:alpha val="5900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53" name="Triângulo isósceles 152"/>
            <p:cNvSpPr/>
            <p:nvPr/>
          </p:nvSpPr>
          <p:spPr bwMode="auto">
            <a:xfrm rot="12746142">
              <a:off x="8539034" y="2954058"/>
              <a:ext cx="297044" cy="648005"/>
            </a:xfrm>
            <a:prstGeom prst="triangle">
              <a:avLst/>
            </a:prstGeom>
            <a:gradFill>
              <a:gsLst>
                <a:gs pos="96000">
                  <a:srgbClr val="7030A0">
                    <a:alpha val="0"/>
                  </a:srgbClr>
                </a:gs>
                <a:gs pos="77000">
                  <a:srgbClr val="7030A0">
                    <a:alpha val="69000"/>
                  </a:srgbClr>
                </a:gs>
                <a:gs pos="22000">
                  <a:schemeClr val="accent1">
                    <a:lumMod val="60000"/>
                    <a:lumOff val="40000"/>
                    <a:alpha val="5900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63" name="Conector de seta reta 162"/>
          <p:cNvCxnSpPr>
            <a:endCxn id="132" idx="1"/>
          </p:cNvCxnSpPr>
          <p:nvPr/>
        </p:nvCxnSpPr>
        <p:spPr bwMode="auto">
          <a:xfrm>
            <a:off x="2051720" y="4149080"/>
            <a:ext cx="384749" cy="3127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7" name="Conector de seta reta 166"/>
          <p:cNvCxnSpPr/>
          <p:nvPr/>
        </p:nvCxnSpPr>
        <p:spPr bwMode="auto">
          <a:xfrm>
            <a:off x="3491880" y="4941168"/>
            <a:ext cx="36004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8" name="Conector de seta reta 167"/>
          <p:cNvCxnSpPr/>
          <p:nvPr/>
        </p:nvCxnSpPr>
        <p:spPr bwMode="auto">
          <a:xfrm>
            <a:off x="5292080" y="4941168"/>
            <a:ext cx="648072" cy="84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9" name="Conector de seta reta 168"/>
          <p:cNvCxnSpPr/>
          <p:nvPr/>
        </p:nvCxnSpPr>
        <p:spPr bwMode="auto">
          <a:xfrm>
            <a:off x="7380312" y="5373216"/>
            <a:ext cx="432048" cy="1440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90" name="Conector de seta reta 189"/>
          <p:cNvCxnSpPr/>
          <p:nvPr/>
        </p:nvCxnSpPr>
        <p:spPr bwMode="auto">
          <a:xfrm flipV="1">
            <a:off x="7415704" y="3861048"/>
            <a:ext cx="324648" cy="29597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5" name="CaixaDeTexto 94"/>
          <p:cNvSpPr txBox="1"/>
          <p:nvPr/>
        </p:nvSpPr>
        <p:spPr>
          <a:xfrm>
            <a:off x="395536" y="422108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Nuvem interestelar 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5" name="CaixaDeTexto 124"/>
          <p:cNvSpPr txBox="1"/>
          <p:nvPr/>
        </p:nvSpPr>
        <p:spPr>
          <a:xfrm>
            <a:off x="1907704" y="587727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Estrela de grande massa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1" name="CaixaDeTexto 130"/>
          <p:cNvSpPr txBox="1"/>
          <p:nvPr/>
        </p:nvSpPr>
        <p:spPr>
          <a:xfrm>
            <a:off x="3851920" y="58772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Supergigante vermelha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3" name="CaixaDeTexto 132"/>
          <p:cNvSpPr txBox="1"/>
          <p:nvPr/>
        </p:nvSpPr>
        <p:spPr>
          <a:xfrm>
            <a:off x="5724128" y="5868561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Remanescente de supernova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4" name="CaixaDeTexto 133"/>
          <p:cNvSpPr txBox="1"/>
          <p:nvPr/>
        </p:nvSpPr>
        <p:spPr>
          <a:xfrm>
            <a:off x="7524328" y="640281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Buraco negro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5" name="CaixaDeTexto 134"/>
          <p:cNvSpPr txBox="1"/>
          <p:nvPr/>
        </p:nvSpPr>
        <p:spPr>
          <a:xfrm>
            <a:off x="7452320" y="429309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Estrela de nêutrons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3491880" y="314096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Century Gothic" pitchFamily="34" charset="0"/>
              </a:rPr>
              <a:t>Imagens fora de escala</a:t>
            </a:r>
            <a:endParaRPr lang="pt-BR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pSp>
        <p:nvGrpSpPr>
          <p:cNvPr id="14" name="Grupo 21"/>
          <p:cNvGrpSpPr>
            <a:grpSpLocks noChangeAspect="1"/>
          </p:cNvGrpSpPr>
          <p:nvPr/>
        </p:nvGrpSpPr>
        <p:grpSpPr>
          <a:xfrm>
            <a:off x="2794221" y="1450215"/>
            <a:ext cx="466570" cy="466617"/>
            <a:chOff x="3319645" y="1405912"/>
            <a:chExt cx="864001" cy="864098"/>
          </a:xfrm>
          <a:gradFill>
            <a:gsLst>
              <a:gs pos="100000">
                <a:schemeClr val="tx1">
                  <a:alpha val="51000"/>
                </a:schemeClr>
              </a:gs>
              <a:gs pos="100000">
                <a:schemeClr val="tx1"/>
              </a:gs>
              <a:gs pos="30000">
                <a:srgbClr val="FF0000">
                  <a:alpha val="57000"/>
                </a:srgbClr>
              </a:gs>
            </a:gsLst>
            <a:path path="shape">
              <a:fillToRect l="50000" t="50000" r="50000" b="50000"/>
            </a:path>
          </a:gradFill>
        </p:grpSpPr>
        <p:sp>
          <p:nvSpPr>
            <p:cNvPr id="201" name="Elipse 200"/>
            <p:cNvSpPr>
              <a:spLocks noChangeAspect="1"/>
            </p:cNvSpPr>
            <p:nvPr/>
          </p:nvSpPr>
          <p:spPr bwMode="auto">
            <a:xfrm>
              <a:off x="3563903" y="1700817"/>
              <a:ext cx="288000" cy="288001"/>
            </a:xfrm>
            <a:prstGeom prst="ellipse">
              <a:avLst/>
            </a:prstGeom>
            <a:gradFill>
              <a:gsLst>
                <a:gs pos="67000">
                  <a:schemeClr val="bg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02" name="Elipse 201"/>
            <p:cNvSpPr>
              <a:spLocks noChangeAspect="1"/>
            </p:cNvSpPr>
            <p:nvPr/>
          </p:nvSpPr>
          <p:spPr bwMode="auto">
            <a:xfrm>
              <a:off x="3319645" y="1405912"/>
              <a:ext cx="864001" cy="864098"/>
            </a:xfrm>
            <a:prstGeom prst="ellipse">
              <a:avLst/>
            </a:prstGeom>
            <a:gradFill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33000">
                  <a:srgbClr val="FFC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203" name="Conector de seta reta 202"/>
          <p:cNvCxnSpPr/>
          <p:nvPr/>
        </p:nvCxnSpPr>
        <p:spPr bwMode="auto">
          <a:xfrm flipV="1">
            <a:off x="2051720" y="1916832"/>
            <a:ext cx="432048" cy="2160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04" name="CaixaDeTexto 203"/>
          <p:cNvSpPr txBox="1"/>
          <p:nvPr/>
        </p:nvSpPr>
        <p:spPr>
          <a:xfrm>
            <a:off x="2252679" y="22768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Estrela de pouca massa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15" name="Grupo 13"/>
          <p:cNvGrpSpPr>
            <a:grpSpLocks noChangeAspect="1"/>
          </p:cNvGrpSpPr>
          <p:nvPr/>
        </p:nvGrpSpPr>
        <p:grpSpPr>
          <a:xfrm>
            <a:off x="4067944" y="980728"/>
            <a:ext cx="1388583" cy="1388741"/>
            <a:chOff x="3010560" y="1160768"/>
            <a:chExt cx="1800001" cy="1800200"/>
          </a:xfrm>
        </p:grpSpPr>
        <p:sp>
          <p:nvSpPr>
            <p:cNvPr id="206" name="Elipse 205"/>
            <p:cNvSpPr/>
            <p:nvPr/>
          </p:nvSpPr>
          <p:spPr bwMode="auto">
            <a:xfrm>
              <a:off x="3563888" y="1700808"/>
              <a:ext cx="720000" cy="720000"/>
            </a:xfrm>
            <a:prstGeom prst="ellipse">
              <a:avLst/>
            </a:prstGeom>
            <a:gradFill>
              <a:gsLst>
                <a:gs pos="100000">
                  <a:schemeClr val="tx1"/>
                </a:gs>
                <a:gs pos="7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07" name="Elipse 206"/>
            <p:cNvSpPr/>
            <p:nvPr/>
          </p:nvSpPr>
          <p:spPr bwMode="auto">
            <a:xfrm>
              <a:off x="3154656" y="1337186"/>
              <a:ext cx="1528957" cy="1470147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3900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08" name="Elipse 207"/>
            <p:cNvSpPr/>
            <p:nvPr/>
          </p:nvSpPr>
          <p:spPr bwMode="auto">
            <a:xfrm>
              <a:off x="3010560" y="1160768"/>
              <a:ext cx="1800001" cy="1800200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" name="Grupo 127"/>
          <p:cNvGrpSpPr>
            <a:grpSpLocks noChangeAspect="1"/>
          </p:cNvGrpSpPr>
          <p:nvPr/>
        </p:nvGrpSpPr>
        <p:grpSpPr>
          <a:xfrm>
            <a:off x="8192942" y="1323486"/>
            <a:ext cx="609825" cy="665354"/>
            <a:chOff x="7884476" y="764704"/>
            <a:chExt cx="791980" cy="864096"/>
          </a:xfrm>
        </p:grpSpPr>
        <p:sp>
          <p:nvSpPr>
            <p:cNvPr id="210" name="Elipse 209"/>
            <p:cNvSpPr>
              <a:spLocks noChangeAspect="1"/>
            </p:cNvSpPr>
            <p:nvPr/>
          </p:nvSpPr>
          <p:spPr bwMode="auto">
            <a:xfrm>
              <a:off x="7884476" y="764704"/>
              <a:ext cx="791980" cy="86409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11" name="Elipse 210"/>
            <p:cNvSpPr>
              <a:spLocks noChangeAspect="1"/>
            </p:cNvSpPr>
            <p:nvPr/>
          </p:nvSpPr>
          <p:spPr bwMode="auto">
            <a:xfrm>
              <a:off x="8196086" y="1124755"/>
              <a:ext cx="192338" cy="192340"/>
            </a:xfrm>
            <a:prstGeom prst="ellipse">
              <a:avLst/>
            </a:prstGeom>
            <a:gradFill>
              <a:gsLst>
                <a:gs pos="69000">
                  <a:srgbClr val="7030A0">
                    <a:alpha val="0"/>
                  </a:srgbClr>
                </a:gs>
                <a:gs pos="16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upo 211"/>
          <p:cNvGrpSpPr/>
          <p:nvPr/>
        </p:nvGrpSpPr>
        <p:grpSpPr>
          <a:xfrm>
            <a:off x="6302425" y="1343424"/>
            <a:ext cx="882294" cy="717424"/>
            <a:chOff x="5926240" y="1912127"/>
            <a:chExt cx="882294" cy="717424"/>
          </a:xfrm>
        </p:grpSpPr>
        <p:sp>
          <p:nvSpPr>
            <p:cNvPr id="213" name="Elipse 212"/>
            <p:cNvSpPr>
              <a:spLocks noChangeAspect="1"/>
            </p:cNvSpPr>
            <p:nvPr/>
          </p:nvSpPr>
          <p:spPr bwMode="auto">
            <a:xfrm rot="15834379">
              <a:off x="6008675" y="1829692"/>
              <a:ext cx="717424" cy="882294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80000">
                  <a:schemeClr val="tx1">
                    <a:alpha val="0"/>
                  </a:schemeClr>
                </a:gs>
                <a:gs pos="83000">
                  <a:srgbClr val="00FF00">
                    <a:alpha val="61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14" name="Elipse 213"/>
            <p:cNvSpPr>
              <a:spLocks noChangeAspect="1"/>
            </p:cNvSpPr>
            <p:nvPr/>
          </p:nvSpPr>
          <p:spPr bwMode="auto">
            <a:xfrm rot="15834379">
              <a:off x="6036470" y="1890402"/>
              <a:ext cx="630354" cy="760371"/>
            </a:xfrm>
            <a:prstGeom prst="ellipse">
              <a:avLst/>
            </a:prstGeom>
            <a:gradFill>
              <a:gsLst>
                <a:gs pos="68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0">
                  <a:srgbClr val="00FF00">
                    <a:alpha val="0"/>
                  </a:srgbClr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8" name="Grupo 214"/>
          <p:cNvGrpSpPr/>
          <p:nvPr/>
        </p:nvGrpSpPr>
        <p:grpSpPr>
          <a:xfrm>
            <a:off x="6571269" y="1556792"/>
            <a:ext cx="253410" cy="254816"/>
            <a:chOff x="6334814" y="3212976"/>
            <a:chExt cx="253410" cy="254816"/>
          </a:xfrm>
        </p:grpSpPr>
        <p:sp>
          <p:nvSpPr>
            <p:cNvPr id="216" name="Elipse 215"/>
            <p:cNvSpPr>
              <a:spLocks noChangeAspect="1"/>
            </p:cNvSpPr>
            <p:nvPr/>
          </p:nvSpPr>
          <p:spPr bwMode="auto">
            <a:xfrm>
              <a:off x="6334814" y="3212976"/>
              <a:ext cx="253410" cy="25481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0">
                  <a:srgbClr val="7030A0"/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17" name="Elipse 216"/>
            <p:cNvSpPr>
              <a:spLocks noChangeAspect="1"/>
            </p:cNvSpPr>
            <p:nvPr/>
          </p:nvSpPr>
          <p:spPr bwMode="auto">
            <a:xfrm>
              <a:off x="6390158" y="3284984"/>
              <a:ext cx="126058" cy="126743"/>
            </a:xfrm>
            <a:prstGeom prst="ellipse">
              <a:avLst/>
            </a:prstGeom>
            <a:gradFill>
              <a:gsLst>
                <a:gs pos="69000">
                  <a:srgbClr val="7030A0">
                    <a:alpha val="0"/>
                  </a:srgbClr>
                </a:gs>
                <a:gs pos="16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218" name="Conector de seta reta 217"/>
          <p:cNvCxnSpPr/>
          <p:nvPr/>
        </p:nvCxnSpPr>
        <p:spPr bwMode="auto">
          <a:xfrm flipV="1">
            <a:off x="3656327" y="1692384"/>
            <a:ext cx="699649" cy="84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19" name="Conector de seta reta 218"/>
          <p:cNvCxnSpPr/>
          <p:nvPr/>
        </p:nvCxnSpPr>
        <p:spPr bwMode="auto">
          <a:xfrm flipV="1">
            <a:off x="5312511" y="1692384"/>
            <a:ext cx="720080" cy="84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20" name="Conector de seta reta 219"/>
          <p:cNvCxnSpPr/>
          <p:nvPr/>
        </p:nvCxnSpPr>
        <p:spPr bwMode="auto">
          <a:xfrm flipV="1">
            <a:off x="7544759" y="1692384"/>
            <a:ext cx="720080" cy="84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1" name="CaixaDeTexto 220"/>
          <p:cNvSpPr txBox="1"/>
          <p:nvPr/>
        </p:nvSpPr>
        <p:spPr>
          <a:xfrm>
            <a:off x="4016367" y="2340169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Gigante vermelha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2" name="CaixaDeTexto 221"/>
          <p:cNvSpPr txBox="1"/>
          <p:nvPr/>
        </p:nvSpPr>
        <p:spPr>
          <a:xfrm>
            <a:off x="5888575" y="2340169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Nebulosa planetária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3" name="CaixaDeTexto 222"/>
          <p:cNvSpPr txBox="1"/>
          <p:nvPr/>
        </p:nvSpPr>
        <p:spPr>
          <a:xfrm>
            <a:off x="7688775" y="237036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Anã branca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8" name="CaixaDeTexto 127"/>
          <p:cNvSpPr txBox="1"/>
          <p:nvPr/>
        </p:nvSpPr>
        <p:spPr>
          <a:xfrm>
            <a:off x="5652120" y="638132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Supernova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97" name="Título 1"/>
          <p:cNvSpPr txBox="1">
            <a:spLocks/>
          </p:cNvSpPr>
          <p:nvPr/>
        </p:nvSpPr>
        <p:spPr>
          <a:xfrm>
            <a:off x="611560" y="116632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Sequência evolucionária</a:t>
            </a:r>
            <a:r>
              <a:rPr kumimoji="0" lang="pt-BR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m</a:t>
            </a:r>
            <a:r>
              <a:rPr lang="pt-BR" sz="32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ais geral</a:t>
            </a:r>
            <a:endParaRPr kumimoji="0" lang="pt-BR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05" name="Semicírculos 104"/>
          <p:cNvSpPr/>
          <p:nvPr/>
        </p:nvSpPr>
        <p:spPr bwMode="auto">
          <a:xfrm rot="14440115">
            <a:off x="184426" y="2111183"/>
            <a:ext cx="2561764" cy="1922122"/>
          </a:xfrm>
          <a:prstGeom prst="blockArc">
            <a:avLst>
              <a:gd name="adj1" fmla="val 6265777"/>
              <a:gd name="adj2" fmla="val 1800981"/>
              <a:gd name="adj3" fmla="val 17965"/>
            </a:avLst>
          </a:prstGeom>
          <a:solidFill>
            <a:schemeClr val="tx1">
              <a:alpha val="64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6" name="Subtítulo 3"/>
          <p:cNvSpPr txBox="1">
            <a:spLocks noChangeAspect="1"/>
          </p:cNvSpPr>
          <p:nvPr/>
        </p:nvSpPr>
        <p:spPr bwMode="auto">
          <a:xfrm rot="18868742">
            <a:off x="1753732" y="152321"/>
            <a:ext cx="9740993" cy="9508671"/>
          </a:xfrm>
          <a:prstGeom prst="rect">
            <a:avLst/>
          </a:prstGeom>
          <a:gradFill flip="none" rotWithShape="1">
            <a:gsLst>
              <a:gs pos="12000">
                <a:schemeClr val="bg1">
                  <a:alpha val="89000"/>
                </a:schemeClr>
              </a:gs>
              <a:gs pos="70000">
                <a:srgbClr val="7030A0">
                  <a:alpha val="50000"/>
                </a:srgbClr>
              </a:gs>
              <a:gs pos="95000">
                <a:schemeClr val="tx1">
                  <a:alpha val="13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4800" kern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8800" kern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4800" kern="0" dirty="0">
              <a:ln w="34925">
                <a:gradFill flip="none" rotWithShape="1">
                  <a:gsLst>
                    <a:gs pos="0">
                      <a:srgbClr val="F67526"/>
                    </a:gs>
                    <a:gs pos="50000">
                      <a:srgbClr val="F67526">
                        <a:alpha val="4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0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6" presetClass="emph" presetSubtype="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7" dur="10000" fill="hold"/>
                                        <p:tgtEl>
                                          <p:spTgt spid="4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10000" fill="hold"/>
                                        <p:tgtEl>
                                          <p:spTgt spid="5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10000" fill="hold"/>
                                        <p:tgtEl>
                                          <p:spTgt spid="5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0000" fill="hold"/>
                                        <p:tgtEl>
                                          <p:spTgt spid="5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10000" fill="hold"/>
                                        <p:tgtEl>
                                          <p:spTgt spid="5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10000" fill="hold"/>
                                        <p:tgtEl>
                                          <p:spTgt spid="5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10000" fill="hold"/>
                                        <p:tgtEl>
                                          <p:spTgt spid="5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10000" fill="hold"/>
                                        <p:tgtEl>
                                          <p:spTgt spid="5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10000" fill="hold"/>
                                        <p:tgtEl>
                                          <p:spTgt spid="5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" dur="10000" fill="hold"/>
                                        <p:tgtEl>
                                          <p:spTgt spid="3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10000" fill="hold"/>
                                        <p:tgtEl>
                                          <p:spTgt spid="4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10000" fill="hold"/>
                                        <p:tgtEl>
                                          <p:spTgt spid="4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10000" fill="hold"/>
                                        <p:tgtEl>
                                          <p:spTgt spid="3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3" dur="10000" fill="hold"/>
                                        <p:tgtEl>
                                          <p:spTgt spid="3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4" grpId="1" animBg="1"/>
      <p:bldP spid="37" grpId="0" animBg="1"/>
      <p:bldP spid="37" grpId="1" animBg="1"/>
      <p:bldP spid="43" grpId="0" animBg="1"/>
      <p:bldP spid="43" grpId="1" animBg="1"/>
      <p:bldP spid="44" grpId="0" animBg="1"/>
      <p:bldP spid="44" grpId="1" animBg="1"/>
      <p:bldP spid="39" grpId="0" animBg="1"/>
      <p:bldP spid="39" grpId="1" animBg="1"/>
      <p:bldP spid="54" grpId="0" animBg="1"/>
      <p:bldP spid="5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42" grpId="0" animBg="1"/>
      <p:bldP spid="42" grpId="1" animBg="1"/>
      <p:bldP spid="58" grpId="0" animBg="1"/>
      <p:bldP spid="58" grpId="1" animBg="1"/>
      <p:bldP spid="132" grpId="0" animBg="1"/>
      <p:bldP spid="95" grpId="0"/>
      <p:bldP spid="125" grpId="0"/>
      <p:bldP spid="133" grpId="0"/>
      <p:bldP spid="134" grpId="0"/>
      <p:bldP spid="135" grpId="0"/>
      <p:bldP spid="136" grpId="0"/>
      <p:bldP spid="204" grpId="0"/>
      <p:bldP spid="221" grpId="0"/>
      <p:bldP spid="223" grpId="0"/>
      <p:bldP spid="128" grpId="0"/>
      <p:bldP spid="236" grpId="0" build="allAtOnce" animBg="1"/>
      <p:bldP spid="236" grpId="1" animBg="1"/>
      <p:bldP spid="236" grpId="2" animBg="1"/>
      <p:bldP spid="236" grpId="3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mbers.wolfram.com/jeffb/vistapro/rising_redgiant.jpg"/>
          <p:cNvPicPr>
            <a:picLocks noChangeAspect="1" noChangeArrowheads="1"/>
          </p:cNvPicPr>
          <p:nvPr/>
        </p:nvPicPr>
        <p:blipFill>
          <a:blip r:embed="rId2" cstate="print"/>
          <a:srcRect b="5536"/>
          <a:stretch>
            <a:fillRect/>
          </a:stretch>
        </p:blipFill>
        <p:spPr bwMode="auto">
          <a:xfrm>
            <a:off x="0" y="-27384"/>
            <a:ext cx="9144000" cy="6910581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5157192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 Sol como gigante vermelha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0" y="6536377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rgbClr val="FBD679"/>
                </a:solidFill>
                <a:latin typeface="Century Gothic" pitchFamily="34" charset="0"/>
              </a:rPr>
              <a:t>Crédito da imagem: http://members.wolfram.com/jeffb/vistapro/rising_redgiant.jpg</a:t>
            </a:r>
            <a:endParaRPr lang="pt-BR" sz="1200" dirty="0">
              <a:solidFill>
                <a:srgbClr val="FBD679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3"/>
          <p:cNvSpPr>
            <a:spLocks noGrp="1"/>
          </p:cNvSpPr>
          <p:nvPr>
            <p:ph type="title"/>
          </p:nvPr>
        </p:nvSpPr>
        <p:spPr>
          <a:xfrm>
            <a:off x="642938" y="271462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b="0" smtClean="0">
                <a:solidFill>
                  <a:srgbClr val="FBD679"/>
                </a:solidFill>
                <a:latin typeface="Century Gothic" pitchFamily="34" charset="0"/>
              </a:rPr>
              <a:t>Do que o Sol é feito?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irius B, the white-dwarf companion to Sirius, compared to the size of 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91148" cy="6021289"/>
          </a:xfrm>
          <a:prstGeom prst="rect">
            <a:avLst/>
          </a:prstGeom>
          <a:noFill/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Tamanho de uma anã branca</a:t>
            </a:r>
          </a:p>
        </p:txBody>
      </p:sp>
      <p:sp>
        <p:nvSpPr>
          <p:cNvPr id="5" name="Text Box 141"/>
          <p:cNvSpPr txBox="1">
            <a:spLocks noChangeArrowheads="1"/>
          </p:cNvSpPr>
          <p:nvPr/>
        </p:nvSpPr>
        <p:spPr bwMode="auto">
          <a:xfrm>
            <a:off x="111086" y="6536377"/>
            <a:ext cx="76418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FBD679"/>
                </a:solidFill>
                <a:latin typeface="Century Gothic" pitchFamily="34" charset="0"/>
              </a:rPr>
              <a:t>Crédito da </a:t>
            </a:r>
            <a:r>
              <a:rPr lang="pt-BR" sz="1200" dirty="0" smtClean="0">
                <a:solidFill>
                  <a:srgbClr val="FBD679"/>
                </a:solidFill>
                <a:latin typeface="Century Gothic" pitchFamily="34" charset="0"/>
              </a:rPr>
              <a:t>imagem: http://ircamera.as.arizona.edu/NatSci102/NatSci102/lectures/starevolution.htm</a:t>
            </a:r>
            <a:endParaRPr lang="pt-BR" sz="1200" dirty="0">
              <a:solidFill>
                <a:srgbClr val="FBD679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2051720" y="1627188"/>
            <a:ext cx="48577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548" y="260281"/>
            <a:ext cx="883286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planetária na constelação de Aquário: </a:t>
            </a:r>
          </a:p>
          <a:p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da Hélice, NGC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7293. distância: 650 </a:t>
            </a:r>
            <a:r>
              <a:rPr lang="pt-BR" sz="2800" dirty="0" err="1" smtClean="0">
                <a:solidFill>
                  <a:schemeClr val="bg1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FBD679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076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pic>
        <p:nvPicPr>
          <p:cNvPr id="5" name="Picture 4">
            <a:hlinkClick r:id="rId3" action="ppaction://hlinkfile"/>
          </p:cNvPr>
          <p:cNvPicPr>
            <a:picLocks noChangeArrowheads="1"/>
          </p:cNvPicPr>
          <p:nvPr/>
        </p:nvPicPr>
        <p:blipFill>
          <a:blip r:embed="rId4" cstate="print">
            <a:lum bright="3000" contrast="13000"/>
          </a:blip>
          <a:stretch>
            <a:fillRect/>
          </a:stretch>
        </p:blipFill>
        <p:spPr bwMode="auto">
          <a:xfrm>
            <a:off x="3563888" y="2564904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Título 3"/>
          <p:cNvSpPr txBox="1">
            <a:spLocks/>
          </p:cNvSpPr>
          <p:nvPr/>
        </p:nvSpPr>
        <p:spPr bwMode="auto">
          <a:xfrm>
            <a:off x="107504" y="836712"/>
            <a:ext cx="88569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Visão moderna do Sol</a:t>
            </a: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-36512" y="6536377"/>
            <a:ext cx="74478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D09606"/>
                </a:solidFill>
                <a:latin typeface="Century Gothic" pitchFamily="34" charset="0"/>
              </a:rPr>
              <a:t>Crédito 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: </a:t>
            </a:r>
            <a:r>
              <a:rPr lang="pt-BR" sz="1200" dirty="0" err="1" smtClean="0">
                <a:solidFill>
                  <a:srgbClr val="D09606"/>
                </a:solidFill>
                <a:latin typeface="Century Gothic" pitchFamily="34" charset="0"/>
              </a:rPr>
              <a:t>National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rgbClr val="D09606"/>
                </a:solidFill>
                <a:latin typeface="Century Gothic" pitchFamily="34" charset="0"/>
              </a:rPr>
              <a:t>Geogrhaphic</a:t>
            </a:r>
            <a:r>
              <a:rPr lang="pt-BR" sz="1200" dirty="0" smtClean="0">
                <a:solidFill>
                  <a:srgbClr val="D09606"/>
                </a:solidFill>
                <a:latin typeface="Century Gothic" pitchFamily="34" charset="0"/>
              </a:rPr>
              <a:t>, disponível em: http://www.youtube.com/watch?v=jaHGvcE6KEA</a:t>
            </a:r>
            <a:endParaRPr lang="pt-BR" sz="1200" dirty="0">
              <a:solidFill>
                <a:srgbClr val="D0960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ubtítulo 3"/>
          <p:cNvSpPr>
            <a:spLocks noGrp="1"/>
          </p:cNvSpPr>
          <p:nvPr>
            <p:ph type="subTitle" idx="1"/>
          </p:nvPr>
        </p:nvSpPr>
        <p:spPr>
          <a:xfrm>
            <a:off x="500063" y="642938"/>
            <a:ext cx="7929562" cy="5786437"/>
          </a:xfrm>
        </p:spPr>
        <p:txBody>
          <a:bodyPr/>
          <a:lstStyle/>
          <a:p>
            <a:pPr algn="just">
              <a:buClr>
                <a:srgbClr val="FF6600"/>
              </a:buClr>
              <a:buFont typeface="Courier New" pitchFamily="49" charset="0"/>
              <a:buChar char="o"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3600" b="0" dirty="0" smtClean="0">
                <a:solidFill>
                  <a:srgbClr val="FBD679"/>
                </a:solidFill>
                <a:latin typeface="Century Gothic" pitchFamily="34" charset="0"/>
              </a:rPr>
              <a:t>O Sol, assim como a maior parte das estrelas é todo constituído de um gás a altíssimas temperaturas e que por isso está num estado especial chamado </a:t>
            </a:r>
            <a:r>
              <a:rPr lang="pt-BR" sz="3600" b="0" i="1" dirty="0" smtClean="0">
                <a:solidFill>
                  <a:schemeClr val="bg1"/>
                </a:solidFill>
                <a:latin typeface="Century Gothic" pitchFamily="34" charset="0"/>
              </a:rPr>
              <a:t>plasma</a:t>
            </a:r>
            <a:r>
              <a:rPr lang="pt-BR" sz="3600" b="0" i="1" dirty="0" smtClean="0">
                <a:solidFill>
                  <a:srgbClr val="FBD679"/>
                </a:solidFill>
                <a:latin typeface="Century Gothic" pitchFamily="34" charset="0"/>
              </a:rPr>
              <a:t>;</a:t>
            </a:r>
          </a:p>
          <a:p>
            <a:pPr algn="just">
              <a:buClr>
                <a:srgbClr val="FF6600"/>
              </a:buClr>
              <a:buFont typeface="Courier New" pitchFamily="49" charset="0"/>
              <a:buChar char="o"/>
            </a:pPr>
            <a:endParaRPr lang="pt-BR" sz="3600" b="0" i="1" dirty="0" smtClean="0">
              <a:solidFill>
                <a:srgbClr val="FBD679"/>
              </a:solidFill>
              <a:latin typeface="Century Gothic" pitchFamily="34" charset="0"/>
            </a:endParaRPr>
          </a:p>
          <a:p>
            <a:pPr algn="just">
              <a:buClr>
                <a:srgbClr val="FF6600"/>
              </a:buClr>
              <a:buFont typeface="Courier New" pitchFamily="49" charset="0"/>
              <a:buChar char="o"/>
            </a:pPr>
            <a:r>
              <a:rPr lang="pt-BR" sz="3600" b="0" dirty="0" smtClean="0">
                <a:solidFill>
                  <a:srgbClr val="FBD679"/>
                </a:solidFill>
                <a:latin typeface="Century Gothic" pitchFamily="34" charset="0"/>
              </a:rPr>
              <a:t> Este plasma contém os</a:t>
            </a:r>
            <a:r>
              <a:rPr lang="pt-BR" sz="3600" b="0" i="1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3600" b="0" dirty="0" smtClean="0">
                <a:solidFill>
                  <a:srgbClr val="FBD679"/>
                </a:solidFill>
                <a:latin typeface="Century Gothic" pitchFamily="34" charset="0"/>
              </a:rPr>
              <a:t>mesmos elementos químicos que encontramos na Terra (hidrogênio, oxigênio, carbono </a:t>
            </a:r>
            <a:r>
              <a:rPr lang="pt-BR" sz="3600" b="0" dirty="0" err="1" smtClean="0">
                <a:solidFill>
                  <a:srgbClr val="FBD679"/>
                </a:solidFill>
                <a:latin typeface="Century Gothic" pitchFamily="34" charset="0"/>
              </a:rPr>
              <a:t>etc</a:t>
            </a:r>
            <a:r>
              <a:rPr lang="pt-BR" sz="3600" b="0" dirty="0" smtClean="0">
                <a:solidFill>
                  <a:srgbClr val="FBD679"/>
                </a:solidFill>
                <a:latin typeface="Century Gothic" pitchFamily="34" charset="0"/>
              </a:rPr>
              <a:t>)</a:t>
            </a:r>
            <a:endParaRPr lang="pt-BR" sz="3600" b="0" i="1" dirty="0" smtClean="0">
              <a:solidFill>
                <a:srgbClr val="FBD679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André\BackUp_26fev11\ASTRONOMIA\Observatório_Magno\Apresentações\atmosferas planetárias\figuras_atmosferas\einstein_bebe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31000"/>
          </a:blip>
          <a:srcRect l="9406" t="688" r="7268" b="1376"/>
          <a:stretch>
            <a:fillRect/>
          </a:stretch>
        </p:blipFill>
        <p:spPr bwMode="auto">
          <a:xfrm>
            <a:off x="-51915" y="168938"/>
            <a:ext cx="9195915" cy="671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-108520" y="-27384"/>
            <a:ext cx="9252000" cy="1714500"/>
          </a:xfrm>
          <a:prstGeom prst="rect">
            <a:avLst/>
          </a:prstGeom>
          <a:solidFill>
            <a:srgbClr val="423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292" name="Título 1"/>
          <p:cNvSpPr>
            <a:spLocks noGrp="1"/>
          </p:cNvSpPr>
          <p:nvPr>
            <p:ph type="title"/>
          </p:nvPr>
        </p:nvSpPr>
        <p:spPr>
          <a:xfrm>
            <a:off x="1523578" y="188640"/>
            <a:ext cx="6000750" cy="1214438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chemeClr val="bg1"/>
                </a:solidFill>
                <a:latin typeface="Century Gothic" pitchFamily="34" charset="0"/>
              </a:rPr>
              <a:t>E como é que a gente sabe disso?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5610812" y="6309320"/>
            <a:ext cx="32816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http://www.aaas.org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ubtítulo 3"/>
          <p:cNvSpPr>
            <a:spLocks noGrp="1"/>
          </p:cNvSpPr>
          <p:nvPr>
            <p:ph type="subTitle" idx="1"/>
          </p:nvPr>
        </p:nvSpPr>
        <p:spPr>
          <a:xfrm>
            <a:off x="428625" y="857250"/>
            <a:ext cx="8463855" cy="5715000"/>
          </a:xfrm>
        </p:spPr>
        <p:txBody>
          <a:bodyPr/>
          <a:lstStyle/>
          <a:p>
            <a:pPr algn="just">
              <a:buClr>
                <a:srgbClr val="FF6600"/>
              </a:buClr>
              <a:buSzPct val="120000"/>
              <a:buFont typeface="Courier New" pitchFamily="49" charset="0"/>
              <a:buChar char="o"/>
            </a:pPr>
            <a:r>
              <a:rPr lang="pt-BR" b="0" dirty="0" smtClean="0">
                <a:solidFill>
                  <a:srgbClr val="FBD679"/>
                </a:solidFill>
                <a:latin typeface="Century Gothic" pitchFamily="34" charset="0"/>
              </a:rPr>
              <a:t> </a:t>
            </a:r>
            <a:r>
              <a:rPr lang="pt-BR" sz="3600" b="0" dirty="0" smtClean="0">
                <a:solidFill>
                  <a:srgbClr val="FBD679"/>
                </a:solidFill>
                <a:latin typeface="Century Gothic" pitchFamily="34" charset="0"/>
              </a:rPr>
              <a:t>Examinando cuidadosamente a luz do Sol que chega até nós, os astrônomos conseguem determinar a temperatura, a composição química e os movimentos do material que compõe o Sol, com uma técnica especial chamada </a:t>
            </a:r>
            <a:r>
              <a:rPr lang="pt-BR" sz="3600" b="0" i="1" dirty="0" smtClean="0">
                <a:solidFill>
                  <a:schemeClr val="bg1"/>
                </a:solidFill>
                <a:latin typeface="Century Gothic" pitchFamily="34" charset="0"/>
              </a:rPr>
              <a:t>espectroscopia</a:t>
            </a:r>
            <a:r>
              <a:rPr lang="pt-BR" sz="3600" b="0" dirty="0" smtClean="0">
                <a:solidFill>
                  <a:srgbClr val="FBD679"/>
                </a:solidFill>
                <a:latin typeface="Century Gothic" pitchFamily="34" charset="0"/>
              </a:rPr>
              <a:t>.</a:t>
            </a:r>
            <a:endParaRPr lang="pt-BR" sz="3600" b="0" i="1" dirty="0" smtClean="0">
              <a:solidFill>
                <a:srgbClr val="FBD679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9806</TotalTime>
  <Words>1263</Words>
  <Application>Microsoft Office PowerPoint</Application>
  <PresentationFormat>Apresentação na tela (4:3)</PresentationFormat>
  <Paragraphs>231</Paragraphs>
  <Slides>62</Slides>
  <Notes>10</Notes>
  <HiddenSlides>1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3" baseType="lpstr">
      <vt:lpstr>Blank Presentation</vt:lpstr>
      <vt:lpstr>Slide 1</vt:lpstr>
      <vt:lpstr>Importante!</vt:lpstr>
      <vt:lpstr>O Sol é uma estrela</vt:lpstr>
      <vt:lpstr>O Sol é a estrela mais próxima de nós</vt:lpstr>
      <vt:lpstr>Slide 5</vt:lpstr>
      <vt:lpstr>Do que o Sol é feito?</vt:lpstr>
      <vt:lpstr>Slide 7</vt:lpstr>
      <vt:lpstr>E como é que a gente sabe disso?</vt:lpstr>
      <vt:lpstr>Slide 9</vt:lpstr>
      <vt:lpstr>O espectro solar</vt:lpstr>
      <vt:lpstr>Dentro do Sol</vt:lpstr>
      <vt:lpstr>Slide 12</vt:lpstr>
      <vt:lpstr>Slide 13</vt:lpstr>
      <vt:lpstr>Slide 14</vt:lpstr>
      <vt:lpstr>A energia do Sol é produzida por reações termonucleares</vt:lpstr>
      <vt:lpstr>Superfície e atmosfera  do Sol</vt:lpstr>
      <vt:lpstr>Slide 17</vt:lpstr>
      <vt:lpstr>Slide 18</vt:lpstr>
      <vt:lpstr>A fotosfera</vt:lpstr>
      <vt:lpstr>A cromosfera</vt:lpstr>
      <vt:lpstr>A coroa</vt:lpstr>
      <vt:lpstr>Slide 22</vt:lpstr>
      <vt:lpstr>manchas solares </vt:lpstr>
      <vt:lpstr>Slide 24</vt:lpstr>
      <vt:lpstr>Grânulos </vt:lpstr>
      <vt:lpstr>Grânulos: características</vt:lpstr>
      <vt:lpstr>Fáculas</vt:lpstr>
      <vt:lpstr>Slide 28</vt:lpstr>
      <vt:lpstr>Obscurecimento do limbo</vt:lpstr>
      <vt:lpstr>Obscurecimento do limbo</vt:lpstr>
      <vt:lpstr>Slide 31</vt:lpstr>
      <vt:lpstr>proeminências</vt:lpstr>
      <vt:lpstr>filamentos</vt:lpstr>
      <vt:lpstr>Filamento &amp; proeminência</vt:lpstr>
      <vt:lpstr>Praias</vt:lpstr>
      <vt:lpstr>Espículas</vt:lpstr>
      <vt:lpstr>supergrânulos</vt:lpstr>
      <vt:lpstr>Slide 38</vt:lpstr>
      <vt:lpstr>Faixas de Helmet</vt:lpstr>
      <vt:lpstr>Plumas polares</vt:lpstr>
      <vt:lpstr>Laços coronais</vt:lpstr>
      <vt:lpstr>Buracos coronais</vt:lpstr>
      <vt:lpstr>O vento solar “sopra” as caudas dos cometas</vt:lpstr>
      <vt:lpstr>Ciclo de atividade  solar de 11,2 anos</vt:lpstr>
      <vt:lpstr>Slide 45</vt:lpstr>
      <vt:lpstr>Slide 46</vt:lpstr>
      <vt:lpstr>Slide 47</vt:lpstr>
      <vt:lpstr>Sol “explosivo”</vt:lpstr>
      <vt:lpstr>Ejeção de massa coronal (CME)</vt:lpstr>
      <vt:lpstr>Flares (ou explosões solares)</vt:lpstr>
      <vt:lpstr>Erupções de proeminências</vt:lpstr>
      <vt:lpstr>Slide 52</vt:lpstr>
      <vt:lpstr>Como as auroras são produzidas</vt:lpstr>
      <vt:lpstr>Como as auroras são produzidas II</vt:lpstr>
      <vt:lpstr>Nascimento, vida  e morte do Sol</vt:lpstr>
      <vt:lpstr>Slide 56</vt:lpstr>
      <vt:lpstr>Slide 57</vt:lpstr>
      <vt:lpstr>Slide 58</vt:lpstr>
      <vt:lpstr>O Sol como gigante vermelha</vt:lpstr>
      <vt:lpstr>Tamanho de uma anã branca</vt:lpstr>
      <vt:lpstr>Slide 61</vt:lpstr>
      <vt:lpstr>Slide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538</cp:revision>
  <cp:lastPrinted>2000-05-01T12:23:36Z</cp:lastPrinted>
  <dcterms:created xsi:type="dcterms:W3CDTF">1995-06-17T23:31:02Z</dcterms:created>
  <dcterms:modified xsi:type="dcterms:W3CDTF">2012-07-06T19:22:41Z</dcterms:modified>
</cp:coreProperties>
</file>