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1" r:id="rId2"/>
    <p:sldId id="270" r:id="rId3"/>
    <p:sldId id="256" r:id="rId4"/>
    <p:sldId id="257" r:id="rId5"/>
    <p:sldId id="258" r:id="rId6"/>
    <p:sldId id="267" r:id="rId7"/>
    <p:sldId id="259" r:id="rId8"/>
    <p:sldId id="260" r:id="rId9"/>
    <p:sldId id="263" r:id="rId10"/>
    <p:sldId id="268" r:id="rId11"/>
    <p:sldId id="261" r:id="rId12"/>
    <p:sldId id="262" r:id="rId13"/>
    <p:sldId id="264" r:id="rId14"/>
    <p:sldId id="265" r:id="rId15"/>
    <p:sldId id="269" r:id="rId1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9721" autoAdjust="0"/>
  </p:normalViewPr>
  <p:slideViewPr>
    <p:cSldViewPr>
      <p:cViewPr varScale="1">
        <p:scale>
          <a:sx n="35" d="100"/>
          <a:sy n="35" d="100"/>
        </p:scale>
        <p:origin x="-1003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9C49D-267B-4152-80C5-C4A705E4FE9E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6D581A-ABB8-4D78-8E6A-2427F47AB16B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99541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Contemplavamos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ceu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noturno em uma localidade do interior. Orion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estava bem sobre nossas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cabecas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Em um de seus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Betelgeuse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apresentava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uma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alaranjada. No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vertice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oposto,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brilhava vivamente com um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certo tom azul. Um pouco a sudeste, Sirius dominava o panorama como um intenso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farol branco.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 noroeste,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Aldebaran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era alaranjada, quase vermelha.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Alguem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lembrou Antares, a rival vermelha de Marte,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invisivel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aquela hora.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439387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Quando decompomos luz branca fazendo-a passar por um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prisma, obtemos um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arco-iris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com as cores na sequencia usualmente descrita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como: vermelho, laranja, amarelo, verde, azul, anil e violeta. Mas, quando descrevemos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sequencia de cores em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temperatura de objetos incandescentes,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verde “perde a vez”, sendo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substituido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pelo branco. Eis porque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vemos estrelas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verdes...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13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E, de </a:t>
            </a:r>
            <a:r>
              <a:rPr lang="pt-BR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repente, a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pergunta: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Porque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existem estrelas verdes?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Gabi, oito anos, tinha a resposta na ponta da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lingua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 Porque nunca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ninguem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viu uma, ora...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Resposta intrigante.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 as coisas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existem porque as vemos? E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existem por si mesmas,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serao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elas como as percebemos, ou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seu jeito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proprio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ser? O que queremos de fato dizer, quando afirmamos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existencia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ou a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inexistencia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algo? Melhor reformular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porque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vemos 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estrelas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verdes? Esta nova pergunta admite uma resposta mais objetiva e prosaica, em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termos de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vejamos.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53669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das estrelas e um exemplo 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fenomeno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chamado de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endParaRPr lang="pt-B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Sabe-se, ha muito tempo, que um objeto suficientemente aquecido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irradia luz, torna-se incandescente (por exemplo, um ferro em brasa na forja 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ferreiro ou o filamento de uma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lampada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incandescente). Sabe-se,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tambem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que 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 da luminosidade irradiada depende da temperatura. A medida que o objeto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esquenta, inicialmente emite apenas calor, depois brilha de um vermelho fosco, 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 passa a um a um vermelho vivo, a um alaranjado, amarelo, branco e, finalmente,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azulado (e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que, a esta altura,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haja ate mudado de estado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...).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 ate um instrumento para medir a temperatura de objetos incandescentes,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observando a sua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o </a:t>
            </a:r>
            <a:r>
              <a:rPr lang="pt-B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pirômetro ótico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44555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das estrelas e um exemplo 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fenomeno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chamado de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endParaRPr lang="pt-B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Sabe-se, ha muito tempo, que um objeto suficientemente aquecido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irradia luz, torna-se incandescente (por exemplo, um ferro em brasa na forja 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ferreiro ou o filamento de uma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lampada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incandescente). Sabe-se,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tambem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que 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 da luminosidade irradiada depende da temperatura. A medida que o objeto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esquenta, inicialmente emite apenas calor, depois brilha de um vermelho fosco, do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 passa a um a um vermelho vivo, a um alaranjado, amarelo, branco e, finalmente,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azulado (e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que, a esta altura,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haja ate mudado de estado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...).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Existe ate um instrumento para medir a temperatura de objetos incandescentes,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observando a sua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coloracao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o </a:t>
            </a:r>
            <a:r>
              <a:rPr lang="pt-B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pirômetro ótico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044555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 outubro de 1900, Max Planck encontrou uma formula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empirica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capaz de descrever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termica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isto e, uma formula capaz de reproduzir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satisfatoriamente os dados experimentais. Uma maneira moderna de escrever 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formula de Planck ei: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2 1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5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−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hc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/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kT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</a:t>
            </a:r>
          </a:p>
          <a:p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 ( ) c h λ </a:t>
            </a:r>
            <a:r>
              <a:rPr lang="pt-BR" sz="1200" b="0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λ</a:t>
            </a:r>
            <a:endParaRPr lang="pt-BR" sz="1200" b="0" i="1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l-G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π</a:t>
            </a:r>
          </a:p>
          <a:p>
            <a:r>
              <a:rPr lang="el-G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λ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sendo h a constante de Planck, c a velocidade da luz e k a constante de Boltzmann.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RT(λ), chamada de </a:t>
            </a:r>
            <a:r>
              <a:rPr lang="pt-BR" sz="1200" b="1" i="1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radiância</a:t>
            </a:r>
            <a:r>
              <a:rPr lang="pt-BR" sz="1200" b="1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espectral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descreve como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distribui pelos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varios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comprimentos de onda do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eletromagnetico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RT(λ) representa a quantidade de energia emitida sob a forma de ondas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eletromagneticas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comprimento de onda λ, por unidade de tempo e de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por um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objeto a temperatura absoluta T. Na formula original de Planck, apareciam constantes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arbitrarias, cujos valores eram obtidos por ajuste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numerico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fazendo-se com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 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matematica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coincidisse com 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experimental RT(λ)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× λ. Foi no decorrer das buscas de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explicacao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teorica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fenomeno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que elas foram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sendo identificadas com as constantes universais que agora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Alias, foram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justamente tais buscas que desencadearam o surgimento da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Fisica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Quanticaii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formula de Planck aplica-se, na verdade, a um irradiador ideal,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tambem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conhecido como corpo negro ou cavidade. O leitor interessado pode recorrer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bibliografia indicada para mais detalhes. No caso de objetos reais, ocorrem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desvios e no caso especifico das estrelas, existem peculiaridades que escapam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essa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descricao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matematica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mas que, tendo em vista apenas responder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questao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proposta, podemos desconsiderar.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880306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Qualquer objeto, a qualquer temperatura, emite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modo 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abranger todo 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eletromagnetico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isto e, de modo a varrer um 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continuum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comprimentos de onda entre zero e infinito.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RT(λ) assume um valor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maximo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para um certo comprimento de onda, que e tanto maior quanto mais elevada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 temperatura.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Qualquer objeto, a qualquer temperatura, emite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modo 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abranger todo 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eletromagnetico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isto e, de modo a varrer um </a:t>
            </a:r>
            <a:r>
              <a:rPr lang="pt-BR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continuum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 comprimentos de onda entre zero e infinito.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RT(λ) assume um valor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maximo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para um certo comprimento de onda, que e tanto maior quanto mais elevada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a temperatura. 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Fig. 1 representa os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graficos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 formula de Planck para irradiadores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ideais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tres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temperaturas: 3000K, 5300K e 9000K. As escalas verticais foram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ampliadas por fatores convenientes, de modo a facilitar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comparacao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entre as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tres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curvas; na verdade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diferenca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alturas e muito mais pronunciada. A escala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horizontal foi escolhida de modo a evidenciar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eletromagnetico</a:t>
            </a:r>
            <a:endParaRPr lang="pt-B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correspondente a luz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que se situa aproximadamente entre 420nm (limite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violeta) e 680nm (limite vermelho), mostrada entre as duas linhas tracejadas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verticais.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3277285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Para a temperatura intermediaria, qual seja 5300K, o pico da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radiancia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espectral encontra-se no meio do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ou seja, corresponde a luz verde. Mas 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predominancia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do verde sobre as outras cores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acentuada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como nos casos anteriores e,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alem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disso, o vermelho e o violeta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igualmente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aquinhoados, de modo que, agora, a luz irradiada distribui-se de maneira mais ou</a:t>
            </a:r>
          </a:p>
          <a:p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menos uniforme por todo o espectro </a:t>
            </a:r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visivel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o que, aos nossos olhos, produz a</a:t>
            </a:r>
          </a:p>
          <a:p>
            <a:r>
              <a:rPr lang="pt-B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sensacao</a:t>
            </a:r>
            <a:r>
              <a:rPr lang="pt-B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 luz branca.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6D581A-ABB8-4D78-8E6A-2427F47AB16B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2180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21389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432189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06011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548903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598337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39889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763784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145154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79419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919772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452197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98BA-FBEC-4B61-919C-7084EDEE6226}" type="datetimeFigureOut">
              <a:rPr lang="pt-BR" smtClean="0"/>
              <a:pPr/>
              <a:t>23/07/2012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7AD1-32D7-4DD3-9A6F-76E6E4D1C8F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599977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rodutos-observatorio-02\abertura-sessao-astronomia\Abertura%20CDA%20NEW.mp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produtos-observatorio-02\abertura-sessao-astronomia\Abertura%20Sessao%20Astronomia%20NEW.mp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bertura CDA NEW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0" y="917262"/>
            <a:ext cx="9144000" cy="45720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32474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</a:rPr>
              <a:t>A função RT(λ) assume um valor máximo para um certo comprimento de onda, que é tanto maior quanto mais elevada for a temperatura.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skolor.nacka.se/samskolan/eaae/summerschools/TSunFi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2776883"/>
            <a:ext cx="4464496" cy="3937785"/>
          </a:xfrm>
          <a:prstGeom prst="rect">
            <a:avLst/>
          </a:prstGeom>
          <a:noFill/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bg1"/>
                </a:solidFill>
              </a:rPr>
              <a:t>Radiância</a:t>
            </a:r>
            <a:r>
              <a:rPr lang="pt-BR" dirty="0" smtClean="0">
                <a:solidFill>
                  <a:schemeClr val="bg1"/>
                </a:solidFill>
              </a:rPr>
              <a:t> espectral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8435468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bg1"/>
                </a:solidFill>
              </a:rPr>
              <a:t>Radiância</a:t>
            </a:r>
            <a:r>
              <a:rPr lang="pt-BR" dirty="0" smtClean="0">
                <a:solidFill>
                  <a:schemeClr val="bg1"/>
                </a:solidFill>
              </a:rPr>
              <a:t> espectral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7332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A predominância do verde sobre as outras cores não é tão acentuada como nos casos anteriores.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Além disso, o vermelho e o violeta são igualmente aquinhoados.</a:t>
            </a: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Produz, aos nossos olhos, a sensação de luz branca.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skolor.nacka.se/samskolan/eaae/summerschools/TSunFi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3268" y="1268759"/>
            <a:ext cx="3894956" cy="3435439"/>
          </a:xfrm>
          <a:prstGeom prst="rect">
            <a:avLst/>
          </a:prstGeom>
          <a:noFill/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 por que não é verde?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42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Luz Branca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474840" cy="485313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</a:rPr>
              <a:t>Luz branca pode ser </a:t>
            </a:r>
            <a:r>
              <a:rPr lang="pt-BR" dirty="0" err="1" smtClean="0">
                <a:solidFill>
                  <a:schemeClr val="bg1"/>
                </a:solidFill>
              </a:rPr>
              <a:t>decom</a:t>
            </a:r>
            <a:r>
              <a:rPr lang="pt-BR" dirty="0" smtClean="0">
                <a:solidFill>
                  <a:schemeClr val="bg1"/>
                </a:solidFill>
              </a:rPr>
              <a:t>- posta.</a:t>
            </a: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Para a sequência de cor de objetos incandescentes em função da temperatura, verde é substituído pelo branco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29698" name="Picture 2" descr="http://www.alunosonline.com.br/upload/conteudo_legenda/bcfccb1ee1f60d85026647d06daa17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1484784"/>
            <a:ext cx="3851895" cy="48049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E o Sol?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Temperatura efetiva da superfície é 5 778 K.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" name="Picture 2" descr="http://skolor.nacka.se/samskolan/eaae/summerschools/TSunFig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492896"/>
            <a:ext cx="4081983" cy="3600400"/>
          </a:xfrm>
          <a:prstGeom prst="rect">
            <a:avLst/>
          </a:prstGeom>
          <a:noFill/>
        </p:spPr>
      </p:pic>
      <p:pic>
        <p:nvPicPr>
          <p:cNvPr id="27650" name="Picture 2" descr="http://1.bp.blogspot.com/_QmsNmIvwOMs/TGYLcxP1cII/AAAAAAAAB2k/YkssA9Vqos0/s1600/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2" y="2492896"/>
            <a:ext cx="4811224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4.bp.blogspot.com/_-qIP6KV_Zh4/TGOQ_bFx5zI/AAAAAAAAAW0/3rMdSPqOX7s/s1600/nuclio_npod_1093448835_76055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1645" y="-504056"/>
            <a:ext cx="9690189" cy="7461448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25144"/>
          </a:xfrm>
        </p:spPr>
        <p:txBody>
          <a:bodyPr>
            <a:normAutofit/>
          </a:bodyPr>
          <a:lstStyle/>
          <a:p>
            <a:pPr algn="r"/>
            <a:endParaRPr lang="pt-BR" dirty="0" smtClean="0">
              <a:solidFill>
                <a:schemeClr val="bg1"/>
              </a:solidFill>
            </a:endParaRPr>
          </a:p>
          <a:p>
            <a:pPr algn="r"/>
            <a:endParaRPr lang="pt-BR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r">
              <a:buNone/>
            </a:pPr>
            <a:endParaRPr lang="pt-BR" dirty="0" smtClean="0">
              <a:solidFill>
                <a:schemeClr val="bg1"/>
              </a:solidFill>
            </a:endParaRPr>
          </a:p>
          <a:p>
            <a:pPr algn="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Muito obrigada. </a:t>
            </a:r>
          </a:p>
          <a:p>
            <a:pPr algn="r">
              <a:buNone/>
            </a:pPr>
            <a:r>
              <a:rPr lang="pt-B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 bom céu a todos!</a:t>
            </a:r>
          </a:p>
          <a:p>
            <a:pPr algn="r">
              <a:buNone/>
            </a:pPr>
            <a:endParaRPr lang="pt-B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bertura Sessao Astronomia NEW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9152" y="1183580"/>
            <a:ext cx="9099352" cy="45496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sites2.uai.com.br/jornalismo/imagem/JewelBoxHu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27384"/>
            <a:ext cx="9396536" cy="9396536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Autofit/>
          </a:bodyPr>
          <a:lstStyle/>
          <a:p>
            <a:r>
              <a:rPr lang="pt-BR" sz="5400" b="1" dirty="0" smtClean="0">
                <a:solidFill>
                  <a:schemeClr val="bg1"/>
                </a:solidFill>
              </a:rPr>
              <a:t>Por que não existem estrelas verdes?</a:t>
            </a:r>
            <a:endParaRPr lang="pt-BR" sz="5400" b="1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419872" y="5517232"/>
            <a:ext cx="6400800" cy="1752600"/>
          </a:xfrm>
        </p:spPr>
        <p:txBody>
          <a:bodyPr/>
          <a:lstStyle/>
          <a:p>
            <a:r>
              <a:rPr lang="pt-BR" b="1" dirty="0" smtClean="0">
                <a:solidFill>
                  <a:schemeClr val="bg1"/>
                </a:solidFill>
              </a:rPr>
              <a:t>Andrea </a:t>
            </a:r>
            <a:r>
              <a:rPr lang="pt-BR" b="1" dirty="0" err="1" smtClean="0">
                <a:solidFill>
                  <a:schemeClr val="bg1"/>
                </a:solidFill>
              </a:rPr>
              <a:t>Greff</a:t>
            </a:r>
            <a:endParaRPr lang="pt-B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5612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028" name="Picture 4" descr="http://www.davidmalin.com/fujii/image/af3-03_7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-675456"/>
            <a:ext cx="6840760" cy="87740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://coraskywalker.files.wordpress.com/2010/07/orion-sirius-aldebaran-pleiades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1395536"/>
            <a:ext cx="8856984" cy="885698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010316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Pensando um pouco ...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Estrelas verdes existem?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Não existem? Ou 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não as percebemos?</a:t>
            </a:r>
          </a:p>
          <a:p>
            <a:endParaRPr lang="pt-BR" dirty="0" smtClean="0">
              <a:solidFill>
                <a:schemeClr val="bg1"/>
              </a:solidFill>
            </a:endParaRPr>
          </a:p>
          <a:p>
            <a:r>
              <a:rPr lang="pt-BR" dirty="0" smtClean="0">
                <a:solidFill>
                  <a:schemeClr val="bg1"/>
                </a:solidFill>
              </a:rPr>
              <a:t>Por que não vemos estrelas verdes?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076" name="Picture 4" descr="http://ibis.dihitt.net/f/big_627adb599fca946a7dcc-imagesCANGV36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197676"/>
            <a:ext cx="3384376" cy="332344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77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farm4.static.flickr.com/3111/3184361767_7bea98d63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2708920"/>
            <a:ext cx="4762500" cy="3571875"/>
          </a:xfrm>
          <a:prstGeom prst="rect">
            <a:avLst/>
          </a:prstGeom>
          <a:noFill/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Radiação térmica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Objeto suficientemente aquecido torna-se incandescente e irradia luz.</a:t>
            </a:r>
          </a:p>
        </p:txBody>
      </p:sp>
      <p:pic>
        <p:nvPicPr>
          <p:cNvPr id="8196" name="Picture 4" descr="http://blogs.estadao.com.br/herton-escobar/files/2010/07/lampada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924944"/>
            <a:ext cx="4762500" cy="31718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1072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Radiação térmica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bg1"/>
                </a:solidFill>
              </a:rPr>
              <a:t>Cor </a:t>
            </a:r>
            <a:r>
              <a:rPr lang="pt-BR" dirty="0">
                <a:solidFill>
                  <a:schemeClr val="bg1"/>
                </a:solidFill>
              </a:rPr>
              <a:t>da luminosidade irradiada depende da </a:t>
            </a:r>
            <a:r>
              <a:rPr lang="pt-BR" dirty="0" smtClean="0">
                <a:solidFill>
                  <a:schemeClr val="bg1"/>
                </a:solidFill>
              </a:rPr>
              <a:t>temperatura.</a:t>
            </a:r>
          </a:p>
          <a:p>
            <a:r>
              <a:rPr lang="pt-BR" b="1" i="1" dirty="0" smtClean="0">
                <a:solidFill>
                  <a:schemeClr val="bg1"/>
                </a:solidFill>
              </a:rPr>
              <a:t>Pirômetro </a:t>
            </a:r>
            <a:r>
              <a:rPr lang="pt-BR" b="1" i="1" dirty="0">
                <a:solidFill>
                  <a:schemeClr val="bg1"/>
                </a:solidFill>
              </a:rPr>
              <a:t>ótico</a:t>
            </a:r>
            <a:r>
              <a:rPr lang="pt-BR" dirty="0">
                <a:solidFill>
                  <a:schemeClr val="bg1"/>
                </a:solidFill>
              </a:rPr>
              <a:t>.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4098" name="Picture 2" descr="http://4.bp.blogspot.com/-PIX-Xq-_7uk/T0-oc3QxtBI/AAAAAAAABZk/yMt7J6P8LuY/s1600/Ferreira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12576" y="3284984"/>
            <a:ext cx="4764021" cy="357301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ferroinfuoco.com/img/filosofi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2348880"/>
            <a:ext cx="3168352" cy="286256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3.bp.blogspot.com/_Yjtkr1vK1DI/TD-bm7UmVBI/AAAAAAAAAFM/ymfcuxU3zA0/s1600/Slide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221088"/>
            <a:ext cx="4080453" cy="30603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www.epc.com.br/_imgs/oquefazemos/siderurgia_01b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56176" y="2348880"/>
            <a:ext cx="3491880" cy="26189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510720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bg1"/>
                </a:solidFill>
              </a:rPr>
              <a:t>Radiância</a:t>
            </a:r>
            <a:r>
              <a:rPr lang="pt-BR" dirty="0" smtClean="0">
                <a:solidFill>
                  <a:schemeClr val="bg1"/>
                </a:solidFill>
              </a:rPr>
              <a:t> espectral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4618856" cy="499715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</a:rPr>
              <a:t>Descreve como a radiação se distribui pelos vários </a:t>
            </a:r>
            <a:r>
              <a:rPr lang="pt-BR" dirty="0" err="1" smtClean="0">
                <a:solidFill>
                  <a:schemeClr val="bg1"/>
                </a:solidFill>
              </a:rPr>
              <a:t>compri-mentos</a:t>
            </a:r>
            <a:r>
              <a:rPr lang="pt-BR" dirty="0" smtClean="0">
                <a:solidFill>
                  <a:schemeClr val="bg1"/>
                </a:solidFill>
              </a:rPr>
              <a:t> de onda do espectro eletromagnético.</a:t>
            </a: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Max Planck, 1990.</a:t>
            </a:r>
          </a:p>
          <a:p>
            <a:pPr algn="just"/>
            <a:endParaRPr lang="pt-BR" dirty="0" smtClean="0">
              <a:solidFill>
                <a:schemeClr val="bg1"/>
              </a:solidFill>
            </a:endParaRPr>
          </a:p>
          <a:p>
            <a:pPr algn="just"/>
            <a:r>
              <a:rPr lang="pt-BR" dirty="0" smtClean="0">
                <a:solidFill>
                  <a:schemeClr val="bg1"/>
                </a:solidFill>
              </a:rPr>
              <a:t>A função RT(λ) representa a quantidade de energia emitida sob a forma de ondas </a:t>
            </a:r>
            <a:r>
              <a:rPr lang="pt-BR" dirty="0" err="1" smtClean="0">
                <a:solidFill>
                  <a:schemeClr val="bg1"/>
                </a:solidFill>
              </a:rPr>
              <a:t>eletro-magnéticas</a:t>
            </a:r>
            <a:r>
              <a:rPr lang="pt-BR" dirty="0" smtClean="0">
                <a:solidFill>
                  <a:schemeClr val="bg1"/>
                </a:solidFill>
              </a:rPr>
              <a:t> de comprimento de onda λ, por unidade de tempo e de área, por um objeto a temperatura absoluta T.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hendrix2.uoregon.edu/~imamura/123cs/lecture-6/Max_Planck_(1858-194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6509" y="1268760"/>
            <a:ext cx="3645971" cy="51189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426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1043609" y="2780928"/>
            <a:ext cx="7128792" cy="40121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273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t-BR" dirty="0" smtClean="0">
                <a:solidFill>
                  <a:schemeClr val="bg1"/>
                </a:solidFill>
              </a:rPr>
              <a:t>Qualquer objeto, a qualquer temperatura, emite radiação de modo a abranger todo o espectro eletromagnético. </a:t>
            </a:r>
          </a:p>
        </p:txBody>
      </p:sp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t-BR" dirty="0" err="1" smtClean="0">
                <a:solidFill>
                  <a:schemeClr val="bg1"/>
                </a:solidFill>
              </a:rPr>
              <a:t>Radiância</a:t>
            </a:r>
            <a:r>
              <a:rPr lang="pt-BR" dirty="0" smtClean="0">
                <a:solidFill>
                  <a:schemeClr val="bg1"/>
                </a:solidFill>
              </a:rPr>
              <a:t> espectral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31746" name="Picture 2" descr="http://upload.wikimedia.org/wikipedia/commons/thumb/c/cf/EM_Spectrum_Properties_edit.svg/500px-EM_Spectrum_Properties_edit.sv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6819" y="2849805"/>
            <a:ext cx="6811565" cy="40324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1436</Words>
  <Application>Microsoft Office PowerPoint</Application>
  <PresentationFormat>Apresentação na tela (4:3)</PresentationFormat>
  <Paragraphs>162</Paragraphs>
  <Slides>15</Slides>
  <Notes>10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6" baseType="lpstr">
      <vt:lpstr>Tema do Office</vt:lpstr>
      <vt:lpstr>Slide 1</vt:lpstr>
      <vt:lpstr>Slide 2</vt:lpstr>
      <vt:lpstr>Por que não existem estrelas verdes?</vt:lpstr>
      <vt:lpstr>Slide 4</vt:lpstr>
      <vt:lpstr>Pensando um pouco ...</vt:lpstr>
      <vt:lpstr>Radiação térmica</vt:lpstr>
      <vt:lpstr>Radiação térmica</vt:lpstr>
      <vt:lpstr>Radiância espectral</vt:lpstr>
      <vt:lpstr>Radiância espectral</vt:lpstr>
      <vt:lpstr>Radiância espectral</vt:lpstr>
      <vt:lpstr>Radiância espectral</vt:lpstr>
      <vt:lpstr>E por que não é verde?</vt:lpstr>
      <vt:lpstr>Luz Branca</vt:lpstr>
      <vt:lpstr>E o Sol?</vt:lpstr>
      <vt:lpstr>Slide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 que não existem estrelas verdes?</dc:title>
  <dc:creator>Maite</dc:creator>
  <cp:lastModifiedBy>Observatório</cp:lastModifiedBy>
  <cp:revision>17</cp:revision>
  <dcterms:created xsi:type="dcterms:W3CDTF">2012-07-21T20:57:00Z</dcterms:created>
  <dcterms:modified xsi:type="dcterms:W3CDTF">2012-07-23T11:05:39Z</dcterms:modified>
</cp:coreProperties>
</file>