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53" autoAdjust="0"/>
  </p:normalViewPr>
  <p:slideViewPr>
    <p:cSldViewPr>
      <p:cViewPr varScale="1">
        <p:scale>
          <a:sx n="101" d="100"/>
          <a:sy n="101" d="100"/>
        </p:scale>
        <p:origin x="-19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374E-2E1A-4499-923C-02BAFE1CA9F9}" type="datetimeFigureOut">
              <a:rPr lang="pt-BR" smtClean="0"/>
              <a:t>24/09/2012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21FB-F323-4C93-A138-34403994D5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4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saimages.org/luna/servlet/detail/nasaNAS~20~20~120602~227304:Icy-Comet-NEA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14~14~35817~12422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252831/Halleys-Come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usp.br/cda/historico/index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20~20~121005~227708:Asteroid-Id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8~8~12242~112783:Photo-Illustration-of-Comet-P-Shoe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a.de/Public/Aktuelles/PR/2004/PR041116/abb6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bps/media-view/71541/1/0/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sing-photo.com/dispimg.asp?i=31010122+&amp;cr=38&amp;cl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mp.jpl.nasa.gov/ds1/" TargetMode="External"/><Relationship Id="rId3" Type="http://schemas.openxmlformats.org/officeDocument/2006/relationships/hyperlink" Target="http://www.linmpi.mpg.de/english/projekte/giotto/hmc/hmc.html" TargetMode="External"/><Relationship Id="rId7" Type="http://schemas.openxmlformats.org/officeDocument/2006/relationships/hyperlink" Target="http://www.nasaimages.org/luna/servlet/detail/nasaNAS~20~20~120914~227616?qvq=q:comet+nucleu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asaimages.org/luna/servlet/detail/NVA2~4~4~4024~104550:Halley-s-Nucleus--An-Orbiting-Icebe" TargetMode="External"/><Relationship Id="rId5" Type="http://schemas.openxmlformats.org/officeDocument/2006/relationships/hyperlink" Target="http://www.esrin.esa.it/" TargetMode="External"/><Relationship Id="rId10" Type="http://schemas.openxmlformats.org/officeDocument/2006/relationships/hyperlink" Target="http://www.nasa.gov/" TargetMode="External"/><Relationship Id="rId4" Type="http://schemas.openxmlformats.org/officeDocument/2006/relationships/hyperlink" Target="http://sci.esa.int/home/giotto/" TargetMode="External"/><Relationship Id="rId9" Type="http://schemas.openxmlformats.org/officeDocument/2006/relationships/hyperlink" Target="http://www.jpl.nasa.gov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pacetelescope.org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surf.com/sguisar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14~14~24819~124512:Comet-Hale-Bop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hku.hk/~nature/notes/lectures/images/chap10/comet_tail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pix.com/INDEX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saimages.org/luna/servlet/detail/NVA2~4~4~6305~106831:Hale-Bopp--The-Great-Comet-of-199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Icy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Comet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NEAT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T. Rector (University of Alaska Anchorage), Z.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Levay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L.Frattare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(Space Telescope Science Institute) and National Optical Astronomy Observatory/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ion of Universities for Research in Astronomy/National Science Foundation</a:t>
            </a:r>
          </a:p>
          <a:p>
            <a:r>
              <a:rPr lang="pt-BR" dirty="0" smtClean="0">
                <a:hlinkClick r:id="rId3"/>
              </a:rPr>
              <a:t>http://nasaimages.org/luna/servlet/detail/nasaNAS~20~20~120602~227304:</a:t>
            </a:r>
            <a:r>
              <a:rPr lang="pt-BR" dirty="0" err="1" smtClean="0">
                <a:hlinkClick r:id="rId3"/>
              </a:rPr>
              <a:t>Icy-Comet-NEAT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Hyakutake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Stars Through A Comet's Tail</a:t>
            </a:r>
            <a:endParaRPr lang="pt-BR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 Scott [ mailto:rmscott@home. com ] and J.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Orman</a:t>
            </a:r>
            <a:endParaRPr lang="pt-BR" dirty="0" smtClean="0"/>
          </a:p>
          <a:p>
            <a:r>
              <a:rPr lang="pt-BR" dirty="0" smtClean="0"/>
              <a:t>http://www.nasaimages.org/luna/servlet/detail/NVA2~4~4~7583~108109:</a:t>
            </a:r>
            <a:r>
              <a:rPr lang="pt-BR" dirty="0" err="1" smtClean="0"/>
              <a:t>Hyakutake</a:t>
            </a:r>
            <a:r>
              <a:rPr lang="pt-BR" dirty="0" smtClean="0"/>
              <a:t>--</a:t>
            </a:r>
            <a:r>
              <a:rPr lang="pt-BR" dirty="0" err="1" smtClean="0"/>
              <a:t>Stars-Through-A-Comet-s</a:t>
            </a:r>
            <a:r>
              <a:rPr lang="pt-BR" dirty="0" smtClean="0"/>
              <a:t>-#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Halley - 1910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G.W.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Ritchey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3"/>
              </a:rPr>
              <a:t>http://www.nasaimages.org/luna/servlet/detail/NVA2~14~14~35817~124222#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Halley – 1986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NASA/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Center</a:t>
            </a:r>
          </a:p>
          <a:p>
            <a:r>
              <a:rPr lang="pt-BR" dirty="0" smtClean="0">
                <a:hlinkClick r:id="rId3"/>
              </a:rPr>
              <a:t>http://www.britannica.com/EBchecked/topic/252831/Halleys-Comet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Observatório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abril de 1986</a:t>
            </a:r>
          </a:p>
          <a:p>
            <a:r>
              <a:rPr lang="pt-BR" dirty="0" smtClean="0">
                <a:hlinkClick r:id="rId3"/>
              </a:rPr>
              <a:t>http://www.cdcc.usp.br/cda/historico/index.html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9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Asteroid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Ida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Solarsystem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3"/>
              </a:rPr>
              <a:t>http://www.nasaimages.org/luna/servlet/detail/nasaNAS~20~20~121005~227708:</a:t>
            </a:r>
            <a:r>
              <a:rPr lang="pt-BR" dirty="0" err="1" smtClean="0">
                <a:hlinkClick r:id="rId3"/>
              </a:rPr>
              <a:t>Asteroid-Ida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Comet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PShoemaker-Levy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 Hubble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Telescope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3"/>
              </a:rPr>
              <a:t>http://www.nasaimages.org/luna/servlet/detail/NVA2~8~8~12242~112783:</a:t>
            </a:r>
            <a:r>
              <a:rPr lang="pt-BR" dirty="0" err="1" smtClean="0">
                <a:hlinkClick r:id="rId3"/>
              </a:rPr>
              <a:t>Photo-Illustration-of-Comet-P-Shoem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http://www.mpia.de/Public/Aktuelles/PR/2004/PR041116/abb6.jpg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NASA/Hubble Space Telescope Comet Team</a:t>
            </a:r>
            <a:endParaRPr lang="pt-BR" i="0" dirty="0" smtClean="0">
              <a:hlinkClick r:id="rId3"/>
            </a:endParaRPr>
          </a:p>
          <a:p>
            <a:r>
              <a:rPr lang="pt-BR" dirty="0" smtClean="0">
                <a:hlinkClick r:id="rId3"/>
              </a:rPr>
              <a:t>http://www.britannica.com/bps/media-view/71541/1/0/0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Bayeux</a:t>
            </a:r>
            <a:r>
              <a:rPr lang="pt-BR" b="1" dirty="0" smtClean="0"/>
              <a:t> </a:t>
            </a:r>
            <a:r>
              <a:rPr lang="pt-BR" b="1" dirty="0" err="1" smtClean="0"/>
              <a:t>Tapestry</a:t>
            </a:r>
            <a:endParaRPr lang="pt-BR" b="1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Erich Lessing Culture and Fine Arts Archive</a:t>
            </a:r>
          </a:p>
          <a:p>
            <a:r>
              <a:rPr lang="pt-BR" dirty="0" smtClean="0">
                <a:hlinkClick r:id="rId3"/>
              </a:rPr>
              <a:t>http://www.lessing-photo.com/dispimg.asp?i=31010122+&amp;</a:t>
            </a:r>
            <a:r>
              <a:rPr lang="pt-BR" dirty="0" err="1" smtClean="0">
                <a:hlinkClick r:id="rId3"/>
              </a:rPr>
              <a:t>cr</a:t>
            </a:r>
            <a:r>
              <a:rPr lang="pt-BR" dirty="0" smtClean="0">
                <a:hlinkClick r:id="rId3"/>
              </a:rPr>
              <a:t>=38&amp;cl=1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Halley's</a:t>
            </a: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</a:t>
            </a:r>
            <a:endParaRPr lang="es-E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Halley Multicolor Camera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ttp://www.linmpi.mpg.de/english/projekte/giotto/hmc/hmc.html"/>
              </a:rPr>
              <a:t>http://www.linmpi.m…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Giotto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[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http://sci.esa.int/home/giotto/"/>
              </a:rPr>
              <a:t>http://sci.esa.int/…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ESA [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http://www.esrin.esa.it/"/>
              </a:rPr>
              <a:t>http://www.esrin.es…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r>
              <a:rPr lang="pt-BR" dirty="0" smtClean="0">
                <a:hlinkClick r:id="rId6"/>
              </a:rPr>
              <a:t>http://www.nasaimages.org/luna/servlet/detail/NVA2~4~4~4024~104550:</a:t>
            </a:r>
            <a:r>
              <a:rPr lang="pt-BR" dirty="0" err="1" smtClean="0">
                <a:hlinkClick r:id="rId6"/>
              </a:rPr>
              <a:t>Halley-s-Nucleus</a:t>
            </a:r>
            <a:r>
              <a:rPr lang="pt-BR" dirty="0" smtClean="0">
                <a:hlinkClick r:id="rId6"/>
              </a:rPr>
              <a:t>--</a:t>
            </a:r>
            <a:r>
              <a:rPr lang="pt-BR" dirty="0" err="1" smtClean="0">
                <a:hlinkClick r:id="rId6"/>
              </a:rPr>
              <a:t>An-Orbiting-Icebe</a:t>
            </a:r>
            <a:r>
              <a:rPr lang="pt-BR" dirty="0" smtClean="0">
                <a:hlinkClick r:id="rId6"/>
              </a:rPr>
              <a:t>#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err="1" smtClean="0"/>
              <a:t>Comet</a:t>
            </a:r>
            <a:r>
              <a:rPr lang="pt-BR" b="1" dirty="0" smtClean="0"/>
              <a:t> </a:t>
            </a:r>
            <a:r>
              <a:rPr lang="pt-BR" b="1" dirty="0" err="1" smtClean="0"/>
              <a:t>Wild</a:t>
            </a:r>
            <a:r>
              <a:rPr lang="pt-BR" b="1" dirty="0" smtClean="0"/>
              <a:t> 2's </a:t>
            </a:r>
            <a:r>
              <a:rPr lang="pt-BR" b="1" dirty="0" err="1" smtClean="0"/>
              <a:t>Heart</a:t>
            </a:r>
            <a:endParaRPr lang="pt-BR" b="1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</a:t>
            </a:r>
          </a:p>
          <a:p>
            <a:r>
              <a:rPr lang="pt-BR" dirty="0" smtClean="0">
                <a:hlinkClick r:id="rId7"/>
              </a:rPr>
              <a:t>http://www.nasaimages.org/luna/servlet/detail/nasaNAS~20~20~120914~227616?</a:t>
            </a:r>
            <a:r>
              <a:rPr lang="pt-BR" dirty="0" err="1" smtClean="0">
                <a:hlinkClick r:id="rId7"/>
              </a:rPr>
              <a:t>qvq</a:t>
            </a:r>
            <a:r>
              <a:rPr lang="pt-BR" dirty="0" smtClean="0">
                <a:hlinkClick r:id="rId7"/>
              </a:rPr>
              <a:t>=q:</a:t>
            </a:r>
            <a:r>
              <a:rPr lang="pt-BR" dirty="0" err="1" smtClean="0">
                <a:hlinkClick r:id="rId7"/>
              </a:rPr>
              <a:t>comet</a:t>
            </a:r>
            <a:r>
              <a:rPr lang="pt-BR" dirty="0" smtClean="0">
                <a:hlinkClick r:id="rId7"/>
              </a:rPr>
              <a:t>+</a:t>
            </a:r>
            <a:r>
              <a:rPr lang="pt-BR" dirty="0" err="1" smtClean="0">
                <a:hlinkClick r:id="rId7"/>
              </a:rPr>
              <a:t>nucleus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err="1" smtClean="0"/>
              <a:t>Comet</a:t>
            </a:r>
            <a:r>
              <a:rPr lang="pt-BR" b="1" dirty="0" smtClean="0"/>
              <a:t> </a:t>
            </a:r>
            <a:r>
              <a:rPr lang="pt-BR" b="1" dirty="0" err="1" smtClean="0"/>
              <a:t>Borrelly's</a:t>
            </a:r>
            <a:r>
              <a:rPr lang="pt-BR" b="1" dirty="0" smtClean="0"/>
              <a:t> </a:t>
            </a:r>
            <a:r>
              <a:rPr lang="pt-BR" b="1" dirty="0" err="1" smtClean="0"/>
              <a:t>Nucleus</a:t>
            </a:r>
            <a:endParaRPr lang="pt-BR" b="1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 Space 1 Team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http://nmp.jpl.nasa.gov/ds1/"/>
              </a:rPr>
              <a:t>http://nmp.jpl.nasa…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JPL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http://www.jpl.nasa.gov/"/>
              </a:rPr>
              <a:t>http://www.jpl.nasa…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NASA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http://www.nasa.gov/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pt-BR" b="1" dirty="0" smtClean="0"/>
          </a:p>
          <a:p>
            <a:r>
              <a:rPr lang="pt-BR" b="0" dirty="0" smtClean="0"/>
              <a:t>http://www.nasaimages.org/luna/servlet/detail/NVA2~4~4~4408~104934:</a:t>
            </a:r>
            <a:r>
              <a:rPr lang="pt-BR" b="0" dirty="0" err="1" smtClean="0"/>
              <a:t>Comet-Borrelly-s-Nucleus</a:t>
            </a:r>
            <a:r>
              <a:rPr lang="pt-BR" b="0" dirty="0" smtClean="0"/>
              <a:t>#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 </a:t>
            </a:r>
            <a:r>
              <a:rPr lang="pt-BR" b="1" dirty="0" err="1" smtClean="0"/>
              <a:t>Distant</a:t>
            </a:r>
            <a:r>
              <a:rPr lang="pt-BR" b="1" dirty="0" smtClean="0"/>
              <a:t> Solar System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NASA/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JPL-Caltech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/T.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Pyle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(SSC)</a:t>
            </a:r>
          </a:p>
          <a:p>
            <a:r>
              <a:rPr lang="pt-BR" b="0" dirty="0" smtClean="0"/>
              <a:t>http://www.nasaimages.org/luna/servlet/detail/nasaNAS~12~12~64243~168680:</a:t>
            </a:r>
            <a:r>
              <a:rPr lang="pt-BR" b="0" dirty="0" err="1" smtClean="0"/>
              <a:t>A-Distant-Solar-System</a:t>
            </a:r>
            <a:r>
              <a:rPr lang="pt-BR" b="0" dirty="0" smtClean="0"/>
              <a:t>#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Hubble Zooms In on Heart of Mystery Comet</a:t>
            </a:r>
            <a:endParaRPr lang="es-E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 [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http://www.nasa.gov/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ESA [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http://www.spacetelescope.org/"/>
              </a:rPr>
              <a:t>http://www.spacetel…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and A.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Dyer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http://www.nasaimages.org/luna/servlet/detail/NVA2~8~8~14618~115159:</a:t>
            </a:r>
            <a:r>
              <a:rPr lang="pt-BR" dirty="0" err="1" smtClean="0"/>
              <a:t>Hubble-Zooms-In-on-Heart-of-Mystery</a:t>
            </a:r>
            <a:r>
              <a:rPr lang="pt-BR" dirty="0" smtClean="0"/>
              <a:t>#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Comet</a:t>
            </a:r>
            <a:r>
              <a:rPr lang="pt-BR" b="1" dirty="0" smtClean="0"/>
              <a:t> </a:t>
            </a:r>
            <a:r>
              <a:rPr lang="pt-BR" b="1" dirty="0" err="1" smtClean="0"/>
              <a:t>McNaught</a:t>
            </a:r>
            <a:r>
              <a:rPr lang="pt-BR" b="1" dirty="0" smtClean="0"/>
              <a:t> Over Chile</a:t>
            </a:r>
          </a:p>
          <a:p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Stéphane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Guisard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ttp://www.astrosurf.com/sguisard/"/>
              </a:rPr>
              <a:t>http://www.astrosur…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r>
              <a:rPr lang="pt-BR" b="0" dirty="0" smtClean="0"/>
              <a:t>http://www.nasaimages.org/luna/servlet/detail/NVA2~4~4~6585~107111:</a:t>
            </a:r>
            <a:r>
              <a:rPr lang="pt-BR" b="0" dirty="0" err="1" smtClean="0"/>
              <a:t>Comet-McNaught-Over-Chile</a:t>
            </a:r>
            <a:r>
              <a:rPr lang="pt-BR" b="0" dirty="0" smtClean="0"/>
              <a:t>#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Comet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Hale-Bopp</a:t>
            </a:r>
            <a:endParaRPr lang="pt-BR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NASA/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JPL-Caltech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3"/>
              </a:rPr>
              <a:t>http://www.nasaimages.org/luna/servlet/detail/NVA2~14~14~24819~124512:</a:t>
            </a:r>
            <a:r>
              <a:rPr lang="pt-BR" dirty="0" err="1" smtClean="0">
                <a:hlinkClick r:id="rId3"/>
              </a:rPr>
              <a:t>Comet-Hale-Bopp</a:t>
            </a:r>
            <a:r>
              <a:rPr lang="pt-BR" dirty="0" smtClean="0">
                <a:hlinkClick r:id="rId3"/>
              </a:rPr>
              <a:t>#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Comet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Tail</a:t>
            </a:r>
            <a:endParaRPr lang="pt-BR" baseline="0" dirty="0" smtClean="0"/>
          </a:p>
          <a:p>
            <a:r>
              <a:rPr lang="pt-BR" dirty="0" smtClean="0">
                <a:hlinkClick r:id="rId3"/>
              </a:rPr>
              <a:t>http://www.physics.hku.hk/~nature/notes/lectures/images/chap10/comet_tail.jpg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6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Hale-Bopp: The Great Comet of 1997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Lodriguss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(Catching the Light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ttp://www.astropix.com/INDEX.HTM"/>
              </a:rPr>
              <a:t>http://www.astropix…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])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4"/>
              </a:rPr>
              <a:t>http://www.nasaimages.org/luna/servlet/detail/NVA2~4~4~6305~106831:</a:t>
            </a:r>
            <a:r>
              <a:rPr lang="pt-BR" dirty="0" err="1" smtClean="0">
                <a:hlinkClick r:id="rId4"/>
              </a:rPr>
              <a:t>Hale-Bopp</a:t>
            </a:r>
            <a:r>
              <a:rPr lang="pt-BR" dirty="0" smtClean="0">
                <a:hlinkClick r:id="rId4"/>
              </a:rPr>
              <a:t>--</a:t>
            </a:r>
            <a:r>
              <a:rPr lang="pt-BR" dirty="0" err="1" smtClean="0">
                <a:hlinkClick r:id="rId4"/>
              </a:rPr>
              <a:t>The-Great-Comet-of</a:t>
            </a:r>
            <a:r>
              <a:rPr lang="pt-BR" dirty="0" smtClean="0">
                <a:hlinkClick r:id="rId4"/>
              </a:rPr>
              <a:t>-1997#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21FB-F323-4C93-A138-34403994D5A3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1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9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9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7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8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5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6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1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7692-6D21-4881-9469-3F623070446A}" type="datetimeFigureOut">
              <a:rPr lang="pt-BR" smtClean="0"/>
              <a:pPr/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FA187-11F1-43B0-9CF4-EA932CE2B1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413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s Chrome\images6605040804768109821\images6605040804768109821\Comet_NEAT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0" y="0"/>
            <a:ext cx="9179099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40152" y="944724"/>
            <a:ext cx="3024336" cy="792088"/>
          </a:xfrm>
          <a:effectLst/>
          <a:scene3d>
            <a:camera prst="obliqueBottomLeft"/>
            <a:lightRig rig="threePt" dir="t"/>
          </a:scene3d>
        </p:spPr>
        <p:txBody>
          <a:bodyPr>
            <a:normAutofit fontScale="90000"/>
          </a:bodyPr>
          <a:lstStyle/>
          <a:p>
            <a:pPr algn="r"/>
            <a:r>
              <a:rPr lang="pt-BR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Cometas</a:t>
            </a:r>
            <a:br>
              <a:rPr lang="pt-BR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Ming Std L" pitchFamily="18" charset="-128"/>
                <a:ea typeface="Adobe Ming Std L" pitchFamily="18" charset="-128"/>
              </a:rPr>
            </a:b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O que são,</a:t>
            </a:r>
            <a:br>
              <a:rPr lang="pt-BR" sz="1800" dirty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</a:br>
            <a:r>
              <a:rPr lang="pt-BR" sz="1800" dirty="0">
                <a:solidFill>
                  <a:schemeClr val="bg1">
                    <a:lumMod val="8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d</a:t>
            </a: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e onde vem</a:t>
            </a:r>
            <a:r>
              <a:rPr lang="pt-BR" sz="1800" dirty="0" smtClean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,</a:t>
            </a:r>
            <a:br>
              <a:rPr lang="pt-BR" sz="1800" dirty="0" smtClean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</a:br>
            <a:r>
              <a:rPr lang="pt-BR" sz="1800" dirty="0" smtClean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</a:t>
            </a: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para onde vão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/>
            </a:r>
            <a:br>
              <a:rPr lang="pt-BR" dirty="0">
                <a:solidFill>
                  <a:schemeClr val="tx1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</a:br>
            <a:r>
              <a:rPr lang="pt-BR" b="1" dirty="0" smtClean="0">
                <a:solidFill>
                  <a:schemeClr val="tx1">
                    <a:lumMod val="75000"/>
                  </a:schemeClr>
                </a:solidFill>
                <a:latin typeface="Nueva Std" pitchFamily="34" charset="0"/>
              </a:rPr>
              <a:t/>
            </a:r>
            <a:br>
              <a:rPr lang="pt-BR" b="1" dirty="0" smtClean="0">
                <a:solidFill>
                  <a:schemeClr val="tx1">
                    <a:lumMod val="75000"/>
                  </a:schemeClr>
                </a:solidFill>
                <a:latin typeface="Nueva Std" pitchFamily="34" charset="0"/>
              </a:rPr>
            </a:br>
            <a:endParaRPr lang="pt-BR" sz="2000" dirty="0">
              <a:solidFill>
                <a:schemeClr val="tx1">
                  <a:lumMod val="75000"/>
                </a:schemeClr>
              </a:solidFill>
              <a:latin typeface="Nueva Std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5100" y="6580212"/>
            <a:ext cx="9179100" cy="288032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João Paulo Monteiro Cruvinel da Costa – Centro de Divulgação da Astronomia – Universidade de São Paulo</a:t>
            </a:r>
            <a:endParaRPr lang="pt-BR" sz="1400" dirty="0">
              <a:solidFill>
                <a:schemeClr val="accent4">
                  <a:lumMod val="20000"/>
                  <a:lumOff val="80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4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ão Paulo\Documents\Observatório\Sessões Astronomia\2012.09.15 - Cometas. O que são, de onde vem, para onde vão\Hale-Bop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-522" r="9863" b="522"/>
          <a:stretch/>
        </p:blipFill>
        <p:spPr bwMode="auto">
          <a:xfrm>
            <a:off x="0" y="-274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63" y="526090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err="1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Hebrew" pitchFamily="18" charset="-79"/>
              </a:rPr>
              <a:t>Hale</a:t>
            </a:r>
            <a:r>
              <a:rPr lang="pt-BR" sz="4800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Hebrew" pitchFamily="18" charset="-79"/>
              </a:rPr>
              <a:t>-Bopp</a:t>
            </a:r>
          </a:p>
          <a:p>
            <a:r>
              <a:rPr lang="pt-BR" sz="1600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longo período</a:t>
            </a:r>
          </a:p>
          <a:p>
            <a:r>
              <a:rPr lang="pt-BR" sz="1600" dirty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d</a:t>
            </a:r>
            <a:r>
              <a:rPr lang="pt-BR" sz="1600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escoberto em 1995</a:t>
            </a:r>
          </a:p>
          <a:p>
            <a:r>
              <a:rPr lang="pt-BR" sz="1600" dirty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o</a:t>
            </a:r>
            <a:r>
              <a:rPr lang="pt-BR" sz="1600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bservado em 1997</a:t>
            </a:r>
            <a:endParaRPr lang="pt-BR" sz="1600" dirty="0">
              <a:solidFill>
                <a:schemeClr val="tx1">
                  <a:lumMod val="65000"/>
                </a:schemeClr>
              </a:solidFill>
              <a:latin typeface="Adobe Myungjo Std M" pitchFamily="18" charset="-128"/>
              <a:ea typeface="Adobe Myungjo Std M" pitchFamily="18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11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ão Paulo\Documents\Observatório\Sessões Astronomia\2012.09.15 - Cometas. O que são, de onde vem, para onde vão\Hyakutak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-59"/>
          <a:stretch/>
        </p:blipFill>
        <p:spPr bwMode="auto">
          <a:xfrm>
            <a:off x="6102" y="6102"/>
            <a:ext cx="9137898" cy="68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663" y="501317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Hyakutake</a:t>
            </a:r>
            <a:endParaRPr lang="en-US" sz="4800" dirty="0" smtClean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  <a:p>
            <a:r>
              <a:rPr lang="pt-BR" sz="1600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longo período</a:t>
            </a:r>
          </a:p>
          <a:p>
            <a:r>
              <a:rPr lang="pt-BR" sz="1600" dirty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d</a:t>
            </a:r>
            <a:r>
              <a:rPr lang="pt-BR" sz="1600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escoberto em 1996</a:t>
            </a:r>
          </a:p>
          <a:p>
            <a:r>
              <a:rPr lang="pt-BR" sz="1600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observado em 1996</a:t>
            </a:r>
            <a:endParaRPr lang="pt-BR" sz="1600" dirty="0">
              <a:solidFill>
                <a:schemeClr val="tx1">
                  <a:lumMod val="65000"/>
                </a:schemeClr>
              </a:solidFill>
              <a:latin typeface="Adobe Myungjo Std M" pitchFamily="18" charset="-128"/>
              <a:ea typeface="Adobe Myungjo Std M" pitchFamily="18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16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ão Paulo\Documents\Observatório\Sessões Astronomia\2012.09.15 - Cometas. O que são, de onde vem, para onde vão\Halley - 19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 b="1920"/>
          <a:stretch/>
        </p:blipFill>
        <p:spPr bwMode="auto">
          <a:xfrm>
            <a:off x="0" y="-18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5964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5400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Halley</a:t>
            </a:r>
          </a:p>
          <a:p>
            <a:pPr algn="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médio período ~ 76 anos</a:t>
            </a:r>
            <a:endParaRPr lang="pt-BR" dirty="0">
              <a:solidFill>
                <a:schemeClr val="tx1">
                  <a:lumMod val="65000"/>
                </a:schemeClr>
              </a:solidFill>
              <a:latin typeface="Adobe Myungjo Std M" pitchFamily="18" charset="-128"/>
              <a:ea typeface="Adobe Myungjo Std M" pitchFamily="18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31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ão Paulo\Documents\Observatório\Sessões Astronomia\2012.09.15 - Cometas. O que são, de onde vem, para onde vão\Halley - 19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"/>
          <a:stretch/>
        </p:blipFill>
        <p:spPr bwMode="auto">
          <a:xfrm>
            <a:off x="-10570" y="15326"/>
            <a:ext cx="9154570" cy="68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dcc.usp.br/cda/historico/cda-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r="16885"/>
          <a:stretch/>
        </p:blipFill>
        <p:spPr bwMode="auto">
          <a:xfrm>
            <a:off x="0" y="145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ão Paulo\Documents\Observatório\Sessões Astronomia\2012.09.15 - Cometas. O que são, de onde vem, para onde vão\I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ão Paulo\Documents\Observatório\Sessões Astronomia\2012.09.15 - Cometas. O que são, de onde vem, para onde vão\Comet PShoemaker-Levy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12736" cy="27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ão Paulo\Documents\Observatório\Sessões Astronomia\2012.09.15 - Cometas. O que são, de onde vem, para onde vão\Impact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225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ão Paulo\Documents\Observatório\Sessões Astronomia\2012.09.15 - Cometas. O que são, de onde vem, para onde vão\Impac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b="3344"/>
          <a:stretch/>
        </p:blipFill>
        <p:spPr bwMode="auto">
          <a:xfrm>
            <a:off x="0" y="7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sz="40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ão Paulo\Documents\LESSING_31010122_P3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João Paulo Monteiro </a:t>
            </a:r>
            <a:r>
              <a:rPr lang="pt-BR" sz="3600" dirty="0" err="1" smtClean="0">
                <a:solidFill>
                  <a:schemeClr val="tx1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Cruvinel</a:t>
            </a:r>
            <a:r>
              <a:rPr lang="pt-BR" sz="3600" dirty="0" smtClean="0">
                <a:solidFill>
                  <a:schemeClr val="tx1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 da Costa</a:t>
            </a:r>
            <a:endParaRPr lang="pt-BR" sz="3600" dirty="0">
              <a:solidFill>
                <a:schemeClr val="tx1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  <a:cs typeface="Adobe Hebrew" pitchFamily="18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tx1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Hebrew" pitchFamily="18" charset="-79"/>
              </a:rPr>
              <a:t>joao.monteiro.costa@usp.br</a:t>
            </a:r>
            <a:endParaRPr lang="pt-BR" sz="2800" dirty="0">
              <a:solidFill>
                <a:schemeClr val="tx1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  <a:cs typeface="Adobe Hebrew" pitchFamily="18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ão Paulo\Documents\Observatório\Sessões Astronomia\2012.09.15 - Cometas. O que são, de onde vem, para onde vão\Comet Borrelly's Nucle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/>
          <a:stretch/>
        </p:blipFill>
        <p:spPr bwMode="auto">
          <a:xfrm>
            <a:off x="2691559" y="-4564"/>
            <a:ext cx="6452441" cy="68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ão Paulo\Documents\Observatório\Sessões Astronomia\2012.09.15 - Cometas. O que são, de onde vem, para onde vão\Comet Wild 2's He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3"/>
          <a:stretch/>
        </p:blipFill>
        <p:spPr bwMode="auto">
          <a:xfrm>
            <a:off x="0" y="3717032"/>
            <a:ext cx="350603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ão Paulo\Documents\Observatório\Sessões Astronomia\2012.09.15 - Cometas. O que são, de onde vem, para onde vão\Halley's Nucleus - Giot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r="3426"/>
          <a:stretch/>
        </p:blipFill>
        <p:spPr bwMode="auto">
          <a:xfrm>
            <a:off x="0" y="0"/>
            <a:ext cx="350603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ão Paulo\Documents\Observatório\Sessões Astronomia\2012.09.15 - Cometas. O que são, de onde vem, para onde vão\A Distant Solar 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ão Paulo\Documents\Observatório\Sessões Astronomia\2012.09.15 - Cometas. O que são, de onde vem, para onde vão\Universe Sandbox HighRes - 20120909-153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483768" y="242088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1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8 -0.11728 C 0.16025 -0.24751 0.32414 -0.23479 0.41875 -0.09715 C 0.51233 0.04234 0.50174 0.25931 0.39427 0.38932 C 0.28733 0.51978 0.12257 0.51307 0.02952 0.37613 C -0.0651 0.23664 -0.06198 0.0229 0.05348 -0.11728 Z " pathEditMode="relative" rAng="0" ptsTypes="fffff">
                                      <p:cBhvr>
                                        <p:cTn id="10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253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5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0.0257 -0.05672 L 0.02865 -0.06922 C 0.03351 -0.08496 0.03299 -0.07871 0.03438 -0.08565 C 0.03646 -0.09213 0.03698 -0.09213 0.04271 -0.10093 L 0.05504 -0.11551 " pathEditMode="relative" rAng="0" ptsTypes="FffFF">
                                      <p:cBhvr>
                                        <p:cTn id="12" dur="1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2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0.02587 -0.0569 C 0.06945 -0.13995 0.19358 -0.12213 0.30365 -0.01642 C 0.41285 0.08814 0.46528 0.23988 0.42101 0.32154 C 0.37691 0.40412 0.25313 0.38515 0.14306 0.28013 C 0.03368 0.17465 -0.01875 0.02406 0.02587 -0.0569 Z " pathEditMode="relative" rAng="-24851821" ptsTypes="fffff">
                                      <p:cBhvr>
                                        <p:cTn id="14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88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grpId="2" nodeType="withEffect">
                                  <p:stCondLst>
                                    <p:cond delay="9100"/>
                                  </p:stCondLst>
                                  <p:childTnLst>
                                    <p:animMotion origin="layout" path="M 0.13195 -0.09322 C 0.18907 -0.12838 0.27309 -0.05135 0.31927 0.0805 C 0.36563 0.21305 0.3566 0.3493 0.29966 0.38469 C 0.24219 0.41985 0.15868 0.3419 0.11233 0.20912 C 0.06632 0.07726 0.075 -0.0576 0.13195 -0.09322 Z " pathEditMode="relative" rAng="-1496635" ptsTypes="fffff">
                                      <p:cBhvr>
                                        <p:cTn id="16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238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grpId="3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0.17257 -0.09067 C 0.21407 -0.1189 0.28247 -0.04904 0.32518 0.06454 C 0.36771 0.17881 0.36823 0.29309 0.32674 0.32061 C 0.28525 0.3486 0.21667 0.27875 0.17414 0.1647 C 0.13177 0.05136 0.13108 -0.06338 0.17257 -0.09067 Z " pathEditMode="relative" rAng="-1589270" ptsTypes="fffff">
                                      <p:cBhvr>
                                        <p:cTn id="18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205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grpId="4" nodeType="withEffect">
                                  <p:stCondLst>
                                    <p:cond delay="17400"/>
                                  </p:stCondLst>
                                  <p:childTnLst>
                                    <p:animMotion origin="layout" path="M 0.28021 -0.03192 C 0.31841 -0.01272 0.32969 0.07287 0.30539 0.15938 C 0.28108 0.24636 0.23021 0.30118 0.19254 0.28268 C 0.154 0.26348 0.14271 0.17743 0.16754 0.09091 C 0.19167 0.00394 0.24219 -0.05089 0.28021 -0.03192 Z " pathEditMode="relative" rAng="1230788" ptsTypes="fffff">
                                      <p:cBhvr>
                                        <p:cTn id="20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15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1 -0.03192 C 0.31684 -0.01203 0.32552 0.07356 0.29913 0.15984 C 0.27239 0.24451 0.22101 0.29841 0.18437 0.27736 C 0.14792 0.25746 0.13924 0.1721 0.1658 0.08605 C 0.19236 0.00093 0.2434 -0.05205 0.28021 -0.03192 Z " pathEditMode="relative" rAng="1343500" ptsTypes="fffff">
                                      <p:cBhvr>
                                        <p:cTn id="24" dur="10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5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ão Paulo\Documents\Observatório\Sessões Astronomia\2012.09.15 - Cometas. O que são, de onde vem, para onde vão\Hubble Zooms In on Heart of Mystery Com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1202" r="93"/>
          <a:stretch/>
        </p:blipFill>
        <p:spPr bwMode="auto">
          <a:xfrm>
            <a:off x="-20538" y="3398"/>
            <a:ext cx="9164537" cy="68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ão Paulo\Documents\Observatório\Sessões Astronomia\2012.09.15 - Cometas. O que são, de onde vem, para onde vão\Comet McNaught Over Chi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" r="11162" b="6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ão Paulo\Documents\Observatório\Sessões Astronomia\2012.09.15 - Cometas. O que são, de onde vem, para onde vão\Comet Hale-Bop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ysics.hku.hk/~nature/notes/lectures/images/chap10/comet_t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-23" r="17207" b="23"/>
          <a:stretch/>
        </p:blipFill>
        <p:spPr bwMode="auto">
          <a:xfrm>
            <a:off x="-1" y="-8058"/>
            <a:ext cx="9154743" cy="68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331</Words>
  <Application>Microsoft Office PowerPoint</Application>
  <PresentationFormat>Apresentação na tela (4:3)</PresentationFormat>
  <Paragraphs>87</Paragraphs>
  <Slides>20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Cometas O que são, de onde vem,  para onde vão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João Paulo Monteiro Cruvinel da Costa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Cometas: o que são, de onde vêm, o que fazem aqui, para onde vão ?</dc:title>
  <dc:creator>João Paulo Monteiro Cruvinel da Costa</dc:creator>
  <cp:lastModifiedBy>João Paulo Monteiro Cruvinel da Costa</cp:lastModifiedBy>
  <cp:revision>54</cp:revision>
  <dcterms:created xsi:type="dcterms:W3CDTF">2012-09-07T17:12:40Z</dcterms:created>
  <dcterms:modified xsi:type="dcterms:W3CDTF">2012-09-24T14:35:12Z</dcterms:modified>
</cp:coreProperties>
</file>