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1"/>
  </p:notesMasterIdLst>
  <p:sldIdLst>
    <p:sldId id="380" r:id="rId3"/>
    <p:sldId id="257" r:id="rId4"/>
    <p:sldId id="259" r:id="rId5"/>
    <p:sldId id="260" r:id="rId6"/>
    <p:sldId id="388" r:id="rId7"/>
    <p:sldId id="341" r:id="rId8"/>
    <p:sldId id="340" r:id="rId9"/>
    <p:sldId id="343" r:id="rId10"/>
    <p:sldId id="389" r:id="rId11"/>
    <p:sldId id="390" r:id="rId12"/>
    <p:sldId id="391" r:id="rId13"/>
    <p:sldId id="392" r:id="rId14"/>
    <p:sldId id="393" r:id="rId15"/>
    <p:sldId id="347" r:id="rId16"/>
    <p:sldId id="346" r:id="rId17"/>
    <p:sldId id="353" r:id="rId18"/>
    <p:sldId id="394" r:id="rId19"/>
    <p:sldId id="349" r:id="rId20"/>
    <p:sldId id="350" r:id="rId21"/>
    <p:sldId id="344" r:id="rId22"/>
    <p:sldId id="366" r:id="rId23"/>
    <p:sldId id="354" r:id="rId24"/>
    <p:sldId id="356" r:id="rId25"/>
    <p:sldId id="395" r:id="rId26"/>
    <p:sldId id="396" r:id="rId27"/>
    <p:sldId id="355" r:id="rId28"/>
    <p:sldId id="378" r:id="rId29"/>
    <p:sldId id="377" r:id="rId30"/>
    <p:sldId id="379" r:id="rId31"/>
    <p:sldId id="357" r:id="rId32"/>
    <p:sldId id="361" r:id="rId33"/>
    <p:sldId id="362" r:id="rId34"/>
    <p:sldId id="358" r:id="rId35"/>
    <p:sldId id="360" r:id="rId36"/>
    <p:sldId id="359" r:id="rId37"/>
    <p:sldId id="370" r:id="rId38"/>
    <p:sldId id="371" r:id="rId39"/>
    <p:sldId id="372" r:id="rId40"/>
    <p:sldId id="373" r:id="rId41"/>
    <p:sldId id="369" r:id="rId42"/>
    <p:sldId id="367" r:id="rId43"/>
    <p:sldId id="365" r:id="rId44"/>
    <p:sldId id="376" r:id="rId45"/>
    <p:sldId id="368" r:id="rId46"/>
    <p:sldId id="375" r:id="rId47"/>
    <p:sldId id="397" r:id="rId48"/>
    <p:sldId id="337" r:id="rId49"/>
    <p:sldId id="338" r:id="rId50"/>
  </p:sldIdLst>
  <p:sldSz cx="7632700" cy="5724525"/>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bg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bg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bg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81" autoAdjust="0"/>
  </p:normalViewPr>
  <p:slideViewPr>
    <p:cSldViewPr>
      <p:cViewPr>
        <p:scale>
          <a:sx n="50" d="100"/>
          <a:sy n="50" d="100"/>
        </p:scale>
        <p:origin x="-1326" y="-4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pt-BR"/>
          </a:p>
        </p:txBody>
      </p:sp>
      <p:sp>
        <p:nvSpPr>
          <p:cNvPr id="30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w="9525">
            <a:solidFill>
              <a:srgbClr val="000000"/>
            </a:solidFill>
            <a:miter lim="800000"/>
            <a:headEnd/>
            <a:tailEnd/>
          </a:ln>
          <a:effectLst/>
        </p:spPr>
      </p:sp>
      <p:sp>
        <p:nvSpPr>
          <p:cNvPr id="3075" name="Rectangle 3"/>
          <p:cNvSpPr txBox="1">
            <a:spLocks noGrp="1" noChangeArrowheads="1"/>
          </p:cNvSpPr>
          <p:nvPr>
            <p:ph type="body" idx="1"/>
          </p:nvPr>
        </p:nvSpPr>
        <p:spPr bwMode="auto">
          <a:xfrm>
            <a:off x="914400" y="4343400"/>
            <a:ext cx="5029200" cy="411480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endParaRPr lang="pt-BR"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bservatorio.ufmg.br/dicas02.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idaemperspectiva.blogspot.com.br/"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observatorio.ufmg.br/dicas02.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so.org/public/images/eso1048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t.wikipedia.org/wiki/Ficheiro:Omega_Centauri_by_ESO.j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f.ufrgs.br/oei/cgu/armspi/armspi.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t.wikipedia.org/wiki/Nebulosa_planet%C3%A1ri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t.wikipedia.org/wiki/Ficheiro:NGC7293_(2004).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t.wikipedia.org/wiki/Ficheiro:BlackHole.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t.wikipedia.org/wiki/Buraco_negro"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t.wikipedia.org/wiki/Gal%C3%A1x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upload.wikimedia.org/wikipedia/commons/0/0a/Milkyway_pan1.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polo11.com/spacenews.php?titulo=Cientistas_desvendam_luzes_vistas_pelos_astronautas_da_Apollo&amp;posic=dat_20090626-085749.in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pt.wikipedia.org/wiki/Ficheiro:Terrestrial_planet_size_comparisons.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pt.wikipedia.org/wiki/Planeta_gasos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veja.abril.com.br/noticia/ciencia/via-lacte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pitzer.caltech.edu/images/1927-ssc2008-10a1-The-Milky-Way-Galax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pt.wikipedia.org/wiki/Cometa"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vaztolentino.com.br/page_sections/4"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pt.wikipedia.org/wiki/Asteroid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teacherdeniseselmo.wordpress.com/2011/01/17/o-sistema-solar/"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ufo.com.br/noticias/planeta-pode-ter-sido-encontrado-dentro-de-nosso-sistema-sola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dcc.usp.br/cda/aprendendo-basico/sistema-solar/cometa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addourados.blog.terra.com.br/2009/06/16/o-que-sao-meteorito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icc.ub.edu/gp_tamwdyn.php"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astro.iag.usp.br/~ronaldo/intrcosm/Glossario/HaloGal.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pt.wikipedia.org/wiki/Ficheiro:COBE's_View_of_the_Milky_Way_-_GPN-2002-000111.jp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10000"/>
          </a:bodyPr>
          <a:lstStyle/>
          <a:p>
            <a:r>
              <a:rPr lang="pt-BR" sz="1200" b="0" i="0" kern="1200" dirty="0" err="1" smtClean="0">
                <a:solidFill>
                  <a:srgbClr val="000000"/>
                </a:solidFill>
                <a:latin typeface="Times New Roman" pitchFamily="16" charset="0"/>
                <a:ea typeface="+mn-ea"/>
                <a:cs typeface="+mn-cs"/>
              </a:rPr>
              <a:t>Harlow</a:t>
            </a: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Shapley</a:t>
            </a:r>
            <a:r>
              <a:rPr lang="pt-BR" dirty="0" smtClean="0"/>
              <a:t> (1918): </a:t>
            </a:r>
            <a:r>
              <a:rPr lang="pt-BR" sz="1200" b="0" i="0" kern="1200" dirty="0" smtClean="0">
                <a:solidFill>
                  <a:srgbClr val="000000"/>
                </a:solidFill>
                <a:latin typeface="Times New Roman" pitchFamily="16" charset="0"/>
                <a:ea typeface="+mn-ea"/>
                <a:cs typeface="+mn-cs"/>
              </a:rPr>
              <a:t>Ele descobre que os aglomerados globulares são esfericamente distribuídos em torno de um ponto na constelação de Sagitário. </a:t>
            </a:r>
            <a:r>
              <a:rPr lang="pt-BR" dirty="0" smtClean="0"/>
              <a:t/>
            </a:r>
            <a:br>
              <a:rPr lang="pt-BR" dirty="0" smtClean="0"/>
            </a:br>
            <a:r>
              <a:rPr lang="pt-BR" sz="1200" b="0" i="0" kern="1200" dirty="0" smtClean="0">
                <a:solidFill>
                  <a:srgbClr val="000000"/>
                </a:solidFill>
                <a:latin typeface="Times New Roman" pitchFamily="16" charset="0"/>
                <a:ea typeface="+mn-ea"/>
                <a:cs typeface="+mn-cs"/>
              </a:rPr>
              <a:t>Ele então propôs que ponto como o centro da galáxia, acabando com a hipótese heliocêntrica do tempo</a:t>
            </a:r>
          </a:p>
          <a:p>
            <a:endParaRPr lang="pt-BR" sz="1200" b="0" i="0" kern="120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Os aglomerados globulares se formam durante as fases iniciais de formação das suas galáxias hospedeiras e por isso o estudo destes objetos fornece-nos informação importante sobre a evolução das galáxias e das estrelas que as compõem</a:t>
            </a:r>
          </a:p>
          <a:p>
            <a:endParaRPr lang="pt-BR" sz="1200" b="0" i="0" kern="1200" dirty="0" smtClean="0">
              <a:solidFill>
                <a:srgbClr val="000000"/>
              </a:solidFill>
              <a:latin typeface="Times New Roman" pitchFamily="16" charset="0"/>
              <a:ea typeface="+mn-ea"/>
              <a:cs typeface="+mn-cs"/>
            </a:endParaRPr>
          </a:p>
          <a:p>
            <a:endParaRPr lang="pt-BR" baseline="0" dirty="0" smtClean="0"/>
          </a:p>
          <a:p>
            <a:endParaRPr lang="pt-BR" baseline="0" dirty="0" smtClean="0"/>
          </a:p>
          <a:p>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b="0" i="0" kern="1200" dirty="0" smtClean="0">
                <a:solidFill>
                  <a:srgbClr val="000000"/>
                </a:solidFill>
                <a:latin typeface="Times New Roman" pitchFamily="16" charset="0"/>
                <a:ea typeface="+mn-ea"/>
                <a:cs typeface="+mn-cs"/>
              </a:rPr>
              <a:t>Jan </a:t>
            </a:r>
            <a:r>
              <a:rPr lang="pt-BR" sz="1200" b="0" i="0" kern="1200" dirty="0" err="1" smtClean="0">
                <a:solidFill>
                  <a:srgbClr val="000000"/>
                </a:solidFill>
                <a:latin typeface="Times New Roman" pitchFamily="16" charset="0"/>
                <a:ea typeface="+mn-ea"/>
                <a:cs typeface="+mn-cs"/>
              </a:rPr>
              <a:t>Oort</a:t>
            </a:r>
            <a:r>
              <a:rPr lang="pt-BR" sz="1200" b="0" i="0" kern="1200" dirty="0" smtClean="0">
                <a:solidFill>
                  <a:srgbClr val="000000"/>
                </a:solidFill>
                <a:latin typeface="Times New Roman" pitchFamily="16" charset="0"/>
                <a:ea typeface="+mn-ea"/>
                <a:cs typeface="+mn-cs"/>
              </a:rPr>
              <a:t>, então, mostrou que o disco da galáxia estava girando em torno do centro, se localizado a cerca de 30.000 anos luz do Sol (1927). </a:t>
            </a:r>
          </a:p>
          <a:p>
            <a:r>
              <a:rPr lang="pt-BR" sz="1200" b="0" i="0" kern="1200" dirty="0" smtClean="0">
                <a:solidFill>
                  <a:srgbClr val="000000"/>
                </a:solidFill>
                <a:latin typeface="Times New Roman" pitchFamily="16" charset="0"/>
                <a:ea typeface="+mn-ea"/>
                <a:cs typeface="+mn-cs"/>
              </a:rPr>
              <a:t>Ele conduziu uma extensa pesquisa sobre a nossa galáxia e mostrou que o Sol era cerca de 19 200 anos-luz do centro da nossa galáxia, a Via Láctea, em a direção da constelação de Sagitário. </a:t>
            </a:r>
            <a:r>
              <a:rPr lang="pt-BR" dirty="0" smtClean="0"/>
              <a:t/>
            </a:r>
            <a:br>
              <a:rPr lang="pt-BR" dirty="0" smtClean="0"/>
            </a:br>
            <a:endParaRPr lang="pt-BR" sz="1200" b="0" i="0" kern="1200" dirty="0" smtClean="0">
              <a:solidFill>
                <a:srgbClr val="000000"/>
              </a:solidFill>
              <a:latin typeface="Times New Roman" pitchFamily="16" charset="0"/>
              <a:ea typeface="+mn-ea"/>
              <a:cs typeface="+mn-cs"/>
            </a:endParaRPr>
          </a:p>
          <a:p>
            <a:r>
              <a:rPr lang="pt-BR" sz="1200" b="0" i="0" kern="1200" dirty="0" smtClean="0">
                <a:solidFill>
                  <a:srgbClr val="000000"/>
                </a:solidFill>
                <a:latin typeface="Times New Roman" pitchFamily="16" charset="0"/>
                <a:ea typeface="+mn-ea"/>
                <a:cs typeface="+mn-cs"/>
              </a:rPr>
              <a:t>Em </a:t>
            </a:r>
            <a:r>
              <a:rPr lang="pt-BR" sz="1200" b="1" i="0" kern="1200" dirty="0" smtClean="0">
                <a:solidFill>
                  <a:srgbClr val="000000"/>
                </a:solidFill>
                <a:latin typeface="Times New Roman" pitchFamily="16" charset="0"/>
                <a:ea typeface="+mn-ea"/>
                <a:cs typeface="+mn-cs"/>
              </a:rPr>
              <a:t>1924</a:t>
            </a:r>
            <a:r>
              <a:rPr lang="pt-BR" sz="1200" b="0" i="0" kern="1200" dirty="0" smtClean="0">
                <a:solidFill>
                  <a:srgbClr val="000000"/>
                </a:solidFill>
                <a:latin typeface="Times New Roman" pitchFamily="16" charset="0"/>
                <a:ea typeface="+mn-ea"/>
                <a:cs typeface="+mn-cs"/>
              </a:rPr>
              <a:t> , </a:t>
            </a:r>
            <a:r>
              <a:rPr lang="pt-BR" sz="1200" b="0" i="0" kern="1200" dirty="0" err="1" smtClean="0">
                <a:solidFill>
                  <a:srgbClr val="000000"/>
                </a:solidFill>
                <a:latin typeface="Times New Roman" pitchFamily="16" charset="0"/>
                <a:ea typeface="+mn-ea"/>
                <a:cs typeface="+mn-cs"/>
              </a:rPr>
              <a:t>Oort</a:t>
            </a:r>
            <a:r>
              <a:rPr lang="pt-BR" sz="1200" b="0" i="0" kern="1200" dirty="0" smtClean="0">
                <a:solidFill>
                  <a:srgbClr val="000000"/>
                </a:solidFill>
                <a:latin typeface="Times New Roman" pitchFamily="16" charset="0"/>
                <a:ea typeface="+mn-ea"/>
                <a:cs typeface="+mn-cs"/>
              </a:rPr>
              <a:t> descobriu o halo galáctico, um grupo de estrelas que orbitam a Via Láctea, mas fora do disco principal. </a:t>
            </a:r>
            <a:r>
              <a:rPr lang="pt-BR" dirty="0" smtClean="0"/>
              <a:t/>
            </a:r>
            <a:br>
              <a:rPr lang="pt-BR" dirty="0" smtClean="0"/>
            </a:br>
            <a:r>
              <a:rPr lang="pt-BR" sz="1200" b="0" i="0" kern="1200" dirty="0" smtClean="0">
                <a:solidFill>
                  <a:srgbClr val="000000"/>
                </a:solidFill>
                <a:latin typeface="Times New Roman" pitchFamily="16" charset="0"/>
                <a:ea typeface="+mn-ea"/>
                <a:cs typeface="+mn-cs"/>
              </a:rPr>
              <a:t>Em </a:t>
            </a:r>
            <a:r>
              <a:rPr lang="pt-BR" sz="1200" b="1" i="0" kern="1200" dirty="0" smtClean="0">
                <a:solidFill>
                  <a:srgbClr val="000000"/>
                </a:solidFill>
                <a:latin typeface="Times New Roman" pitchFamily="16" charset="0"/>
                <a:ea typeface="+mn-ea"/>
                <a:cs typeface="+mn-cs"/>
              </a:rPr>
              <a:t>1927</a:t>
            </a:r>
            <a:r>
              <a:rPr lang="pt-BR" sz="1200" b="0" i="0" kern="1200" dirty="0" smtClean="0">
                <a:solidFill>
                  <a:srgbClr val="000000"/>
                </a:solidFill>
                <a:latin typeface="Times New Roman" pitchFamily="16" charset="0"/>
                <a:ea typeface="+mn-ea"/>
                <a:cs typeface="+mn-cs"/>
              </a:rPr>
              <a:t> , ele destaca a rotação diferencial da nossa Galáxia . </a:t>
            </a:r>
            <a:r>
              <a:rPr lang="pt-BR" dirty="0" smtClean="0"/>
              <a:t/>
            </a:r>
            <a:br>
              <a:rPr lang="pt-BR" dirty="0" smtClean="0"/>
            </a:br>
            <a:r>
              <a:rPr lang="pt-BR" sz="1200" b="0" i="0" kern="1200" dirty="0" smtClean="0">
                <a:solidFill>
                  <a:srgbClr val="000000"/>
                </a:solidFill>
                <a:latin typeface="Times New Roman" pitchFamily="16" charset="0"/>
                <a:ea typeface="+mn-ea"/>
                <a:cs typeface="+mn-cs"/>
              </a:rPr>
              <a:t>Em </a:t>
            </a:r>
            <a:r>
              <a:rPr lang="pt-BR" sz="1200" b="1" i="0" kern="1200" dirty="0" smtClean="0">
                <a:solidFill>
                  <a:srgbClr val="000000"/>
                </a:solidFill>
                <a:latin typeface="Times New Roman" pitchFamily="16" charset="0"/>
                <a:ea typeface="+mn-ea"/>
                <a:cs typeface="+mn-cs"/>
              </a:rPr>
              <a:t>1932</a:t>
            </a:r>
            <a:r>
              <a:rPr lang="pt-BR" sz="1200" b="0" i="0" kern="1200" dirty="0" smtClean="0">
                <a:solidFill>
                  <a:srgbClr val="000000"/>
                </a:solidFill>
                <a:latin typeface="Times New Roman" pitchFamily="16" charset="0"/>
                <a:ea typeface="+mn-ea"/>
                <a:cs typeface="+mn-cs"/>
              </a:rPr>
              <a:t> , ele determina a sua massa (100 bilhões de vezes o Sol), estudando os movimentos de estrelas e sua distribuição no espaço. Ela mostra a estrutura espiral </a:t>
            </a:r>
            <a:r>
              <a:rPr lang="pt-BR" sz="1200" b="0" i="0" kern="1200" dirty="0" err="1" smtClean="0">
                <a:solidFill>
                  <a:srgbClr val="000000"/>
                </a:solidFill>
                <a:latin typeface="Times New Roman" pitchFamily="16" charset="0"/>
                <a:ea typeface="+mn-ea"/>
                <a:cs typeface="+mn-cs"/>
              </a:rPr>
              <a:t>eo</a:t>
            </a:r>
            <a:r>
              <a:rPr lang="pt-BR" sz="1200" b="0" i="0" kern="1200" dirty="0" smtClean="0">
                <a:solidFill>
                  <a:srgbClr val="000000"/>
                </a:solidFill>
                <a:latin typeface="Times New Roman" pitchFamily="16" charset="0"/>
                <a:ea typeface="+mn-ea"/>
                <a:cs typeface="+mn-cs"/>
              </a:rPr>
              <a:t> período estimado de rotação da Via Láctea com 200 milhões de anos. </a:t>
            </a:r>
            <a:r>
              <a:rPr lang="pt-BR" dirty="0" smtClean="0"/>
              <a:t/>
            </a:r>
            <a:br>
              <a:rPr lang="pt-BR" dirty="0" smtClean="0"/>
            </a:br>
            <a:r>
              <a:rPr lang="pt-BR" sz="1200" b="0" i="0" kern="1200" dirty="0" smtClean="0">
                <a:solidFill>
                  <a:srgbClr val="000000"/>
                </a:solidFill>
                <a:latin typeface="Times New Roman" pitchFamily="16" charset="0"/>
                <a:ea typeface="+mn-ea"/>
                <a:cs typeface="+mn-cs"/>
              </a:rPr>
              <a:t>Em </a:t>
            </a:r>
            <a:r>
              <a:rPr lang="pt-BR" sz="1200" b="1" i="0" kern="1200" dirty="0" smtClean="0">
                <a:solidFill>
                  <a:srgbClr val="000000"/>
                </a:solidFill>
                <a:latin typeface="Times New Roman" pitchFamily="16" charset="0"/>
                <a:ea typeface="+mn-ea"/>
                <a:cs typeface="+mn-cs"/>
              </a:rPr>
              <a:t>1950</a:t>
            </a:r>
            <a:r>
              <a:rPr lang="pt-BR" sz="1200" b="0" i="0" kern="1200" dirty="0" smtClean="0">
                <a:solidFill>
                  <a:srgbClr val="000000"/>
                </a:solidFill>
                <a:latin typeface="Times New Roman" pitchFamily="16" charset="0"/>
                <a:ea typeface="+mn-ea"/>
                <a:cs typeface="+mn-cs"/>
              </a:rPr>
              <a:t> , ele sugeriu que os cometas são originários de uma região comum do sistema solar, entre 40.000 e 100.000 unidades astronômicas. Alguns desses cometas às vezes deixam esta "nuvem" de tomar uma órbita cujo plano pode ser diferente do que da eclíptica. Esta nuvem hoje leva seu nome. </a:t>
            </a:r>
            <a:r>
              <a:rPr lang="pt-BR" dirty="0" smtClean="0"/>
              <a:t/>
            </a:r>
            <a:br>
              <a:rPr lang="pt-BR" dirty="0" smtClean="0"/>
            </a:br>
            <a:endParaRPr lang="pt-BR"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dirty="0" smtClean="0"/>
              <a:t>As estrelas, começando com nosso Sol, são provavelmente o principal componente da Via </a:t>
            </a:r>
          </a:p>
          <a:p>
            <a:r>
              <a:rPr lang="pt-BR" dirty="0" smtClean="0"/>
              <a:t>Láctea, armazenando a maior parte de sua massa visível. As estrelas podem ser  estrelas de </a:t>
            </a:r>
          </a:p>
          <a:p>
            <a:r>
              <a:rPr lang="pt-BR" dirty="0" smtClean="0"/>
              <a:t>campo ou  estrelas de aglomerados. Neste caso, os aglomerados podem ser do tipo  globular, </a:t>
            </a:r>
          </a:p>
          <a:p>
            <a:r>
              <a:rPr lang="pt-BR" dirty="0" smtClean="0"/>
              <a:t>, ou  galácticos, em que o número de estrelas  é pequeno, e sua associação gravitacional, menos intensa. </a:t>
            </a:r>
          </a:p>
          <a:p>
            <a:endParaRPr lang="pt-BR" dirty="0" smtClean="0"/>
          </a:p>
          <a:p>
            <a:r>
              <a:rPr lang="pt-BR" dirty="0" smtClean="0"/>
              <a:t>Imagem: Aglomerado Aberto</a:t>
            </a:r>
            <a:r>
              <a:rPr lang="pt-BR" baseline="0" dirty="0" smtClean="0"/>
              <a:t> Ptolomeu</a:t>
            </a:r>
            <a:r>
              <a:rPr lang="pt-BR" dirty="0" smtClean="0"/>
              <a:t> </a:t>
            </a:r>
            <a:r>
              <a:rPr lang="pt-BR" dirty="0" smtClean="0">
                <a:hlinkClick r:id="rId3"/>
              </a:rPr>
              <a:t>http://www.observatorio.ufmg.br/dicas02.htm</a:t>
            </a:r>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dirty="0" smtClean="0"/>
          </a:p>
          <a:p>
            <a:r>
              <a:rPr lang="pt-BR" dirty="0" smtClean="0"/>
              <a:t>Imagem: Aglomerado Aberto</a:t>
            </a:r>
            <a:r>
              <a:rPr lang="pt-BR" baseline="0" dirty="0" smtClean="0"/>
              <a:t> Borboleta </a:t>
            </a:r>
            <a:r>
              <a:rPr lang="pt-BR" dirty="0" smtClean="0">
                <a:hlinkClick r:id="rId3"/>
              </a:rPr>
              <a:t>http://www.vidaemperspectiva.blogspot.com.br/</a:t>
            </a:r>
            <a:endParaRPr lang="pt-BR" dirty="0" smtClean="0"/>
          </a:p>
          <a:p>
            <a:r>
              <a:rPr lang="pt-BR" dirty="0" smtClean="0"/>
              <a:t>As estrelas podem ser  estrelas de campo ou  estrelas de aglomerados. </a:t>
            </a:r>
          </a:p>
          <a:p>
            <a:r>
              <a:rPr lang="pt-BR" dirty="0" smtClean="0"/>
              <a:t>Neste caso, os aglomerados podem ser do tipo  globular, </a:t>
            </a:r>
          </a:p>
          <a:p>
            <a:r>
              <a:rPr lang="pt-BR" dirty="0" smtClean="0"/>
              <a:t>, ou  galácticos, em que o número de estrelas  é pequeno, e sua associação gravitacional, menos intensa. </a:t>
            </a:r>
          </a:p>
          <a:p>
            <a:endParaRPr lang="pt-BR" dirty="0" smtClean="0"/>
          </a:p>
          <a:p>
            <a:r>
              <a:rPr lang="pt-BR" dirty="0" smtClean="0"/>
              <a:t>Imagem: Aglomerado Aberto</a:t>
            </a:r>
            <a:r>
              <a:rPr lang="pt-BR" baseline="0" dirty="0" smtClean="0"/>
              <a:t> Ptolomeu</a:t>
            </a:r>
            <a:r>
              <a:rPr lang="pt-BR" dirty="0" smtClean="0"/>
              <a:t> </a:t>
            </a:r>
            <a:r>
              <a:rPr lang="pt-BR" dirty="0" smtClean="0">
                <a:hlinkClick r:id="rId4"/>
              </a:rPr>
              <a:t>http://www.observatorio.ufmg.br/dicas02.htm</a:t>
            </a:r>
            <a:endParaRPr lang="pt-BR" dirty="0" smtClean="0"/>
          </a:p>
          <a:p>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dirty="0" smtClean="0">
                <a:solidFill>
                  <a:schemeClr val="accent6"/>
                </a:solidFill>
              </a:rPr>
              <a:t>Imagem:</a:t>
            </a:r>
            <a:r>
              <a:rPr lang="es-ES" sz="1200" b="0" i="0" kern="1200" dirty="0" smtClean="0">
                <a:solidFill>
                  <a:schemeClr val="accent6"/>
                </a:solidFill>
                <a:latin typeface="Times New Roman" pitchFamily="16" charset="0"/>
                <a:ea typeface="+mn-ea"/>
                <a:cs typeface="+mn-cs"/>
              </a:rPr>
              <a:t> aglomerado estelar M107. Crédito: ESO/La Silla</a:t>
            </a:r>
          </a:p>
          <a:p>
            <a:r>
              <a:rPr lang="pt-BR" dirty="0" smtClean="0">
                <a:solidFill>
                  <a:schemeClr val="accent6"/>
                </a:solidFill>
                <a:hlinkClick r:id="rId3"/>
              </a:rPr>
              <a:t>http://www.eso.org/public/images/eso1048a/</a:t>
            </a:r>
            <a:endParaRPr lang="pt-BR" dirty="0" smtClean="0">
              <a:solidFill>
                <a:schemeClr val="accent6"/>
              </a:solidFill>
            </a:endParaRPr>
          </a:p>
          <a:p>
            <a:r>
              <a:rPr lang="pt-BR" sz="1200" b="0" i="0" kern="1200" dirty="0" smtClean="0">
                <a:solidFill>
                  <a:srgbClr val="000000"/>
                </a:solidFill>
                <a:latin typeface="Times New Roman" pitchFamily="16" charset="0"/>
                <a:ea typeface="+mn-ea"/>
                <a:cs typeface="+mn-cs"/>
              </a:rPr>
              <a:t>O aglomerado globular </a:t>
            </a:r>
            <a:r>
              <a:rPr lang="pt-BR" sz="1200" b="0" i="0" kern="1200" dirty="0" err="1" smtClean="0">
                <a:solidFill>
                  <a:srgbClr val="000000"/>
                </a:solidFill>
                <a:latin typeface="Times New Roman" pitchFamily="16" charset="0"/>
                <a:ea typeface="+mn-ea"/>
                <a:cs typeface="+mn-cs"/>
              </a:rPr>
              <a:t>Messier</a:t>
            </a:r>
            <a:r>
              <a:rPr lang="pt-BR" sz="1200" b="0" i="0" kern="1200" dirty="0" smtClean="0">
                <a:solidFill>
                  <a:srgbClr val="000000"/>
                </a:solidFill>
                <a:latin typeface="Times New Roman" pitchFamily="16" charset="0"/>
                <a:ea typeface="+mn-ea"/>
                <a:cs typeface="+mn-cs"/>
              </a:rPr>
              <a:t> 107, também conhecida como NGC 6171, está localizado a cerca de 21 000 anos-luz de distância, na constelação de </a:t>
            </a:r>
            <a:r>
              <a:rPr lang="pt-BR" sz="1200" b="0" i="0" kern="1200" dirty="0" err="1" smtClean="0">
                <a:solidFill>
                  <a:srgbClr val="000000"/>
                </a:solidFill>
                <a:latin typeface="Times New Roman" pitchFamily="16" charset="0"/>
                <a:ea typeface="+mn-ea"/>
                <a:cs typeface="+mn-cs"/>
              </a:rPr>
              <a:t>Ophiuchus</a:t>
            </a: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Messier</a:t>
            </a:r>
            <a:r>
              <a:rPr lang="pt-BR" sz="1200" b="0" i="0" kern="1200" dirty="0" smtClean="0">
                <a:solidFill>
                  <a:srgbClr val="000000"/>
                </a:solidFill>
                <a:latin typeface="Times New Roman" pitchFamily="16" charset="0"/>
                <a:ea typeface="+mn-ea"/>
                <a:cs typeface="+mn-cs"/>
              </a:rPr>
              <a:t> 107 é de cerca de 13 minutos de arco de diâmetro, que corresponde a cerca de 80 anos-luz na sua distância. Como é típico dos aglomerados globulares, uma população de milhares de estrelas velhas em </a:t>
            </a:r>
            <a:r>
              <a:rPr lang="pt-BR" sz="1200" b="0" i="0" kern="1200" dirty="0" err="1" smtClean="0">
                <a:solidFill>
                  <a:srgbClr val="000000"/>
                </a:solidFill>
                <a:latin typeface="Times New Roman" pitchFamily="16" charset="0"/>
                <a:ea typeface="+mn-ea"/>
                <a:cs typeface="+mn-cs"/>
              </a:rPr>
              <a:t>Messier</a:t>
            </a:r>
            <a:r>
              <a:rPr lang="pt-BR" sz="1200" b="0" i="0" kern="1200" dirty="0" smtClean="0">
                <a:solidFill>
                  <a:srgbClr val="000000"/>
                </a:solidFill>
                <a:latin typeface="Times New Roman" pitchFamily="16" charset="0"/>
                <a:ea typeface="+mn-ea"/>
                <a:cs typeface="+mn-cs"/>
              </a:rPr>
              <a:t> 107 é densamente concentrada em um volume que é apenas cerca de vinte vezes a distância entre o nosso Sol </a:t>
            </a:r>
            <a:r>
              <a:rPr lang="pt-BR" sz="1200" b="0" i="0" kern="1200" dirty="0" err="1" smtClean="0">
                <a:solidFill>
                  <a:srgbClr val="000000"/>
                </a:solidFill>
                <a:latin typeface="Times New Roman" pitchFamily="16" charset="0"/>
                <a:ea typeface="+mn-ea"/>
                <a:cs typeface="+mn-cs"/>
              </a:rPr>
              <a:t>eo</a:t>
            </a:r>
            <a:r>
              <a:rPr lang="pt-BR" sz="1200" b="0" i="0" kern="1200" dirty="0" smtClean="0">
                <a:solidFill>
                  <a:srgbClr val="000000"/>
                </a:solidFill>
                <a:latin typeface="Times New Roman" pitchFamily="16" charset="0"/>
                <a:ea typeface="+mn-ea"/>
                <a:cs typeface="+mn-cs"/>
              </a:rPr>
              <a:t> seu vizinho mais próximo estelar, </a:t>
            </a:r>
            <a:r>
              <a:rPr lang="pt-BR" sz="1200" b="0" i="0" kern="1200" dirty="0" err="1" smtClean="0">
                <a:solidFill>
                  <a:srgbClr val="000000"/>
                </a:solidFill>
                <a:latin typeface="Times New Roman" pitchFamily="16" charset="0"/>
                <a:ea typeface="+mn-ea"/>
                <a:cs typeface="+mn-cs"/>
              </a:rPr>
              <a:t>Alpha</a:t>
            </a: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Centauri</a:t>
            </a:r>
            <a:r>
              <a:rPr lang="pt-BR" sz="1200" b="0" i="0" kern="1200" dirty="0" smtClean="0">
                <a:solidFill>
                  <a:srgbClr val="000000"/>
                </a:solidFill>
                <a:latin typeface="Times New Roman" pitchFamily="16" charset="0"/>
                <a:ea typeface="+mn-ea"/>
                <a:cs typeface="+mn-cs"/>
              </a:rPr>
              <a:t>, em frente. Esta imagem foi criada a partir de exposições tomadas através de filtros azul, verde e infravermelho próximo, usando a </a:t>
            </a:r>
            <a:r>
              <a:rPr lang="pt-BR" sz="1200" b="0" i="0" kern="1200" dirty="0" err="1" smtClean="0">
                <a:solidFill>
                  <a:srgbClr val="000000"/>
                </a:solidFill>
                <a:latin typeface="Times New Roman" pitchFamily="16" charset="0"/>
                <a:ea typeface="+mn-ea"/>
                <a:cs typeface="+mn-cs"/>
              </a:rPr>
              <a:t>Wide</a:t>
            </a:r>
            <a:r>
              <a:rPr lang="pt-BR" sz="1200" b="0" i="0" kern="1200" dirty="0" smtClean="0">
                <a:solidFill>
                  <a:srgbClr val="000000"/>
                </a:solidFill>
                <a:latin typeface="Times New Roman" pitchFamily="16" charset="0"/>
                <a:ea typeface="+mn-ea"/>
                <a:cs typeface="+mn-cs"/>
              </a:rPr>
              <a:t> Field </a:t>
            </a:r>
            <a:r>
              <a:rPr lang="pt-BR" sz="1200" b="0" i="0" kern="1200" dirty="0" err="1" smtClean="0">
                <a:solidFill>
                  <a:srgbClr val="000000"/>
                </a:solidFill>
                <a:latin typeface="Times New Roman" pitchFamily="16" charset="0"/>
                <a:ea typeface="+mn-ea"/>
                <a:cs typeface="+mn-cs"/>
              </a:rPr>
              <a:t>Imager</a:t>
            </a:r>
            <a:r>
              <a:rPr lang="pt-BR" sz="1200" b="0" i="0" kern="1200" dirty="0" smtClean="0">
                <a:solidFill>
                  <a:srgbClr val="000000"/>
                </a:solidFill>
                <a:latin typeface="Times New Roman" pitchFamily="16" charset="0"/>
                <a:ea typeface="+mn-ea"/>
                <a:cs typeface="+mn-cs"/>
              </a:rPr>
              <a:t> (WFI) sobre o MPG / ESO telescópio 2.2 metros em La </a:t>
            </a:r>
            <a:r>
              <a:rPr lang="pt-BR" sz="1200" b="0" i="0" kern="1200" dirty="0" err="1" smtClean="0">
                <a:solidFill>
                  <a:srgbClr val="000000"/>
                </a:solidFill>
                <a:latin typeface="Times New Roman" pitchFamily="16" charset="0"/>
                <a:ea typeface="+mn-ea"/>
                <a:cs typeface="+mn-cs"/>
              </a:rPr>
              <a:t>Silla</a:t>
            </a:r>
            <a:r>
              <a:rPr lang="pt-BR" sz="1200" b="0" i="0" kern="1200" dirty="0" smtClean="0">
                <a:solidFill>
                  <a:srgbClr val="000000"/>
                </a:solidFill>
                <a:latin typeface="Times New Roman" pitchFamily="16" charset="0"/>
                <a:ea typeface="+mn-ea"/>
                <a:cs typeface="+mn-cs"/>
              </a:rPr>
              <a:t>, Chile.</a:t>
            </a:r>
          </a:p>
          <a:p>
            <a:endParaRPr lang="pt-BR" sz="1200" b="0" i="0" kern="1200" dirty="0" smtClean="0">
              <a:solidFill>
                <a:srgbClr val="000000"/>
              </a:solidFill>
              <a:latin typeface="Times New Roman" pitchFamily="16" charset="0"/>
              <a:ea typeface="+mn-ea"/>
              <a:cs typeface="+mn-cs"/>
            </a:endParaRPr>
          </a:p>
          <a:p>
            <a:r>
              <a:rPr lang="pt-BR" dirty="0" smtClean="0">
                <a:hlinkClick r:id="rId4"/>
              </a:rPr>
              <a:t>http://pt.wikipedia.org/wiki/Ficheiro:Omega_Centauri_by_ESO.jpg</a:t>
            </a:r>
            <a:endParaRPr lang="pt-BR" dirty="0" smtClean="0"/>
          </a:p>
          <a:p>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i="0" kern="1200" dirty="0" smtClean="0">
                <a:solidFill>
                  <a:srgbClr val="000000"/>
                </a:solidFill>
                <a:latin typeface="Times New Roman" pitchFamily="16" charset="0"/>
                <a:ea typeface="+mn-ea"/>
                <a:cs typeface="+mn-cs"/>
              </a:rPr>
              <a:t>Estrelas População I</a:t>
            </a:r>
            <a:r>
              <a:rPr lang="pt-BR" sz="1200" b="0" i="0" kern="1200" dirty="0" smtClean="0">
                <a:solidFill>
                  <a:srgbClr val="000000"/>
                </a:solidFill>
                <a:latin typeface="Times New Roman" pitchFamily="16" charset="0"/>
                <a:ea typeface="+mn-ea"/>
                <a:cs typeface="+mn-cs"/>
              </a:rPr>
              <a:t>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local: disco galáctico e nos aglomerados abertos situados no disco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idade: 0 a 10 bilhões de anos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metalicidade</a:t>
            </a:r>
            <a:r>
              <a:rPr lang="pt-BR" sz="1200" b="0" i="0" kern="1200" dirty="0" smtClean="0">
                <a:solidFill>
                  <a:srgbClr val="000000"/>
                </a:solidFill>
                <a:latin typeface="Times New Roman" pitchFamily="16" charset="0"/>
                <a:ea typeface="+mn-ea"/>
                <a:cs typeface="+mn-cs"/>
              </a:rPr>
              <a:t>: 0.1 a 2.5 vezes a abundância solar. Estrelas que estão se formando podem superar a abundância de estrelas do bojo.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-cinemática: órbitas circulares</a:t>
            </a:r>
          </a:p>
          <a:p>
            <a:r>
              <a:rPr lang="pt-BR" sz="1200" b="1" i="0" kern="1200" dirty="0" smtClean="0">
                <a:solidFill>
                  <a:srgbClr val="000000"/>
                </a:solidFill>
                <a:latin typeface="Times New Roman" pitchFamily="16" charset="0"/>
                <a:ea typeface="+mn-ea"/>
                <a:cs typeface="+mn-cs"/>
              </a:rPr>
              <a:t>Estrelas População II</a:t>
            </a:r>
            <a:r>
              <a:rPr lang="pt-BR" sz="1200" b="0" i="0" kern="1200" dirty="0" smtClean="0">
                <a:solidFill>
                  <a:srgbClr val="000000"/>
                </a:solidFill>
                <a:latin typeface="Times New Roman" pitchFamily="16" charset="0"/>
                <a:ea typeface="+mn-ea"/>
                <a:cs typeface="+mn-cs"/>
              </a:rPr>
              <a:t>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local: bojo e halo </a:t>
            </a:r>
            <a:r>
              <a:rPr lang="pt-BR" sz="1200" b="0" i="0" kern="1200" dirty="0" err="1" smtClean="0">
                <a:solidFill>
                  <a:srgbClr val="000000"/>
                </a:solidFill>
                <a:latin typeface="Times New Roman" pitchFamily="16" charset="0"/>
                <a:ea typeface="+mn-ea"/>
                <a:cs typeface="+mn-cs"/>
              </a:rPr>
              <a:t>galático</a:t>
            </a:r>
            <a:r>
              <a:rPr lang="pt-BR" sz="1200" b="0" i="0" kern="1200" dirty="0" smtClean="0">
                <a:solidFill>
                  <a:srgbClr val="000000"/>
                </a:solidFill>
                <a:latin typeface="Times New Roman" pitchFamily="16" charset="0"/>
                <a:ea typeface="+mn-ea"/>
                <a:cs typeface="+mn-cs"/>
              </a:rPr>
              <a:t>, e aglomerados globulares ali existentes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idade:10 a 15 bilhões de anos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metalicidade</a:t>
            </a:r>
            <a:r>
              <a:rPr lang="pt-BR" sz="1200" b="0" i="0" kern="1200" dirty="0" smtClean="0">
                <a:solidFill>
                  <a:srgbClr val="000000"/>
                </a:solidFill>
                <a:latin typeface="Times New Roman" pitchFamily="16" charset="0"/>
                <a:ea typeface="+mn-ea"/>
                <a:cs typeface="+mn-cs"/>
              </a:rPr>
              <a:t>:halo- 0.0001 a 0.03 </a:t>
            </a:r>
            <a:r>
              <a:rPr lang="pt-BR" sz="1200" b="0" i="0" kern="1200" dirty="0" err="1" smtClean="0">
                <a:solidFill>
                  <a:srgbClr val="000000"/>
                </a:solidFill>
                <a:latin typeface="Times New Roman" pitchFamily="16" charset="0"/>
                <a:ea typeface="+mn-ea"/>
                <a:cs typeface="+mn-cs"/>
              </a:rPr>
              <a:t>metalicidade</a:t>
            </a:r>
            <a:r>
              <a:rPr lang="pt-BR" sz="1200" b="0" i="0" kern="1200" dirty="0" smtClean="0">
                <a:solidFill>
                  <a:srgbClr val="000000"/>
                </a:solidFill>
                <a:latin typeface="Times New Roman" pitchFamily="16" charset="0"/>
                <a:ea typeface="+mn-ea"/>
                <a:cs typeface="+mn-cs"/>
              </a:rPr>
              <a:t> solar; bojo- 1 a 3 </a:t>
            </a:r>
            <a:r>
              <a:rPr lang="pt-BR" sz="1200" b="0" i="0" kern="1200" dirty="0" err="1" smtClean="0">
                <a:solidFill>
                  <a:srgbClr val="000000"/>
                </a:solidFill>
                <a:latin typeface="Times New Roman" pitchFamily="16" charset="0"/>
                <a:ea typeface="+mn-ea"/>
                <a:cs typeface="+mn-cs"/>
              </a:rPr>
              <a:t>metalicidade</a:t>
            </a:r>
            <a:r>
              <a:rPr lang="pt-BR" sz="1200" b="0" i="0" kern="1200" dirty="0" smtClean="0">
                <a:solidFill>
                  <a:srgbClr val="000000"/>
                </a:solidFill>
                <a:latin typeface="Times New Roman" pitchFamily="16" charset="0"/>
                <a:ea typeface="+mn-ea"/>
                <a:cs typeface="+mn-cs"/>
              </a:rPr>
              <a:t> solar.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cinemática: órbitas excêntricas </a:t>
            </a:r>
          </a:p>
          <a:p>
            <a:endParaRPr lang="pt-BR" sz="1200" b="0" i="0" kern="1200" dirty="0" smtClean="0">
              <a:solidFill>
                <a:srgbClr val="000000"/>
              </a:solidFill>
              <a:latin typeface="Times New Roman" pitchFamily="16" charset="0"/>
              <a:ea typeface="+mn-ea"/>
              <a:cs typeface="+mn-cs"/>
            </a:endParaRPr>
          </a:p>
          <a:p>
            <a:r>
              <a:rPr lang="pt-BR" dirty="0" smtClean="0"/>
              <a:t>Imagem:</a:t>
            </a:r>
            <a:r>
              <a:rPr lang="pt-BR" dirty="0" smtClean="0">
                <a:hlinkClick r:id="rId3"/>
              </a:rPr>
              <a:t>http://www.if.ufrgs.br/oei/cgu/armspi/armspi.htm</a:t>
            </a:r>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sz="1200" b="0" i="0" kern="1200" dirty="0" smtClean="0">
                <a:solidFill>
                  <a:srgbClr val="000000"/>
                </a:solidFill>
                <a:latin typeface="Times New Roman" pitchFamily="16" charset="0"/>
                <a:ea typeface="+mn-ea"/>
                <a:cs typeface="+mn-cs"/>
              </a:rPr>
              <a:t>A Nebulosa</a:t>
            </a:r>
            <a:r>
              <a:rPr lang="pt-BR" sz="1200" b="0" i="0" kern="1200" baseline="0" dirty="0" smtClean="0">
                <a:solidFill>
                  <a:srgbClr val="000000"/>
                </a:solidFill>
                <a:latin typeface="Times New Roman" pitchFamily="16" charset="0"/>
                <a:ea typeface="+mn-ea"/>
                <a:cs typeface="+mn-cs"/>
              </a:rPr>
              <a:t> do Anel</a:t>
            </a:r>
            <a:r>
              <a:rPr lang="pt-BR" sz="1200" b="0" i="0" kern="1200" dirty="0" smtClean="0">
                <a:solidFill>
                  <a:srgbClr val="000000"/>
                </a:solidFill>
                <a:latin typeface="Times New Roman" pitchFamily="16" charset="0"/>
                <a:ea typeface="+mn-ea"/>
                <a:cs typeface="+mn-cs"/>
              </a:rPr>
              <a:t>. </a:t>
            </a:r>
            <a:r>
              <a:rPr lang="pt-BR" i="1" dirty="0" smtClean="0"/>
              <a:t>Crédito: </a:t>
            </a:r>
            <a:r>
              <a:rPr lang="pt-BR" i="1" dirty="0" err="1" smtClean="0"/>
              <a:t>The</a:t>
            </a:r>
            <a:r>
              <a:rPr lang="pt-BR" i="1" dirty="0" smtClean="0"/>
              <a:t> Hubble </a:t>
            </a:r>
            <a:r>
              <a:rPr lang="pt-BR" i="1" dirty="0" err="1" smtClean="0"/>
              <a:t>Heritage</a:t>
            </a:r>
            <a:r>
              <a:rPr lang="pt-BR" i="1" dirty="0" smtClean="0"/>
              <a:t> </a:t>
            </a:r>
            <a:r>
              <a:rPr lang="pt-BR" i="1" dirty="0" err="1" smtClean="0"/>
              <a:t>Team</a:t>
            </a:r>
            <a:r>
              <a:rPr lang="pt-BR" i="1" dirty="0" smtClean="0"/>
              <a:t> (AURA/</a:t>
            </a:r>
            <a:r>
              <a:rPr lang="pt-BR" i="1" dirty="0" err="1" smtClean="0"/>
              <a:t>STScI</a:t>
            </a:r>
            <a:r>
              <a:rPr lang="pt-BR" i="1" dirty="0" smtClean="0"/>
              <a:t>/NASA)</a:t>
            </a:r>
            <a:r>
              <a:rPr lang="pt-BR" dirty="0" smtClean="0"/>
              <a:t>.</a:t>
            </a:r>
          </a:p>
          <a:p>
            <a:endParaRPr lang="pt-BR" dirty="0" smtClean="0"/>
          </a:p>
          <a:p>
            <a:r>
              <a:rPr lang="pt-BR" sz="1200" b="0" i="0" kern="1200" dirty="0" smtClean="0">
                <a:solidFill>
                  <a:srgbClr val="000000"/>
                </a:solidFill>
                <a:latin typeface="Times New Roman" pitchFamily="16" charset="0"/>
                <a:ea typeface="+mn-ea"/>
                <a:cs typeface="+mn-cs"/>
              </a:rPr>
              <a:t>A Nebulosa Olho de Gato. Imagem em falsa cor (visível e</a:t>
            </a:r>
            <a:r>
              <a:rPr lang="pt-BR" sz="1200" b="0" i="0" kern="1200" baseline="0" dirty="0" smtClean="0">
                <a:solidFill>
                  <a:srgbClr val="000000"/>
                </a:solidFill>
                <a:latin typeface="Times New Roman" pitchFamily="16" charset="0"/>
                <a:ea typeface="+mn-ea"/>
                <a:cs typeface="+mn-cs"/>
              </a:rPr>
              <a:t> raios X)</a:t>
            </a:r>
            <a:r>
              <a:rPr lang="pt-BR" sz="1200" b="0" i="0" kern="1200" dirty="0" smtClean="0">
                <a:solidFill>
                  <a:srgbClr val="000000"/>
                </a:solidFill>
                <a:latin typeface="Times New Roman" pitchFamily="16" charset="0"/>
                <a:ea typeface="+mn-ea"/>
                <a:cs typeface="+mn-cs"/>
              </a:rPr>
              <a:t> tomada pelo Telescópio</a:t>
            </a:r>
            <a:r>
              <a:rPr lang="pt-BR" sz="1200" b="0" i="0" kern="1200" baseline="0" dirty="0" smtClean="0">
                <a:solidFill>
                  <a:srgbClr val="000000"/>
                </a:solidFill>
                <a:latin typeface="Times New Roman" pitchFamily="16" charset="0"/>
                <a:ea typeface="+mn-ea"/>
                <a:cs typeface="+mn-cs"/>
              </a:rPr>
              <a:t> espacial Hubble</a:t>
            </a:r>
            <a:r>
              <a:rPr lang="pt-BR" sz="1200" b="0" i="0" kern="1200" dirty="0" smtClean="0">
                <a:solidFill>
                  <a:srgbClr val="000000"/>
                </a:solidFill>
                <a:latin typeface="Times New Roman" pitchFamily="16" charset="0"/>
                <a:ea typeface="+mn-ea"/>
                <a:cs typeface="+mn-cs"/>
              </a:rPr>
              <a:t>.</a:t>
            </a:r>
          </a:p>
          <a:p>
            <a:endParaRPr lang="pt-BR" sz="1200" b="0" i="0" kern="1200" dirty="0" smtClean="0">
              <a:solidFill>
                <a:srgbClr val="000000"/>
              </a:solidFill>
              <a:latin typeface="Times New Roman" pitchFamily="16" charset="0"/>
              <a:ea typeface="+mn-ea"/>
              <a:cs typeface="+mn-cs"/>
            </a:endParaRPr>
          </a:p>
          <a:p>
            <a:r>
              <a:rPr lang="pt-BR" dirty="0" smtClean="0">
                <a:hlinkClick r:id="rId3"/>
              </a:rPr>
              <a:t>http://pt.wikipedia.org/wiki/Nebulosa_planet%C3%A1ria#Forma.C3.A7.C3.A3o_</a:t>
            </a:r>
            <a:r>
              <a:rPr lang="pt-BR" dirty="0" err="1" smtClean="0">
                <a:hlinkClick r:id="rId3"/>
              </a:rPr>
              <a:t>e_evolu</a:t>
            </a:r>
            <a:r>
              <a:rPr lang="pt-BR" dirty="0" smtClean="0">
                <a:hlinkClick r:id="rId3"/>
              </a:rPr>
              <a:t>.C3.A7.C3.A3o</a:t>
            </a:r>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dirty="0" smtClean="0">
              <a:hlinkClick r:id="rId3"/>
            </a:endParaRPr>
          </a:p>
          <a:p>
            <a:r>
              <a:rPr lang="pt-BR" sz="1200" b="0" i="0" kern="1200" dirty="0" smtClean="0">
                <a:solidFill>
                  <a:srgbClr val="000000"/>
                </a:solidFill>
                <a:latin typeface="Times New Roman" pitchFamily="16" charset="0"/>
                <a:ea typeface="+mn-ea"/>
                <a:cs typeface="+mn-cs"/>
              </a:rPr>
              <a:t>Nebulosa de </a:t>
            </a:r>
            <a:r>
              <a:rPr lang="pt-BR" sz="1200" b="0" i="0" kern="1200" dirty="0" err="1" smtClean="0">
                <a:solidFill>
                  <a:srgbClr val="000000"/>
                </a:solidFill>
                <a:latin typeface="Times New Roman" pitchFamily="16" charset="0"/>
                <a:ea typeface="+mn-ea"/>
                <a:cs typeface="+mn-cs"/>
              </a:rPr>
              <a:t>Hélix</a:t>
            </a:r>
            <a:r>
              <a:rPr lang="pt-BR" sz="1200" b="0" i="0" kern="1200" dirty="0" smtClean="0">
                <a:solidFill>
                  <a:srgbClr val="000000"/>
                </a:solidFill>
                <a:latin typeface="Times New Roman" pitchFamily="16" charset="0"/>
                <a:ea typeface="+mn-ea"/>
                <a:cs typeface="+mn-cs"/>
              </a:rPr>
              <a:t> </a:t>
            </a:r>
            <a:r>
              <a:rPr lang="pt-BR" sz="1200" b="1" i="0" kern="1200" dirty="0" smtClean="0">
                <a:solidFill>
                  <a:srgbClr val="000000"/>
                </a:solidFill>
                <a:latin typeface="Times New Roman" pitchFamily="16" charset="0"/>
                <a:ea typeface="+mn-ea"/>
                <a:cs typeface="+mn-cs"/>
              </a:rPr>
              <a:t>- </a:t>
            </a:r>
            <a:r>
              <a:rPr lang="pt-BR" dirty="0" smtClean="0">
                <a:hlinkClick r:id="rId3"/>
              </a:rPr>
              <a:t>http://pt.wikipedia.org/wiki/Ficheiro:NGC7293_(2004).</a:t>
            </a:r>
            <a:r>
              <a:rPr lang="pt-BR" dirty="0" err="1" smtClean="0">
                <a:hlinkClick r:id="rId3"/>
              </a:rPr>
              <a:t>jpg</a:t>
            </a:r>
            <a:endParaRPr lang="pt-B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Nebulosa</a:t>
            </a:r>
            <a:r>
              <a:rPr lang="pt-BR" baseline="0" dirty="0" smtClean="0"/>
              <a:t> do Caranguejo - </a:t>
            </a:r>
            <a:r>
              <a:rPr lang="pt-BR" dirty="0" smtClean="0"/>
              <a:t>http://pt.wikipedia.org/wiki/Nebulosa_do_Caranguejo</a:t>
            </a:r>
          </a:p>
          <a:p>
            <a:endParaRPr lang="pt-BR" dirty="0" smtClean="0"/>
          </a:p>
          <a:p>
            <a:r>
              <a:rPr lang="pt-BR" dirty="0" smtClean="0"/>
              <a:t>Nebulosa</a:t>
            </a:r>
            <a:r>
              <a:rPr lang="pt-BR" baseline="0" dirty="0" smtClean="0"/>
              <a:t> do Caranguejo</a:t>
            </a:r>
            <a:endParaRPr lang="pt-B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http://pt.wikipedia.org/wiki/Ficheiro:BlackHole.jpg</a:t>
            </a:r>
            <a:endParaRPr lang="pt-BR" dirty="0" smtClean="0"/>
          </a:p>
          <a:p>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rgbClr val="000000"/>
                </a:solidFill>
                <a:latin typeface="Times New Roman" pitchFamily="16" charset="0"/>
                <a:ea typeface="+mn-ea"/>
                <a:cs typeface="+mn-cs"/>
              </a:rPr>
              <a:t>Um </a:t>
            </a:r>
            <a:r>
              <a:rPr lang="pt-BR" sz="1200" b="1" i="0" kern="1200" dirty="0" smtClean="0">
                <a:solidFill>
                  <a:srgbClr val="000000"/>
                </a:solidFill>
                <a:latin typeface="Times New Roman" pitchFamily="16" charset="0"/>
                <a:ea typeface="+mn-ea"/>
                <a:cs typeface="+mn-cs"/>
              </a:rPr>
              <a:t>buraco negro supermaciço</a:t>
            </a:r>
            <a:r>
              <a:rPr lang="pt-BR" sz="1200" b="0" i="0" kern="1200" dirty="0" smtClean="0">
                <a:solidFill>
                  <a:srgbClr val="000000"/>
                </a:solidFill>
                <a:latin typeface="Times New Roman" pitchFamily="16" charset="0"/>
                <a:ea typeface="+mn-ea"/>
                <a:cs typeface="+mn-cs"/>
              </a:rPr>
              <a:t> é uma classe de </a:t>
            </a:r>
            <a:r>
              <a:rPr lang="pt-BR" sz="1200" b="0" i="0" u="none" strike="noStrike" kern="1200" dirty="0" smtClean="0">
                <a:solidFill>
                  <a:srgbClr val="000000"/>
                </a:solidFill>
                <a:latin typeface="Times New Roman" pitchFamily="16" charset="0"/>
                <a:ea typeface="+mn-ea"/>
                <a:cs typeface="+mn-cs"/>
                <a:hlinkClick r:id="rId3" tooltip="Buraco negro"/>
              </a:rPr>
              <a:t>buracos </a:t>
            </a:r>
            <a:r>
              <a:rPr lang="pt-BR" sz="1200" b="0" i="0" u="none" strike="noStrike" kern="1200" dirty="0" err="1" smtClean="0">
                <a:solidFill>
                  <a:srgbClr val="000000"/>
                </a:solidFill>
                <a:latin typeface="Times New Roman" pitchFamily="16" charset="0"/>
                <a:ea typeface="+mn-ea"/>
                <a:cs typeface="+mn-cs"/>
                <a:hlinkClick r:id="rId3" tooltip="Buraco negro"/>
              </a:rPr>
              <a:t>negros</a:t>
            </a:r>
            <a:r>
              <a:rPr lang="pt-BR" sz="1200" b="0" i="0" kern="1200" dirty="0" err="1" smtClean="0">
                <a:solidFill>
                  <a:srgbClr val="000000"/>
                </a:solidFill>
                <a:latin typeface="Times New Roman" pitchFamily="16" charset="0"/>
                <a:ea typeface="+mn-ea"/>
                <a:cs typeface="+mn-cs"/>
              </a:rPr>
              <a:t>encontrados</a:t>
            </a:r>
            <a:r>
              <a:rPr lang="pt-BR" sz="1200" b="0" i="0" kern="1200" dirty="0" smtClean="0">
                <a:solidFill>
                  <a:srgbClr val="000000"/>
                </a:solidFill>
                <a:latin typeface="Times New Roman" pitchFamily="16" charset="0"/>
                <a:ea typeface="+mn-ea"/>
                <a:cs typeface="+mn-cs"/>
              </a:rPr>
              <a:t> principalmente no centro das </a:t>
            </a:r>
            <a:r>
              <a:rPr lang="pt-BR" sz="1200" b="0" i="0" u="none" strike="noStrike" kern="1200" dirty="0" smtClean="0">
                <a:solidFill>
                  <a:srgbClr val="000000"/>
                </a:solidFill>
                <a:latin typeface="Times New Roman" pitchFamily="16" charset="0"/>
                <a:ea typeface="+mn-ea"/>
                <a:cs typeface="+mn-cs"/>
                <a:hlinkClick r:id="rId4" tooltip="Galáxia"/>
              </a:rPr>
              <a:t>galáxias</a:t>
            </a:r>
            <a:r>
              <a:rPr lang="pt-BR" sz="1200" b="0" i="0" kern="1200" dirty="0" smtClean="0">
                <a:solidFill>
                  <a:srgbClr val="000000"/>
                </a:solidFill>
                <a:latin typeface="Times New Roman" pitchFamily="16" charset="0"/>
                <a:ea typeface="+mn-ea"/>
                <a:cs typeface="+mn-cs"/>
              </a:rPr>
              <a:t>.</a:t>
            </a:r>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Imagem – </a:t>
            </a:r>
            <a:r>
              <a:rPr lang="pt-BR" dirty="0" smtClean="0">
                <a:hlinkClick r:id="rId3"/>
              </a:rPr>
              <a:t>http://upload.wikimedia.org/wikipedia/commons/0/0a/Milkyway_pan1.jpg</a:t>
            </a:r>
            <a:endParaRPr lang="pt-BR" dirty="0" smtClean="0"/>
          </a:p>
          <a:p>
            <a:endParaRPr lang="pt-B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O gás interestelar tem uma presença mais discreta do que as nebulosas, mas ocupa todo o espaço do disco da Galáxia e de outras galáxias espirais. Ele pode ser detectado por meio de linhas em absorção na direção de estrelas quentes</a:t>
            </a:r>
          </a:p>
          <a:p>
            <a:endParaRPr lang="pt-BR" dirty="0" smtClean="0"/>
          </a:p>
          <a:p>
            <a:r>
              <a:rPr lang="pt-BR" sz="1200" b="0" i="0" kern="1200" dirty="0" smtClean="0">
                <a:solidFill>
                  <a:srgbClr val="000000"/>
                </a:solidFill>
                <a:latin typeface="Times New Roman" pitchFamily="16" charset="0"/>
                <a:ea typeface="+mn-ea"/>
                <a:cs typeface="+mn-cs"/>
              </a:rPr>
              <a:t>A poeira é composta por </a:t>
            </a:r>
            <a:r>
              <a:rPr lang="pt-BR" sz="1200" b="1" i="0" kern="1200" dirty="0" smtClean="0">
                <a:solidFill>
                  <a:srgbClr val="000000"/>
                </a:solidFill>
                <a:latin typeface="Times New Roman" pitchFamily="16" charset="0"/>
                <a:ea typeface="+mn-ea"/>
                <a:cs typeface="+mn-cs"/>
              </a:rPr>
              <a:t>grãos sólidos</a:t>
            </a:r>
            <a:r>
              <a:rPr lang="pt-BR" sz="1200" b="0" i="0" kern="1200" dirty="0" smtClean="0">
                <a:solidFill>
                  <a:srgbClr val="000000"/>
                </a:solidFill>
                <a:latin typeface="Times New Roman" pitchFamily="16" charset="0"/>
                <a:ea typeface="+mn-ea"/>
                <a:cs typeface="+mn-cs"/>
              </a:rPr>
              <a:t>, os quais têm dimensões tipicamente de algumas dezenas de angstroms até </a:t>
            </a:r>
            <a:r>
              <a:rPr lang="pt-BR" sz="1200" b="0" i="0" kern="1200" dirty="0" err="1" smtClean="0">
                <a:solidFill>
                  <a:srgbClr val="000000"/>
                </a:solidFill>
                <a:latin typeface="Times New Roman" pitchFamily="16" charset="0"/>
                <a:ea typeface="+mn-ea"/>
                <a:cs typeface="+mn-cs"/>
              </a:rPr>
              <a:t>microns</a:t>
            </a:r>
            <a:r>
              <a:rPr lang="pt-BR" sz="1200" b="0" i="0" kern="1200" dirty="0" smtClean="0">
                <a:solidFill>
                  <a:srgbClr val="000000"/>
                </a:solidFill>
                <a:latin typeface="Times New Roman" pitchFamily="16" charset="0"/>
                <a:ea typeface="+mn-ea"/>
                <a:cs typeface="+mn-cs"/>
              </a:rPr>
              <a:t>, ou milésimos de milímetros. Cada grão contém um grande número de átomos - objetos micrométricos ou menores.</a:t>
            </a:r>
            <a:endParaRPr lang="pt-B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Captada pelo telescópio MPG/ESO, instalado no Chile, a </a:t>
            </a:r>
            <a:r>
              <a:rPr lang="pt-BR" dirty="0" err="1" smtClean="0"/>
              <a:t>Centaurus</a:t>
            </a:r>
            <a:r>
              <a:rPr lang="pt-BR" dirty="0" smtClean="0"/>
              <a:t> A situa-se a 12 milhões de anos-luz de distância na constelação do Centauro. O brilho que enche a maior parte da imagem vem de estrelas velhas e frias.</a:t>
            </a:r>
          </a:p>
          <a:p>
            <a:endParaRPr lang="pt-B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b="1" dirty="0" smtClean="0"/>
              <a:t>Imagem divulgada pelo ESO mostra galáxia </a:t>
            </a:r>
            <a:r>
              <a:rPr lang="pt-BR" b="1" dirty="0" err="1" smtClean="0"/>
              <a:t>Centaurus</a:t>
            </a:r>
            <a:r>
              <a:rPr lang="pt-BR" b="1" dirty="0" smtClean="0"/>
              <a:t> A. (Foto: ESO)</a:t>
            </a:r>
            <a:endParaRPr lang="pt-BR" dirty="0" smtClean="0"/>
          </a:p>
          <a:p>
            <a:endParaRPr 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O Observatório Europeu do Sul (ESO, na sigla em inglês), projeto internacional que conta com participação brasileira, publicou nesta quinta-feira (31) uma foto com qualidade inédita da galáxia </a:t>
            </a:r>
            <a:r>
              <a:rPr lang="pt-BR" dirty="0" err="1" smtClean="0"/>
              <a:t>Centaurus</a:t>
            </a:r>
            <a:r>
              <a:rPr lang="pt-BR" dirty="0" smtClean="0"/>
              <a:t> A, que enxerga além de suas camadas de poeira.</a:t>
            </a:r>
          </a:p>
          <a:p>
            <a:endParaRPr lang="pt-BR" dirty="0" smtClean="0"/>
          </a:p>
          <a:p>
            <a:r>
              <a:rPr lang="pt-BR" dirty="0" smtClean="0"/>
              <a:t>Imagem: </a:t>
            </a:r>
            <a:r>
              <a:rPr lang="pt-BR" b="1" dirty="0" smtClean="0"/>
              <a:t>Galáxia </a:t>
            </a:r>
            <a:r>
              <a:rPr lang="pt-BR" b="1" dirty="0" err="1" smtClean="0"/>
              <a:t>Centaurus</a:t>
            </a:r>
            <a:r>
              <a:rPr lang="pt-BR" b="1" dirty="0" smtClean="0"/>
              <a:t> A, vista pelo telescópio Alma com grandes comprimentos de onda (Foto: ALMA (ESO/NAOJ/NRAO); ESO/Y. </a:t>
            </a:r>
            <a:r>
              <a:rPr lang="pt-BR" b="1" dirty="0" err="1" smtClean="0"/>
              <a:t>Beletsky</a:t>
            </a:r>
            <a:endParaRPr lang="pt-BR" b="1" dirty="0" smtClean="0"/>
          </a:p>
          <a:p>
            <a:endParaRPr lang="pt-BR" b="1"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A poeira cósmica presente na região obscurece o centro da galáxia nas imagens que estavam disponíveis até então. Contudo, essa galáxia emite grande quantidade de radiação. Em seu centro, que é bastante luminoso, fica um buraco negro que tem 100 milhões de vezes a massa do Sol.</a:t>
            </a:r>
          </a:p>
          <a:p>
            <a:endParaRPr 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Telescópio Espacial Hubble capturou uma nova imagem da galáxia Centauro A. Também chamada de NGC 5128, ela é conhecida pela grande quantidade de matéria negra. A imagem divulgada nesta quinta-feira (16) é a mais detalhada já feita desta galáxia.</a:t>
            </a:r>
          </a:p>
          <a:p>
            <a:r>
              <a:rPr lang="pt-BR" dirty="0" smtClean="0"/>
              <a:t>A foto foi montada com dados emitidos por Centauro em luz visível, mas o Hubble incluiu imagens de estrelas jovens em luz ultravioleta. O telescópio ainda revelou dados em ondas próximas do infravermelho, que revelam detalhes que a poeira não permitiria ver.</a:t>
            </a:r>
          </a:p>
          <a:p>
            <a:r>
              <a:rPr lang="pt-BR" dirty="0" smtClean="0"/>
              <a:t>O núcleo da galáxia contém um buraco negro com muita massa. Seus jatos soltam grandes quantidade de radiação; contudo, ele não pode ser vista nessa imagem, já que os instrumentos do Hubble foram programados para estudar comprimentos de onda ópticos, ultravioletas e infravermelhos.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b="1" dirty="0" smtClean="0"/>
              <a:t>Imagem da galáxia Centauro A, ou NGC 5128, feita pelo Hubble (Foto: </a:t>
            </a:r>
            <a:r>
              <a:rPr lang="pt-BR" b="1" dirty="0" err="1" smtClean="0"/>
              <a:t>Nasa</a:t>
            </a:r>
            <a:r>
              <a:rPr lang="pt-BR" b="1" dirty="0" smtClean="0"/>
              <a:t>/ESA)</a:t>
            </a:r>
            <a:endParaRPr lang="pt-BR" dirty="0" smtClean="0"/>
          </a:p>
          <a:p>
            <a:r>
              <a:rPr lang="pt-BR" smtClean="0"/>
              <a:t>http://g1.globo.com/ciencia-e-saude/noticia/2011/06/telescopio-hubble-faz-foto-inedita-da-galaxia-centauro.html</a:t>
            </a:r>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Além dos fótons que existem no espaço interestelar, existem também partículas de alta energia que o atravessam, chamadas </a:t>
            </a:r>
            <a:r>
              <a:rPr lang="pt-BR" sz="1200" b="1" i="0" kern="1200" dirty="0" smtClean="0">
                <a:solidFill>
                  <a:srgbClr val="000000"/>
                </a:solidFill>
                <a:latin typeface="Times New Roman" pitchFamily="16" charset="0"/>
                <a:ea typeface="+mn-ea"/>
                <a:cs typeface="+mn-cs"/>
              </a:rPr>
              <a:t>raios cósmicos</a:t>
            </a:r>
            <a:r>
              <a:rPr lang="pt-BR" sz="1200" b="0" i="0" kern="1200" dirty="0" smtClean="0">
                <a:solidFill>
                  <a:srgbClr val="000000"/>
                </a:solidFill>
                <a:latin typeface="Times New Roman" pitchFamily="16" charset="0"/>
                <a:ea typeface="+mn-ea"/>
                <a:cs typeface="+mn-cs"/>
              </a:rPr>
              <a:t>. Os raios cósmicos são </a:t>
            </a:r>
            <a:r>
              <a:rPr lang="pt-BR" sz="1200" b="1" i="0" kern="1200" dirty="0" smtClean="0">
                <a:solidFill>
                  <a:srgbClr val="000000"/>
                </a:solidFill>
                <a:latin typeface="Times New Roman" pitchFamily="16" charset="0"/>
                <a:ea typeface="+mn-ea"/>
                <a:cs typeface="+mn-cs"/>
              </a:rPr>
              <a:t>partículas de alta energia </a:t>
            </a:r>
            <a:r>
              <a:rPr lang="pt-BR" sz="1200" b="0" i="0" kern="1200" dirty="0" smtClean="0">
                <a:solidFill>
                  <a:srgbClr val="000000"/>
                </a:solidFill>
                <a:latin typeface="Times New Roman" pitchFamily="16" charset="0"/>
                <a:ea typeface="+mn-ea"/>
                <a:cs typeface="+mn-cs"/>
              </a:rPr>
              <a:t>que atravessam o espaço interestelar, eventualmente aproximando-se do alto da atmosfera da Terra. São compostos basicamente de prótons, elétrons, núcleos de hélio e outros elementos, gerados em eventos energéticos tanto em nossa Galáxia como extragalácticos: explosões solares, explosões de supernovas, núcleos ativos de galáxias. Independente de sua origem, uma vez que atravessam o disco da Galáxia, podem interagir com os átomos do gás nesta região.</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pt-BR" sz="1200" b="0" i="0" kern="120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Foto: restos do que sobrou da supernova, hoje chamada RCW 86, que explodiu no ano de 150. A explosão foi testemunhada pelos chineses e pode ser observada até durante o dia. Crédito: ESO/</a:t>
            </a:r>
            <a:r>
              <a:rPr lang="pt-BR" sz="1200" b="0" i="0" kern="1200" dirty="0" err="1" smtClean="0">
                <a:solidFill>
                  <a:srgbClr val="000000"/>
                </a:solidFill>
                <a:latin typeface="Times New Roman" pitchFamily="16" charset="0"/>
                <a:ea typeface="+mn-ea"/>
                <a:cs typeface="+mn-cs"/>
              </a:rPr>
              <a:t>VLT-Very</a:t>
            </a: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Large</a:t>
            </a:r>
            <a:r>
              <a:rPr lang="pt-BR" sz="1200" b="0" i="0" kern="1200" dirty="0" smtClean="0">
                <a:solidFill>
                  <a:srgbClr val="000000"/>
                </a:solidFill>
                <a:latin typeface="Times New Roman" pitchFamily="16" charset="0"/>
                <a:ea typeface="+mn-ea"/>
                <a:cs typeface="+mn-cs"/>
              </a:rPr>
              <a:t> Telescope.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hlinkClick r:id="rId3"/>
              </a:rPr>
              <a:t>http://www.apolo11.com/spacenews.</a:t>
            </a:r>
            <a:r>
              <a:rPr lang="pt-BR" dirty="0" err="1" smtClean="0">
                <a:hlinkClick r:id="rId3"/>
              </a:rPr>
              <a:t>php</a:t>
            </a:r>
            <a:r>
              <a:rPr lang="pt-BR" dirty="0" smtClean="0">
                <a:hlinkClick r:id="rId3"/>
              </a:rPr>
              <a:t>?titulo=Cientistas_desvendam_luzes_vistas_pelos_astronautas_da_Apollo&amp;posic=dat_20090626-085749.</a:t>
            </a:r>
            <a:r>
              <a:rPr lang="pt-BR" dirty="0" err="1" smtClean="0">
                <a:hlinkClick r:id="rId3"/>
              </a:rPr>
              <a:t>inc</a:t>
            </a:r>
            <a:endParaRPr lang="pt-B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Imagem </a:t>
            </a:r>
            <a:r>
              <a:rPr lang="pt-BR" dirty="0" smtClean="0">
                <a:hlinkClick r:id="rId3"/>
              </a:rPr>
              <a:t>http://pt.wikipedia.org/wiki/Ficheiro:Terrestrial_planet_size_comparisons.jpg</a:t>
            </a:r>
            <a:endParaRPr lang="pt-BR" dirty="0" smtClean="0"/>
          </a:p>
          <a:p>
            <a:endParaRPr lang="pt-BR" dirty="0" smtClean="0"/>
          </a:p>
          <a:p>
            <a:r>
              <a:rPr lang="pt-BR" sz="1200" b="0" i="0" kern="1200" dirty="0" smtClean="0">
                <a:solidFill>
                  <a:srgbClr val="000000"/>
                </a:solidFill>
                <a:latin typeface="Times New Roman" pitchFamily="16" charset="0"/>
                <a:ea typeface="+mn-ea"/>
                <a:cs typeface="+mn-cs"/>
              </a:rPr>
              <a:t>Os planetas telúricos do Sistema Solar são Mercúrio,</a:t>
            </a:r>
            <a:r>
              <a:rPr lang="pt-BR" sz="1200" b="0" i="0" kern="1200" baseline="0" dirty="0" smtClean="0">
                <a:solidFill>
                  <a:srgbClr val="000000"/>
                </a:solidFill>
                <a:latin typeface="Times New Roman" pitchFamily="16" charset="0"/>
                <a:ea typeface="+mn-ea"/>
                <a:cs typeface="+mn-cs"/>
              </a:rPr>
              <a:t> Vênus</a:t>
            </a:r>
            <a:r>
              <a:rPr lang="pt-BR" sz="1200" b="0" i="0" kern="1200" dirty="0" smtClean="0">
                <a:solidFill>
                  <a:srgbClr val="000000"/>
                </a:solidFill>
                <a:latin typeface="Times New Roman" pitchFamily="16" charset="0"/>
                <a:ea typeface="+mn-ea"/>
                <a:cs typeface="+mn-cs"/>
              </a:rPr>
              <a:t>, Terra e Marte.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rgbClr val="000000"/>
                </a:solidFill>
                <a:latin typeface="Times New Roman" pitchFamily="16" charset="0"/>
                <a:ea typeface="+mn-ea"/>
                <a:cs typeface="+mn-cs"/>
              </a:rPr>
              <a:t>Os quatro planetas gasosos do sistema solar. </a:t>
            </a:r>
          </a:p>
          <a:p>
            <a:r>
              <a:rPr lang="pt-BR" sz="1200" b="0" i="0" kern="1200" dirty="0" smtClean="0">
                <a:solidFill>
                  <a:srgbClr val="000000"/>
                </a:solidFill>
                <a:latin typeface="Times New Roman" pitchFamily="16" charset="0"/>
                <a:ea typeface="+mn-ea"/>
                <a:cs typeface="+mn-cs"/>
              </a:rPr>
              <a:t>Imagem:</a:t>
            </a:r>
            <a:r>
              <a:rPr lang="pt-BR" sz="1200" b="0" i="0" kern="1200" baseline="0" dirty="0" smtClean="0">
                <a:solidFill>
                  <a:srgbClr val="000000"/>
                </a:solidFill>
                <a:latin typeface="Times New Roman" pitchFamily="16" charset="0"/>
                <a:ea typeface="+mn-ea"/>
                <a:cs typeface="+mn-cs"/>
              </a:rPr>
              <a:t> </a:t>
            </a:r>
            <a:r>
              <a:rPr lang="pt-BR" dirty="0" smtClean="0">
                <a:hlinkClick r:id="rId3"/>
              </a:rPr>
              <a:t>http://pt.wikipedia.org/wiki/Planeta_gasoso</a:t>
            </a:r>
            <a:endParaRPr 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Mais próximos do Sol e situados na orbita</a:t>
            </a:r>
            <a:r>
              <a:rPr lang="pt-BR" sz="1200" b="0" i="0" kern="1200" baseline="0" dirty="0" smtClean="0">
                <a:solidFill>
                  <a:srgbClr val="000000"/>
                </a:solidFill>
                <a:latin typeface="Times New Roman" pitchFamily="16" charset="0"/>
                <a:ea typeface="+mn-ea"/>
                <a:cs typeface="+mn-cs"/>
              </a:rPr>
              <a:t> </a:t>
            </a:r>
            <a:r>
              <a:rPr lang="pt-BR" sz="1200" b="0" i="0" kern="1200" dirty="0" smtClean="0">
                <a:solidFill>
                  <a:srgbClr val="000000"/>
                </a:solidFill>
                <a:latin typeface="Times New Roman" pitchFamily="16" charset="0"/>
                <a:ea typeface="+mn-ea"/>
                <a:cs typeface="+mn-cs"/>
              </a:rPr>
              <a:t>Solar interna estão os planetas</a:t>
            </a:r>
            <a:r>
              <a:rPr lang="pt-BR" sz="1200" b="0" i="0" kern="1200" baseline="0" dirty="0" smtClean="0">
                <a:solidFill>
                  <a:srgbClr val="000000"/>
                </a:solidFill>
                <a:latin typeface="Times New Roman" pitchFamily="16" charset="0"/>
                <a:ea typeface="+mn-ea"/>
                <a:cs typeface="+mn-cs"/>
              </a:rPr>
              <a:t> Telúricos (rochosos)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pt-BR" sz="1200" b="0" i="0" kern="1200" baseline="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baseline="0" dirty="0" smtClean="0">
                <a:solidFill>
                  <a:srgbClr val="000000"/>
                </a:solidFill>
                <a:latin typeface="Times New Roman" pitchFamily="16" charset="0"/>
                <a:ea typeface="+mn-ea"/>
                <a:cs typeface="+mn-cs"/>
              </a:rPr>
              <a:t>Situados na orbita Solar externa estão os planetas </a:t>
            </a:r>
            <a:r>
              <a:rPr lang="pt-BR" sz="1200" b="0" i="0" kern="1200" baseline="0" dirty="0" err="1" smtClean="0">
                <a:solidFill>
                  <a:srgbClr val="000000"/>
                </a:solidFill>
                <a:latin typeface="Times New Roman" pitchFamily="16" charset="0"/>
                <a:ea typeface="+mn-ea"/>
                <a:cs typeface="+mn-cs"/>
              </a:rPr>
              <a:t>Jovianos</a:t>
            </a:r>
            <a:r>
              <a:rPr lang="pt-BR" sz="1200" b="0" i="0" kern="1200" baseline="0" dirty="0" smtClean="0">
                <a:solidFill>
                  <a:srgbClr val="000000"/>
                </a:solidFill>
                <a:latin typeface="Times New Roman" pitchFamily="16" charset="0"/>
                <a:ea typeface="+mn-ea"/>
                <a:cs typeface="+mn-cs"/>
              </a:rPr>
              <a:t> (Gasosos) </a:t>
            </a:r>
            <a:endParaRPr lang="pt-BR" sz="1200" b="0" i="0" kern="120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baseline="0" dirty="0" smtClean="0">
                <a:solidFill>
                  <a:srgbClr val="000000"/>
                </a:solidFill>
                <a:latin typeface="Times New Roman" pitchFamily="16" charset="0"/>
                <a:ea typeface="+mn-ea"/>
                <a:cs typeface="+mn-cs"/>
              </a:rPr>
              <a:t> </a:t>
            </a:r>
            <a:endParaRPr lang="pt-BR" sz="1200" b="0" i="0" kern="1200" dirty="0" smtClean="0">
              <a:solidFill>
                <a:srgbClr val="000000"/>
              </a:solidFill>
              <a:latin typeface="Times New Roman" pitchFamily="16"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sz="1200" kern="1200" baseline="0" dirty="0" err="1" smtClean="0">
                <a:solidFill>
                  <a:srgbClr val="000000"/>
                </a:solidFill>
                <a:latin typeface="Times New Roman" pitchFamily="16" charset="0"/>
                <a:ea typeface="+mn-ea"/>
                <a:cs typeface="+mn-cs"/>
              </a:rPr>
              <a:t>Exoplaneta</a:t>
            </a:r>
            <a:r>
              <a:rPr lang="pt-BR" sz="1200" kern="1200" baseline="0" dirty="0" smtClean="0">
                <a:solidFill>
                  <a:srgbClr val="000000"/>
                </a:solidFill>
                <a:latin typeface="Times New Roman" pitchFamily="16" charset="0"/>
                <a:ea typeface="+mn-ea"/>
                <a:cs typeface="+mn-cs"/>
              </a:rPr>
              <a:t> com massa de apenas cinco vezes a da Terra. A estrela hospedeira é bem parecida com o Sol e o raio da órbita desse planeta é menor que o de Mercúrio, o que indica que ele é um inferno de calor. Não é propício à vida, mas um astro de grande interesse para a </a:t>
            </a:r>
            <a:r>
              <a:rPr lang="pt-BR" sz="1200" kern="1200" baseline="0" dirty="0" err="1" smtClean="0">
                <a:solidFill>
                  <a:srgbClr val="000000"/>
                </a:solidFill>
                <a:latin typeface="Times New Roman" pitchFamily="16" charset="0"/>
                <a:ea typeface="+mn-ea"/>
                <a:cs typeface="+mn-cs"/>
              </a:rPr>
              <a:t>planetologia</a:t>
            </a:r>
            <a:r>
              <a:rPr lang="pt-BR" sz="1200" kern="1200" baseline="0" dirty="0" smtClean="0">
                <a:solidFill>
                  <a:srgbClr val="000000"/>
                </a:solidFill>
                <a:latin typeface="Times New Roman" pitchFamily="16" charset="0"/>
                <a:ea typeface="+mn-ea"/>
                <a:cs typeface="+mn-cs"/>
              </a:rPr>
              <a:t>. (Crédito: ESA)</a:t>
            </a:r>
          </a:p>
          <a:p>
            <a:endParaRPr lang="pt-BR" sz="1200" b="0" i="0" kern="1200" baseline="0" dirty="0" smtClean="0">
              <a:solidFill>
                <a:srgbClr val="000000"/>
              </a:solidFill>
              <a:latin typeface="Times New Roman" pitchFamily="16" charset="0"/>
              <a:ea typeface="+mn-ea"/>
              <a:cs typeface="+mn-cs"/>
            </a:endParaRPr>
          </a:p>
          <a:p>
            <a:r>
              <a:rPr lang="pt-BR" sz="1200" b="0" i="0" kern="1200" baseline="0" dirty="0" smtClean="0">
                <a:solidFill>
                  <a:srgbClr val="000000"/>
                </a:solidFill>
                <a:latin typeface="Times New Roman" pitchFamily="16" charset="0"/>
                <a:ea typeface="+mn-ea"/>
                <a:cs typeface="+mn-cs"/>
              </a:rPr>
              <a:t>Imagem livro : O fascínio do Universo</a:t>
            </a:r>
            <a:endParaRPr lang="pt-BR" sz="1200" b="0" i="0" kern="1200" dirty="0" smtClean="0">
              <a:solidFill>
                <a:srgbClr val="000000"/>
              </a:solidFill>
              <a:latin typeface="Times New Roman" pitchFamily="16"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Imagem </a:t>
            </a:r>
            <a:r>
              <a:rPr lang="pt-BR" dirty="0" smtClean="0">
                <a:hlinkClick r:id="rId3"/>
              </a:rPr>
              <a:t>http://veja.abril.com.br/noticia/ciencia/via-lactea#</a:t>
            </a:r>
            <a:r>
              <a:rPr lang="pt-BR" dirty="0" err="1" smtClean="0">
                <a:hlinkClick r:id="rId3"/>
              </a:rPr>
              <a:t>sm</a:t>
            </a:r>
            <a:endParaRPr lang="pt-BR" sz="1200" b="0" i="0" kern="1200" dirty="0" smtClean="0">
              <a:solidFill>
                <a:srgbClr val="000000"/>
              </a:solidFill>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0" i="0" kern="1200" dirty="0" smtClean="0">
                <a:solidFill>
                  <a:srgbClr val="000000"/>
                </a:solidFill>
                <a:latin typeface="Times New Roman" pitchFamily="16" charset="0"/>
                <a:ea typeface="+mn-ea"/>
                <a:cs typeface="+mn-cs"/>
              </a:rPr>
              <a:t>Desde 1995, quando foi encontrado o primeiro </a:t>
            </a:r>
            <a:r>
              <a:rPr lang="pt-BR" sz="1200" b="0" i="0" kern="1200" dirty="0" err="1" smtClean="0">
                <a:solidFill>
                  <a:srgbClr val="000000"/>
                </a:solidFill>
                <a:latin typeface="Times New Roman" pitchFamily="16" charset="0"/>
                <a:ea typeface="+mn-ea"/>
                <a:cs typeface="+mn-cs"/>
              </a:rPr>
              <a:t>Exoplaneta</a:t>
            </a:r>
            <a:r>
              <a:rPr lang="pt-BR" sz="1200" b="0" i="0" kern="1200" dirty="0" smtClean="0">
                <a:solidFill>
                  <a:srgbClr val="000000"/>
                </a:solidFill>
                <a:latin typeface="Times New Roman" pitchFamily="16" charset="0"/>
                <a:ea typeface="+mn-ea"/>
                <a:cs typeface="+mn-cs"/>
              </a:rPr>
              <a:t> — como é chamado um planeta fora do Sistema Solar —, cresceu o interesse dos cientistas em buscar planetas fora do Sistema Solar.</a:t>
            </a:r>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en-GB" sz="1200" dirty="0" smtClean="0">
                <a:solidFill>
                  <a:srgbClr val="FFFF00"/>
                </a:solidFill>
                <a:latin typeface="Arial" charset="0"/>
              </a:rPr>
              <a:t>O </a:t>
            </a:r>
            <a:r>
              <a:rPr lang="en-GB" sz="1200" dirty="0" err="1" smtClean="0">
                <a:solidFill>
                  <a:srgbClr val="FFFF00"/>
                </a:solidFill>
                <a:latin typeface="Arial" charset="0"/>
              </a:rPr>
              <a:t>Tema</a:t>
            </a:r>
            <a:r>
              <a:rPr lang="en-GB" sz="1200" dirty="0" smtClean="0">
                <a:solidFill>
                  <a:srgbClr val="FFFF00"/>
                </a:solidFill>
                <a:latin typeface="Arial" charset="0"/>
              </a:rPr>
              <a:t> </a:t>
            </a:r>
            <a:r>
              <a:rPr lang="en-GB" sz="1200" dirty="0" err="1" smtClean="0">
                <a:solidFill>
                  <a:srgbClr val="FFFF00"/>
                </a:solidFill>
                <a:latin typeface="Arial" charset="0"/>
              </a:rPr>
              <a:t>da</a:t>
            </a:r>
            <a:r>
              <a:rPr lang="en-GB" sz="1200" dirty="0" smtClean="0">
                <a:solidFill>
                  <a:srgbClr val="FFFF00"/>
                </a:solidFill>
                <a:latin typeface="Arial" charset="0"/>
              </a:rPr>
              <a:t> </a:t>
            </a:r>
            <a:r>
              <a:rPr lang="en-GB" sz="1200" dirty="0" err="1" smtClean="0">
                <a:solidFill>
                  <a:srgbClr val="FFFF00"/>
                </a:solidFill>
                <a:latin typeface="Arial" charset="0"/>
              </a:rPr>
              <a:t>Sessão</a:t>
            </a:r>
            <a:r>
              <a:rPr lang="en-GB" sz="1200" dirty="0" smtClean="0">
                <a:solidFill>
                  <a:srgbClr val="FFFF00"/>
                </a:solidFill>
                <a:latin typeface="Arial" charset="0"/>
              </a:rPr>
              <a:t> </a:t>
            </a:r>
            <a:r>
              <a:rPr lang="en-GB" sz="1200" dirty="0" err="1" smtClean="0">
                <a:solidFill>
                  <a:srgbClr val="FFFF00"/>
                </a:solidFill>
                <a:latin typeface="Arial" charset="0"/>
              </a:rPr>
              <a:t>Astronomia</a:t>
            </a:r>
            <a:endParaRPr lang="en-GB" sz="1200" dirty="0" smtClean="0">
              <a:solidFill>
                <a:srgbClr val="FFFF00"/>
              </a:solidFill>
              <a:latin typeface="Arial" charset="0"/>
            </a:endParaRP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smtClean="0">
                <a:solidFill>
                  <a:srgbClr val="FFFF00"/>
                </a:solidFill>
                <a:latin typeface="Arial" charset="0"/>
              </a:rPr>
              <a:t>Título</a:t>
            </a:r>
            <a:r>
              <a:rPr lang="en-GB" sz="1200" dirty="0" smtClean="0">
                <a:solidFill>
                  <a:srgbClr val="FFFF00"/>
                </a:solidFill>
                <a:latin typeface="Arial" charset="0"/>
              </a:rPr>
              <a:t> : A via </a:t>
            </a:r>
            <a:r>
              <a:rPr lang="en-GB" sz="1200" dirty="0" err="1" smtClean="0">
                <a:solidFill>
                  <a:srgbClr val="FFFF00"/>
                </a:solidFill>
                <a:latin typeface="Arial" charset="0"/>
              </a:rPr>
              <a:t>láctea</a:t>
            </a:r>
            <a:endParaRPr lang="en-GB" sz="1200" dirty="0" smtClean="0">
              <a:solidFill>
                <a:srgbClr val="FFFF00"/>
              </a:solidFill>
              <a:latin typeface="Arial" charset="0"/>
            </a:endParaRP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FFFF00"/>
                </a:solidFill>
                <a:latin typeface="Arial" charset="0"/>
              </a:rPr>
              <a:t>Nome do </a:t>
            </a:r>
            <a:r>
              <a:rPr lang="en-GB" sz="1200" dirty="0" err="1" smtClean="0">
                <a:solidFill>
                  <a:srgbClr val="FFFF00"/>
                </a:solidFill>
                <a:latin typeface="Arial" charset="0"/>
              </a:rPr>
              <a:t>Autor</a:t>
            </a:r>
            <a:r>
              <a:rPr lang="en-GB" sz="1200" dirty="0" smtClean="0">
                <a:solidFill>
                  <a:srgbClr val="FFFF00"/>
                </a:solidFill>
                <a:latin typeface="Arial" charset="0"/>
              </a:rPr>
              <a:t> : Andrea S. Navarro </a:t>
            </a:r>
            <a:r>
              <a:rPr lang="en-GB" sz="1200" dirty="0" err="1" smtClean="0">
                <a:solidFill>
                  <a:srgbClr val="FFFF00"/>
                </a:solidFill>
                <a:latin typeface="Arial" charset="0"/>
              </a:rPr>
              <a:t>Carvalho</a:t>
            </a:r>
            <a:endParaRPr lang="en-GB" sz="1200" dirty="0" smtClean="0">
              <a:solidFill>
                <a:srgbClr val="FFFF00"/>
              </a:solidFill>
              <a:latin typeface="Arial" charset="0"/>
            </a:endParaRP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FFFF00"/>
                </a:solidFill>
                <a:latin typeface="Arial" charset="0"/>
              </a:rPr>
              <a:t>Data </a:t>
            </a:r>
            <a:r>
              <a:rPr lang="en-GB" sz="1200" dirty="0" err="1" smtClean="0">
                <a:solidFill>
                  <a:srgbClr val="FFFF00"/>
                </a:solidFill>
                <a:latin typeface="Arial" charset="0"/>
              </a:rPr>
              <a:t>da</a:t>
            </a:r>
            <a:r>
              <a:rPr lang="en-GB" sz="1200" dirty="0" smtClean="0">
                <a:solidFill>
                  <a:srgbClr val="FFFF00"/>
                </a:solidFill>
                <a:latin typeface="Arial" charset="0"/>
              </a:rPr>
              <a:t> </a:t>
            </a:r>
            <a:r>
              <a:rPr lang="en-GB" sz="1200" dirty="0" err="1" smtClean="0">
                <a:solidFill>
                  <a:srgbClr val="FFFF00"/>
                </a:solidFill>
                <a:latin typeface="Arial" charset="0"/>
              </a:rPr>
              <a:t>Apresentação</a:t>
            </a:r>
            <a:r>
              <a:rPr lang="en-GB" sz="1200" dirty="0" smtClean="0">
                <a:solidFill>
                  <a:srgbClr val="FFFF00"/>
                </a:solidFill>
                <a:latin typeface="Arial" charset="0"/>
              </a:rPr>
              <a:t>: 02/06/2012</a:t>
            </a: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smtClean="0">
                <a:solidFill>
                  <a:srgbClr val="FFFF00"/>
                </a:solidFill>
                <a:latin typeface="Arial" charset="0"/>
              </a:rPr>
              <a:t>Número</a:t>
            </a:r>
            <a:r>
              <a:rPr lang="en-GB" sz="1200" dirty="0" smtClean="0">
                <a:solidFill>
                  <a:srgbClr val="FFFF00"/>
                </a:solidFill>
                <a:latin typeface="Arial" charset="0"/>
              </a:rPr>
              <a:t> de </a:t>
            </a:r>
            <a:r>
              <a:rPr lang="en-GB" sz="1200" dirty="0" err="1" smtClean="0">
                <a:solidFill>
                  <a:srgbClr val="FFFF00"/>
                </a:solidFill>
                <a:latin typeface="Arial" charset="0"/>
              </a:rPr>
              <a:t>Espectadores</a:t>
            </a:r>
            <a:r>
              <a:rPr lang="en-GB" sz="1200" dirty="0" smtClean="0">
                <a:solidFill>
                  <a:srgbClr val="FFFF00"/>
                </a:solidFill>
                <a:latin typeface="Arial" charset="0"/>
              </a:rPr>
              <a:t> no </a:t>
            </a:r>
            <a:r>
              <a:rPr lang="en-GB" sz="1200" dirty="0" err="1" smtClean="0">
                <a:solidFill>
                  <a:srgbClr val="FFFF00"/>
                </a:solidFill>
                <a:latin typeface="Arial" charset="0"/>
              </a:rPr>
              <a:t>Audiório</a:t>
            </a:r>
            <a:r>
              <a:rPr lang="en-GB" sz="1200" dirty="0" smtClean="0">
                <a:solidFill>
                  <a:srgbClr val="FFFF00"/>
                </a:solidFill>
                <a:latin typeface="Arial" charset="0"/>
              </a:rPr>
              <a:t>:</a:t>
            </a: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rgbClr val="FFFF00"/>
                </a:solidFill>
                <a:latin typeface="Arial" charset="0"/>
              </a:rPr>
              <a:t>Nome do </a:t>
            </a:r>
            <a:r>
              <a:rPr lang="en-GB" sz="1200" dirty="0" err="1" smtClean="0">
                <a:solidFill>
                  <a:srgbClr val="FFFF00"/>
                </a:solidFill>
                <a:latin typeface="Arial" charset="0"/>
              </a:rPr>
              <a:t>Apresentador</a:t>
            </a:r>
            <a:r>
              <a:rPr lang="en-GB" sz="1200" dirty="0" smtClean="0">
                <a:solidFill>
                  <a:srgbClr val="FFFF00"/>
                </a:solidFill>
                <a:latin typeface="Arial" charset="0"/>
              </a:rPr>
              <a:t>: </a:t>
            </a:r>
          </a:p>
          <a:p>
            <a:pPr algn="just" eaLnBrk="1" hangingPunct="1">
              <a:lnSpc>
                <a:spcPts val="2138"/>
              </a:lnSpc>
              <a:spcBef>
                <a:spcPts val="213"/>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smtClean="0">
                <a:solidFill>
                  <a:srgbClr val="FFFF00"/>
                </a:solidFill>
                <a:latin typeface="Arial" charset="0"/>
              </a:rPr>
              <a:t>Resumo</a:t>
            </a:r>
            <a:r>
              <a:rPr lang="en-GB" sz="1200" dirty="0" smtClean="0">
                <a:solidFill>
                  <a:srgbClr val="FFFF00"/>
                </a:solidFill>
                <a:latin typeface="Arial" charset="0"/>
              </a:rPr>
              <a:t>/ABSTRACT: </a:t>
            </a:r>
          </a:p>
          <a:p>
            <a:pPr eaLnBrk="1" hangingPunct="1">
              <a:lnSpc>
                <a:spcPts val="1938"/>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smtClean="0">
                <a:solidFill>
                  <a:srgbClr val="FFFF00"/>
                </a:solidFill>
                <a:latin typeface="Arial" charset="0"/>
              </a:rPr>
              <a:t>Crédito</a:t>
            </a:r>
            <a:r>
              <a:rPr lang="en-GB" sz="1200" dirty="0" smtClean="0">
                <a:solidFill>
                  <a:srgbClr val="FFFF00"/>
                </a:solidFill>
                <a:latin typeface="Arial" charset="0"/>
              </a:rPr>
              <a:t> </a:t>
            </a:r>
            <a:r>
              <a:rPr lang="en-GB" sz="1200" dirty="0" err="1" smtClean="0">
                <a:solidFill>
                  <a:srgbClr val="FFFF00"/>
                </a:solidFill>
                <a:latin typeface="Arial" charset="0"/>
              </a:rPr>
              <a:t>da</a:t>
            </a:r>
            <a:r>
              <a:rPr lang="en-GB" sz="1200" dirty="0" smtClean="0">
                <a:solidFill>
                  <a:srgbClr val="FFFF00"/>
                </a:solidFill>
                <a:latin typeface="Arial" charset="0"/>
              </a:rPr>
              <a:t> </a:t>
            </a:r>
            <a:r>
              <a:rPr lang="en-GB" sz="1200" dirty="0" err="1" smtClean="0">
                <a:solidFill>
                  <a:srgbClr val="FFFF00"/>
                </a:solidFill>
                <a:latin typeface="Arial" charset="0"/>
              </a:rPr>
              <a:t>Imagem</a:t>
            </a:r>
            <a:r>
              <a:rPr lang="en-GB" sz="1200" dirty="0" smtClean="0">
                <a:solidFill>
                  <a:srgbClr val="FFFF00"/>
                </a:solidFill>
                <a:latin typeface="Arial" charset="0"/>
              </a:rPr>
              <a:t> de </a:t>
            </a:r>
            <a:r>
              <a:rPr lang="en-GB" sz="1200" dirty="0" err="1" smtClean="0">
                <a:solidFill>
                  <a:srgbClr val="FFFF00"/>
                </a:solidFill>
                <a:latin typeface="Arial" charset="0"/>
              </a:rPr>
              <a:t>Abertura</a:t>
            </a:r>
            <a:r>
              <a:rPr lang="en-GB" sz="1200" dirty="0" smtClean="0">
                <a:solidFill>
                  <a:srgbClr val="FFFF00"/>
                </a:solidFill>
                <a:latin typeface="Arial" charset="0"/>
              </a:rPr>
              <a:t>: </a:t>
            </a:r>
            <a:r>
              <a:rPr lang="pt-BR" b="1" dirty="0" smtClean="0">
                <a:solidFill>
                  <a:srgbClr val="FF0000"/>
                </a:solidFill>
                <a:hlinkClick r:id="rId3"/>
              </a:rPr>
              <a:t>http://www.spitzer.caltech.edu/images/1927-ssc2008-10a1-The-Milky-Way-Galaxy</a:t>
            </a:r>
            <a:endParaRPr lang="en-GB" sz="1200" b="1" dirty="0" smtClean="0">
              <a:solidFill>
                <a:srgbClr val="FF0000"/>
              </a:solidFill>
              <a:latin typeface="Arial" charset="0"/>
            </a:endParaRPr>
          </a:p>
          <a:p>
            <a:endParaRPr lang="pt-B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rgbClr val="000000"/>
                </a:solidFill>
                <a:latin typeface="Times New Roman" pitchFamily="16" charset="0"/>
                <a:ea typeface="+mn-ea"/>
                <a:cs typeface="+mn-cs"/>
              </a:rPr>
              <a:t> Acredita-se que os cometas de período curto tenham sua origem no Cinturão</a:t>
            </a:r>
            <a:r>
              <a:rPr lang="pt-BR" sz="1200" b="0" i="0" kern="1200" baseline="0" dirty="0" smtClean="0">
                <a:solidFill>
                  <a:srgbClr val="000000"/>
                </a:solidFill>
                <a:latin typeface="Times New Roman" pitchFamily="16" charset="0"/>
                <a:ea typeface="+mn-ea"/>
                <a:cs typeface="+mn-cs"/>
              </a:rPr>
              <a:t> de </a:t>
            </a:r>
            <a:r>
              <a:rPr lang="pt-BR" sz="1200" b="0" i="0" kern="1200" baseline="0" dirty="0" err="1" smtClean="0">
                <a:solidFill>
                  <a:srgbClr val="000000"/>
                </a:solidFill>
                <a:latin typeface="Times New Roman" pitchFamily="16" charset="0"/>
                <a:ea typeface="+mn-ea"/>
                <a:cs typeface="+mn-cs"/>
              </a:rPr>
              <a:t>Kuiper</a:t>
            </a:r>
            <a:r>
              <a:rPr lang="pt-BR" sz="1200" b="0" i="0" kern="1200" dirty="0" smtClean="0">
                <a:solidFill>
                  <a:srgbClr val="000000"/>
                </a:solidFill>
                <a:latin typeface="Times New Roman" pitchFamily="16" charset="0"/>
                <a:ea typeface="+mn-ea"/>
                <a:cs typeface="+mn-cs"/>
              </a:rPr>
              <a:t>, ou em seu disco de espalhamento,</a:t>
            </a:r>
            <a:r>
              <a:rPr lang="pt-BR" sz="1200" b="0" i="0" u="none" strike="noStrike" kern="1200" baseline="30000" dirty="0" smtClean="0">
                <a:solidFill>
                  <a:srgbClr val="000000"/>
                </a:solidFill>
                <a:latin typeface="Times New Roman" pitchFamily="16" charset="0"/>
                <a:ea typeface="+mn-ea"/>
                <a:cs typeface="+mn-cs"/>
                <a:hlinkClick r:id="rId3"/>
              </a:rPr>
              <a:t>[1]</a:t>
            </a:r>
            <a:r>
              <a:rPr lang="pt-BR" sz="1200" b="0" i="0" kern="1200" dirty="0" smtClean="0">
                <a:solidFill>
                  <a:srgbClr val="000000"/>
                </a:solidFill>
                <a:latin typeface="Times New Roman" pitchFamily="16" charset="0"/>
                <a:ea typeface="+mn-ea"/>
                <a:cs typeface="+mn-cs"/>
              </a:rPr>
              <a:t> que fica além da órbita de Netuno. Já os cometas de longo período, acredita-se que se originam na nuvem</a:t>
            </a:r>
            <a:r>
              <a:rPr lang="pt-BR" sz="1200" b="0" i="0" kern="1200" baseline="0" dirty="0" smtClean="0">
                <a:solidFill>
                  <a:srgbClr val="000000"/>
                </a:solidFill>
                <a:latin typeface="Times New Roman" pitchFamily="16" charset="0"/>
                <a:ea typeface="+mn-ea"/>
                <a:cs typeface="+mn-cs"/>
              </a:rPr>
              <a:t> de </a:t>
            </a:r>
            <a:r>
              <a:rPr lang="pt-BR" sz="1200" b="0" i="0" kern="1200" baseline="0" dirty="0" err="1" smtClean="0">
                <a:solidFill>
                  <a:srgbClr val="000000"/>
                </a:solidFill>
                <a:latin typeface="Times New Roman" pitchFamily="16" charset="0"/>
                <a:ea typeface="+mn-ea"/>
                <a:cs typeface="+mn-cs"/>
              </a:rPr>
              <a:t>Oort</a:t>
            </a:r>
            <a:r>
              <a:rPr lang="pt-BR" sz="1200" b="0" i="0" kern="1200" dirty="0" smtClean="0">
                <a:solidFill>
                  <a:srgbClr val="000000"/>
                </a:solidFill>
                <a:latin typeface="Times New Roman" pitchFamily="16" charset="0"/>
                <a:ea typeface="+mn-ea"/>
                <a:cs typeface="+mn-cs"/>
              </a:rPr>
              <a:t>,</a:t>
            </a:r>
          </a:p>
          <a:p>
            <a:r>
              <a:rPr lang="pt-BR" sz="1200" b="0" i="0" kern="1200" dirty="0" smtClean="0">
                <a:solidFill>
                  <a:srgbClr val="000000"/>
                </a:solidFill>
                <a:latin typeface="Times New Roman" pitchFamily="16" charset="0"/>
                <a:ea typeface="+mn-ea"/>
                <a:cs typeface="+mn-cs"/>
              </a:rPr>
              <a:t>Imagem </a:t>
            </a:r>
            <a:r>
              <a:rPr lang="pt-BR" dirty="0" smtClean="0">
                <a:hlinkClick r:id="rId4"/>
              </a:rPr>
              <a:t>http://www.vaztolentino.com.br/page_sections/4</a:t>
            </a:r>
            <a:endParaRPr lang="pt-B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rgbClr val="000000"/>
                </a:solidFill>
                <a:latin typeface="Times New Roman" pitchFamily="16" charset="0"/>
                <a:ea typeface="+mn-ea"/>
                <a:cs typeface="+mn-cs"/>
              </a:rPr>
              <a:t>Asteroides são geralmente da ordem de algumas centenas de quilômetros apenas.</a:t>
            </a:r>
          </a:p>
          <a:p>
            <a:r>
              <a:rPr lang="pt-BR" sz="1200" b="0" i="0" kern="1200" dirty="0" smtClean="0">
                <a:solidFill>
                  <a:srgbClr val="000000"/>
                </a:solidFill>
                <a:latin typeface="Times New Roman" pitchFamily="16" charset="0"/>
                <a:ea typeface="+mn-ea"/>
                <a:cs typeface="+mn-cs"/>
              </a:rPr>
              <a:t>É também chamado de planetoide. O termo "asteroide" deriva do grego "</a:t>
            </a:r>
            <a:r>
              <a:rPr lang="pt-BR" sz="1200" b="0" i="0" kern="1200" dirty="0" err="1" smtClean="0">
                <a:solidFill>
                  <a:srgbClr val="000000"/>
                </a:solidFill>
                <a:latin typeface="Times New Roman" pitchFamily="16" charset="0"/>
                <a:ea typeface="+mn-ea"/>
                <a:cs typeface="+mn-cs"/>
              </a:rPr>
              <a:t>astér</a:t>
            </a:r>
            <a:r>
              <a:rPr lang="pt-BR" sz="1200" b="0" i="0" kern="1200" dirty="0" smtClean="0">
                <a:solidFill>
                  <a:srgbClr val="000000"/>
                </a:solidFill>
                <a:latin typeface="Times New Roman" pitchFamily="16" charset="0"/>
                <a:ea typeface="+mn-ea"/>
                <a:cs typeface="+mn-cs"/>
              </a:rPr>
              <a:t>", estrela, e "</a:t>
            </a:r>
            <a:r>
              <a:rPr lang="pt-BR" sz="1200" b="0" i="0" kern="1200" dirty="0" err="1" smtClean="0">
                <a:solidFill>
                  <a:srgbClr val="000000"/>
                </a:solidFill>
                <a:latin typeface="Times New Roman" pitchFamily="16" charset="0"/>
                <a:ea typeface="+mn-ea"/>
                <a:cs typeface="+mn-cs"/>
              </a:rPr>
              <a:t>oide</a:t>
            </a:r>
            <a:r>
              <a:rPr lang="pt-BR" sz="1200" b="0" i="0" kern="1200" dirty="0" smtClean="0">
                <a:solidFill>
                  <a:srgbClr val="000000"/>
                </a:solidFill>
                <a:latin typeface="Times New Roman" pitchFamily="16" charset="0"/>
                <a:ea typeface="+mn-ea"/>
                <a:cs typeface="+mn-cs"/>
              </a:rPr>
              <a:t>", sufixo que denota semelhança.</a:t>
            </a:r>
          </a:p>
          <a:p>
            <a:r>
              <a:rPr lang="pt-BR" sz="1200" b="0" i="0" kern="1200" dirty="0" smtClean="0">
                <a:solidFill>
                  <a:srgbClr val="000000"/>
                </a:solidFill>
                <a:latin typeface="Times New Roman" pitchFamily="16" charset="0"/>
                <a:ea typeface="+mn-ea"/>
                <a:cs typeface="+mn-cs"/>
              </a:rPr>
              <a:t>Já foram catalogados mais de 500 mil asteroides,</a:t>
            </a:r>
            <a:r>
              <a:rPr lang="pt-BR" sz="1200" b="0" i="0" u="none" strike="noStrike" kern="1200" baseline="30000" dirty="0" smtClean="0">
                <a:solidFill>
                  <a:srgbClr val="000000"/>
                </a:solidFill>
                <a:latin typeface="Times New Roman" pitchFamily="16" charset="0"/>
                <a:ea typeface="+mn-ea"/>
                <a:cs typeface="+mn-cs"/>
                <a:hlinkClick r:id="rId3"/>
              </a:rPr>
              <a:t>[2]</a:t>
            </a:r>
            <a:r>
              <a:rPr lang="pt-BR" sz="1200" b="0" i="0" kern="1200" dirty="0" smtClean="0">
                <a:solidFill>
                  <a:srgbClr val="000000"/>
                </a:solidFill>
                <a:latin typeface="Times New Roman" pitchFamily="16" charset="0"/>
                <a:ea typeface="+mn-ea"/>
                <a:cs typeface="+mn-cs"/>
              </a:rPr>
              <a:t> sendo que diversos deles ainda não possuem dados orbitais calculados; provavelmente existem ainda milhares de outros asteroides a serem descobertos. Estima-se que mais de quatrocentos mil possuam diâmetro superior a um quilômetro.</a:t>
            </a:r>
          </a:p>
          <a:p>
            <a:endParaRPr lang="pt-BR" dirty="0" smtClean="0"/>
          </a:p>
          <a:p>
            <a:r>
              <a:rPr lang="pt-BR" dirty="0" smtClean="0"/>
              <a:t>Imagens: </a:t>
            </a:r>
            <a:r>
              <a:rPr lang="pt-BR" dirty="0" smtClean="0">
                <a:hlinkClick r:id="rId4"/>
              </a:rPr>
              <a:t>http://teacherdeniseselmo.wordpress.com/2011/01/17/o-sistema-solar/</a:t>
            </a:r>
            <a:endParaRPr lang="pt-B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http://www.ufo.com.br/noticias/planeta-pode-ter-sido-encontrado-dentro-de-nosso-sistema-solar</a:t>
            </a:r>
            <a:endParaRPr lang="pt-B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rgbClr val="000000"/>
                </a:solidFill>
                <a:latin typeface="Times New Roman" pitchFamily="16" charset="0"/>
                <a:ea typeface="+mn-ea"/>
                <a:cs typeface="+mn-cs"/>
              </a:rPr>
              <a:t>Os cometas são os objetos celestes que mais deram origem a temores e superstições no passado e hoje despertam enorme curiosidade. Podem ser periódicos, como o cometa Halley e outros, que percorrem uma órbita regular ao redor do Sol. E os </a:t>
            </a:r>
            <a:r>
              <a:rPr lang="pt-BR" sz="1200" b="0" i="0" kern="1200" dirty="0" err="1" smtClean="0">
                <a:solidFill>
                  <a:srgbClr val="000000"/>
                </a:solidFill>
                <a:latin typeface="Times New Roman" pitchFamily="16" charset="0"/>
                <a:ea typeface="+mn-ea"/>
                <a:cs typeface="+mn-cs"/>
              </a:rPr>
              <a:t>não-periódicos</a:t>
            </a:r>
            <a:r>
              <a:rPr lang="pt-BR" sz="1200" b="0" i="0" kern="1200" dirty="0" smtClean="0">
                <a:solidFill>
                  <a:srgbClr val="000000"/>
                </a:solidFill>
                <a:latin typeface="Times New Roman" pitchFamily="16" charset="0"/>
                <a:ea typeface="+mn-ea"/>
                <a:cs typeface="+mn-cs"/>
              </a:rPr>
              <a:t> que entram no sistema solar e voltam ao espaço interestelar</a:t>
            </a:r>
          </a:p>
          <a:p>
            <a:endParaRPr lang="pt-BR" sz="1200" b="0" i="0" kern="1200" dirty="0" smtClean="0">
              <a:solidFill>
                <a:srgbClr val="000000"/>
              </a:solidFill>
              <a:latin typeface="Times New Roman" pitchFamily="16" charset="0"/>
              <a:ea typeface="+mn-ea"/>
              <a:cs typeface="+mn-cs"/>
            </a:endParaRPr>
          </a:p>
          <a:p>
            <a:r>
              <a:rPr lang="pt-BR" sz="1200" b="0" i="0" kern="1200" dirty="0" smtClean="0">
                <a:solidFill>
                  <a:srgbClr val="000000"/>
                </a:solidFill>
                <a:latin typeface="Times New Roman" pitchFamily="16" charset="0"/>
                <a:ea typeface="+mn-ea"/>
                <a:cs typeface="+mn-cs"/>
              </a:rPr>
              <a:t>Imagem</a:t>
            </a:r>
            <a:r>
              <a:rPr lang="pt-BR" sz="1200" b="0" i="0" kern="1200" baseline="0" dirty="0" smtClean="0">
                <a:solidFill>
                  <a:srgbClr val="000000"/>
                </a:solidFill>
                <a:latin typeface="Times New Roman" pitchFamily="16" charset="0"/>
                <a:ea typeface="+mn-ea"/>
                <a:cs typeface="+mn-cs"/>
              </a:rPr>
              <a:t> </a:t>
            </a:r>
            <a:r>
              <a:rPr lang="pt-BR" dirty="0" smtClean="0">
                <a:hlinkClick r:id="rId3"/>
              </a:rPr>
              <a:t>http://www.cdcc.usp.br/cda/aprendendo-basico/sistema-solar/cometas.html</a:t>
            </a:r>
            <a:endParaRPr lang="pt-BR" dirty="0" smtClean="0"/>
          </a:p>
          <a:p>
            <a:endParaRPr lang="pt-BR" b="0" dirty="0" smtClean="0"/>
          </a:p>
          <a:p>
            <a:r>
              <a:rPr lang="pt-BR" sz="1200" b="0" i="0" kern="1200" dirty="0" smtClean="0">
                <a:solidFill>
                  <a:srgbClr val="000000"/>
                </a:solidFill>
                <a:latin typeface="Times New Roman" pitchFamily="16" charset="0"/>
                <a:ea typeface="+mn-ea"/>
                <a:cs typeface="+mn-cs"/>
              </a:rPr>
              <a:t>Foi </a:t>
            </a:r>
            <a:r>
              <a:rPr lang="pt-BR" sz="1200" b="0" i="0" kern="1200" dirty="0" err="1" smtClean="0">
                <a:solidFill>
                  <a:srgbClr val="000000"/>
                </a:solidFill>
                <a:latin typeface="Times New Roman" pitchFamily="16" charset="0"/>
                <a:ea typeface="+mn-ea"/>
                <a:cs typeface="+mn-cs"/>
              </a:rPr>
              <a:t>susposto</a:t>
            </a:r>
            <a:r>
              <a:rPr lang="pt-BR" sz="1200" b="0" i="0" kern="1200" dirty="0" smtClean="0">
                <a:solidFill>
                  <a:srgbClr val="000000"/>
                </a:solidFill>
                <a:latin typeface="Times New Roman" pitchFamily="16" charset="0"/>
                <a:ea typeface="+mn-ea"/>
                <a:cs typeface="+mn-cs"/>
              </a:rPr>
              <a:t> na década de 50 por Jan </a:t>
            </a:r>
            <a:r>
              <a:rPr lang="pt-BR" sz="1200" b="0" i="0" kern="1200" dirty="0" err="1" smtClean="0">
                <a:solidFill>
                  <a:srgbClr val="000000"/>
                </a:solidFill>
                <a:latin typeface="Times New Roman" pitchFamily="16" charset="0"/>
                <a:ea typeface="+mn-ea"/>
                <a:cs typeface="+mn-cs"/>
              </a:rPr>
              <a:t>Hendrik</a:t>
            </a:r>
            <a:r>
              <a:rPr lang="pt-BR" sz="1200" b="0" i="0" kern="1200" dirty="0" smtClean="0">
                <a:solidFill>
                  <a:srgbClr val="000000"/>
                </a:solidFill>
                <a:latin typeface="Times New Roman" pitchFamily="16" charset="0"/>
                <a:ea typeface="+mn-ea"/>
                <a:cs typeface="+mn-cs"/>
              </a:rPr>
              <a:t> </a:t>
            </a:r>
            <a:r>
              <a:rPr lang="pt-BR" sz="1200" b="0" i="0" kern="1200" dirty="0" err="1" smtClean="0">
                <a:solidFill>
                  <a:srgbClr val="000000"/>
                </a:solidFill>
                <a:latin typeface="Times New Roman" pitchFamily="16" charset="0"/>
                <a:ea typeface="+mn-ea"/>
                <a:cs typeface="+mn-cs"/>
              </a:rPr>
              <a:t>Oort</a:t>
            </a:r>
            <a:r>
              <a:rPr lang="pt-BR" sz="1200" b="0" i="0" kern="1200" dirty="0" smtClean="0">
                <a:solidFill>
                  <a:srgbClr val="000000"/>
                </a:solidFill>
                <a:latin typeface="Times New Roman" pitchFamily="16" charset="0"/>
                <a:ea typeface="+mn-ea"/>
                <a:cs typeface="+mn-cs"/>
              </a:rPr>
              <a:t> (1900) existência de uma nuvem de cometas (Nuvem de </a:t>
            </a:r>
            <a:r>
              <a:rPr lang="pt-BR" sz="1200" b="0" i="0" kern="1200" dirty="0" err="1" smtClean="0">
                <a:solidFill>
                  <a:srgbClr val="000000"/>
                </a:solidFill>
                <a:latin typeface="Times New Roman" pitchFamily="16" charset="0"/>
                <a:ea typeface="+mn-ea"/>
                <a:cs typeface="+mn-cs"/>
              </a:rPr>
              <a:t>Oort</a:t>
            </a:r>
            <a:r>
              <a:rPr lang="pt-BR" sz="1200" b="0" i="0" kern="1200" dirty="0" smtClean="0">
                <a:solidFill>
                  <a:srgbClr val="000000"/>
                </a:solidFill>
                <a:latin typeface="Times New Roman" pitchFamily="16" charset="0"/>
                <a:ea typeface="+mn-ea"/>
                <a:cs typeface="+mn-cs"/>
              </a:rPr>
              <a:t>), próxima do Sol (em relação às distâncias </a:t>
            </a:r>
            <a:r>
              <a:rPr lang="pt-BR" sz="1200" b="0" i="0" kern="1200" dirty="0" err="1" smtClean="0">
                <a:solidFill>
                  <a:srgbClr val="000000"/>
                </a:solidFill>
                <a:latin typeface="Times New Roman" pitchFamily="16" charset="0"/>
                <a:ea typeface="+mn-ea"/>
                <a:cs typeface="+mn-cs"/>
              </a:rPr>
              <a:t>galáticas</a:t>
            </a:r>
            <a:r>
              <a:rPr lang="pt-BR" sz="1200" b="0" i="0" kern="1200" dirty="0" smtClean="0">
                <a:solidFill>
                  <a:srgbClr val="000000"/>
                </a:solidFill>
                <a:latin typeface="Times New Roman" pitchFamily="16" charset="0"/>
                <a:ea typeface="+mn-ea"/>
                <a:cs typeface="+mn-cs"/>
              </a:rPr>
              <a:t>), a cerca de 100.000 </a:t>
            </a:r>
            <a:r>
              <a:rPr lang="pt-BR" sz="1200" b="0" i="0" kern="1200" dirty="0" err="1" smtClean="0">
                <a:solidFill>
                  <a:srgbClr val="000000"/>
                </a:solidFill>
                <a:latin typeface="Times New Roman" pitchFamily="16" charset="0"/>
                <a:ea typeface="+mn-ea"/>
                <a:cs typeface="+mn-cs"/>
              </a:rPr>
              <a:t>ua</a:t>
            </a:r>
            <a:r>
              <a:rPr lang="pt-BR" sz="1200" b="0" i="0" kern="1200" dirty="0" smtClean="0">
                <a:solidFill>
                  <a:srgbClr val="000000"/>
                </a:solidFill>
                <a:latin typeface="Times New Roman" pitchFamily="16" charset="0"/>
                <a:ea typeface="+mn-ea"/>
                <a:cs typeface="+mn-cs"/>
              </a:rPr>
              <a:t>. Essa nuvem está </a:t>
            </a:r>
            <a:r>
              <a:rPr lang="pt-BR" sz="1200" b="0" i="0" kern="1200" dirty="0" err="1" smtClean="0">
                <a:solidFill>
                  <a:srgbClr val="000000"/>
                </a:solidFill>
                <a:latin typeface="Times New Roman" pitchFamily="16" charset="0"/>
                <a:ea typeface="+mn-ea"/>
                <a:cs typeface="+mn-cs"/>
              </a:rPr>
              <a:t>distribuida</a:t>
            </a:r>
            <a:r>
              <a:rPr lang="pt-BR" sz="1200" b="0" i="0" kern="1200" dirty="0" smtClean="0">
                <a:solidFill>
                  <a:srgbClr val="000000"/>
                </a:solidFill>
                <a:latin typeface="Times New Roman" pitchFamily="16" charset="0"/>
                <a:ea typeface="+mn-ea"/>
                <a:cs typeface="+mn-cs"/>
              </a:rPr>
              <a:t> de forma esférica ao redor do Sol. Sua origem pode ser os próprios restos do sistema solar, que se solidificou nessa região. Algumas anomalias gravitacionais provocadas pelas estrelas próximas, podem tirar alguns corpos de suas posições e esses serem atraídos pelo Sol</a:t>
            </a:r>
            <a:endParaRPr lang="pt-BR" b="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http://caddourados.blog.terra.com.br/2009/06/16/o-que-sao-meteoritos/</a:t>
            </a:r>
            <a:endParaRPr lang="pt-B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Nosso</a:t>
            </a:r>
            <a:r>
              <a:rPr lang="pt-BR" baseline="0" dirty="0" smtClean="0"/>
              <a:t> Sistema Solar está Situado no plano galáctico e tem a órbita circular</a:t>
            </a:r>
          </a:p>
          <a:p>
            <a:endParaRPr lang="pt-BR" dirty="0" smtClean="0"/>
          </a:p>
          <a:p>
            <a:r>
              <a:rPr lang="pt-BR" dirty="0" smtClean="0"/>
              <a:t>Imagem </a:t>
            </a:r>
            <a:r>
              <a:rPr lang="pt-BR" dirty="0" smtClean="0">
                <a:hlinkClick r:id="rId3"/>
              </a:rPr>
              <a:t>http://icc.ub.edu/gp_tamwdyn.</a:t>
            </a:r>
            <a:r>
              <a:rPr lang="pt-BR" dirty="0" err="1" smtClean="0">
                <a:hlinkClick r:id="rId3"/>
              </a:rPr>
              <a:t>php</a:t>
            </a:r>
            <a:endParaRPr lang="pt-B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a:buFontTx/>
              <a:buChar char="-"/>
            </a:pPr>
            <a:r>
              <a:rPr lang="pt-BR" sz="1200" b="0" i="0" kern="1200" dirty="0" smtClean="0">
                <a:solidFill>
                  <a:srgbClr val="000000"/>
                </a:solidFill>
                <a:latin typeface="Times New Roman" pitchFamily="16" charset="0"/>
                <a:ea typeface="+mn-ea"/>
                <a:cs typeface="+mn-cs"/>
              </a:rPr>
              <a:t>Bojo: é a parte central em formato elíptico. Tem um raio que varia de 1000 a 2000 </a:t>
            </a:r>
            <a:r>
              <a:rPr lang="pt-BR" sz="1200" b="0" i="0" kern="1200" dirty="0" err="1" smtClean="0">
                <a:solidFill>
                  <a:srgbClr val="000000"/>
                </a:solidFill>
                <a:latin typeface="Times New Roman" pitchFamily="16" charset="0"/>
                <a:ea typeface="+mn-ea"/>
                <a:cs typeface="+mn-cs"/>
              </a:rPr>
              <a:t>parsecs</a:t>
            </a:r>
            <a:r>
              <a:rPr lang="pt-BR" sz="1200" b="0" i="0" kern="1200" dirty="0" smtClean="0">
                <a:solidFill>
                  <a:srgbClr val="000000"/>
                </a:solidFill>
                <a:latin typeface="Times New Roman" pitchFamily="16" charset="0"/>
                <a:ea typeface="+mn-ea"/>
                <a:cs typeface="+mn-cs"/>
              </a:rPr>
              <a:t>. Aqui vivem as estrelas de população II.</a:t>
            </a:r>
          </a:p>
          <a:p>
            <a:pPr>
              <a:buFontTx/>
              <a:buChar char="-"/>
            </a:pPr>
            <a:endParaRPr lang="pt-BR" sz="1200" b="0" i="0" kern="1200" dirty="0" smtClean="0">
              <a:solidFill>
                <a:srgbClr val="000000"/>
              </a:solidFill>
              <a:latin typeface="Times New Roman" pitchFamily="16" charset="0"/>
              <a:ea typeface="+mn-ea"/>
              <a:cs typeface="+mn-cs"/>
            </a:endParaRPr>
          </a:p>
          <a:p>
            <a:r>
              <a:rPr lang="pt-BR" sz="1200" b="0" i="0" kern="1200" dirty="0" smtClean="0">
                <a:solidFill>
                  <a:srgbClr val="000000"/>
                </a:solidFill>
                <a:latin typeface="Times New Roman" pitchFamily="16" charset="0"/>
                <a:ea typeface="+mn-ea"/>
                <a:cs typeface="+mn-cs"/>
              </a:rPr>
              <a:t>- Disco: é a parte achatada, com  espessura de 400 </a:t>
            </a:r>
            <a:r>
              <a:rPr lang="pt-BR" sz="1200" b="0" i="0" kern="1200" dirty="0" err="1" smtClean="0">
                <a:solidFill>
                  <a:srgbClr val="000000"/>
                </a:solidFill>
                <a:latin typeface="Times New Roman" pitchFamily="16" charset="0"/>
                <a:ea typeface="+mn-ea"/>
                <a:cs typeface="+mn-cs"/>
              </a:rPr>
              <a:t>parsecs</a:t>
            </a:r>
            <a:r>
              <a:rPr lang="pt-BR" sz="1200" b="0" i="0" kern="1200" dirty="0" smtClean="0">
                <a:solidFill>
                  <a:srgbClr val="000000"/>
                </a:solidFill>
                <a:latin typeface="Times New Roman" pitchFamily="16" charset="0"/>
                <a:ea typeface="+mn-ea"/>
                <a:cs typeface="+mn-cs"/>
              </a:rPr>
              <a:t>, que coexiste com o bojo na parte central e que se </a:t>
            </a:r>
            <a:r>
              <a:rPr lang="pt-BR" sz="1200" b="0" i="0" kern="1200" dirty="0" err="1" smtClean="0">
                <a:solidFill>
                  <a:srgbClr val="000000"/>
                </a:solidFill>
                <a:latin typeface="Times New Roman" pitchFamily="16" charset="0"/>
                <a:ea typeface="+mn-ea"/>
                <a:cs typeface="+mn-cs"/>
              </a:rPr>
              <a:t>extende</a:t>
            </a:r>
            <a:r>
              <a:rPr lang="pt-BR" sz="1200" b="0" i="0" kern="1200" dirty="0" smtClean="0">
                <a:solidFill>
                  <a:srgbClr val="000000"/>
                </a:solidFill>
                <a:latin typeface="Times New Roman" pitchFamily="16" charset="0"/>
                <a:ea typeface="+mn-ea"/>
                <a:cs typeface="+mn-cs"/>
              </a:rPr>
              <a:t> até 15 a 20 mil </a:t>
            </a:r>
            <a:r>
              <a:rPr lang="pt-BR" sz="1200" b="0" i="0" kern="1200" dirty="0" err="1" smtClean="0">
                <a:solidFill>
                  <a:srgbClr val="000000"/>
                </a:solidFill>
                <a:latin typeface="Times New Roman" pitchFamily="16" charset="0"/>
                <a:ea typeface="+mn-ea"/>
                <a:cs typeface="+mn-cs"/>
              </a:rPr>
              <a:t>parsecs</a:t>
            </a:r>
            <a:r>
              <a:rPr lang="pt-BR" sz="1200" b="0" i="0" kern="1200" dirty="0" smtClean="0">
                <a:solidFill>
                  <a:srgbClr val="000000"/>
                </a:solidFill>
                <a:latin typeface="Times New Roman" pitchFamily="16" charset="0"/>
                <a:ea typeface="+mn-ea"/>
                <a:cs typeface="+mn-cs"/>
              </a:rPr>
              <a:t> em raio. Possui estruturas chamadas de braços espirais. Aqui vivem as estrelas de população I. O disco contém 98% do gás e poeira existentes na Galáxia.</a:t>
            </a:r>
          </a:p>
          <a:p>
            <a:pPr>
              <a:buFontTx/>
              <a:buChar char="-"/>
            </a:pPr>
            <a:r>
              <a:rPr lang="pt-BR" sz="1200" b="0" i="0" kern="1200" dirty="0" smtClean="0">
                <a:solidFill>
                  <a:srgbClr val="000000"/>
                </a:solidFill>
                <a:latin typeface="Times New Roman" pitchFamily="16" charset="0"/>
                <a:ea typeface="+mn-ea"/>
                <a:cs typeface="+mn-cs"/>
              </a:rPr>
              <a:t>Halo: possui uma distribuição grosseiramente esférica que permeia o bojo e o disco e se </a:t>
            </a:r>
            <a:r>
              <a:rPr lang="pt-BR" sz="1200" b="0" i="0" kern="1200" dirty="0" err="1" smtClean="0">
                <a:solidFill>
                  <a:srgbClr val="000000"/>
                </a:solidFill>
                <a:latin typeface="Times New Roman" pitchFamily="16" charset="0"/>
                <a:ea typeface="+mn-ea"/>
                <a:cs typeface="+mn-cs"/>
              </a:rPr>
              <a:t>extende</a:t>
            </a:r>
            <a:r>
              <a:rPr lang="pt-BR" sz="1200" b="0" i="0" kern="1200" dirty="0" smtClean="0">
                <a:solidFill>
                  <a:srgbClr val="000000"/>
                </a:solidFill>
                <a:latin typeface="Times New Roman" pitchFamily="16" charset="0"/>
                <a:ea typeface="+mn-ea"/>
                <a:cs typeface="+mn-cs"/>
              </a:rPr>
              <a:t> a distâncias de 20 a 30 mil </a:t>
            </a:r>
            <a:r>
              <a:rPr lang="pt-BR" sz="1200" b="0" i="0" kern="1200" dirty="0" err="1" smtClean="0">
                <a:solidFill>
                  <a:srgbClr val="000000"/>
                </a:solidFill>
                <a:latin typeface="Times New Roman" pitchFamily="16" charset="0"/>
                <a:ea typeface="+mn-ea"/>
                <a:cs typeface="+mn-cs"/>
              </a:rPr>
              <a:t>parsecs</a:t>
            </a:r>
            <a:r>
              <a:rPr lang="pt-BR" sz="1200" b="0" i="0" kern="1200" dirty="0" smtClean="0">
                <a:solidFill>
                  <a:srgbClr val="000000"/>
                </a:solidFill>
                <a:latin typeface="Times New Roman" pitchFamily="16" charset="0"/>
                <a:ea typeface="+mn-ea"/>
                <a:cs typeface="+mn-cs"/>
              </a:rPr>
              <a:t> do centro. Também tem estrelas de população II e os aglomerados globulares. A componente mais importante do halo, pelo  menos dinamicamente, é a chamada matéria escura. A matéria escura é uma matéria não visível, cuja massa contribui para reproduzir a curva de rotação observada da Galáxia, como veremos mais tarde.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a:t>
            </a:r>
          </a:p>
          <a:p>
            <a:pPr>
              <a:buFontTx/>
              <a:buChar char="-"/>
            </a:pPr>
            <a:r>
              <a:rPr lang="pt-BR" dirty="0" smtClean="0">
                <a:hlinkClick r:id="rId3"/>
              </a:rPr>
              <a:t>http://www.astro.iag.usp.br/~ronaldo/intrcosm/Glossario/HaloGal.html</a:t>
            </a:r>
            <a:endParaRPr lang="pt-BR" sz="1200" b="0" i="0" kern="1200" dirty="0" smtClean="0">
              <a:solidFill>
                <a:srgbClr val="000000"/>
              </a:solidFill>
              <a:latin typeface="Times New Roman" pitchFamily="16" charset="0"/>
              <a:ea typeface="+mn-ea"/>
              <a:cs typeface="+mn-cs"/>
            </a:endParaRPr>
          </a:p>
          <a:p>
            <a:r>
              <a:rPr lang="pt-BR" sz="1200" b="0" i="0" kern="1200" dirty="0" smtClean="0">
                <a:solidFill>
                  <a:srgbClr val="000000"/>
                </a:solidFill>
                <a:latin typeface="Times New Roman" pitchFamily="16" charset="0"/>
                <a:ea typeface="+mn-ea"/>
                <a:cs typeface="+mn-cs"/>
              </a:rPr>
              <a:t>região externa das galáxias contendo a população estelar mais afastada. Normalmente esta população é constituída de aglomerados globulares e estrelas pobres em metais que se acredita estejam entre os objetos mais velhos das galáxias. Na nossa Galáxia existem indícios que este halo se estende até cerca de 70 </a:t>
            </a:r>
            <a:r>
              <a:rPr lang="pt-BR" sz="1200" b="0" i="0" kern="1200" dirty="0" err="1" smtClean="0">
                <a:solidFill>
                  <a:srgbClr val="000000"/>
                </a:solidFill>
                <a:latin typeface="Times New Roman" pitchFamily="16" charset="0"/>
                <a:ea typeface="+mn-ea"/>
                <a:cs typeface="+mn-cs"/>
              </a:rPr>
              <a:t>Kpc</a:t>
            </a:r>
            <a:r>
              <a:rPr lang="pt-BR" sz="1200" b="0" i="0" kern="1200" dirty="0" smtClean="0">
                <a:solidFill>
                  <a:srgbClr val="000000"/>
                </a:solidFill>
                <a:latin typeface="Times New Roman" pitchFamily="16" charset="0"/>
                <a:ea typeface="+mn-ea"/>
                <a:cs typeface="+mn-cs"/>
              </a:rPr>
              <a:t> de distância.</a:t>
            </a:r>
            <a:endParaRPr lang="pt-B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O halo interior da Via Láctea teria mais de 11 bilhões de anos, segundo cientistas do Centro de Astrofísica da Universidade </a:t>
            </a:r>
            <a:r>
              <a:rPr lang="pt-BR" dirty="0" err="1" smtClean="0"/>
              <a:t>Johns</a:t>
            </a:r>
            <a:r>
              <a:rPr lang="pt-BR" dirty="0" smtClean="0"/>
              <a:t> Hopkins, nos Estados Unidos. O cálculo foi feito usando um novo método de precisão, criado na universidade, que atribui a idade de populações de estrelas vizinhas. O estudo foi divulgado nesta quarta-feira (30/05/12) na revista científica “</a:t>
            </a:r>
            <a:r>
              <a:rPr lang="pt-BR" dirty="0" err="1" smtClean="0"/>
              <a:t>Nature</a:t>
            </a:r>
            <a:r>
              <a:rPr lang="pt-BR" dirty="0" smtClean="0"/>
              <a:t>”.</a:t>
            </a:r>
          </a:p>
          <a:p>
            <a:endParaRPr lang="pt-BR" dirty="0" smtClean="0"/>
          </a:p>
          <a:p>
            <a:r>
              <a:rPr lang="pt-BR" dirty="0" smtClean="0"/>
              <a:t>Jason </a:t>
            </a:r>
            <a:r>
              <a:rPr lang="pt-BR" dirty="0" err="1" smtClean="0"/>
              <a:t>Kalirai</a:t>
            </a:r>
            <a:r>
              <a:rPr lang="pt-BR" dirty="0" smtClean="0"/>
              <a:t>, autor do estudo, desenvolveu a técnica para estimar a idade de estrelas </a:t>
            </a:r>
            <a:r>
              <a:rPr lang="pt-BR" dirty="0" err="1" smtClean="0"/>
              <a:t>anãs-brancas</a:t>
            </a:r>
            <a:r>
              <a:rPr lang="pt-BR" dirty="0" smtClean="0"/>
              <a:t> recém-formadas, usando o aglomerado globular de estrelas </a:t>
            </a:r>
            <a:r>
              <a:rPr lang="pt-BR" dirty="0" err="1" smtClean="0"/>
              <a:t>Messier</a:t>
            </a:r>
            <a:r>
              <a:rPr lang="pt-BR" dirty="0" smtClean="0"/>
              <a:t> 4, de mais de 12 bilhões de anos, como base.</a:t>
            </a:r>
          </a:p>
          <a:p>
            <a:r>
              <a:rPr lang="pt-BR" dirty="0" smtClean="0"/>
              <a:t>Ele aplicou a técnica em uma amostra de quatro estrelas anãs brancas localizadas próximas ao halo da Via Láctea e chegou à conta de 11,4 bilhões de anos, com uma "margem de erro" de 700 milhões de anos para mais ou para menos. Na mesma observação, ele descobriu quase 2 mil estrelas anãs brancas próximas ao aglomerado.</a:t>
            </a:r>
          </a:p>
          <a:p>
            <a:endParaRPr lang="pt-B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Imagem </a:t>
            </a:r>
            <a:r>
              <a:rPr lang="pt-BR" dirty="0" smtClean="0">
                <a:hlinkClick r:id="rId3"/>
              </a:rPr>
              <a:t>http://pt.wikipedia.org/wiki/Ficheiro:COBE%27s_</a:t>
            </a:r>
            <a:r>
              <a:rPr lang="pt-BR" dirty="0" err="1" smtClean="0">
                <a:hlinkClick r:id="rId3"/>
              </a:rPr>
              <a:t>View_of_the_Milky_Way_</a:t>
            </a:r>
            <a:r>
              <a:rPr lang="pt-BR" dirty="0" smtClean="0">
                <a:hlinkClick r:id="rId3"/>
              </a:rPr>
              <a:t>-_GPN-2002-000111.</a:t>
            </a:r>
            <a:r>
              <a:rPr lang="pt-BR" dirty="0" err="1" smtClean="0">
                <a:hlinkClick r:id="rId3"/>
              </a:rPr>
              <a:t>jpg</a:t>
            </a:r>
            <a:endParaRPr lang="pt-B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Nossa galáxia, a Via Láctea, está em rota de colisão frontal com a vizinha Andrômeda e a batida deve acontecer em 4 bilhões de anos, anunciaram astrônomos da </a:t>
            </a:r>
            <a:r>
              <a:rPr lang="pt-BR" dirty="0" err="1" smtClean="0"/>
              <a:t>Nasa</a:t>
            </a:r>
            <a:r>
              <a:rPr lang="pt-BR" dirty="0" smtClean="0"/>
              <a:t> nesta quinta-feira (31). E se mundo sobreviver a 2012, também deve sobreviver ao impacto: segundo os cientistas, a Terra não deve ser destruída, mas nosso Sistema Solar deve ser acomodado para outras partes do espaço.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Como as estrelas ficam muito longe umas das outras, elas não devem colidir entre si. No entanto, serão lançadas para órbitas diferentes. Segundo as simulações feitas pelos astrônomos, o nosso Sistema Solar deve ser jogado para uma área muito mais distante do centro da galáxia do que a que se encontra hoje</a:t>
            </a:r>
          </a:p>
          <a:p>
            <a:endParaRPr lang="pt-BR" dirty="0" smtClean="0"/>
          </a:p>
          <a:p>
            <a:r>
              <a:rPr lang="pt-BR" dirty="0" smtClean="0"/>
              <a:t>Depois da batida entre Via Láctea e Andrômeda, outra colisão está prevista – com a galáxia do Triângulo. Existe ainda uma pequena chance de que Triângulo acerte a Via Láctea antes de Andrômeda. Quando tudo estiver terminado, as três serão uma galáxia só.</a:t>
            </a:r>
            <a:br>
              <a:rPr lang="pt-BR" dirty="0" smtClean="0"/>
            </a:b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sz="1200" b="0" i="0" kern="1200" dirty="0" smtClean="0">
                <a:solidFill>
                  <a:srgbClr val="000000"/>
                </a:solidFill>
                <a:latin typeface="Times New Roman" pitchFamily="16" charset="0"/>
                <a:ea typeface="+mn-ea"/>
                <a:cs typeface="+mn-cs"/>
              </a:rPr>
              <a:t>Os índios da tribo brasileira </a:t>
            </a:r>
            <a:r>
              <a:rPr lang="pt-BR" sz="1200" b="0" i="0" kern="1200" dirty="0" err="1" smtClean="0">
                <a:solidFill>
                  <a:srgbClr val="000000"/>
                </a:solidFill>
                <a:latin typeface="Times New Roman" pitchFamily="16" charset="0"/>
                <a:ea typeface="+mn-ea"/>
                <a:cs typeface="+mn-cs"/>
              </a:rPr>
              <a:t>Tembé</a:t>
            </a:r>
            <a:r>
              <a:rPr lang="pt-BR" sz="1200" b="0" i="0" kern="1200" dirty="0" smtClean="0">
                <a:solidFill>
                  <a:srgbClr val="000000"/>
                </a:solidFill>
                <a:latin typeface="Times New Roman" pitchFamily="16" charset="0"/>
                <a:ea typeface="+mn-ea"/>
                <a:cs typeface="+mn-cs"/>
              </a:rPr>
              <a:t> olhavam para a Via Láctea e relacionavam as constelações aos ciclos das cheias e secas.</a:t>
            </a:r>
          </a:p>
          <a:p>
            <a:r>
              <a:rPr lang="pt-BR" sz="1200" b="0" i="0" kern="1200" dirty="0" smtClean="0">
                <a:solidFill>
                  <a:srgbClr val="000000"/>
                </a:solidFill>
                <a:latin typeface="Times New Roman" pitchFamily="16" charset="0"/>
                <a:ea typeface="+mn-ea"/>
                <a:cs typeface="+mn-cs"/>
              </a:rPr>
              <a:t>Para esses índios, esses ciclos eram como as estações do ano, que apareciam refletidas no céu. Era um verdadeiro caminho feito pela natureza. </a:t>
            </a:r>
            <a:r>
              <a:rPr lang="pt-BR" dirty="0" smtClean="0"/>
              <a:t/>
            </a:r>
            <a:br>
              <a:rPr lang="pt-BR" dirty="0" smtClean="0"/>
            </a:br>
            <a:r>
              <a:rPr lang="pt-BR" dirty="0" smtClean="0"/>
              <a:t/>
            </a:r>
            <a:br>
              <a:rPr lang="pt-BR" dirty="0" smtClean="0"/>
            </a:br>
            <a:r>
              <a:rPr lang="pt-BR" sz="1200" b="0" i="0" kern="1200" dirty="0" smtClean="0">
                <a:solidFill>
                  <a:srgbClr val="000000"/>
                </a:solidFill>
                <a:latin typeface="Times New Roman" pitchFamily="16" charset="0"/>
                <a:ea typeface="+mn-ea"/>
                <a:cs typeface="+mn-cs"/>
              </a:rPr>
              <a:t>Por isso, eles chamavam a Via Láctea de "</a:t>
            </a:r>
            <a:r>
              <a:rPr lang="pt-BR" sz="1200" b="0" i="0" kern="1200" dirty="0" err="1" smtClean="0">
                <a:solidFill>
                  <a:srgbClr val="000000"/>
                </a:solidFill>
                <a:latin typeface="Times New Roman" pitchFamily="16" charset="0"/>
                <a:ea typeface="+mn-ea"/>
                <a:cs typeface="+mn-cs"/>
              </a:rPr>
              <a:t>Tapi'ir</a:t>
            </a:r>
            <a:r>
              <a:rPr lang="pt-BR" sz="1200" b="0" i="0" kern="1200" dirty="0" smtClean="0">
                <a:solidFill>
                  <a:srgbClr val="000000"/>
                </a:solidFill>
                <a:latin typeface="Times New Roman" pitchFamily="16" charset="0"/>
                <a:ea typeface="+mn-ea"/>
                <a:cs typeface="+mn-cs"/>
              </a:rPr>
              <a:t> Rapé" ou "</a:t>
            </a:r>
            <a:r>
              <a:rPr lang="pt-BR" sz="1200" b="0" i="0" kern="1200" dirty="0" err="1" smtClean="0">
                <a:solidFill>
                  <a:srgbClr val="000000"/>
                </a:solidFill>
                <a:latin typeface="Times New Roman" pitchFamily="16" charset="0"/>
                <a:ea typeface="+mn-ea"/>
                <a:cs typeface="+mn-cs"/>
              </a:rPr>
              <a:t>tapirapé</a:t>
            </a:r>
            <a:r>
              <a:rPr lang="pt-BR" sz="1200" b="0" i="0" kern="1200" dirty="0" smtClean="0">
                <a:solidFill>
                  <a:srgbClr val="000000"/>
                </a:solidFill>
                <a:latin typeface="Times New Roman" pitchFamily="16" charset="0"/>
                <a:ea typeface="+mn-ea"/>
                <a:cs typeface="+mn-cs"/>
              </a:rPr>
              <a:t>", o Caminho da Anta. </a:t>
            </a:r>
          </a:p>
          <a:p>
            <a:endParaRPr lang="pt-BR" sz="1200" b="0" i="0" kern="1200" dirty="0" smtClean="0">
              <a:solidFill>
                <a:srgbClr val="000000"/>
              </a:solidFill>
              <a:latin typeface="Times New Roman" pitchFamily="16" charset="0"/>
              <a:ea typeface="+mn-ea"/>
              <a:cs typeface="+mn-cs"/>
            </a:endParaRPr>
          </a:p>
          <a:p>
            <a:r>
              <a:rPr lang="pt-BR" sz="1200" b="0" i="0" kern="1200" dirty="0" smtClean="0">
                <a:solidFill>
                  <a:srgbClr val="000000"/>
                </a:solidFill>
                <a:latin typeface="Times New Roman" pitchFamily="16" charset="0"/>
                <a:ea typeface="+mn-ea"/>
                <a:cs typeface="+mn-cs"/>
              </a:rPr>
              <a:t>Índios</a:t>
            </a:r>
            <a:r>
              <a:rPr lang="pt-BR" sz="1200" b="0" i="0" kern="1200" baseline="0" dirty="0" smtClean="0">
                <a:solidFill>
                  <a:srgbClr val="000000"/>
                </a:solidFill>
                <a:latin typeface="Times New Roman" pitchFamily="16" charset="0"/>
                <a:ea typeface="+mn-ea"/>
                <a:cs typeface="+mn-cs"/>
              </a:rPr>
              <a:t> </a:t>
            </a:r>
            <a:r>
              <a:rPr lang="pt-BR" sz="1200" b="0" i="0" kern="1200" baseline="0" dirty="0" err="1" smtClean="0">
                <a:solidFill>
                  <a:srgbClr val="000000"/>
                </a:solidFill>
                <a:latin typeface="Times New Roman" pitchFamily="16" charset="0"/>
                <a:ea typeface="+mn-ea"/>
                <a:cs typeface="+mn-cs"/>
              </a:rPr>
              <a:t>Tembé</a:t>
            </a:r>
            <a:endParaRPr lang="pt-BR" sz="1200" b="0" i="0" kern="1200" baseline="0" dirty="0" smtClean="0">
              <a:solidFill>
                <a:srgbClr val="000000"/>
              </a:solidFill>
              <a:latin typeface="Times New Roman" pitchFamily="16" charset="0"/>
              <a:ea typeface="+mn-ea"/>
              <a:cs typeface="+mn-cs"/>
            </a:endParaRPr>
          </a:p>
          <a:p>
            <a:r>
              <a:rPr lang="pt-BR" sz="1200" b="0" i="0" kern="1200" baseline="0" dirty="0" smtClean="0">
                <a:solidFill>
                  <a:srgbClr val="000000"/>
                </a:solidFill>
                <a:latin typeface="Times New Roman" pitchFamily="16" charset="0"/>
                <a:ea typeface="+mn-ea"/>
                <a:cs typeface="+mn-cs"/>
              </a:rPr>
              <a:t>Caminho feito pela natureza </a:t>
            </a:r>
            <a:endParaRPr lang="pt-B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4"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8"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sz="1200" b="0" i="0" kern="1200" dirty="0" smtClean="0">
                <a:solidFill>
                  <a:srgbClr val="000000"/>
                </a:solidFill>
                <a:latin typeface="Times New Roman" pitchFamily="16" charset="0"/>
                <a:ea typeface="+mn-ea"/>
                <a:cs typeface="+mn-cs"/>
              </a:rPr>
              <a:t>Galáxia é um termo que se origina da palavra </a:t>
            </a:r>
            <a:r>
              <a:rPr lang="pt-BR" sz="1200" b="0" i="1" kern="1200" dirty="0" smtClean="0">
                <a:solidFill>
                  <a:srgbClr val="000000"/>
                </a:solidFill>
                <a:latin typeface="Times New Roman" pitchFamily="16" charset="0"/>
                <a:ea typeface="+mn-ea"/>
                <a:cs typeface="+mn-cs"/>
              </a:rPr>
              <a:t>gala</a:t>
            </a:r>
            <a:r>
              <a:rPr lang="pt-BR" sz="1200" b="0" i="0" kern="1200" dirty="0" smtClean="0">
                <a:solidFill>
                  <a:srgbClr val="000000"/>
                </a:solidFill>
                <a:latin typeface="Times New Roman" pitchFamily="16" charset="0"/>
                <a:ea typeface="+mn-ea"/>
                <a:cs typeface="+mn-cs"/>
              </a:rPr>
              <a:t>, que significa "leite", em grego.</a:t>
            </a:r>
            <a:r>
              <a:rPr lang="pt-BR" sz="1200" b="0" i="0" kern="1200" baseline="0" dirty="0" smtClean="0">
                <a:solidFill>
                  <a:srgbClr val="000000"/>
                </a:solidFill>
                <a:latin typeface="Times New Roman" pitchFamily="16" charset="0"/>
                <a:ea typeface="+mn-ea"/>
                <a:cs typeface="+mn-cs"/>
              </a:rPr>
              <a:t> </a:t>
            </a:r>
            <a:r>
              <a:rPr lang="pt-BR" sz="1200" b="0" i="0" kern="1200" dirty="0" smtClean="0">
                <a:solidFill>
                  <a:srgbClr val="000000"/>
                </a:solidFill>
                <a:latin typeface="Times New Roman" pitchFamily="16" charset="0"/>
                <a:ea typeface="+mn-ea"/>
                <a:cs typeface="+mn-cs"/>
              </a:rPr>
              <a:t>Inicialmente, era a denominação da nossa galáxia, a </a:t>
            </a:r>
            <a:r>
              <a:rPr lang="pt-BR" sz="1200" b="1" i="0" kern="1200" dirty="0" smtClean="0">
                <a:solidFill>
                  <a:srgbClr val="000000"/>
                </a:solidFill>
                <a:latin typeface="Times New Roman" pitchFamily="16" charset="0"/>
                <a:ea typeface="+mn-ea"/>
                <a:cs typeface="+mn-cs"/>
              </a:rPr>
              <a:t>Via Láctea</a:t>
            </a:r>
            <a:r>
              <a:rPr lang="pt-BR" sz="1200" b="0" i="0" kern="1200" dirty="0" smtClean="0">
                <a:solidFill>
                  <a:srgbClr val="000000"/>
                </a:solidFill>
                <a:latin typeface="Times New Roman" pitchFamily="16" charset="0"/>
                <a:ea typeface="+mn-ea"/>
                <a:cs typeface="+mn-cs"/>
              </a:rPr>
              <a:t>, e, depois, se generalizou como denominação de todas as demais.</a:t>
            </a:r>
          </a:p>
          <a:p>
            <a:r>
              <a:rPr lang="pt-BR" sz="1200" b="0" i="0" kern="1200" dirty="0" smtClean="0">
                <a:solidFill>
                  <a:srgbClr val="000000"/>
                </a:solidFill>
                <a:latin typeface="Times New Roman" pitchFamily="16" charset="0"/>
                <a:ea typeface="+mn-ea"/>
                <a:cs typeface="+mn-cs"/>
              </a:rPr>
              <a:t>gregos contam uma lenda muito bonita sobre a origem da Via Láctea</a:t>
            </a:r>
          </a:p>
          <a:p>
            <a:r>
              <a:rPr lang="pt-BR" sz="1200" b="0" i="0" kern="1200" dirty="0" smtClean="0">
                <a:solidFill>
                  <a:srgbClr val="000000"/>
                </a:solidFill>
                <a:latin typeface="Times New Roman" pitchFamily="16" charset="0"/>
                <a:ea typeface="+mn-ea"/>
                <a:cs typeface="+mn-cs"/>
              </a:rPr>
              <a:t>Para que Hércules, um dos heróis mais populares da mitologia grega, se tornasse imortal, deveria ser amamentado quando criança pelo seio de sua rabugenta madrasta Hera, que era a mulher de Zeus (chamado de Júpiter na mitologia romana).</a:t>
            </a:r>
          </a:p>
          <a:p>
            <a:r>
              <a:rPr lang="pt-BR" sz="1200" b="0" i="0" kern="1200" dirty="0" smtClean="0">
                <a:solidFill>
                  <a:srgbClr val="000000"/>
                </a:solidFill>
                <a:latin typeface="Times New Roman" pitchFamily="16" charset="0"/>
                <a:ea typeface="+mn-ea"/>
                <a:cs typeface="+mn-cs"/>
              </a:rPr>
              <a:t>Hermes (Mercúrio, para os romanos), outro filho de Zeus, colocou a criança no seio de Hera enquanto ela dormia. Assim que ela abriu os olhos, ela se soltou do pequeno Hércules, mas ele já tinha sido alimentado.</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
            </a:r>
            <a:br>
              <a:rPr lang="pt-BR" sz="1200" b="0" i="0" kern="1200" dirty="0" smtClean="0">
                <a:solidFill>
                  <a:srgbClr val="000000"/>
                </a:solidFill>
                <a:latin typeface="Times New Roman" pitchFamily="16" charset="0"/>
                <a:ea typeface="+mn-ea"/>
                <a:cs typeface="+mn-cs"/>
              </a:rPr>
            </a:br>
            <a:r>
              <a:rPr lang="pt-BR" sz="1200" b="0" i="0" kern="1200" dirty="0" smtClean="0">
                <a:solidFill>
                  <a:srgbClr val="000000"/>
                </a:solidFill>
                <a:latin typeface="Times New Roman" pitchFamily="16" charset="0"/>
                <a:ea typeface="+mn-ea"/>
                <a:cs typeface="+mn-cs"/>
              </a:rPr>
              <a:t>O leite que escorreu do seio de Hera deixou um rastro pelo céu. Foi assim que "nasceu" a Via Láctea!</a:t>
            </a:r>
          </a:p>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sz="1200" b="0" i="0" kern="1200" dirty="0" smtClean="0">
                <a:solidFill>
                  <a:srgbClr val="000000"/>
                </a:solidFill>
                <a:latin typeface="Times New Roman" pitchFamily="16" charset="0"/>
                <a:ea typeface="+mn-ea"/>
                <a:cs typeface="+mn-cs"/>
              </a:rPr>
              <a:t>As observações de Galileu lhe renderam grandes descobertas. Galileu descobriu que as nebulosas e a Via Láctea são compostas de incontáveis estrelas. Também observou que a Lua possui grandes montanhas e vales como a Terra e, que Júpiter possui quatro satélites, observação que prova, contrariamente ao sistema de Ptolomeu, a existência de corpos celestes que circundam outro corpo que não a Terra.</a:t>
            </a:r>
            <a:endParaRPr lang="pt-BR" sz="1200" kern="1200" dirty="0" smtClean="0">
              <a:solidFill>
                <a:srgbClr val="000000"/>
              </a:solidFill>
              <a:latin typeface="Times New Roman" pitchFamily="16" charset="0"/>
              <a:ea typeface="+mn-ea"/>
              <a:cs typeface="+mn-cs"/>
            </a:endParaRPr>
          </a:p>
          <a:p>
            <a:r>
              <a:rPr lang="pt-BR" sz="1200" kern="1200" dirty="0" smtClean="0">
                <a:solidFill>
                  <a:srgbClr val="000000"/>
                </a:solidFill>
                <a:latin typeface="Times New Roman" pitchFamily="16" charset="0"/>
                <a:ea typeface="+mn-ea"/>
                <a:cs typeface="+mn-cs"/>
              </a:rPr>
              <a:t>Assim Galileu </a:t>
            </a:r>
            <a:r>
              <a:rPr lang="pt-BR" sz="1200" kern="1200" dirty="0" err="1" smtClean="0">
                <a:solidFill>
                  <a:srgbClr val="000000"/>
                </a:solidFill>
                <a:latin typeface="Times New Roman" pitchFamily="16" charset="0"/>
                <a:ea typeface="+mn-ea"/>
                <a:cs typeface="+mn-cs"/>
              </a:rPr>
              <a:t>Galilei</a:t>
            </a:r>
            <a:r>
              <a:rPr lang="pt-BR" sz="1200" kern="1200" dirty="0" smtClean="0">
                <a:solidFill>
                  <a:srgbClr val="000000"/>
                </a:solidFill>
                <a:latin typeface="Times New Roman" pitchFamily="16" charset="0"/>
                <a:ea typeface="+mn-ea"/>
                <a:cs typeface="+mn-cs"/>
              </a:rPr>
              <a:t> descobriu que a Via Láctea era composta de estrelas indistintas.</a:t>
            </a:r>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84613" y="8685213"/>
            <a:ext cx="2971800" cy="457200"/>
          </a:xfrm>
          <a:prstGeom prst="rect">
            <a:avLst/>
          </a:prstGeom>
          <a:noFill/>
        </p:spPr>
        <p:txBody>
          <a:bodyPr/>
          <a:lstStyle/>
          <a:p>
            <a:fld id="{FFCFF5A6-8994-4648-AF66-A955244C858E}" type="slidenum">
              <a:rPr lang="pt-BR" smtClean="0"/>
              <a:pPr/>
              <a:t>11</a:t>
            </a:fld>
            <a:endParaRPr lang="pt-BR" smtClean="0"/>
          </a:p>
        </p:txBody>
      </p:sp>
      <p:sp>
        <p:nvSpPr>
          <p:cNvPr id="137219" name="Espaço Reservado para Imagem de Slide 1"/>
          <p:cNvSpPr>
            <a:spLocks noGrp="1" noRot="1" noChangeAspect="1" noTextEdit="1"/>
          </p:cNvSpPr>
          <p:nvPr>
            <p:ph type="sldImg"/>
          </p:nvPr>
        </p:nvSpPr>
        <p:spPr>
          <a:ln/>
        </p:spPr>
      </p:sp>
      <p:sp>
        <p:nvSpPr>
          <p:cNvPr id="137220" name="Espaço Reservado para Anotações 2"/>
          <p:cNvSpPr>
            <a:spLocks noGrp="1"/>
          </p:cNvSpPr>
          <p:nvPr>
            <p:ph type="body" idx="1"/>
          </p:nvPr>
        </p:nvSpPr>
        <p:spPr>
          <a:noFill/>
          <a:ln/>
        </p:spPr>
        <p:txBody>
          <a:bodyPr/>
          <a:lstStyle/>
          <a:p>
            <a:pPr eaLnBrk="1" hangingPunct="1"/>
            <a:r>
              <a:rPr lang="en-US" smtClean="0"/>
              <a:t>Europa occulted by Jupiter</a:t>
            </a:r>
            <a:br>
              <a:rPr lang="en-US" smtClean="0"/>
            </a:br>
            <a:r>
              <a:rPr lang="en-US" smtClean="0"/>
              <a:t>02:55 - 03:27 UTC July 29, 2006</a:t>
            </a:r>
            <a:br>
              <a:rPr lang="en-US" smtClean="0"/>
            </a:br>
            <a:r>
              <a:rPr lang="en-US" smtClean="0"/>
              <a:t>1 sec - f4.9 - ISO 200</a:t>
            </a:r>
            <a:br>
              <a:rPr lang="en-US" smtClean="0"/>
            </a:br>
            <a:r>
              <a:rPr lang="en-US" smtClean="0"/>
              <a:t>12.5 mm eyepiece with 3x camera optical telephoto (300×)</a:t>
            </a:r>
            <a:br>
              <a:rPr lang="en-US" smtClean="0"/>
            </a:br>
            <a:r>
              <a:rPr lang="en-US" smtClean="0"/>
              <a:t>Each frame is an average of two to eight photos and has been enhanced slightly. Jupiter appears as a white oval with no detail because it was overexposed in the original photos. The animation spans only 27 minutes but has been sped up for convenience and dramatic effect.</a:t>
            </a:r>
            <a:endParaRPr lang="pt-BR" smtClean="0"/>
          </a:p>
        </p:txBody>
      </p:sp>
      <p:sp>
        <p:nvSpPr>
          <p:cNvPr id="13722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45541F6-5A33-4232-9DA2-158F328B6625}" type="slidenum">
              <a:rPr lang="pt-BR" sz="1200">
                <a:latin typeface="Calibri" pitchFamily="34" charset="0"/>
              </a:rPr>
              <a:pPr algn="r"/>
              <a:t>11</a:t>
            </a:fld>
            <a:endParaRPr lang="pt-B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xfrm>
            <a:off x="3884613" y="8685213"/>
            <a:ext cx="2971800" cy="457200"/>
          </a:xfrm>
          <a:prstGeom prst="rect">
            <a:avLst/>
          </a:prstGeom>
          <a:noFill/>
        </p:spPr>
        <p:txBody>
          <a:bodyPr/>
          <a:lstStyle/>
          <a:p>
            <a:fld id="{8B23E1FD-FFC1-48E5-BC43-8A6057E4B93B}" type="slidenum">
              <a:rPr lang="pt-BR" smtClean="0"/>
              <a:pPr/>
              <a:t>13</a:t>
            </a:fld>
            <a:endParaRPr lang="pt-BR" smtClean="0"/>
          </a:p>
        </p:txBody>
      </p:sp>
      <p:sp>
        <p:nvSpPr>
          <p:cNvPr id="138243" name="Espaço Reservado para Imagem de Slide 1"/>
          <p:cNvSpPr>
            <a:spLocks noGrp="1" noRot="1" noChangeAspect="1" noTextEdit="1"/>
          </p:cNvSpPr>
          <p:nvPr>
            <p:ph type="sldImg"/>
          </p:nvPr>
        </p:nvSpPr>
        <p:spPr>
          <a:ln/>
        </p:spPr>
      </p:sp>
      <p:sp>
        <p:nvSpPr>
          <p:cNvPr id="138244" name="Espaço Reservado para Anotações 2"/>
          <p:cNvSpPr>
            <a:spLocks noGrp="1"/>
          </p:cNvSpPr>
          <p:nvPr>
            <p:ph type="body" idx="1"/>
          </p:nvPr>
        </p:nvSpPr>
        <p:spPr>
          <a:noFill/>
          <a:ln/>
        </p:spPr>
        <p:txBody>
          <a:bodyPr/>
          <a:lstStyle/>
          <a:p>
            <a:pPr eaLnBrk="1" hangingPunct="1"/>
            <a:r>
              <a:rPr lang="pt-BR" smtClean="0"/>
              <a:t>http://www.zamandayolculuk.com/cetinbal/htmldosya1/GokObjeleri.htm</a:t>
            </a:r>
          </a:p>
        </p:txBody>
      </p:sp>
      <p:sp>
        <p:nvSpPr>
          <p:cNvPr id="13824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0F93451-7A47-4FC1-AB31-07EF52F30630}" type="slidenum">
              <a:rPr lang="pt-BR" sz="1200"/>
              <a:pPr algn="r"/>
              <a:t>13</a:t>
            </a:fld>
            <a:endParaRPr lang="pt-B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wrap="none" anchor="ctr"/>
          <a:lstStyle/>
          <a:p>
            <a:r>
              <a:rPr lang="pt-BR" dirty="0" smtClean="0"/>
              <a:t>William </a:t>
            </a:r>
            <a:r>
              <a:rPr lang="pt-BR" dirty="0" err="1" smtClean="0"/>
              <a:t>Herschel</a:t>
            </a:r>
            <a:r>
              <a:rPr lang="pt-BR" dirty="0" smtClean="0"/>
              <a:t> ( ~1780): mapa da Via Láctea baseado em contagem de estrelas em 683 regiões do céu; </a:t>
            </a:r>
          </a:p>
          <a:p>
            <a:r>
              <a:rPr lang="pt-BR" dirty="0" smtClean="0"/>
              <a:t>concluiu que o Sol fica próximo do centro e que o tamanho do disco é 5 vezes maior que sua espessura.</a:t>
            </a:r>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73088" y="1778000"/>
            <a:ext cx="6486525" cy="1227138"/>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144588" y="3243263"/>
            <a:ext cx="5343525" cy="14636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437188" y="285750"/>
            <a:ext cx="1620837" cy="56022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573088" y="285750"/>
            <a:ext cx="4711700" cy="560228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73088" y="1778000"/>
            <a:ext cx="6486525" cy="1227138"/>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144588" y="3243263"/>
            <a:ext cx="5343525" cy="14636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381000" y="1335088"/>
            <a:ext cx="6870700" cy="377825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03250" y="3678238"/>
            <a:ext cx="6488113" cy="1136650"/>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3250" y="2425700"/>
            <a:ext cx="6488113" cy="1252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381000" y="1335088"/>
            <a:ext cx="3359150" cy="3778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892550" y="1335088"/>
            <a:ext cx="3359150" cy="3778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381000" y="1281113"/>
            <a:ext cx="3373438" cy="5349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381000" y="1816100"/>
            <a:ext cx="3373438" cy="32972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876675" y="1281113"/>
            <a:ext cx="3375025" cy="5349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3876675" y="1816100"/>
            <a:ext cx="3375025" cy="32972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2511425" cy="969963"/>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2984500" y="228600"/>
            <a:ext cx="4267200" cy="48847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81000" y="1198563"/>
            <a:ext cx="2511425" cy="39147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95425" y="4006850"/>
            <a:ext cx="4579938"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495425" y="511175"/>
            <a:ext cx="4579938" cy="34353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495425" y="4479925"/>
            <a:ext cx="4579938" cy="6715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81000" y="1335088"/>
            <a:ext cx="6870700" cy="377825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534025" y="228600"/>
            <a:ext cx="1717675" cy="4884738"/>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81000" y="228600"/>
            <a:ext cx="5000625" cy="488473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03250" y="3678238"/>
            <a:ext cx="6488113" cy="1136650"/>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3250" y="2425700"/>
            <a:ext cx="6488113" cy="1252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573088" y="1654175"/>
            <a:ext cx="316547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890963" y="1654175"/>
            <a:ext cx="3167062"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6870700" cy="954088"/>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381000" y="1281113"/>
            <a:ext cx="3373438" cy="534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381000" y="1816100"/>
            <a:ext cx="3373438" cy="3297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876675" y="1281113"/>
            <a:ext cx="3375025" cy="534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3876675" y="1816100"/>
            <a:ext cx="3375025" cy="3297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2511425" cy="969963"/>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2984500" y="228600"/>
            <a:ext cx="4267200" cy="48847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81000" y="1198563"/>
            <a:ext cx="2511425" cy="391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95425" y="4006850"/>
            <a:ext cx="4579938" cy="473075"/>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495425" y="511175"/>
            <a:ext cx="4579938" cy="3435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495425" y="4479925"/>
            <a:ext cx="4579938" cy="67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573088" y="5214938"/>
            <a:ext cx="1589087" cy="382587"/>
          </a:xfrm>
          <a:prstGeom prst="rect">
            <a:avLst/>
          </a:prstGeom>
          <a:noFill/>
          <a:ln w="9525">
            <a:noFill/>
            <a:miter lim="800000"/>
            <a:headEnd/>
            <a:tailEnd/>
          </a:ln>
        </p:spPr>
        <p:txBody>
          <a:bodyPr wrap="none" anchor="ctr"/>
          <a:lstStyle/>
          <a:p>
            <a:endParaRPr lang="pt-BR"/>
          </a:p>
        </p:txBody>
      </p:sp>
      <p:sp>
        <p:nvSpPr>
          <p:cNvPr id="1026" name="Text Box 2"/>
          <p:cNvSpPr txBox="1">
            <a:spLocks noChangeArrowheads="1"/>
          </p:cNvSpPr>
          <p:nvPr/>
        </p:nvSpPr>
        <p:spPr bwMode="auto">
          <a:xfrm>
            <a:off x="2608263" y="5214938"/>
            <a:ext cx="2416175" cy="382587"/>
          </a:xfrm>
          <a:prstGeom prst="rect">
            <a:avLst/>
          </a:prstGeom>
          <a:noFill/>
          <a:ln w="9525">
            <a:noFill/>
            <a:miter lim="800000"/>
            <a:headEnd/>
            <a:tailEnd/>
          </a:ln>
        </p:spPr>
        <p:txBody>
          <a:bodyPr wrap="none" anchor="ctr"/>
          <a:lstStyle/>
          <a:p>
            <a:endParaRPr lang="pt-BR"/>
          </a:p>
        </p:txBody>
      </p:sp>
      <p:sp>
        <p:nvSpPr>
          <p:cNvPr id="1027" name="Rectangle 3"/>
          <p:cNvSpPr>
            <a:spLocks noGrp="1" noChangeArrowheads="1"/>
          </p:cNvSpPr>
          <p:nvPr>
            <p:ph type="title"/>
          </p:nvPr>
        </p:nvSpPr>
        <p:spPr bwMode="auto">
          <a:xfrm>
            <a:off x="573088" y="285750"/>
            <a:ext cx="6484937"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1028" name="Rectangle 4"/>
          <p:cNvSpPr>
            <a:spLocks noGrp="1" noChangeArrowheads="1"/>
          </p:cNvSpPr>
          <p:nvPr>
            <p:ph type="body" idx="1"/>
          </p:nvPr>
        </p:nvSpPr>
        <p:spPr bwMode="auto">
          <a:xfrm>
            <a:off x="573088" y="1654175"/>
            <a:ext cx="6484937" cy="4233863"/>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GB" smtClean="0"/>
              <a:t>Clique para editar o formato de texto do tópico</a:t>
            </a:r>
          </a:p>
          <a:p>
            <a:pPr lvl="1"/>
            <a:r>
              <a:rPr lang="en-GB" smtClean="0"/>
              <a:t>Tópicos de nível 2</a:t>
            </a:r>
          </a:p>
          <a:p>
            <a:pPr lvl="2"/>
            <a:r>
              <a:rPr lang="en-GB" smtClean="0"/>
              <a:t>Tópicos de nível 3</a:t>
            </a:r>
          </a:p>
          <a:p>
            <a:pPr lvl="3"/>
            <a:r>
              <a:rPr lang="en-GB" smtClean="0"/>
              <a:t>Tópicos de nível 4</a:t>
            </a:r>
          </a:p>
          <a:p>
            <a:pPr lvl="4"/>
            <a:r>
              <a:rPr lang="en-GB" smtClean="0"/>
              <a:t>Tópicos de nível 5</a:t>
            </a:r>
          </a:p>
          <a:p>
            <a:pPr lvl="4"/>
            <a:r>
              <a:rPr lang="en-GB" smtClean="0"/>
              <a:t>Tópicos de nível 6</a:t>
            </a:r>
          </a:p>
          <a:p>
            <a:pPr lvl="4"/>
            <a:r>
              <a:rPr lang="en-GB" smtClean="0"/>
              <a:t>Tópicos de nível 7</a:t>
            </a:r>
          </a:p>
          <a:p>
            <a:pPr lvl="4"/>
            <a:r>
              <a:rPr lang="en-GB" smtClean="0"/>
              <a:t>Tópicos de nível 8</a:t>
            </a:r>
          </a:p>
          <a:p>
            <a:pPr lvl="4"/>
            <a:r>
              <a:rPr lang="en-GB" smtClean="0"/>
              <a:t>Tópicos de nível 9</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5pPr>
      <a:lvl6pPr marL="4572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9144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371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18288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5pPr>
      <a:lvl6pPr marL="4572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9144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371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18288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p:titleStyle>
    <p:bodyStyle>
      <a:lvl1pPr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2pPr>
      <a:lvl3pPr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3pPr>
      <a:lvl4pPr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4pPr>
      <a:lvl5pPr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5pPr>
      <a:lvl6pPr marL="4572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6pPr>
      <a:lvl7pPr marL="9144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7pPr>
      <a:lvl8pPr marL="13716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8pPr>
      <a:lvl9pPr marL="18288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D:\cda25anos\ODS-CDA-CDCC-USP.m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cdcc.sc.usp.br/cda"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mailto:cda@cdcc.sc.usp.br" TargetMode="External"/><Relationship Id="rId5" Type="http://schemas.openxmlformats.org/officeDocument/2006/relationships/hyperlink" Target="mailto:cda@cdcc.usp.br" TargetMode="External"/><Relationship Id="rId4" Type="http://schemas.openxmlformats.org/officeDocument/2006/relationships/hyperlink" Target="http://www.cdcc.usp.br/cd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dcc.usp.br/cda/sessao-astronomi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cdcc.sc.usp.br/cda/sessao-astronomi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ideo" Target="file:///D:\produtos-observatorio-02\sessao-astronomia-2012\06022012-A-Via-L&#225;ctea\hubble%20ultra%20deep%20field.m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8" Type="http://schemas.openxmlformats.org/officeDocument/2006/relationships/hyperlink" Target="http://www.astronoo.com/biographies/HarlowShapley-pt.htm" TargetMode="External"/><Relationship Id="rId13" Type="http://schemas.openxmlformats.org/officeDocument/2006/relationships/hyperlink" Target="http://mesonpi.cat.cbpf.br/verao98/marisa/INTRODUCAO.html" TargetMode="External"/><Relationship Id="rId3" Type="http://schemas.openxmlformats.org/officeDocument/2006/relationships/hyperlink" Target="http://licenciaturaciencias.usp.br/saladeaula/file.php/5/Cap02/Capitulo_2_-_Via_Lactea.pdf" TargetMode="External"/><Relationship Id="rId7" Type="http://schemas.openxmlformats.org/officeDocument/2006/relationships/hyperlink" Target="http://www.fisica.ufmg.br/~astrogal/aulas/cap22a.pdf" TargetMode="External"/><Relationship Id="rId12" Type="http://schemas.openxmlformats.org/officeDocument/2006/relationships/hyperlink" Target="http://astro.if.ufrgs.br/estrelas/cumulos.htm" TargetMode="External"/><Relationship Id="rId17" Type="http://schemas.openxmlformats.org/officeDocument/2006/relationships/hyperlink" Target="http://www.infoescola.com/astronomia/cinturao-de-kuiper/" TargetMode="External"/><Relationship Id="rId2" Type="http://schemas.openxmlformats.org/officeDocument/2006/relationships/notesSlide" Target="../notesSlides/notesSlide41.xml"/><Relationship Id="rId16" Type="http://schemas.openxmlformats.org/officeDocument/2006/relationships/hyperlink" Target="http://icc.ub.edu/gp_tamwdyn.php" TargetMode="External"/><Relationship Id="rId1" Type="http://schemas.openxmlformats.org/officeDocument/2006/relationships/slideLayout" Target="../slideLayouts/slideLayout6.xml"/><Relationship Id="rId6" Type="http://schemas.openxmlformats.org/officeDocument/2006/relationships/hyperlink" Target="http://www.efeitojoule.com/2009/01/galileu-galilei-e-galileu.html" TargetMode="External"/><Relationship Id="rId11" Type="http://schemas.openxmlformats.org/officeDocument/2006/relationships/hyperlink" Target="http://www.astronoo.com/biographies/Oort.htm" TargetMode="External"/><Relationship Id="rId5" Type="http://schemas.openxmlformats.org/officeDocument/2006/relationships/hyperlink" Target="http://astro.if.ufrgs.br/vialac/vialac.htm" TargetMode="External"/><Relationship Id="rId15" Type="http://schemas.openxmlformats.org/officeDocument/2006/relationships/hyperlink" Target="http://www.if.ufrgs.br/oei/cgu/armspi/armspi.htm" TargetMode="External"/><Relationship Id="rId10" Type="http://schemas.openxmlformats.org/officeDocument/2006/relationships/hyperlink" Target="http://ircamera.as.arizona.edu/astr_250/Lectures/Lec18_sml.htm" TargetMode="External"/><Relationship Id="rId4" Type="http://schemas.openxmlformats.org/officeDocument/2006/relationships/hyperlink" Target="http://www.canalkids.com.br/cultura/ciencias/astronomia/mitos.htm" TargetMode="External"/><Relationship Id="rId9" Type="http://schemas.openxmlformats.org/officeDocument/2006/relationships/hyperlink" Target="http://www.astronoo.com/pt/viaLactea.html" TargetMode="External"/><Relationship Id="rId14" Type="http://schemas.openxmlformats.org/officeDocument/2006/relationships/hyperlink" Target="http://www.apolo11.com/spacenews.php?titulo=Cientistas_desvendam_luzes_vistas_pelos_astronautas_da_Apollo&amp;posic=dat_20090626-085749.in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946" y="161962"/>
            <a:ext cx="7236804" cy="954107"/>
          </a:xfrm>
          <a:prstGeom prst="rect">
            <a:avLst/>
          </a:prstGeom>
          <a:solidFill>
            <a:schemeClr val="tx2"/>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pt-B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Centro de Divulgação da Astronomia</a:t>
            </a:r>
          </a:p>
          <a:p>
            <a:pPr lvl="0" algn="ctr"/>
            <a:r>
              <a:rPr lang="pt-B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Observatório Dietrich </a:t>
            </a:r>
            <a:r>
              <a:rPr lang="pt-B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Schiel</a:t>
            </a:r>
            <a:endParaRPr lang="pt-B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5" name="CaixaDeTexto 4"/>
          <p:cNvSpPr txBox="1"/>
          <p:nvPr/>
        </p:nvSpPr>
        <p:spPr>
          <a:xfrm>
            <a:off x="143942" y="5058506"/>
            <a:ext cx="4536504" cy="246221"/>
          </a:xfrm>
          <a:prstGeom prst="rect">
            <a:avLst/>
          </a:prstGeom>
          <a:noFill/>
        </p:spPr>
        <p:txBody>
          <a:bodyPr wrap="square" rtlCol="0">
            <a:spAutoFit/>
          </a:bodyPr>
          <a:lstStyle/>
          <a:p>
            <a:r>
              <a:rPr lang="pt-BR" sz="1000" dirty="0" err="1" smtClean="0">
                <a:solidFill>
                  <a:srgbClr val="FFFF00"/>
                </a:solidFill>
              </a:rPr>
              <a:t>Abertura-cda-wmv</a:t>
            </a:r>
            <a:endParaRPr lang="pt-BR" sz="1000" dirty="0">
              <a:solidFill>
                <a:srgbClr val="FFFF00"/>
              </a:solidFill>
            </a:endParaRPr>
          </a:p>
        </p:txBody>
      </p:sp>
      <p:pic>
        <p:nvPicPr>
          <p:cNvPr id="6" name="ODS-CDA-CDCC-USP.mpg">
            <a:hlinkClick r:id="" action="ppaction://media"/>
          </p:cNvPr>
          <p:cNvPicPr>
            <a:picLocks noRot="1" noChangeAspect="1"/>
          </p:cNvPicPr>
          <p:nvPr>
            <a:videoFile r:link="rId1"/>
          </p:nvPr>
        </p:nvPicPr>
        <p:blipFill>
          <a:blip r:embed="rId3" cstate="print"/>
          <a:stretch>
            <a:fillRect/>
          </a:stretch>
        </p:blipFill>
        <p:spPr>
          <a:xfrm>
            <a:off x="1224062" y="1098066"/>
            <a:ext cx="4947513" cy="39580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cstate="print"/>
          <a:srcRect/>
          <a:stretch>
            <a:fillRect/>
          </a:stretch>
        </p:blipFill>
        <p:spPr bwMode="auto">
          <a:xfrm>
            <a:off x="0" y="372360"/>
            <a:ext cx="7632700" cy="5107018"/>
          </a:xfrm>
          <a:prstGeom prst="rect">
            <a:avLst/>
          </a:prstGeom>
          <a:noFill/>
          <a:ln w="9525">
            <a:noFill/>
            <a:round/>
            <a:headEnd/>
            <a:tailEnd/>
          </a:ln>
        </p:spPr>
      </p:pic>
      <p:sp>
        <p:nvSpPr>
          <p:cNvPr id="5" name="Retângulo 4"/>
          <p:cNvSpPr/>
          <p:nvPr/>
        </p:nvSpPr>
        <p:spPr>
          <a:xfrm>
            <a:off x="3727567" y="3129937"/>
            <a:ext cx="307428" cy="218645"/>
          </a:xfrm>
          <a:prstGeom prst="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6325" tIns="38162" rIns="76325" bIns="38162" anchor="ctr"/>
          <a:lstStyle/>
          <a:p>
            <a:pPr algn="ctr">
              <a:defRPr/>
            </a:pP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1" descr="europa_occultation_20060729.gif"/>
          <p:cNvPicPr>
            <a:picLocks noChangeAspect="1"/>
          </p:cNvPicPr>
          <p:nvPr/>
        </p:nvPicPr>
        <p:blipFill>
          <a:blip r:embed="rId3" cstate="print"/>
          <a:srcRect/>
          <a:stretch>
            <a:fillRect/>
          </a:stretch>
        </p:blipFill>
        <p:spPr bwMode="auto">
          <a:xfrm>
            <a:off x="42404" y="980590"/>
            <a:ext cx="7513439" cy="37567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cstate="print"/>
          <a:srcRect/>
          <a:stretch>
            <a:fillRect/>
          </a:stretch>
        </p:blipFill>
        <p:spPr bwMode="auto">
          <a:xfrm>
            <a:off x="0" y="372360"/>
            <a:ext cx="7632700" cy="5107018"/>
          </a:xfrm>
          <a:prstGeom prst="rect">
            <a:avLst/>
          </a:prstGeom>
          <a:noFill/>
          <a:ln w="9525">
            <a:noFill/>
            <a:round/>
            <a:headEnd/>
            <a:tailEnd/>
          </a:ln>
        </p:spPr>
      </p:pic>
      <p:sp>
        <p:nvSpPr>
          <p:cNvPr id="5" name="Retângulo 4"/>
          <p:cNvSpPr/>
          <p:nvPr/>
        </p:nvSpPr>
        <p:spPr>
          <a:xfrm>
            <a:off x="2609165" y="4197985"/>
            <a:ext cx="307428" cy="218645"/>
          </a:xfrm>
          <a:prstGeom prst="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6325" tIns="38162" rIns="76325" bIns="38162" anchor="ctr"/>
          <a:lstStyle/>
          <a:p>
            <a:pPr algn="ctr">
              <a:defRPr/>
            </a:pP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3" descr="M7-OpenStarClusterInScorpius.jpg"/>
          <p:cNvPicPr>
            <a:picLocks noChangeAspect="1"/>
          </p:cNvPicPr>
          <p:nvPr/>
        </p:nvPicPr>
        <p:blipFill>
          <a:blip r:embed="rId3" cstate="print"/>
          <a:srcRect/>
          <a:stretch>
            <a:fillRect/>
          </a:stretch>
        </p:blipFill>
        <p:spPr bwMode="auto">
          <a:xfrm>
            <a:off x="340557" y="149740"/>
            <a:ext cx="6951588" cy="5387944"/>
          </a:xfrm>
          <a:prstGeom prst="rect">
            <a:avLst/>
          </a:prstGeom>
          <a:noFill/>
          <a:ln w="9525">
            <a:noFill/>
            <a:miter lim="800000"/>
            <a:headEnd/>
            <a:tailEnd/>
          </a:ln>
        </p:spPr>
      </p:pic>
      <p:sp>
        <p:nvSpPr>
          <p:cNvPr id="13315" name="Text Box 2"/>
          <p:cNvSpPr txBox="1">
            <a:spLocks noChangeArrowheads="1"/>
          </p:cNvSpPr>
          <p:nvPr/>
        </p:nvSpPr>
        <p:spPr bwMode="auto">
          <a:xfrm>
            <a:off x="2712524" y="5234230"/>
            <a:ext cx="2226204" cy="284902"/>
          </a:xfrm>
          <a:prstGeom prst="rect">
            <a:avLst/>
          </a:prstGeom>
          <a:noFill/>
          <a:ln w="9525">
            <a:noFill/>
            <a:round/>
            <a:headEnd/>
            <a:tailEnd/>
          </a:ln>
        </p:spPr>
        <p:txBody>
          <a:bodyPr lIns="75123" tIns="39064" rIns="75123" bIns="39064">
            <a:spAutoFit/>
          </a:bodyPr>
          <a:lstStyle/>
          <a:p>
            <a:pPr algn="ctr">
              <a:buClr>
                <a:srgbClr val="FFFFFF"/>
              </a:buClr>
              <a:tabLst>
                <a:tab pos="0" algn="l"/>
                <a:tab pos="763250" algn="l"/>
                <a:tab pos="1526499" algn="l"/>
                <a:tab pos="2289749" algn="l"/>
                <a:tab pos="3052999" algn="l"/>
                <a:tab pos="3816248" algn="l"/>
                <a:tab pos="4579498" algn="l"/>
                <a:tab pos="5342748" algn="l"/>
                <a:tab pos="6105997" algn="l"/>
                <a:tab pos="6869247" algn="l"/>
                <a:tab pos="7632497" algn="l"/>
                <a:tab pos="8395746" algn="l"/>
              </a:tabLst>
            </a:pPr>
            <a:r>
              <a:rPr lang="en-GB" sz="1300" b="1" i="1" dirty="0">
                <a:solidFill>
                  <a:srgbClr val="FFFFFF"/>
                </a:solidFill>
                <a:latin typeface="Book Antiqua" pitchFamily="18" charset="0"/>
              </a:rPr>
              <a:t>M7 - </a:t>
            </a:r>
            <a:r>
              <a:rPr lang="en-GB" sz="1300" b="1" i="1" dirty="0" err="1">
                <a:solidFill>
                  <a:srgbClr val="FFFFFF"/>
                </a:solidFill>
                <a:latin typeface="Book Antiqua" pitchFamily="18" charset="0"/>
              </a:rPr>
              <a:t>Ptolomeu</a:t>
            </a:r>
            <a:endParaRPr lang="en-GB" sz="1300" b="1" i="1" dirty="0">
              <a:solidFill>
                <a:srgbClr val="FFFFFF"/>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0094" y="89954"/>
            <a:ext cx="7384963" cy="1401763"/>
          </a:xfrm>
        </p:spPr>
        <p:txBody>
          <a:bodyPr/>
          <a:lstStyle/>
          <a:p>
            <a:r>
              <a:rPr lang="pt-BR" dirty="0" smtClean="0">
                <a:solidFill>
                  <a:schemeClr val="accent3"/>
                </a:solidFill>
              </a:rPr>
              <a:t>CONTAGEM de ESTRELAS</a:t>
            </a:r>
            <a:endParaRPr lang="pt-BR" dirty="0">
              <a:solidFill>
                <a:schemeClr val="accent3"/>
              </a:solidFill>
            </a:endParaRPr>
          </a:p>
        </p:txBody>
      </p:sp>
      <p:cxnSp>
        <p:nvCxnSpPr>
          <p:cNvPr id="10" name="Conector reto 9"/>
          <p:cNvCxnSpPr/>
          <p:nvPr/>
        </p:nvCxnSpPr>
        <p:spPr bwMode="auto">
          <a:xfrm flipH="1" flipV="1">
            <a:off x="0" y="111829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59394" name="Picture 2"/>
          <p:cNvPicPr>
            <a:picLocks noChangeAspect="1" noChangeArrowheads="1"/>
          </p:cNvPicPr>
          <p:nvPr/>
        </p:nvPicPr>
        <p:blipFill>
          <a:blip r:embed="rId3" cstate="print"/>
          <a:srcRect l="20924" t="36179" r="47352" b="44741"/>
          <a:stretch>
            <a:fillRect/>
          </a:stretch>
        </p:blipFill>
        <p:spPr bwMode="auto">
          <a:xfrm>
            <a:off x="2556210" y="2106178"/>
            <a:ext cx="4980780" cy="1872208"/>
          </a:xfrm>
          <a:prstGeom prst="rect">
            <a:avLst/>
          </a:prstGeom>
          <a:noFill/>
          <a:ln w="9525">
            <a:noFill/>
            <a:miter lim="800000"/>
            <a:headEnd/>
            <a:tailEnd/>
          </a:ln>
        </p:spPr>
      </p:pic>
      <p:pic>
        <p:nvPicPr>
          <p:cNvPr id="20482" name="Picture 2" descr="Ficheiro:William Herschel01.jpg"/>
          <p:cNvPicPr>
            <a:picLocks noChangeAspect="1" noChangeArrowheads="1"/>
          </p:cNvPicPr>
          <p:nvPr/>
        </p:nvPicPr>
        <p:blipFill>
          <a:blip r:embed="rId4" cstate="print"/>
          <a:srcRect/>
          <a:stretch>
            <a:fillRect/>
          </a:stretch>
        </p:blipFill>
        <p:spPr bwMode="auto">
          <a:xfrm>
            <a:off x="35930" y="1782142"/>
            <a:ext cx="2507084" cy="3064783"/>
          </a:xfrm>
          <a:prstGeom prst="rect">
            <a:avLst/>
          </a:prstGeom>
          <a:noFill/>
        </p:spPr>
      </p:pic>
      <p:sp>
        <p:nvSpPr>
          <p:cNvPr id="6" name="Retângulo 5"/>
          <p:cNvSpPr/>
          <p:nvPr/>
        </p:nvSpPr>
        <p:spPr>
          <a:xfrm>
            <a:off x="0" y="5094510"/>
            <a:ext cx="3488968" cy="461665"/>
          </a:xfrm>
          <a:prstGeom prst="rect">
            <a:avLst/>
          </a:prstGeom>
        </p:spPr>
        <p:txBody>
          <a:bodyPr wrap="none">
            <a:spAutoFit/>
          </a:bodyPr>
          <a:lstStyle/>
          <a:p>
            <a:r>
              <a:rPr lang="pt-BR" dirty="0" smtClean="0"/>
              <a:t>William </a:t>
            </a:r>
            <a:r>
              <a:rPr lang="pt-BR" dirty="0" err="1" smtClean="0"/>
              <a:t>Herschel</a:t>
            </a:r>
            <a:r>
              <a:rPr lang="pt-BR" dirty="0" smtClean="0"/>
              <a:t> ( ~1780)</a:t>
            </a:r>
            <a:endParaRPr lang="pt-BR" dirty="0"/>
          </a:p>
        </p:txBody>
      </p:sp>
      <p:sp>
        <p:nvSpPr>
          <p:cNvPr id="7" name="Retângulo 6"/>
          <p:cNvSpPr/>
          <p:nvPr/>
        </p:nvSpPr>
        <p:spPr>
          <a:xfrm>
            <a:off x="3600326" y="3942382"/>
            <a:ext cx="3816350" cy="1477328"/>
          </a:xfrm>
          <a:prstGeom prst="rect">
            <a:avLst/>
          </a:prstGeom>
        </p:spPr>
        <p:txBody>
          <a:bodyPr>
            <a:spAutoFit/>
          </a:bodyPr>
          <a:lstStyle/>
          <a:p>
            <a:pPr>
              <a:buFont typeface="Arial" pitchFamily="34" charset="0"/>
              <a:buChar char="•"/>
            </a:pPr>
            <a:r>
              <a:rPr lang="pt-BR" sz="3000" dirty="0" smtClean="0"/>
              <a:t>Contagem de estrelas em 683 regiões do céu</a:t>
            </a:r>
          </a:p>
          <a:p>
            <a:pPr>
              <a:buFont typeface="Arial" pitchFamily="34" charset="0"/>
              <a:buChar char="•"/>
            </a:pPr>
            <a:r>
              <a:rPr lang="pt-BR" sz="3000" dirty="0" smtClean="0"/>
              <a:t>Sol no centro</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arlow Shapley"/>
          <p:cNvPicPr>
            <a:picLocks noChangeAspect="1" noChangeArrowheads="1"/>
          </p:cNvPicPr>
          <p:nvPr/>
        </p:nvPicPr>
        <p:blipFill>
          <a:blip r:embed="rId3" cstate="print"/>
          <a:srcRect/>
          <a:stretch>
            <a:fillRect/>
          </a:stretch>
        </p:blipFill>
        <p:spPr bwMode="auto">
          <a:xfrm>
            <a:off x="684002" y="1242082"/>
            <a:ext cx="2310738" cy="2934271"/>
          </a:xfrm>
          <a:prstGeom prst="rect">
            <a:avLst/>
          </a:prstGeom>
          <a:noFill/>
        </p:spPr>
      </p:pic>
      <p:sp>
        <p:nvSpPr>
          <p:cNvPr id="6" name="Retângulo 5"/>
          <p:cNvSpPr/>
          <p:nvPr/>
        </p:nvSpPr>
        <p:spPr>
          <a:xfrm>
            <a:off x="359966" y="4410434"/>
            <a:ext cx="3073277" cy="461665"/>
          </a:xfrm>
          <a:prstGeom prst="rect">
            <a:avLst/>
          </a:prstGeom>
        </p:spPr>
        <p:txBody>
          <a:bodyPr wrap="none">
            <a:spAutoFit/>
          </a:bodyPr>
          <a:lstStyle/>
          <a:p>
            <a:r>
              <a:rPr lang="pt-BR" dirty="0" err="1" smtClean="0">
                <a:solidFill>
                  <a:schemeClr val="accent3"/>
                </a:solidFill>
              </a:rPr>
              <a:t>Harlow</a:t>
            </a:r>
            <a:r>
              <a:rPr lang="pt-BR" dirty="0" smtClean="0">
                <a:solidFill>
                  <a:schemeClr val="accent3"/>
                </a:solidFill>
              </a:rPr>
              <a:t> </a:t>
            </a:r>
            <a:r>
              <a:rPr lang="pt-BR" dirty="0" err="1" smtClean="0">
                <a:solidFill>
                  <a:schemeClr val="accent3"/>
                </a:solidFill>
              </a:rPr>
              <a:t>Shapley</a:t>
            </a:r>
            <a:r>
              <a:rPr lang="pt-BR" dirty="0" smtClean="0">
                <a:solidFill>
                  <a:schemeClr val="accent3"/>
                </a:solidFill>
              </a:rPr>
              <a:t> (1918)</a:t>
            </a:r>
            <a:endParaRPr lang="pt-BR" dirty="0">
              <a:solidFill>
                <a:schemeClr val="accent3"/>
              </a:solidFill>
            </a:endParaRPr>
          </a:p>
        </p:txBody>
      </p:sp>
      <p:sp>
        <p:nvSpPr>
          <p:cNvPr id="7" name="Retângulo 6"/>
          <p:cNvSpPr/>
          <p:nvPr/>
        </p:nvSpPr>
        <p:spPr>
          <a:xfrm>
            <a:off x="3816350" y="3894181"/>
            <a:ext cx="3816350" cy="1200329"/>
          </a:xfrm>
          <a:prstGeom prst="rect">
            <a:avLst/>
          </a:prstGeom>
        </p:spPr>
        <p:txBody>
          <a:bodyPr>
            <a:spAutoFit/>
          </a:bodyPr>
          <a:lstStyle/>
          <a:p>
            <a:pPr>
              <a:buFont typeface="Arial" pitchFamily="34" charset="0"/>
              <a:buChar char="•"/>
            </a:pPr>
            <a:r>
              <a:rPr lang="pt-BR" dirty="0" smtClean="0"/>
              <a:t>Aglomerados globulares</a:t>
            </a:r>
          </a:p>
          <a:p>
            <a:pPr>
              <a:buFont typeface="Arial" pitchFamily="34" charset="0"/>
              <a:buChar char="•"/>
            </a:pPr>
            <a:r>
              <a:rPr lang="pt-BR" dirty="0" smtClean="0"/>
              <a:t>Maior do que se pensava</a:t>
            </a:r>
          </a:p>
          <a:p>
            <a:pPr>
              <a:buFont typeface="Arial" pitchFamily="34" charset="0"/>
              <a:buChar char="•"/>
            </a:pPr>
            <a:r>
              <a:rPr lang="pt-BR" dirty="0" smtClean="0"/>
              <a:t>Lugar do Sol na galáxia</a:t>
            </a:r>
          </a:p>
        </p:txBody>
      </p:sp>
      <p:pic>
        <p:nvPicPr>
          <p:cNvPr id="18436" name="Picture 4" descr="modelo_Shapley"/>
          <p:cNvPicPr>
            <a:picLocks noChangeAspect="1" noChangeArrowheads="1"/>
          </p:cNvPicPr>
          <p:nvPr/>
        </p:nvPicPr>
        <p:blipFill>
          <a:blip r:embed="rId4" cstate="print"/>
          <a:srcRect/>
          <a:stretch>
            <a:fillRect/>
          </a:stretch>
        </p:blipFill>
        <p:spPr bwMode="auto">
          <a:xfrm>
            <a:off x="3852354" y="1890154"/>
            <a:ext cx="2762461" cy="1806464"/>
          </a:xfrm>
          <a:prstGeom prst="rect">
            <a:avLst/>
          </a:prstGeom>
          <a:noFill/>
        </p:spPr>
      </p:pic>
      <p:sp>
        <p:nvSpPr>
          <p:cNvPr id="9" name="Título 1"/>
          <p:cNvSpPr>
            <a:spLocks noGrp="1"/>
          </p:cNvSpPr>
          <p:nvPr>
            <p:ph type="title"/>
          </p:nvPr>
        </p:nvSpPr>
        <p:spPr>
          <a:xfrm>
            <a:off x="395970" y="161963"/>
            <a:ext cx="6232909" cy="612067"/>
          </a:xfrm>
        </p:spPr>
        <p:txBody>
          <a:bodyPr/>
          <a:lstStyle/>
          <a:p>
            <a:r>
              <a:rPr lang="pt-BR" dirty="0" smtClean="0">
                <a:solidFill>
                  <a:schemeClr val="accent3"/>
                </a:solidFill>
              </a:rPr>
              <a:t>AGLOMERADO M107</a:t>
            </a:r>
            <a:endParaRPr lang="pt-BR" dirty="0">
              <a:solidFill>
                <a:schemeClr val="accent3"/>
              </a:solidFill>
            </a:endParaRPr>
          </a:p>
        </p:txBody>
      </p:sp>
      <p:cxnSp>
        <p:nvCxnSpPr>
          <p:cNvPr id="10" name="Conector reto 9"/>
          <p:cNvCxnSpPr/>
          <p:nvPr/>
        </p:nvCxnSpPr>
        <p:spPr bwMode="auto">
          <a:xfrm flipH="1" flipV="1">
            <a:off x="0" y="738026"/>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strônomo holandês Jan Hendrik Oort"/>
          <p:cNvPicPr>
            <a:picLocks noChangeAspect="1" noChangeArrowheads="1"/>
          </p:cNvPicPr>
          <p:nvPr/>
        </p:nvPicPr>
        <p:blipFill>
          <a:blip r:embed="rId3" cstate="print"/>
          <a:srcRect/>
          <a:stretch>
            <a:fillRect/>
          </a:stretch>
        </p:blipFill>
        <p:spPr bwMode="auto">
          <a:xfrm>
            <a:off x="828018" y="1422102"/>
            <a:ext cx="2532323" cy="3215648"/>
          </a:xfrm>
          <a:prstGeom prst="rect">
            <a:avLst/>
          </a:prstGeom>
          <a:noFill/>
        </p:spPr>
      </p:pic>
      <p:sp>
        <p:nvSpPr>
          <p:cNvPr id="4" name="Título 1"/>
          <p:cNvSpPr>
            <a:spLocks noGrp="1"/>
          </p:cNvSpPr>
          <p:nvPr>
            <p:ph type="title"/>
          </p:nvPr>
        </p:nvSpPr>
        <p:spPr>
          <a:xfrm>
            <a:off x="395970" y="161963"/>
            <a:ext cx="6232909" cy="612067"/>
          </a:xfrm>
        </p:spPr>
        <p:txBody>
          <a:bodyPr/>
          <a:lstStyle/>
          <a:p>
            <a:r>
              <a:rPr lang="pt-BR" dirty="0" smtClean="0">
                <a:solidFill>
                  <a:schemeClr val="accent3"/>
                </a:solidFill>
              </a:rPr>
              <a:t>HALO GALÁCTICO</a:t>
            </a:r>
            <a:endParaRPr lang="pt-BR" dirty="0">
              <a:solidFill>
                <a:schemeClr val="accent3"/>
              </a:solidFill>
            </a:endParaRPr>
          </a:p>
        </p:txBody>
      </p:sp>
      <p:cxnSp>
        <p:nvCxnSpPr>
          <p:cNvPr id="5" name="Conector reto 4"/>
          <p:cNvCxnSpPr/>
          <p:nvPr/>
        </p:nvCxnSpPr>
        <p:spPr bwMode="auto">
          <a:xfrm flipH="1" flipV="1">
            <a:off x="0" y="738026"/>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6" name="Retângulo 5"/>
          <p:cNvSpPr/>
          <p:nvPr/>
        </p:nvSpPr>
        <p:spPr>
          <a:xfrm>
            <a:off x="467978" y="4770474"/>
            <a:ext cx="3219151" cy="461665"/>
          </a:xfrm>
          <a:prstGeom prst="rect">
            <a:avLst/>
          </a:prstGeom>
        </p:spPr>
        <p:txBody>
          <a:bodyPr wrap="none">
            <a:spAutoFit/>
          </a:bodyPr>
          <a:lstStyle/>
          <a:p>
            <a:r>
              <a:rPr lang="pt-BR" dirty="0" smtClean="0">
                <a:solidFill>
                  <a:schemeClr val="accent3"/>
                </a:solidFill>
              </a:rPr>
              <a:t>Jan </a:t>
            </a:r>
            <a:r>
              <a:rPr lang="pt-BR" dirty="0" err="1" smtClean="0">
                <a:solidFill>
                  <a:schemeClr val="accent3"/>
                </a:solidFill>
              </a:rPr>
              <a:t>Hendrik</a:t>
            </a:r>
            <a:r>
              <a:rPr lang="pt-BR" dirty="0" smtClean="0">
                <a:solidFill>
                  <a:schemeClr val="accent3"/>
                </a:solidFill>
              </a:rPr>
              <a:t> </a:t>
            </a:r>
            <a:r>
              <a:rPr lang="pt-BR" dirty="0" err="1" smtClean="0">
                <a:solidFill>
                  <a:schemeClr val="accent3"/>
                </a:solidFill>
              </a:rPr>
              <a:t>Oort</a:t>
            </a:r>
            <a:r>
              <a:rPr lang="pt-BR" dirty="0" smtClean="0">
                <a:solidFill>
                  <a:schemeClr val="accent3"/>
                </a:solidFill>
              </a:rPr>
              <a:t> (1927)</a:t>
            </a:r>
            <a:endParaRPr lang="pt-BR" dirty="0">
              <a:solidFill>
                <a:schemeClr val="accent3"/>
              </a:solidFill>
            </a:endParaRPr>
          </a:p>
        </p:txBody>
      </p:sp>
      <p:pic>
        <p:nvPicPr>
          <p:cNvPr id="70660" name="Picture 4" descr="http://1.bp.blogspot.com/_iFdDKM3JnWQ/TO5g_GUW51I/AAAAAAAAAbU/g8okGbOo_jw/s1600/halo+galactico.jpg"/>
          <p:cNvPicPr>
            <a:picLocks noChangeAspect="1" noChangeArrowheads="1"/>
          </p:cNvPicPr>
          <p:nvPr/>
        </p:nvPicPr>
        <p:blipFill>
          <a:blip r:embed="rId4" cstate="print"/>
          <a:srcRect/>
          <a:stretch>
            <a:fillRect/>
          </a:stretch>
        </p:blipFill>
        <p:spPr bwMode="auto">
          <a:xfrm>
            <a:off x="3852354" y="1206078"/>
            <a:ext cx="3119441" cy="2520280"/>
          </a:xfrm>
          <a:prstGeom prst="rect">
            <a:avLst/>
          </a:prstGeom>
          <a:noFill/>
        </p:spPr>
      </p:pic>
      <p:sp>
        <p:nvSpPr>
          <p:cNvPr id="9" name="Retângulo 8"/>
          <p:cNvSpPr/>
          <p:nvPr/>
        </p:nvSpPr>
        <p:spPr>
          <a:xfrm>
            <a:off x="3816350" y="3870374"/>
            <a:ext cx="3456384" cy="1938992"/>
          </a:xfrm>
          <a:prstGeom prst="rect">
            <a:avLst/>
          </a:prstGeom>
        </p:spPr>
        <p:txBody>
          <a:bodyPr wrap="square">
            <a:spAutoFit/>
          </a:bodyPr>
          <a:lstStyle/>
          <a:p>
            <a:pPr>
              <a:buFont typeface="Arial" pitchFamily="34" charset="0"/>
              <a:buChar char="•"/>
            </a:pPr>
            <a:r>
              <a:rPr lang="pt-BR" dirty="0" smtClean="0">
                <a:solidFill>
                  <a:schemeClr val="accent3"/>
                </a:solidFill>
              </a:rPr>
              <a:t>Grupo de estrelas que orbitam a Via Láctea, mas fora do disco principal</a:t>
            </a:r>
          </a:p>
          <a:p>
            <a:pPr>
              <a:buFont typeface="Arial" pitchFamily="34" charset="0"/>
              <a:buChar char="•"/>
            </a:pPr>
            <a:r>
              <a:rPr lang="pt-BR" dirty="0" smtClean="0">
                <a:solidFill>
                  <a:schemeClr val="accent3"/>
                </a:solidFill>
              </a:rPr>
              <a:t>Sol 19.200 anos do centro (Sagitário)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395970" y="2466219"/>
            <a:ext cx="6232909" cy="612067"/>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COMPONETES</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4" name="Conector reto 3"/>
          <p:cNvCxnSpPr/>
          <p:nvPr/>
        </p:nvCxnSpPr>
        <p:spPr bwMode="auto">
          <a:xfrm flipH="1" flipV="1">
            <a:off x="0" y="3042282"/>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cheiro:The Sun by the Atmospheric Imaging Assembly of NASA's Solar Dynamics Observatory - 20100819.jpg"/>
          <p:cNvPicPr>
            <a:picLocks noChangeAspect="1" noChangeArrowheads="1"/>
          </p:cNvPicPr>
          <p:nvPr/>
        </p:nvPicPr>
        <p:blipFill>
          <a:blip r:embed="rId3" cstate="print"/>
          <a:srcRect/>
          <a:stretch>
            <a:fillRect/>
          </a:stretch>
        </p:blipFill>
        <p:spPr bwMode="auto">
          <a:xfrm>
            <a:off x="1836130" y="1206078"/>
            <a:ext cx="3812456" cy="3636404"/>
          </a:xfrm>
          <a:prstGeom prst="rect">
            <a:avLst/>
          </a:prstGeom>
          <a:noFill/>
        </p:spPr>
      </p:pic>
      <p:sp>
        <p:nvSpPr>
          <p:cNvPr id="8" name="Título 1"/>
          <p:cNvSpPr>
            <a:spLocks noGrp="1"/>
          </p:cNvSpPr>
          <p:nvPr>
            <p:ph type="title"/>
          </p:nvPr>
        </p:nvSpPr>
        <p:spPr>
          <a:xfrm>
            <a:off x="247737" y="89954"/>
            <a:ext cx="6484937" cy="1401763"/>
          </a:xfrm>
        </p:spPr>
        <p:txBody>
          <a:bodyPr/>
          <a:lstStyle/>
          <a:p>
            <a:r>
              <a:rPr lang="pt-BR" dirty="0" smtClean="0">
                <a:solidFill>
                  <a:schemeClr val="accent3"/>
                </a:solidFill>
              </a:rPr>
              <a:t>AS ESTRELAS</a:t>
            </a:r>
            <a:endParaRPr lang="pt-BR" dirty="0">
              <a:solidFill>
                <a:schemeClr val="accent3"/>
              </a:solidFill>
            </a:endParaRPr>
          </a:p>
        </p:txBody>
      </p:sp>
      <p:cxnSp>
        <p:nvCxnSpPr>
          <p:cNvPr id="10" name="Conector reto 9"/>
          <p:cNvCxnSpPr/>
          <p:nvPr/>
        </p:nvCxnSpPr>
        <p:spPr bwMode="auto">
          <a:xfrm flipH="1" flipV="1">
            <a:off x="0" y="111829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9" name="Retângulo 8"/>
          <p:cNvSpPr/>
          <p:nvPr/>
        </p:nvSpPr>
        <p:spPr>
          <a:xfrm>
            <a:off x="2196170" y="4986498"/>
            <a:ext cx="3816350" cy="461665"/>
          </a:xfrm>
          <a:prstGeom prst="rect">
            <a:avLst/>
          </a:prstGeom>
        </p:spPr>
        <p:txBody>
          <a:bodyPr>
            <a:spAutoFit/>
          </a:bodyPr>
          <a:lstStyle/>
          <a:p>
            <a:r>
              <a:rPr lang="pt-BR" dirty="0" smtClean="0"/>
              <a:t>Sol - Estrelas de campo</a:t>
            </a:r>
            <a:endParaRPr lang="pt-BR"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11994" y="89955"/>
            <a:ext cx="6120680" cy="828092"/>
          </a:xfrm>
        </p:spPr>
        <p:txBody>
          <a:bodyPr/>
          <a:lstStyle/>
          <a:p>
            <a:r>
              <a:rPr lang="pt-BR" dirty="0" smtClean="0">
                <a:solidFill>
                  <a:schemeClr val="accent3"/>
                </a:solidFill>
              </a:rPr>
              <a:t>AS ESTRELAS</a:t>
            </a:r>
            <a:endParaRPr lang="pt-BR" dirty="0">
              <a:solidFill>
                <a:schemeClr val="accent3"/>
              </a:solidFill>
            </a:endParaRPr>
          </a:p>
        </p:txBody>
      </p:sp>
      <p:cxnSp>
        <p:nvCxnSpPr>
          <p:cNvPr id="10" name="Conector reto 9"/>
          <p:cNvCxnSpPr/>
          <p:nvPr/>
        </p:nvCxnSpPr>
        <p:spPr bwMode="auto">
          <a:xfrm flipH="1" flipV="1">
            <a:off x="0" y="77403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72706" name="Picture 2" descr="http://2.bp.blogspot.com/-aHLmGlhq0EQ/T4T-aj5hs5I/AAAAAAAAAO8/o3VbPhPhR6w/s1600/butterfly%2Bcluster.jpg"/>
          <p:cNvPicPr>
            <a:picLocks noChangeAspect="1" noChangeArrowheads="1"/>
          </p:cNvPicPr>
          <p:nvPr/>
        </p:nvPicPr>
        <p:blipFill>
          <a:blip r:embed="rId3" cstate="print"/>
          <a:srcRect l="25150" t="13407" r="18594" b="18601"/>
          <a:stretch>
            <a:fillRect/>
          </a:stretch>
        </p:blipFill>
        <p:spPr bwMode="auto">
          <a:xfrm>
            <a:off x="3780346" y="1721571"/>
            <a:ext cx="3348372" cy="2796875"/>
          </a:xfrm>
          <a:prstGeom prst="rect">
            <a:avLst/>
          </a:prstGeom>
          <a:noFill/>
        </p:spPr>
      </p:pic>
      <p:sp>
        <p:nvSpPr>
          <p:cNvPr id="5" name="Retângulo 4"/>
          <p:cNvSpPr/>
          <p:nvPr/>
        </p:nvSpPr>
        <p:spPr>
          <a:xfrm>
            <a:off x="4068378" y="4698466"/>
            <a:ext cx="2988406" cy="830997"/>
          </a:xfrm>
          <a:prstGeom prst="rect">
            <a:avLst/>
          </a:prstGeom>
        </p:spPr>
        <p:txBody>
          <a:bodyPr wrap="square">
            <a:spAutoFit/>
          </a:bodyPr>
          <a:lstStyle/>
          <a:p>
            <a:pPr algn="ctr"/>
            <a:r>
              <a:rPr lang="pt-BR" dirty="0" smtClean="0"/>
              <a:t>Aglomerado Aberto M6 Borboleta </a:t>
            </a:r>
            <a:endParaRPr lang="pt-BR" dirty="0"/>
          </a:p>
        </p:txBody>
      </p:sp>
      <p:pic>
        <p:nvPicPr>
          <p:cNvPr id="6" name="Picture 2" descr="http://www.observatorio.ufmg.br/m7a.jpg"/>
          <p:cNvPicPr>
            <a:picLocks noChangeAspect="1" noChangeArrowheads="1"/>
          </p:cNvPicPr>
          <p:nvPr/>
        </p:nvPicPr>
        <p:blipFill>
          <a:blip r:embed="rId4" cstate="print"/>
          <a:srcRect/>
          <a:stretch>
            <a:fillRect/>
          </a:stretch>
        </p:blipFill>
        <p:spPr bwMode="auto">
          <a:xfrm>
            <a:off x="143942" y="1566118"/>
            <a:ext cx="3438327" cy="3438327"/>
          </a:xfrm>
          <a:prstGeom prst="rect">
            <a:avLst/>
          </a:prstGeom>
          <a:noFill/>
        </p:spPr>
      </p:pic>
      <p:sp>
        <p:nvSpPr>
          <p:cNvPr id="7" name="Retângulo 6"/>
          <p:cNvSpPr/>
          <p:nvPr/>
        </p:nvSpPr>
        <p:spPr>
          <a:xfrm>
            <a:off x="-74" y="5019865"/>
            <a:ext cx="3958303" cy="461665"/>
          </a:xfrm>
          <a:prstGeom prst="rect">
            <a:avLst/>
          </a:prstGeom>
        </p:spPr>
        <p:txBody>
          <a:bodyPr wrap="square">
            <a:spAutoFit/>
          </a:bodyPr>
          <a:lstStyle/>
          <a:p>
            <a:r>
              <a:rPr lang="pt-BR" dirty="0" smtClean="0"/>
              <a:t>Aglomerado Aberto Ptolomeu </a:t>
            </a:r>
            <a:endParaRPr lang="pt-B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12700"/>
            <a:ext cx="7345363" cy="561975"/>
          </a:xfrm>
          <a:ln/>
        </p:spPr>
        <p:txBody>
          <a:bodyPr/>
          <a:lstStyle/>
          <a:p>
            <a:pPr algn="l">
              <a:lnSpc>
                <a:spcPct val="93000"/>
              </a:lnSpc>
              <a:buClr>
                <a:srgbClr val="FFFF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solidFill>
                  <a:srgbClr val="FFFF00"/>
                </a:solidFill>
                <a:latin typeface="Arial" charset="0"/>
              </a:rPr>
              <a:t>Observatório</a:t>
            </a:r>
            <a:r>
              <a:rPr lang="en-GB" sz="2800" dirty="0">
                <a:solidFill>
                  <a:srgbClr val="FFFF00"/>
                </a:solidFill>
                <a:latin typeface="Arial" charset="0"/>
              </a:rPr>
              <a:t> </a:t>
            </a:r>
            <a:r>
              <a:rPr lang="en-GB" sz="2800" dirty="0" smtClean="0">
                <a:solidFill>
                  <a:srgbClr val="FFFF00"/>
                </a:solidFill>
                <a:latin typeface="Arial" charset="0"/>
              </a:rPr>
              <a:t>Dietrich </a:t>
            </a:r>
            <a:r>
              <a:rPr lang="en-GB" sz="2800" dirty="0" err="1" smtClean="0">
                <a:solidFill>
                  <a:srgbClr val="FFFF00"/>
                </a:solidFill>
                <a:latin typeface="Arial" charset="0"/>
              </a:rPr>
              <a:t>Schiel</a:t>
            </a:r>
            <a:r>
              <a:rPr lang="en-GB" sz="2800" dirty="0" smtClean="0">
                <a:solidFill>
                  <a:srgbClr val="FFFF00"/>
                </a:solidFill>
                <a:latin typeface="Arial" charset="0"/>
              </a:rPr>
              <a:t> (CDA-CDCC)</a:t>
            </a:r>
            <a:endParaRPr lang="en-GB" sz="2800" dirty="0">
              <a:solidFill>
                <a:srgbClr val="FFFF00"/>
              </a:solidFill>
              <a:latin typeface="Arial" charset="0"/>
            </a:endParaRPr>
          </a:p>
        </p:txBody>
      </p:sp>
      <p:sp>
        <p:nvSpPr>
          <p:cNvPr id="5122" name="Text Box 2"/>
          <p:cNvSpPr txBox="1">
            <a:spLocks noChangeArrowheads="1"/>
          </p:cNvSpPr>
          <p:nvPr/>
        </p:nvSpPr>
        <p:spPr bwMode="auto">
          <a:xfrm>
            <a:off x="234950" y="1108175"/>
            <a:ext cx="7162800" cy="3695500"/>
          </a:xfrm>
          <a:prstGeom prst="rect">
            <a:avLst/>
          </a:prstGeom>
          <a:noFill/>
          <a:ln w="9525">
            <a:noFill/>
            <a:miter lim="800000"/>
            <a:headEnd/>
            <a:tailEnd/>
          </a:ln>
        </p:spPr>
        <p:txBody>
          <a:bodyPr lIns="90000" tIns="46800" rIns="90000" bIns="46800" anchor="ctr">
            <a:spAutoFit/>
          </a:bodyPr>
          <a:lstStyle/>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solidFill>
                  <a:srgbClr val="FFFF00"/>
                </a:solidFill>
                <a:latin typeface="Arial" charset="0"/>
              </a:rPr>
              <a:t>Centro </a:t>
            </a:r>
            <a:r>
              <a:rPr lang="en-GB" sz="1800" dirty="0">
                <a:solidFill>
                  <a:srgbClr val="FFFF00"/>
                </a:solidFill>
                <a:latin typeface="Arial" charset="0"/>
              </a:rPr>
              <a:t>de </a:t>
            </a:r>
            <a:r>
              <a:rPr lang="en-GB" sz="1800" dirty="0" err="1">
                <a:solidFill>
                  <a:srgbClr val="FFFF00"/>
                </a:solidFill>
                <a:latin typeface="Arial" charset="0"/>
              </a:rPr>
              <a:t>Divulgação</a:t>
            </a:r>
            <a:r>
              <a:rPr lang="en-GB" sz="1800" dirty="0">
                <a:solidFill>
                  <a:srgbClr val="FFFF00"/>
                </a:solidFill>
                <a:latin typeface="Arial" charset="0"/>
              </a:rPr>
              <a:t> </a:t>
            </a:r>
            <a:r>
              <a:rPr lang="en-GB" sz="1800" dirty="0" err="1">
                <a:solidFill>
                  <a:srgbClr val="FFFF00"/>
                </a:solidFill>
                <a:latin typeface="Arial" charset="0"/>
              </a:rPr>
              <a:t>da</a:t>
            </a:r>
            <a:r>
              <a:rPr lang="en-GB" sz="1800" dirty="0">
                <a:solidFill>
                  <a:srgbClr val="FFFF00"/>
                </a:solidFill>
                <a:latin typeface="Arial" charset="0"/>
              </a:rPr>
              <a:t> </a:t>
            </a:r>
            <a:r>
              <a:rPr lang="en-GB" sz="1800" dirty="0" err="1">
                <a:solidFill>
                  <a:srgbClr val="FFFF00"/>
                </a:solidFill>
                <a:latin typeface="Arial" charset="0"/>
              </a:rPr>
              <a:t>Astronomia</a:t>
            </a:r>
            <a:r>
              <a:rPr lang="en-GB" sz="1800" dirty="0">
                <a:solidFill>
                  <a:srgbClr val="FFFF00"/>
                </a:solidFill>
                <a:latin typeface="Arial" charset="0"/>
              </a:rPr>
              <a:t> - </a:t>
            </a:r>
            <a:r>
              <a:rPr lang="en-GB" sz="1800" dirty="0" smtClean="0">
                <a:solidFill>
                  <a:srgbClr val="FFFF00"/>
                </a:solidFill>
                <a:latin typeface="Arial" charset="0"/>
              </a:rPr>
              <a:t>CDA</a:t>
            </a:r>
            <a:endParaRPr lang="en-GB" sz="1800" dirty="0">
              <a:solidFill>
                <a:srgbClr val="FFFF00"/>
              </a:solidFill>
              <a:latin typeface="Arial" charset="0"/>
            </a:endParaRP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FFFF00"/>
                </a:solidFill>
                <a:latin typeface="Arial" charset="0"/>
              </a:rPr>
              <a:t>Centro de </a:t>
            </a:r>
            <a:r>
              <a:rPr lang="en-GB" sz="1800" dirty="0" err="1">
                <a:solidFill>
                  <a:srgbClr val="FFFF00"/>
                </a:solidFill>
                <a:latin typeface="Arial" charset="0"/>
              </a:rPr>
              <a:t>Divulgação</a:t>
            </a:r>
            <a:r>
              <a:rPr lang="en-GB" sz="1800" dirty="0">
                <a:solidFill>
                  <a:srgbClr val="FFFF00"/>
                </a:solidFill>
                <a:latin typeface="Arial" charset="0"/>
              </a:rPr>
              <a:t> </a:t>
            </a:r>
            <a:r>
              <a:rPr lang="en-GB" sz="1800" dirty="0" err="1">
                <a:solidFill>
                  <a:srgbClr val="FFFF00"/>
                </a:solidFill>
                <a:latin typeface="Arial" charset="0"/>
              </a:rPr>
              <a:t>Científica</a:t>
            </a:r>
            <a:r>
              <a:rPr lang="en-GB" sz="1800" dirty="0">
                <a:solidFill>
                  <a:srgbClr val="FFFF00"/>
                </a:solidFill>
                <a:latin typeface="Arial" charset="0"/>
              </a:rPr>
              <a:t> e Cultural - CDCC</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solidFill>
                  <a:srgbClr val="FFFF00"/>
                </a:solidFill>
                <a:latin typeface="Arial" charset="0"/>
              </a:rPr>
              <a:t>Universidade</a:t>
            </a:r>
            <a:r>
              <a:rPr lang="en-GB" sz="1800" dirty="0">
                <a:solidFill>
                  <a:srgbClr val="FFFF00"/>
                </a:solidFill>
                <a:latin typeface="Arial" charset="0"/>
              </a:rPr>
              <a:t> de São Paulo - USP</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dirty="0">
              <a:solidFill>
                <a:srgbClr val="FFFF00"/>
              </a:solidFill>
              <a:latin typeface="Arial" charset="0"/>
            </a:endParaRPr>
          </a:p>
          <a:p>
            <a:pPr algn="just">
              <a:buClr>
                <a:srgbClr val="CCC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CCCFF"/>
                </a:solidFill>
                <a:latin typeface="Arial" charset="0"/>
                <a:hlinkClick r:id="rId3"/>
              </a:rPr>
              <a:t>http://</a:t>
            </a:r>
            <a:r>
              <a:rPr lang="en-GB" sz="1800" dirty="0" smtClean="0">
                <a:solidFill>
                  <a:srgbClr val="CCCCFF"/>
                </a:solidFill>
                <a:latin typeface="Arial" charset="0"/>
                <a:hlinkClick r:id="rId4"/>
              </a:rPr>
              <a:t>www.cdcc.usp.br/cda</a:t>
            </a:r>
            <a:endParaRPr lang="en-GB" sz="1800" dirty="0">
              <a:solidFill>
                <a:srgbClr val="CCCCFF"/>
              </a:solidFill>
              <a:latin typeface="Arial" charset="0"/>
              <a:hlinkClick r:id="rId3"/>
            </a:endParaRP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solidFill>
                  <a:srgbClr val="FFFF00"/>
                </a:solidFill>
                <a:latin typeface="Arial" charset="0"/>
              </a:rPr>
              <a:t>Endereço</a:t>
            </a:r>
            <a:r>
              <a:rPr lang="en-GB" sz="1800" dirty="0">
                <a:solidFill>
                  <a:srgbClr val="FFFF00"/>
                </a:solidFill>
                <a:latin typeface="Arial" charset="0"/>
              </a:rPr>
              <a:t>: Av. </a:t>
            </a:r>
            <a:r>
              <a:rPr lang="en-GB" sz="1800" dirty="0" err="1">
                <a:solidFill>
                  <a:srgbClr val="FFFF00"/>
                </a:solidFill>
                <a:latin typeface="Arial" charset="0"/>
              </a:rPr>
              <a:t>Trabalhador</a:t>
            </a:r>
            <a:r>
              <a:rPr lang="en-GB" sz="1800" dirty="0">
                <a:solidFill>
                  <a:srgbClr val="FFFF00"/>
                </a:solidFill>
                <a:latin typeface="Arial" charset="0"/>
              </a:rPr>
              <a:t> São-</a:t>
            </a:r>
            <a:r>
              <a:rPr lang="en-GB" sz="1800" dirty="0" err="1">
                <a:solidFill>
                  <a:srgbClr val="FFFF00"/>
                </a:solidFill>
                <a:latin typeface="Arial" charset="0"/>
              </a:rPr>
              <a:t>Carlense</a:t>
            </a:r>
            <a:r>
              <a:rPr lang="en-GB" sz="1800" dirty="0">
                <a:solidFill>
                  <a:srgbClr val="FFFF00"/>
                </a:solidFill>
                <a:latin typeface="Arial" charset="0"/>
              </a:rPr>
              <a:t>, n.400</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FFFF00"/>
                </a:solidFill>
                <a:latin typeface="Arial" charset="0"/>
              </a:rPr>
              <a:t>São Carlos-SP</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FFFF00"/>
                </a:solidFill>
                <a:latin typeface="Arial" charset="0"/>
              </a:rPr>
              <a:t>Tel: 0-xx-16-3373-9191 </a:t>
            </a:r>
            <a:r>
              <a:rPr lang="en-GB" sz="1800" dirty="0" err="1">
                <a:solidFill>
                  <a:srgbClr val="FFFF00"/>
                </a:solidFill>
                <a:latin typeface="Arial" charset="0"/>
              </a:rPr>
              <a:t>ou</a:t>
            </a:r>
            <a:r>
              <a:rPr lang="en-GB" sz="1800" dirty="0">
                <a:solidFill>
                  <a:srgbClr val="FFFF00"/>
                </a:solidFill>
                <a:latin typeface="Arial" charset="0"/>
              </a:rPr>
              <a:t> 3373-8615 </a:t>
            </a:r>
            <a:r>
              <a:rPr lang="en-GB" sz="1800" dirty="0" smtClean="0">
                <a:solidFill>
                  <a:srgbClr val="FFFF00"/>
                </a:solidFill>
                <a:latin typeface="Arial" charset="0"/>
              </a:rPr>
              <a:t>(CDA)</a:t>
            </a:r>
            <a:endParaRPr lang="en-GB" sz="1800" dirty="0">
              <a:solidFill>
                <a:srgbClr val="FFFF00"/>
              </a:solidFill>
              <a:latin typeface="Arial" charset="0"/>
            </a:endParaRP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FFFF00"/>
                </a:solidFill>
                <a:latin typeface="Arial" charset="0"/>
              </a:rPr>
              <a:t>Tel: 0-xx-16-3373-9772 (CDCC)</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FFFF00"/>
                </a:solidFill>
                <a:latin typeface="Arial" charset="0"/>
              </a:rPr>
              <a:t>e-mail: </a:t>
            </a:r>
            <a:r>
              <a:rPr lang="en-GB" sz="1800" dirty="0" smtClean="0">
                <a:solidFill>
                  <a:srgbClr val="CCCCFF"/>
                </a:solidFill>
                <a:latin typeface="Arial" charset="0"/>
                <a:hlinkClick r:id="rId5"/>
              </a:rPr>
              <a:t>cda@cdcc.usp.br</a:t>
            </a:r>
            <a:endParaRPr lang="en-GB" sz="1800" dirty="0">
              <a:solidFill>
                <a:srgbClr val="CCCCFF"/>
              </a:solidFill>
              <a:latin typeface="Arial" charset="0"/>
              <a:hlinkClick r:id="rId6"/>
            </a:endParaRP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solidFill>
                  <a:srgbClr val="FFFF00"/>
                </a:solidFill>
                <a:latin typeface="Arial" charset="0"/>
              </a:rPr>
              <a:t>Localização</a:t>
            </a:r>
            <a:r>
              <a:rPr lang="en-GB" sz="1800" dirty="0">
                <a:solidFill>
                  <a:srgbClr val="FFFF00"/>
                </a:solidFill>
                <a:latin typeface="Arial" charset="0"/>
              </a:rPr>
              <a:t>:</a:t>
            </a:r>
            <a:br>
              <a:rPr lang="en-GB" sz="1800" dirty="0">
                <a:solidFill>
                  <a:srgbClr val="FFFF00"/>
                </a:solidFill>
                <a:latin typeface="Arial" charset="0"/>
              </a:rPr>
            </a:br>
            <a:r>
              <a:rPr lang="en-GB" sz="1800" dirty="0">
                <a:solidFill>
                  <a:srgbClr val="FFFF00"/>
                </a:solidFill>
                <a:latin typeface="Arial" charset="0"/>
              </a:rPr>
              <a:t>Latitude: 22° 00' 39,5"S  Longitude: 47° 53' 47,5"W</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solidFill>
                  <a:srgbClr val="FFFF00"/>
                </a:solidFill>
                <a:latin typeface="Arial" charset="0"/>
              </a:rPr>
              <a:t>Imagem</a:t>
            </a:r>
            <a:r>
              <a:rPr lang="en-GB" sz="1800" dirty="0">
                <a:solidFill>
                  <a:srgbClr val="FFFF00"/>
                </a:solidFill>
                <a:latin typeface="Arial" charset="0"/>
              </a:rPr>
              <a:t>: O </a:t>
            </a:r>
            <a:r>
              <a:rPr lang="en-GB" sz="1800" dirty="0" err="1">
                <a:solidFill>
                  <a:srgbClr val="FFFF00"/>
                </a:solidFill>
                <a:latin typeface="Arial" charset="0"/>
              </a:rPr>
              <a:t>Inicio</a:t>
            </a:r>
            <a:r>
              <a:rPr lang="en-GB" sz="1800" dirty="0">
                <a:solidFill>
                  <a:srgbClr val="FFFF00"/>
                </a:solidFill>
                <a:latin typeface="Arial" charset="0"/>
              </a:rPr>
              <a:t> do </a:t>
            </a:r>
            <a:r>
              <a:rPr lang="en-GB" sz="1800" dirty="0" err="1">
                <a:solidFill>
                  <a:srgbClr val="FFFF00"/>
                </a:solidFill>
                <a:latin typeface="Arial" charset="0"/>
              </a:rPr>
              <a:t>Observatório</a:t>
            </a:r>
            <a:endParaRPr lang="en-GB" sz="1800" dirty="0">
              <a:solidFill>
                <a:srgbClr val="FFFF00"/>
              </a:solidFill>
              <a:latin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eso.org/public/archives/images/screen/eso1048a.jpg"/>
          <p:cNvPicPr>
            <a:picLocks noChangeAspect="1" noChangeArrowheads="1"/>
          </p:cNvPicPr>
          <p:nvPr/>
        </p:nvPicPr>
        <p:blipFill>
          <a:blip r:embed="rId3" cstate="print"/>
          <a:srcRect l="29435" t="32542" r="21839" b="26272"/>
          <a:stretch>
            <a:fillRect/>
          </a:stretch>
        </p:blipFill>
        <p:spPr bwMode="auto">
          <a:xfrm>
            <a:off x="395970" y="1422102"/>
            <a:ext cx="3240360" cy="2495037"/>
          </a:xfrm>
          <a:prstGeom prst="rect">
            <a:avLst/>
          </a:prstGeom>
          <a:noFill/>
        </p:spPr>
      </p:pic>
      <p:sp>
        <p:nvSpPr>
          <p:cNvPr id="5" name="Retângulo 4"/>
          <p:cNvSpPr/>
          <p:nvPr/>
        </p:nvSpPr>
        <p:spPr>
          <a:xfrm>
            <a:off x="0" y="4770474"/>
            <a:ext cx="3600326" cy="830997"/>
          </a:xfrm>
          <a:prstGeom prst="rect">
            <a:avLst/>
          </a:prstGeom>
        </p:spPr>
        <p:txBody>
          <a:bodyPr wrap="square">
            <a:spAutoFit/>
          </a:bodyPr>
          <a:lstStyle/>
          <a:p>
            <a:r>
              <a:rPr lang="es-ES" dirty="0" smtClean="0">
                <a:solidFill>
                  <a:schemeClr val="accent3"/>
                </a:solidFill>
              </a:rPr>
              <a:t>Aglomerado globular M107</a:t>
            </a:r>
            <a:endParaRPr lang="pt-BR" dirty="0">
              <a:solidFill>
                <a:schemeClr val="accent3"/>
              </a:solidFill>
            </a:endParaRPr>
          </a:p>
        </p:txBody>
      </p:sp>
      <p:sp>
        <p:nvSpPr>
          <p:cNvPr id="8" name="Título 1"/>
          <p:cNvSpPr>
            <a:spLocks noGrp="1"/>
          </p:cNvSpPr>
          <p:nvPr>
            <p:ph type="title"/>
          </p:nvPr>
        </p:nvSpPr>
        <p:spPr>
          <a:xfrm>
            <a:off x="611994" y="89955"/>
            <a:ext cx="6120680" cy="828092"/>
          </a:xfrm>
        </p:spPr>
        <p:txBody>
          <a:bodyPr/>
          <a:lstStyle/>
          <a:p>
            <a:r>
              <a:rPr lang="pt-BR" dirty="0" smtClean="0">
                <a:solidFill>
                  <a:schemeClr val="accent3"/>
                </a:solidFill>
              </a:rPr>
              <a:t>AS ESTRELAS</a:t>
            </a:r>
            <a:endParaRPr lang="pt-BR" dirty="0">
              <a:solidFill>
                <a:schemeClr val="accent3"/>
              </a:solidFill>
            </a:endParaRPr>
          </a:p>
        </p:txBody>
      </p:sp>
      <p:cxnSp>
        <p:nvCxnSpPr>
          <p:cNvPr id="10" name="Conector reto 9"/>
          <p:cNvCxnSpPr/>
          <p:nvPr/>
        </p:nvCxnSpPr>
        <p:spPr bwMode="auto">
          <a:xfrm flipH="1" flipV="1">
            <a:off x="0" y="77403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65538" name="Picture 2" descr="Ficheiro:Omega Centauri by ESO.jpg"/>
          <p:cNvPicPr>
            <a:picLocks noChangeAspect="1" noChangeArrowheads="1"/>
          </p:cNvPicPr>
          <p:nvPr/>
        </p:nvPicPr>
        <p:blipFill>
          <a:blip r:embed="rId4" cstate="print"/>
          <a:srcRect/>
          <a:stretch>
            <a:fillRect/>
          </a:stretch>
        </p:blipFill>
        <p:spPr bwMode="auto">
          <a:xfrm>
            <a:off x="3924362" y="1242082"/>
            <a:ext cx="3445583" cy="3240360"/>
          </a:xfrm>
          <a:prstGeom prst="rect">
            <a:avLst/>
          </a:prstGeom>
          <a:noFill/>
        </p:spPr>
      </p:pic>
      <p:sp>
        <p:nvSpPr>
          <p:cNvPr id="7" name="Retângulo 6"/>
          <p:cNvSpPr/>
          <p:nvPr/>
        </p:nvSpPr>
        <p:spPr>
          <a:xfrm>
            <a:off x="3852206" y="4446438"/>
            <a:ext cx="3780494" cy="830997"/>
          </a:xfrm>
          <a:prstGeom prst="rect">
            <a:avLst/>
          </a:prstGeom>
        </p:spPr>
        <p:txBody>
          <a:bodyPr wrap="square">
            <a:spAutoFit/>
          </a:bodyPr>
          <a:lstStyle/>
          <a:p>
            <a:r>
              <a:rPr lang="es-ES" dirty="0" smtClean="0">
                <a:solidFill>
                  <a:schemeClr val="accent3"/>
                </a:solidFill>
              </a:rPr>
              <a:t>Aglomerado globular </a:t>
            </a:r>
          </a:p>
          <a:p>
            <a:r>
              <a:rPr lang="pt-BR" dirty="0" smtClean="0">
                <a:solidFill>
                  <a:schemeClr val="accent3"/>
                </a:solidFill>
              </a:rPr>
              <a:t>Omega </a:t>
            </a:r>
            <a:r>
              <a:rPr lang="pt-BR" dirty="0" err="1" smtClean="0">
                <a:solidFill>
                  <a:schemeClr val="accent3"/>
                </a:solidFill>
              </a:rPr>
              <a:t>Centauri</a:t>
            </a:r>
            <a:endParaRPr lang="pt-BR" dirty="0">
              <a:solidFill>
                <a:schemeClr val="accent3"/>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the differences in orbits of the two star populations"/>
          <p:cNvPicPr>
            <a:picLocks noChangeAspect="1" noChangeArrowheads="1"/>
          </p:cNvPicPr>
          <p:nvPr/>
        </p:nvPicPr>
        <p:blipFill>
          <a:blip r:embed="rId3" cstate="print"/>
          <a:srcRect b="23999"/>
          <a:stretch>
            <a:fillRect/>
          </a:stretch>
        </p:blipFill>
        <p:spPr bwMode="auto">
          <a:xfrm>
            <a:off x="359966" y="1962162"/>
            <a:ext cx="6611318" cy="2232248"/>
          </a:xfrm>
          <a:prstGeom prst="rect">
            <a:avLst/>
          </a:prstGeom>
          <a:noFill/>
        </p:spPr>
      </p:pic>
      <p:sp>
        <p:nvSpPr>
          <p:cNvPr id="7" name="Retângulo 6"/>
          <p:cNvSpPr/>
          <p:nvPr/>
        </p:nvSpPr>
        <p:spPr>
          <a:xfrm>
            <a:off x="323962" y="4266418"/>
            <a:ext cx="2713243" cy="830997"/>
          </a:xfrm>
          <a:prstGeom prst="rect">
            <a:avLst/>
          </a:prstGeom>
        </p:spPr>
        <p:txBody>
          <a:bodyPr wrap="none">
            <a:spAutoFit/>
          </a:bodyPr>
          <a:lstStyle/>
          <a:p>
            <a:r>
              <a:rPr lang="pt-BR" dirty="0" smtClean="0"/>
              <a:t>Aglomerado Aberto </a:t>
            </a:r>
          </a:p>
          <a:p>
            <a:r>
              <a:rPr lang="pt-BR" dirty="0" smtClean="0"/>
              <a:t>órbitas circulares</a:t>
            </a:r>
            <a:endParaRPr lang="pt-BR" dirty="0"/>
          </a:p>
        </p:txBody>
      </p:sp>
      <p:sp>
        <p:nvSpPr>
          <p:cNvPr id="8" name="Retângulo 7"/>
          <p:cNvSpPr/>
          <p:nvPr/>
        </p:nvSpPr>
        <p:spPr>
          <a:xfrm>
            <a:off x="3888358" y="4302422"/>
            <a:ext cx="2900153" cy="830997"/>
          </a:xfrm>
          <a:prstGeom prst="rect">
            <a:avLst/>
          </a:prstGeom>
        </p:spPr>
        <p:txBody>
          <a:bodyPr wrap="none">
            <a:spAutoFit/>
          </a:bodyPr>
          <a:lstStyle/>
          <a:p>
            <a:r>
              <a:rPr lang="es-ES" dirty="0" smtClean="0"/>
              <a:t>Aglomerado globular </a:t>
            </a:r>
          </a:p>
          <a:p>
            <a:r>
              <a:rPr lang="pt-BR" dirty="0" smtClean="0"/>
              <a:t>órbitas excêntricas</a:t>
            </a:r>
            <a:endParaRPr lang="pt-BR" dirty="0"/>
          </a:p>
        </p:txBody>
      </p:sp>
      <p:sp>
        <p:nvSpPr>
          <p:cNvPr id="9" name="Título 1"/>
          <p:cNvSpPr txBox="1">
            <a:spLocks/>
          </p:cNvSpPr>
          <p:nvPr/>
        </p:nvSpPr>
        <p:spPr bwMode="auto">
          <a:xfrm>
            <a:off x="611994" y="89955"/>
            <a:ext cx="6120680" cy="828092"/>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smtClean="0">
                <a:ln>
                  <a:noFill/>
                </a:ln>
                <a:solidFill>
                  <a:schemeClr val="accent3"/>
                </a:solidFill>
                <a:effectLst/>
                <a:uLnTx/>
                <a:uFillTx/>
                <a:latin typeface="+mj-lt"/>
                <a:ea typeface="+mj-ea"/>
                <a:cs typeface="+mj-cs"/>
              </a:rPr>
              <a:t>AS ESTRELAS</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10" name="Conector reto 9"/>
          <p:cNvCxnSpPr/>
          <p:nvPr/>
        </p:nvCxnSpPr>
        <p:spPr bwMode="auto">
          <a:xfrm flipH="1" flipV="1">
            <a:off x="0" y="77403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7737" y="89954"/>
            <a:ext cx="6484937" cy="1401763"/>
          </a:xfrm>
        </p:spPr>
        <p:txBody>
          <a:bodyPr/>
          <a:lstStyle/>
          <a:p>
            <a:r>
              <a:rPr lang="pt-BR" dirty="0" smtClean="0">
                <a:solidFill>
                  <a:schemeClr val="accent3"/>
                </a:solidFill>
              </a:rPr>
              <a:t>NEBULOSAS</a:t>
            </a:r>
            <a:endParaRPr lang="pt-BR" dirty="0">
              <a:solidFill>
                <a:schemeClr val="accent3"/>
              </a:solidFill>
            </a:endParaRPr>
          </a:p>
        </p:txBody>
      </p:sp>
      <p:cxnSp>
        <p:nvCxnSpPr>
          <p:cNvPr id="10" name="Conector reto 9"/>
          <p:cNvCxnSpPr/>
          <p:nvPr/>
        </p:nvCxnSpPr>
        <p:spPr bwMode="auto">
          <a:xfrm flipH="1" flipV="1">
            <a:off x="0" y="111829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3074" name="Picture 2" descr="Ficheiro:NGC6543.jpg"/>
          <p:cNvPicPr>
            <a:picLocks noChangeAspect="1" noChangeArrowheads="1"/>
          </p:cNvPicPr>
          <p:nvPr/>
        </p:nvPicPr>
        <p:blipFill>
          <a:blip r:embed="rId3" cstate="print"/>
          <a:srcRect t="5119"/>
          <a:stretch>
            <a:fillRect/>
          </a:stretch>
        </p:blipFill>
        <p:spPr bwMode="auto">
          <a:xfrm>
            <a:off x="0" y="1198794"/>
            <a:ext cx="3861073" cy="4003728"/>
          </a:xfrm>
          <a:prstGeom prst="rect">
            <a:avLst/>
          </a:prstGeom>
          <a:noFill/>
        </p:spPr>
      </p:pic>
      <p:pic>
        <p:nvPicPr>
          <p:cNvPr id="3076" name="Picture 4" descr="Ficheiro:M57 The Ring Nebula.JPG"/>
          <p:cNvPicPr>
            <a:picLocks noChangeAspect="1" noChangeArrowheads="1"/>
          </p:cNvPicPr>
          <p:nvPr/>
        </p:nvPicPr>
        <p:blipFill>
          <a:blip r:embed="rId4" cstate="print"/>
          <a:srcRect l="17245" t="9200" r="19747" b="17196"/>
          <a:stretch>
            <a:fillRect/>
          </a:stretch>
        </p:blipFill>
        <p:spPr bwMode="auto">
          <a:xfrm>
            <a:off x="4382890" y="1278086"/>
            <a:ext cx="3249810" cy="3880370"/>
          </a:xfrm>
          <a:prstGeom prst="rect">
            <a:avLst/>
          </a:prstGeom>
          <a:noFill/>
        </p:spPr>
      </p:pic>
      <p:sp>
        <p:nvSpPr>
          <p:cNvPr id="11" name="Retângulo 10"/>
          <p:cNvSpPr/>
          <p:nvPr/>
        </p:nvSpPr>
        <p:spPr>
          <a:xfrm>
            <a:off x="4752454" y="5130514"/>
            <a:ext cx="2672206" cy="461665"/>
          </a:xfrm>
          <a:prstGeom prst="rect">
            <a:avLst/>
          </a:prstGeom>
        </p:spPr>
        <p:txBody>
          <a:bodyPr wrap="none">
            <a:spAutoFit/>
          </a:bodyPr>
          <a:lstStyle/>
          <a:p>
            <a:r>
              <a:rPr lang="pt-BR" dirty="0" smtClean="0"/>
              <a:t>A Nebulosa do Anel</a:t>
            </a:r>
            <a:endParaRPr lang="pt-BR" dirty="0"/>
          </a:p>
        </p:txBody>
      </p:sp>
      <p:sp>
        <p:nvSpPr>
          <p:cNvPr id="12" name="Retângulo 11"/>
          <p:cNvSpPr/>
          <p:nvPr/>
        </p:nvSpPr>
        <p:spPr>
          <a:xfrm>
            <a:off x="287958" y="5136901"/>
            <a:ext cx="3364062" cy="461665"/>
          </a:xfrm>
          <a:prstGeom prst="rect">
            <a:avLst/>
          </a:prstGeom>
        </p:spPr>
        <p:txBody>
          <a:bodyPr wrap="none">
            <a:spAutoFit/>
          </a:bodyPr>
          <a:lstStyle/>
          <a:p>
            <a:r>
              <a:rPr lang="pt-BR" dirty="0" smtClean="0"/>
              <a:t>A Nebulosa Olho de Gato</a:t>
            </a:r>
            <a:endParaRPr lang="pt-BR"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7737" y="89954"/>
            <a:ext cx="6484937" cy="1401763"/>
          </a:xfrm>
        </p:spPr>
        <p:txBody>
          <a:bodyPr/>
          <a:lstStyle/>
          <a:p>
            <a:r>
              <a:rPr lang="pt-BR" dirty="0" smtClean="0">
                <a:solidFill>
                  <a:schemeClr val="accent3"/>
                </a:solidFill>
              </a:rPr>
              <a:t>NEBULOSAS</a:t>
            </a:r>
            <a:endParaRPr lang="pt-BR" dirty="0">
              <a:solidFill>
                <a:schemeClr val="accent3"/>
              </a:solidFill>
            </a:endParaRPr>
          </a:p>
        </p:txBody>
      </p:sp>
      <p:cxnSp>
        <p:nvCxnSpPr>
          <p:cNvPr id="10" name="Conector reto 9"/>
          <p:cNvCxnSpPr/>
          <p:nvPr/>
        </p:nvCxnSpPr>
        <p:spPr bwMode="auto">
          <a:xfrm flipH="1" flipV="1">
            <a:off x="0" y="111829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70658" name="Picture 2" descr="Ficheiro:NGC7293 (2004).jpg"/>
          <p:cNvPicPr>
            <a:picLocks noChangeAspect="1" noChangeArrowheads="1"/>
          </p:cNvPicPr>
          <p:nvPr/>
        </p:nvPicPr>
        <p:blipFill>
          <a:blip r:embed="rId3" cstate="print"/>
          <a:srcRect l="4580" t="4963" r="7634" b="13358"/>
          <a:stretch>
            <a:fillRect/>
          </a:stretch>
        </p:blipFill>
        <p:spPr bwMode="auto">
          <a:xfrm>
            <a:off x="-74" y="1422102"/>
            <a:ext cx="3753501" cy="3492388"/>
          </a:xfrm>
          <a:prstGeom prst="rect">
            <a:avLst/>
          </a:prstGeom>
          <a:noFill/>
        </p:spPr>
      </p:pic>
      <p:pic>
        <p:nvPicPr>
          <p:cNvPr id="70660" name="Picture 4" descr="Ficheiro:Crab Nebula.jpg"/>
          <p:cNvPicPr>
            <a:picLocks noChangeAspect="1" noChangeArrowheads="1"/>
          </p:cNvPicPr>
          <p:nvPr/>
        </p:nvPicPr>
        <p:blipFill>
          <a:blip r:embed="rId4" cstate="print"/>
          <a:srcRect/>
          <a:stretch>
            <a:fillRect/>
          </a:stretch>
        </p:blipFill>
        <p:spPr bwMode="auto">
          <a:xfrm>
            <a:off x="3888358" y="1271191"/>
            <a:ext cx="3643299" cy="3643299"/>
          </a:xfrm>
          <a:prstGeom prst="rect">
            <a:avLst/>
          </a:prstGeom>
          <a:noFill/>
        </p:spPr>
      </p:pic>
      <p:sp>
        <p:nvSpPr>
          <p:cNvPr id="13" name="Retângulo 12"/>
          <p:cNvSpPr/>
          <p:nvPr/>
        </p:nvSpPr>
        <p:spPr>
          <a:xfrm>
            <a:off x="4176390" y="4986498"/>
            <a:ext cx="3225563" cy="461665"/>
          </a:xfrm>
          <a:prstGeom prst="rect">
            <a:avLst/>
          </a:prstGeom>
        </p:spPr>
        <p:txBody>
          <a:bodyPr wrap="none">
            <a:spAutoFit/>
          </a:bodyPr>
          <a:lstStyle/>
          <a:p>
            <a:r>
              <a:rPr lang="pt-BR" dirty="0" smtClean="0"/>
              <a:t>Nebulosa do Caranguejo</a:t>
            </a:r>
            <a:endParaRPr lang="pt-BR" dirty="0"/>
          </a:p>
        </p:txBody>
      </p:sp>
      <p:sp>
        <p:nvSpPr>
          <p:cNvPr id="14" name="Retângulo 13"/>
          <p:cNvSpPr/>
          <p:nvPr/>
        </p:nvSpPr>
        <p:spPr>
          <a:xfrm>
            <a:off x="720006" y="4950494"/>
            <a:ext cx="2550698" cy="461665"/>
          </a:xfrm>
          <a:prstGeom prst="rect">
            <a:avLst/>
          </a:prstGeom>
        </p:spPr>
        <p:txBody>
          <a:bodyPr wrap="none">
            <a:spAutoFit/>
          </a:bodyPr>
          <a:lstStyle/>
          <a:p>
            <a:r>
              <a:rPr lang="pt-BR" dirty="0" smtClean="0"/>
              <a:t>Nebulosa de </a:t>
            </a:r>
            <a:r>
              <a:rPr lang="pt-BR" dirty="0" err="1" smtClean="0"/>
              <a:t>Hélix</a:t>
            </a:r>
            <a:r>
              <a:rPr lang="pt-BR" dirty="0" smtClean="0"/>
              <a:t> </a:t>
            </a:r>
            <a:endParaRPr lang="pt-BR"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icheiro:BlackHole.jpg"/>
          <p:cNvPicPr>
            <a:picLocks noChangeAspect="1" noChangeArrowheads="1"/>
          </p:cNvPicPr>
          <p:nvPr/>
        </p:nvPicPr>
        <p:blipFill>
          <a:blip r:embed="rId3" cstate="print"/>
          <a:srcRect/>
          <a:stretch>
            <a:fillRect/>
          </a:stretch>
        </p:blipFill>
        <p:spPr bwMode="auto">
          <a:xfrm>
            <a:off x="1044042" y="1314090"/>
            <a:ext cx="5096093" cy="4076874"/>
          </a:xfrm>
          <a:prstGeom prst="rect">
            <a:avLst/>
          </a:prstGeom>
          <a:noFill/>
        </p:spPr>
      </p:pic>
      <p:sp>
        <p:nvSpPr>
          <p:cNvPr id="4" name="Título 1"/>
          <p:cNvSpPr>
            <a:spLocks noGrp="1"/>
          </p:cNvSpPr>
          <p:nvPr>
            <p:ph type="title"/>
          </p:nvPr>
        </p:nvSpPr>
        <p:spPr>
          <a:xfrm>
            <a:off x="247737" y="-342094"/>
            <a:ext cx="6484937" cy="1401763"/>
          </a:xfrm>
        </p:spPr>
        <p:txBody>
          <a:bodyPr/>
          <a:lstStyle/>
          <a:p>
            <a:r>
              <a:rPr lang="pt-BR" dirty="0" smtClean="0">
                <a:solidFill>
                  <a:schemeClr val="accent3"/>
                </a:solidFill>
              </a:rPr>
              <a:t>BURACO NEGRO</a:t>
            </a:r>
            <a:endParaRPr lang="pt-BR" dirty="0">
              <a:solidFill>
                <a:schemeClr val="accent3"/>
              </a:solidFill>
            </a:endParaRPr>
          </a:p>
        </p:txBody>
      </p:sp>
      <p:cxnSp>
        <p:nvCxnSpPr>
          <p:cNvPr id="5" name="Conector reto 4"/>
          <p:cNvCxnSpPr/>
          <p:nvPr/>
        </p:nvCxnSpPr>
        <p:spPr bwMode="auto">
          <a:xfrm flipH="1" flipV="1">
            <a:off x="0" y="686246"/>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upload.wikimedia.org/wikipedia/commons/thumb/2/20/Rxj1242_comp.jpg/280px-Rxj1242_comp.jpg"/>
          <p:cNvPicPr>
            <a:picLocks noChangeAspect="1" noChangeArrowheads="1"/>
          </p:cNvPicPr>
          <p:nvPr/>
        </p:nvPicPr>
        <p:blipFill>
          <a:blip r:embed="rId3" cstate="print"/>
          <a:srcRect b="44911"/>
          <a:stretch>
            <a:fillRect/>
          </a:stretch>
        </p:blipFill>
        <p:spPr bwMode="auto">
          <a:xfrm>
            <a:off x="1476090" y="1602122"/>
            <a:ext cx="4791236" cy="3110760"/>
          </a:xfrm>
          <a:prstGeom prst="rect">
            <a:avLst/>
          </a:prstGeom>
          <a:noFill/>
        </p:spPr>
      </p:pic>
      <p:sp>
        <p:nvSpPr>
          <p:cNvPr id="4" name="Título 1"/>
          <p:cNvSpPr>
            <a:spLocks noGrp="1"/>
          </p:cNvSpPr>
          <p:nvPr>
            <p:ph type="title"/>
          </p:nvPr>
        </p:nvSpPr>
        <p:spPr>
          <a:xfrm>
            <a:off x="-468126" y="0"/>
            <a:ext cx="8424936" cy="1401763"/>
          </a:xfrm>
        </p:spPr>
        <p:txBody>
          <a:bodyPr/>
          <a:lstStyle/>
          <a:p>
            <a:r>
              <a:rPr lang="pt-BR" dirty="0" smtClean="0">
                <a:solidFill>
                  <a:schemeClr val="accent3"/>
                </a:solidFill>
              </a:rPr>
              <a:t>BURACO NEGRO </a:t>
            </a:r>
            <a:br>
              <a:rPr lang="pt-BR" dirty="0" smtClean="0">
                <a:solidFill>
                  <a:schemeClr val="accent3"/>
                </a:solidFill>
              </a:rPr>
            </a:br>
            <a:r>
              <a:rPr lang="pt-BR" dirty="0" smtClean="0">
                <a:solidFill>
                  <a:schemeClr val="accent3"/>
                </a:solidFill>
              </a:rPr>
              <a:t>SUPER MASSIVO</a:t>
            </a:r>
            <a:endParaRPr lang="pt-BR" dirty="0">
              <a:solidFill>
                <a:schemeClr val="accent3"/>
              </a:solidFill>
            </a:endParaRPr>
          </a:p>
        </p:txBody>
      </p:sp>
      <p:cxnSp>
        <p:nvCxnSpPr>
          <p:cNvPr id="5" name="Conector reto 4"/>
          <p:cNvCxnSpPr/>
          <p:nvPr/>
        </p:nvCxnSpPr>
        <p:spPr bwMode="auto">
          <a:xfrm flipH="1" flipV="1">
            <a:off x="0" y="131409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89954"/>
            <a:ext cx="7632700" cy="1401763"/>
          </a:xfrm>
        </p:spPr>
        <p:txBody>
          <a:bodyPr/>
          <a:lstStyle/>
          <a:p>
            <a:r>
              <a:rPr lang="pt-BR" dirty="0" smtClean="0">
                <a:solidFill>
                  <a:schemeClr val="accent3"/>
                </a:solidFill>
              </a:rPr>
              <a:t>GÁS e POEIRA  INTERESTELAR</a:t>
            </a:r>
            <a:endParaRPr lang="pt-BR" dirty="0">
              <a:solidFill>
                <a:schemeClr val="accent3"/>
              </a:solidFill>
            </a:endParaRPr>
          </a:p>
        </p:txBody>
      </p:sp>
      <p:cxnSp>
        <p:nvCxnSpPr>
          <p:cNvPr id="10" name="Conector reto 9"/>
          <p:cNvCxnSpPr/>
          <p:nvPr/>
        </p:nvCxnSpPr>
        <p:spPr bwMode="auto">
          <a:xfrm flipH="1" flipV="1">
            <a:off x="0" y="1386098"/>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66564" name="Picture 4" descr="http://upload.wikimedia.org/wikipedia/commons/0/0a/Milkyway_pan1.jpg"/>
          <p:cNvPicPr>
            <a:picLocks noChangeAspect="1" noChangeArrowheads="1"/>
          </p:cNvPicPr>
          <p:nvPr/>
        </p:nvPicPr>
        <p:blipFill>
          <a:blip r:embed="rId3" cstate="print"/>
          <a:srcRect/>
          <a:stretch>
            <a:fillRect/>
          </a:stretch>
        </p:blipFill>
        <p:spPr bwMode="auto">
          <a:xfrm>
            <a:off x="323962" y="2142182"/>
            <a:ext cx="6667500" cy="1428750"/>
          </a:xfrm>
          <a:prstGeom prst="rect">
            <a:avLst/>
          </a:prstGeom>
          <a:noFill/>
        </p:spPr>
      </p:pic>
      <p:sp>
        <p:nvSpPr>
          <p:cNvPr id="7" name="Retângulo 6"/>
          <p:cNvSpPr/>
          <p:nvPr/>
        </p:nvSpPr>
        <p:spPr>
          <a:xfrm>
            <a:off x="1620106" y="4047489"/>
            <a:ext cx="5364596" cy="830997"/>
          </a:xfrm>
          <a:prstGeom prst="rect">
            <a:avLst/>
          </a:prstGeom>
        </p:spPr>
        <p:txBody>
          <a:bodyPr wrap="square">
            <a:spAutoFit/>
          </a:bodyPr>
          <a:lstStyle/>
          <a:p>
            <a:pPr>
              <a:buFont typeface="Arial" pitchFamily="34" charset="0"/>
              <a:buChar char="•"/>
            </a:pPr>
            <a:r>
              <a:rPr lang="pt-BR" dirty="0" smtClean="0"/>
              <a:t> Linhas em absorção - estrelas quentes</a:t>
            </a:r>
          </a:p>
          <a:p>
            <a:pPr>
              <a:buFont typeface="Arial" pitchFamily="34" charset="0"/>
              <a:buChar char="•"/>
            </a:pPr>
            <a:r>
              <a:rPr lang="pt-BR" dirty="0" smtClean="0"/>
              <a:t> Grãos sólidos </a:t>
            </a:r>
            <a:endParaRPr lang="pt-BR"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entauro A (Foto: ESO)"/>
          <p:cNvPicPr>
            <a:picLocks noChangeAspect="1" noChangeArrowheads="1"/>
          </p:cNvPicPr>
          <p:nvPr/>
        </p:nvPicPr>
        <p:blipFill>
          <a:blip r:embed="rId3" cstate="print"/>
          <a:srcRect t="17354" b="4677"/>
          <a:stretch>
            <a:fillRect/>
          </a:stretch>
        </p:blipFill>
        <p:spPr bwMode="auto">
          <a:xfrm>
            <a:off x="1116050" y="1206078"/>
            <a:ext cx="5244084" cy="3996444"/>
          </a:xfrm>
          <a:prstGeom prst="rect">
            <a:avLst/>
          </a:prstGeom>
          <a:noFill/>
        </p:spPr>
      </p:pic>
      <p:sp>
        <p:nvSpPr>
          <p:cNvPr id="4" name="Título 1"/>
          <p:cNvSpPr>
            <a:spLocks noGrp="1"/>
          </p:cNvSpPr>
          <p:nvPr>
            <p:ph type="title"/>
          </p:nvPr>
        </p:nvSpPr>
        <p:spPr>
          <a:xfrm>
            <a:off x="1" y="-90066"/>
            <a:ext cx="7632700" cy="1401763"/>
          </a:xfrm>
        </p:spPr>
        <p:txBody>
          <a:bodyPr/>
          <a:lstStyle/>
          <a:p>
            <a:r>
              <a:rPr lang="pt-BR" dirty="0" smtClean="0">
                <a:solidFill>
                  <a:schemeClr val="accent3"/>
                </a:solidFill>
              </a:rPr>
              <a:t>POEIRA  INTERESTELAR</a:t>
            </a:r>
            <a:endParaRPr lang="pt-BR" dirty="0">
              <a:solidFill>
                <a:schemeClr val="accent3"/>
              </a:solidFill>
            </a:endParaRPr>
          </a:p>
        </p:txBody>
      </p:sp>
      <p:cxnSp>
        <p:nvCxnSpPr>
          <p:cNvPr id="5" name="Conector reto 4"/>
          <p:cNvCxnSpPr/>
          <p:nvPr/>
        </p:nvCxnSpPr>
        <p:spPr bwMode="auto">
          <a:xfrm flipH="1" flipV="1">
            <a:off x="0" y="95405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Galáxia Centaurus A, vista pelo telescópio Alma com grandes comprimentos de onda (Foto: ALMA (ESO/NAOJ/NRAO); ESO/Y. Beletsky)"/>
          <p:cNvPicPr>
            <a:picLocks noChangeAspect="1" noChangeArrowheads="1"/>
          </p:cNvPicPr>
          <p:nvPr/>
        </p:nvPicPr>
        <p:blipFill>
          <a:blip r:embed="rId3" cstate="print"/>
          <a:srcRect/>
          <a:stretch>
            <a:fillRect/>
          </a:stretch>
        </p:blipFill>
        <p:spPr bwMode="auto">
          <a:xfrm>
            <a:off x="1188058" y="827137"/>
            <a:ext cx="4897388" cy="4897388"/>
          </a:xfrm>
          <a:prstGeom prst="rect">
            <a:avLst/>
          </a:prstGeom>
          <a:noFill/>
        </p:spPr>
      </p:pic>
      <p:sp>
        <p:nvSpPr>
          <p:cNvPr id="4" name="Título 1"/>
          <p:cNvSpPr>
            <a:spLocks noGrp="1"/>
          </p:cNvSpPr>
          <p:nvPr>
            <p:ph type="title"/>
          </p:nvPr>
        </p:nvSpPr>
        <p:spPr>
          <a:xfrm>
            <a:off x="1" y="-198078"/>
            <a:ext cx="7632700" cy="1401763"/>
          </a:xfrm>
        </p:spPr>
        <p:txBody>
          <a:bodyPr/>
          <a:lstStyle/>
          <a:p>
            <a:r>
              <a:rPr lang="pt-BR" dirty="0" smtClean="0">
                <a:solidFill>
                  <a:schemeClr val="accent3"/>
                </a:solidFill>
              </a:rPr>
              <a:t>POEIRA  INTERESTELAR</a:t>
            </a:r>
            <a:endParaRPr lang="pt-BR" dirty="0">
              <a:solidFill>
                <a:schemeClr val="accent3"/>
              </a:solidFill>
            </a:endParaRPr>
          </a:p>
        </p:txBody>
      </p:sp>
      <p:cxnSp>
        <p:nvCxnSpPr>
          <p:cNvPr id="5" name="Conector reto 4"/>
          <p:cNvCxnSpPr/>
          <p:nvPr/>
        </p:nvCxnSpPr>
        <p:spPr bwMode="auto">
          <a:xfrm flipH="1" flipV="1">
            <a:off x="0" y="81003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Imagem da galáxia Centauro A, ou NGC 5128, feita pelo Hubble (Foto: Nasa/ESA)"/>
          <p:cNvPicPr>
            <a:picLocks noChangeAspect="1" noChangeArrowheads="1"/>
          </p:cNvPicPr>
          <p:nvPr/>
        </p:nvPicPr>
        <p:blipFill>
          <a:blip r:embed="rId3" cstate="print"/>
          <a:srcRect/>
          <a:stretch>
            <a:fillRect/>
          </a:stretch>
        </p:blipFill>
        <p:spPr bwMode="auto">
          <a:xfrm>
            <a:off x="1620106" y="1134070"/>
            <a:ext cx="4048239" cy="4198416"/>
          </a:xfrm>
          <a:prstGeom prst="rect">
            <a:avLst/>
          </a:prstGeom>
          <a:noFill/>
        </p:spPr>
      </p:pic>
      <p:sp>
        <p:nvSpPr>
          <p:cNvPr id="4" name="Título 1"/>
          <p:cNvSpPr txBox="1">
            <a:spLocks/>
          </p:cNvSpPr>
          <p:nvPr/>
        </p:nvSpPr>
        <p:spPr bwMode="auto">
          <a:xfrm>
            <a:off x="1" y="-198078"/>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smtClean="0">
                <a:ln>
                  <a:noFill/>
                </a:ln>
                <a:solidFill>
                  <a:schemeClr val="accent3"/>
                </a:solidFill>
                <a:effectLst/>
                <a:uLnTx/>
                <a:uFillTx/>
                <a:latin typeface="+mj-lt"/>
                <a:ea typeface="+mj-ea"/>
                <a:cs typeface="+mj-cs"/>
              </a:rPr>
              <a:t>POEIRA  INTERESTELAR</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5" name="Conector reto 4"/>
          <p:cNvCxnSpPr/>
          <p:nvPr/>
        </p:nvCxnSpPr>
        <p:spPr bwMode="auto">
          <a:xfrm flipH="1" flipV="1">
            <a:off x="0" y="81003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19050"/>
            <a:ext cx="5915025" cy="561975"/>
          </a:xfrm>
          <a:ln/>
        </p:spPr>
        <p:txBody>
          <a:bodyPr/>
          <a:lstStyle/>
          <a:p>
            <a:pPr algn="l">
              <a:lnSpc>
                <a:spcPct val="93000"/>
              </a:lnSpc>
              <a:buClr>
                <a:srgbClr val="FFFF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FFFF00"/>
                </a:solidFill>
                <a:latin typeface="Arial" charset="0"/>
              </a:rPr>
              <a:t>Sessão Astronomia</a:t>
            </a:r>
          </a:p>
        </p:txBody>
      </p:sp>
      <p:sp>
        <p:nvSpPr>
          <p:cNvPr id="7170" name="Text Box 2"/>
          <p:cNvSpPr txBox="1">
            <a:spLocks noChangeArrowheads="1"/>
          </p:cNvSpPr>
          <p:nvPr/>
        </p:nvSpPr>
        <p:spPr bwMode="auto">
          <a:xfrm>
            <a:off x="234950" y="1150953"/>
            <a:ext cx="7162800" cy="3667095"/>
          </a:xfrm>
          <a:prstGeom prst="rect">
            <a:avLst/>
          </a:prstGeom>
          <a:noFill/>
          <a:ln w="9525">
            <a:noFill/>
            <a:miter lim="800000"/>
            <a:headEnd/>
            <a:tailEnd/>
          </a:ln>
        </p:spPr>
        <p:txBody>
          <a:bodyPr lIns="90000" tIns="46800" rIns="90000" bIns="46800" anchor="ctr">
            <a:spAutoFit/>
          </a:bodyPr>
          <a:lstStyle/>
          <a:p>
            <a:pPr algn="just">
              <a:lnSpc>
                <a:spcPct val="93000"/>
              </a:lnSpc>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FF00"/>
                </a:solidFill>
                <a:latin typeface="Arial" charset="0"/>
              </a:rPr>
              <a:t>As </a:t>
            </a:r>
            <a:r>
              <a:rPr lang="en-GB" sz="1600" dirty="0" err="1">
                <a:solidFill>
                  <a:srgbClr val="FFFF00"/>
                </a:solidFill>
                <a:latin typeface="Arial" charset="0"/>
              </a:rPr>
              <a:t>Sessões</a:t>
            </a:r>
            <a:r>
              <a:rPr lang="en-GB" sz="1600" dirty="0">
                <a:solidFill>
                  <a:srgbClr val="FFFF00"/>
                </a:solidFill>
                <a:latin typeface="Arial" charset="0"/>
              </a:rPr>
              <a:t> </a:t>
            </a:r>
            <a:r>
              <a:rPr lang="en-GB" sz="1600" dirty="0" err="1">
                <a:solidFill>
                  <a:srgbClr val="FFFF00"/>
                </a:solidFill>
                <a:latin typeface="Arial" charset="0"/>
              </a:rPr>
              <a:t>Astronomia</a:t>
            </a:r>
            <a:r>
              <a:rPr lang="en-GB" sz="1600" dirty="0">
                <a:solidFill>
                  <a:srgbClr val="FFFF00"/>
                </a:solidFill>
                <a:latin typeface="Arial" charset="0"/>
              </a:rPr>
              <a:t> </a:t>
            </a:r>
            <a:r>
              <a:rPr lang="en-GB" sz="1600" dirty="0" err="1">
                <a:solidFill>
                  <a:srgbClr val="FFFF00"/>
                </a:solidFill>
                <a:latin typeface="Arial" charset="0"/>
              </a:rPr>
              <a:t>são</a:t>
            </a:r>
            <a:r>
              <a:rPr lang="en-GB" sz="1600" dirty="0">
                <a:solidFill>
                  <a:srgbClr val="FFFF00"/>
                </a:solidFill>
                <a:latin typeface="Arial" charset="0"/>
              </a:rPr>
              <a:t> </a:t>
            </a:r>
            <a:r>
              <a:rPr lang="en-GB" sz="1600" dirty="0" err="1">
                <a:solidFill>
                  <a:srgbClr val="FFFF00"/>
                </a:solidFill>
                <a:latin typeface="Arial" charset="0"/>
              </a:rPr>
              <a:t>palestras</a:t>
            </a:r>
            <a:r>
              <a:rPr lang="en-GB" sz="1600" dirty="0">
                <a:solidFill>
                  <a:srgbClr val="FFFF00"/>
                </a:solidFill>
                <a:latin typeface="Arial" charset="0"/>
              </a:rPr>
              <a:t> </a:t>
            </a:r>
            <a:r>
              <a:rPr lang="en-GB" sz="1600" dirty="0" err="1">
                <a:solidFill>
                  <a:srgbClr val="FFFF00"/>
                </a:solidFill>
                <a:latin typeface="Arial" charset="0"/>
              </a:rPr>
              <a:t>proferidas</a:t>
            </a:r>
            <a:r>
              <a:rPr lang="en-GB" sz="1600" dirty="0">
                <a:solidFill>
                  <a:srgbClr val="FFFF00"/>
                </a:solidFill>
                <a:latin typeface="Arial" charset="0"/>
              </a:rPr>
              <a:t> </a:t>
            </a:r>
            <a:r>
              <a:rPr lang="en-GB" sz="1600" dirty="0" err="1">
                <a:solidFill>
                  <a:srgbClr val="FFFF00"/>
                </a:solidFill>
                <a:latin typeface="Arial" charset="0"/>
              </a:rPr>
              <a:t>pela</a:t>
            </a:r>
            <a:r>
              <a:rPr lang="en-GB" sz="1600" dirty="0">
                <a:solidFill>
                  <a:srgbClr val="FFFF00"/>
                </a:solidFill>
                <a:latin typeface="Arial" charset="0"/>
              </a:rPr>
              <a:t> </a:t>
            </a:r>
            <a:r>
              <a:rPr lang="en-GB" sz="1600" dirty="0" err="1">
                <a:solidFill>
                  <a:srgbClr val="FFFF00"/>
                </a:solidFill>
                <a:latin typeface="Arial" charset="0"/>
              </a:rPr>
              <a:t>equipe</a:t>
            </a:r>
            <a:r>
              <a:rPr lang="en-GB" sz="1600" dirty="0">
                <a:solidFill>
                  <a:srgbClr val="FFFF00"/>
                </a:solidFill>
                <a:latin typeface="Arial" charset="0"/>
              </a:rPr>
              <a:t> do </a:t>
            </a:r>
            <a:r>
              <a:rPr lang="en-GB" sz="1600" dirty="0" err="1">
                <a:solidFill>
                  <a:srgbClr val="FFFF00"/>
                </a:solidFill>
                <a:latin typeface="Arial" charset="0"/>
              </a:rPr>
              <a:t>Setor</a:t>
            </a:r>
            <a:r>
              <a:rPr lang="en-GB" sz="1600" dirty="0">
                <a:solidFill>
                  <a:srgbClr val="FFFF00"/>
                </a:solidFill>
                <a:latin typeface="Arial" charset="0"/>
              </a:rPr>
              <a:t> de </a:t>
            </a:r>
            <a:r>
              <a:rPr lang="en-GB" sz="1600" dirty="0" err="1">
                <a:solidFill>
                  <a:srgbClr val="FFFF00"/>
                </a:solidFill>
                <a:latin typeface="Arial" charset="0"/>
              </a:rPr>
              <a:t>Astronomia</a:t>
            </a:r>
            <a:r>
              <a:rPr lang="en-GB" sz="1600" dirty="0">
                <a:solidFill>
                  <a:srgbClr val="FFFF00"/>
                </a:solidFill>
                <a:latin typeface="Arial" charset="0"/>
              </a:rPr>
              <a:t> </a:t>
            </a:r>
            <a:r>
              <a:rPr lang="en-GB" sz="1600" dirty="0" err="1">
                <a:solidFill>
                  <a:srgbClr val="FFFF00"/>
                </a:solidFill>
                <a:latin typeface="Arial" charset="0"/>
              </a:rPr>
              <a:t>todos</a:t>
            </a:r>
            <a:r>
              <a:rPr lang="en-GB" sz="1600" dirty="0">
                <a:solidFill>
                  <a:srgbClr val="FFFF00"/>
                </a:solidFill>
                <a:latin typeface="Arial" charset="0"/>
              </a:rPr>
              <a:t> </a:t>
            </a:r>
            <a:r>
              <a:rPr lang="en-GB" sz="1600" dirty="0" err="1">
                <a:solidFill>
                  <a:srgbClr val="FFFF00"/>
                </a:solidFill>
                <a:latin typeface="Arial" charset="0"/>
              </a:rPr>
              <a:t>os</a:t>
            </a:r>
            <a:r>
              <a:rPr lang="en-GB" sz="1600" dirty="0">
                <a:solidFill>
                  <a:srgbClr val="FFFF00"/>
                </a:solidFill>
                <a:latin typeface="Arial" charset="0"/>
              </a:rPr>
              <a:t> </a:t>
            </a:r>
            <a:r>
              <a:rPr lang="en-GB" sz="1600" dirty="0" err="1">
                <a:solidFill>
                  <a:srgbClr val="FFFF00"/>
                </a:solidFill>
                <a:latin typeface="Arial" charset="0"/>
              </a:rPr>
              <a:t>sábados</a:t>
            </a:r>
            <a:r>
              <a:rPr lang="en-GB" sz="1600" dirty="0">
                <a:solidFill>
                  <a:srgbClr val="FFFF00"/>
                </a:solidFill>
                <a:latin typeface="Arial" charset="0"/>
              </a:rPr>
              <a:t> </a:t>
            </a:r>
            <a:r>
              <a:rPr lang="en-GB" sz="1600" dirty="0" err="1">
                <a:solidFill>
                  <a:srgbClr val="FFFF00"/>
                </a:solidFill>
                <a:latin typeface="Arial" charset="0"/>
              </a:rPr>
              <a:t>às</a:t>
            </a:r>
            <a:r>
              <a:rPr lang="en-GB" sz="1600" dirty="0">
                <a:solidFill>
                  <a:srgbClr val="FFFF00"/>
                </a:solidFill>
                <a:latin typeface="Arial" charset="0"/>
              </a:rPr>
              <a:t> 21h00. </a:t>
            </a:r>
            <a:r>
              <a:rPr lang="en-GB" sz="1600" dirty="0" err="1">
                <a:solidFill>
                  <a:srgbClr val="FFFF00"/>
                </a:solidFill>
                <a:latin typeface="Arial" charset="0"/>
              </a:rPr>
              <a:t>Iniciadas</a:t>
            </a:r>
            <a:r>
              <a:rPr lang="en-GB" sz="1600" dirty="0">
                <a:solidFill>
                  <a:srgbClr val="FFFF00"/>
                </a:solidFill>
                <a:latin typeface="Arial" charset="0"/>
              </a:rPr>
              <a:t> </a:t>
            </a:r>
            <a:r>
              <a:rPr lang="en-GB" sz="1600" dirty="0" err="1">
                <a:solidFill>
                  <a:srgbClr val="FFFF00"/>
                </a:solidFill>
                <a:latin typeface="Arial" charset="0"/>
              </a:rPr>
              <a:t>em</a:t>
            </a:r>
            <a:r>
              <a:rPr lang="en-GB" sz="1600" dirty="0">
                <a:solidFill>
                  <a:srgbClr val="FFFF00"/>
                </a:solidFill>
                <a:latin typeface="Arial" charset="0"/>
              </a:rPr>
              <a:t> 1992, </a:t>
            </a:r>
            <a:r>
              <a:rPr lang="en-GB" sz="1600" dirty="0" err="1">
                <a:solidFill>
                  <a:srgbClr val="FFFF00"/>
                </a:solidFill>
                <a:latin typeface="Arial" charset="0"/>
              </a:rPr>
              <a:t>foram</a:t>
            </a:r>
            <a:r>
              <a:rPr lang="en-GB" sz="1600" dirty="0">
                <a:solidFill>
                  <a:srgbClr val="FFFF00"/>
                </a:solidFill>
                <a:latin typeface="Arial" charset="0"/>
              </a:rPr>
              <a:t> </a:t>
            </a:r>
            <a:r>
              <a:rPr lang="en-GB" sz="1600" dirty="0" err="1">
                <a:solidFill>
                  <a:srgbClr val="FFFF00"/>
                </a:solidFill>
                <a:latin typeface="Arial" charset="0"/>
              </a:rPr>
              <a:t>criadas</a:t>
            </a:r>
            <a:r>
              <a:rPr lang="en-GB" sz="1600" dirty="0">
                <a:solidFill>
                  <a:srgbClr val="FFFF00"/>
                </a:solidFill>
                <a:latin typeface="Arial" charset="0"/>
              </a:rPr>
              <a:t> com o </a:t>
            </a:r>
            <a:r>
              <a:rPr lang="en-GB" sz="1600" dirty="0" err="1">
                <a:solidFill>
                  <a:srgbClr val="FFFF00"/>
                </a:solidFill>
                <a:latin typeface="Arial" charset="0"/>
              </a:rPr>
              <a:t>objetivo</a:t>
            </a:r>
            <a:r>
              <a:rPr lang="en-GB" sz="1600" dirty="0">
                <a:solidFill>
                  <a:srgbClr val="FFFF00"/>
                </a:solidFill>
                <a:latin typeface="Arial" charset="0"/>
              </a:rPr>
              <a:t> de </a:t>
            </a:r>
            <a:r>
              <a:rPr lang="en-GB" sz="1600" dirty="0" err="1">
                <a:solidFill>
                  <a:srgbClr val="FFFF00"/>
                </a:solidFill>
                <a:latin typeface="Arial" charset="0"/>
              </a:rPr>
              <a:t>falar</a:t>
            </a:r>
            <a:r>
              <a:rPr lang="en-GB" sz="1600" dirty="0">
                <a:solidFill>
                  <a:srgbClr val="FFFF00"/>
                </a:solidFill>
                <a:latin typeface="Arial" charset="0"/>
              </a:rPr>
              <a:t> </a:t>
            </a:r>
            <a:r>
              <a:rPr lang="en-GB" sz="1600" dirty="0" err="1">
                <a:solidFill>
                  <a:srgbClr val="FFFF00"/>
                </a:solidFill>
                <a:latin typeface="Arial" charset="0"/>
              </a:rPr>
              <a:t>sobre</a:t>
            </a:r>
            <a:r>
              <a:rPr lang="en-GB" sz="1600" dirty="0">
                <a:solidFill>
                  <a:srgbClr val="FFFF00"/>
                </a:solidFill>
                <a:latin typeface="Arial" charset="0"/>
              </a:rPr>
              <a:t> </a:t>
            </a:r>
            <a:r>
              <a:rPr lang="en-GB" sz="1600" dirty="0" err="1">
                <a:solidFill>
                  <a:srgbClr val="FFFF00"/>
                </a:solidFill>
                <a:latin typeface="Arial" charset="0"/>
              </a:rPr>
              <a:t>Astronomia</a:t>
            </a:r>
            <a:r>
              <a:rPr lang="en-GB" sz="1600" dirty="0">
                <a:solidFill>
                  <a:srgbClr val="FFFF00"/>
                </a:solidFill>
                <a:latin typeface="Arial" charset="0"/>
              </a:rPr>
              <a:t> </a:t>
            </a:r>
            <a:r>
              <a:rPr lang="en-GB" sz="1600" dirty="0" err="1">
                <a:solidFill>
                  <a:srgbClr val="FFFF00"/>
                </a:solidFill>
                <a:latin typeface="Arial" charset="0"/>
              </a:rPr>
              <a:t>ao</a:t>
            </a:r>
            <a:r>
              <a:rPr lang="en-GB" sz="1600" dirty="0">
                <a:solidFill>
                  <a:srgbClr val="FFFF00"/>
                </a:solidFill>
                <a:latin typeface="Arial" charset="0"/>
              </a:rPr>
              <a:t> </a:t>
            </a:r>
            <a:r>
              <a:rPr lang="en-GB" sz="1600" dirty="0" err="1">
                <a:solidFill>
                  <a:srgbClr val="FFFF00"/>
                </a:solidFill>
                <a:latin typeface="Arial" charset="0"/>
              </a:rPr>
              <a:t>nosso</a:t>
            </a:r>
            <a:r>
              <a:rPr lang="en-GB" sz="1600" dirty="0">
                <a:solidFill>
                  <a:srgbClr val="FFFF00"/>
                </a:solidFill>
                <a:latin typeface="Arial" charset="0"/>
              </a:rPr>
              <a:t> </a:t>
            </a:r>
            <a:r>
              <a:rPr lang="en-GB" sz="1600" dirty="0" err="1">
                <a:solidFill>
                  <a:srgbClr val="FFFF00"/>
                </a:solidFill>
                <a:latin typeface="Arial" charset="0"/>
              </a:rPr>
              <a:t>público</a:t>
            </a:r>
            <a:r>
              <a:rPr lang="en-GB" sz="1600" dirty="0">
                <a:solidFill>
                  <a:srgbClr val="FFFF00"/>
                </a:solidFill>
                <a:latin typeface="Arial" charset="0"/>
              </a:rPr>
              <a:t> </a:t>
            </a:r>
            <a:r>
              <a:rPr lang="en-GB" sz="1600" dirty="0" err="1">
                <a:solidFill>
                  <a:srgbClr val="FFFF00"/>
                </a:solidFill>
                <a:latin typeface="Arial" charset="0"/>
              </a:rPr>
              <a:t>em</a:t>
            </a:r>
            <a:r>
              <a:rPr lang="en-GB" sz="1600" dirty="0">
                <a:solidFill>
                  <a:srgbClr val="FFFF00"/>
                </a:solidFill>
                <a:latin typeface="Arial" charset="0"/>
              </a:rPr>
              <a:t> </a:t>
            </a:r>
            <a:r>
              <a:rPr lang="en-GB" sz="1600" dirty="0" err="1">
                <a:solidFill>
                  <a:srgbClr val="FFFF00"/>
                </a:solidFill>
                <a:latin typeface="Arial" charset="0"/>
              </a:rPr>
              <a:t>uma</a:t>
            </a:r>
            <a:r>
              <a:rPr lang="en-GB" sz="1600" dirty="0">
                <a:solidFill>
                  <a:srgbClr val="FFFF00"/>
                </a:solidFill>
                <a:latin typeface="Arial" charset="0"/>
              </a:rPr>
              <a:t> </a:t>
            </a:r>
            <a:r>
              <a:rPr lang="en-GB" sz="1600" dirty="0" err="1">
                <a:solidFill>
                  <a:srgbClr val="FFFF00"/>
                </a:solidFill>
                <a:latin typeface="Arial" charset="0"/>
              </a:rPr>
              <a:t>linguagem</a:t>
            </a:r>
            <a:r>
              <a:rPr lang="en-GB" sz="1600" dirty="0">
                <a:solidFill>
                  <a:srgbClr val="FFFF00"/>
                </a:solidFill>
                <a:latin typeface="Arial" charset="0"/>
              </a:rPr>
              <a:t> simples e </a:t>
            </a:r>
            <a:r>
              <a:rPr lang="en-GB" sz="1600" dirty="0" err="1">
                <a:solidFill>
                  <a:srgbClr val="FFFF00"/>
                </a:solidFill>
                <a:latin typeface="Arial" charset="0"/>
              </a:rPr>
              <a:t>acessível</a:t>
            </a:r>
            <a:r>
              <a:rPr lang="en-GB" sz="1600" dirty="0">
                <a:solidFill>
                  <a:srgbClr val="FFFF00"/>
                </a:solidFill>
                <a:latin typeface="Arial" charset="0"/>
              </a:rPr>
              <a:t> a </a:t>
            </a:r>
            <a:r>
              <a:rPr lang="en-GB" sz="1600" dirty="0" err="1">
                <a:solidFill>
                  <a:srgbClr val="FFFF00"/>
                </a:solidFill>
                <a:latin typeface="Arial" charset="0"/>
              </a:rPr>
              <a:t>todas</a:t>
            </a:r>
            <a:r>
              <a:rPr lang="en-GB" sz="1600" dirty="0">
                <a:solidFill>
                  <a:srgbClr val="FFFF00"/>
                </a:solidFill>
                <a:latin typeface="Arial" charset="0"/>
              </a:rPr>
              <a:t> as </a:t>
            </a:r>
            <a:r>
              <a:rPr lang="en-GB" sz="1600" dirty="0" err="1">
                <a:solidFill>
                  <a:srgbClr val="FFFF00"/>
                </a:solidFill>
                <a:latin typeface="Arial" charset="0"/>
              </a:rPr>
              <a:t>faixas</a:t>
            </a:r>
            <a:r>
              <a:rPr lang="en-GB" sz="1600" dirty="0">
                <a:solidFill>
                  <a:srgbClr val="FFFF00"/>
                </a:solidFill>
                <a:latin typeface="Arial" charset="0"/>
              </a:rPr>
              <a:t> </a:t>
            </a:r>
            <a:r>
              <a:rPr lang="en-GB" sz="1600" dirty="0" err="1">
                <a:solidFill>
                  <a:srgbClr val="FFFF00"/>
                </a:solidFill>
                <a:latin typeface="Arial" charset="0"/>
              </a:rPr>
              <a:t>etárias</a:t>
            </a:r>
            <a:r>
              <a:rPr lang="en-GB" sz="1600" dirty="0">
                <a:solidFill>
                  <a:srgbClr val="FFFF00"/>
                </a:solidFill>
                <a:latin typeface="Arial" charset="0"/>
              </a:rPr>
              <a:t>. </a:t>
            </a:r>
            <a:r>
              <a:rPr lang="en-GB" sz="1600" dirty="0" err="1">
                <a:solidFill>
                  <a:srgbClr val="FFFF00"/>
                </a:solidFill>
                <a:latin typeface="Arial" charset="0"/>
              </a:rPr>
              <a:t>Estas</a:t>
            </a:r>
            <a:r>
              <a:rPr lang="en-GB" sz="1600" dirty="0">
                <a:solidFill>
                  <a:srgbClr val="FFFF00"/>
                </a:solidFill>
                <a:latin typeface="Arial" charset="0"/>
              </a:rPr>
              <a:t> </a:t>
            </a:r>
            <a:r>
              <a:rPr lang="en-GB" sz="1600" dirty="0" err="1">
                <a:solidFill>
                  <a:srgbClr val="FFFF00"/>
                </a:solidFill>
                <a:latin typeface="Arial" charset="0"/>
              </a:rPr>
              <a:t>palestras</a:t>
            </a:r>
            <a:r>
              <a:rPr lang="en-GB" sz="1600" dirty="0">
                <a:solidFill>
                  <a:srgbClr val="FFFF00"/>
                </a:solidFill>
                <a:latin typeface="Arial" charset="0"/>
              </a:rPr>
              <a:t> se </a:t>
            </a:r>
            <a:r>
              <a:rPr lang="en-GB" sz="1600" dirty="0" err="1">
                <a:solidFill>
                  <a:srgbClr val="FFFF00"/>
                </a:solidFill>
                <a:latin typeface="Arial" charset="0"/>
              </a:rPr>
              <a:t>tornaram</a:t>
            </a:r>
            <a:r>
              <a:rPr lang="en-GB" sz="1600" dirty="0">
                <a:solidFill>
                  <a:srgbClr val="FFFF00"/>
                </a:solidFill>
                <a:latin typeface="Arial" charset="0"/>
              </a:rPr>
              <a:t> </a:t>
            </a:r>
            <a:r>
              <a:rPr lang="en-GB" sz="1600" dirty="0" err="1">
                <a:solidFill>
                  <a:srgbClr val="FFFF00"/>
                </a:solidFill>
                <a:latin typeface="Arial" charset="0"/>
              </a:rPr>
              <a:t>uma</a:t>
            </a:r>
            <a:r>
              <a:rPr lang="en-GB" sz="1600" dirty="0">
                <a:solidFill>
                  <a:srgbClr val="FFFF00"/>
                </a:solidFill>
                <a:latin typeface="Arial" charset="0"/>
              </a:rPr>
              <a:t> </a:t>
            </a:r>
            <a:r>
              <a:rPr lang="en-GB" sz="1600" dirty="0" err="1">
                <a:solidFill>
                  <a:srgbClr val="FFFF00"/>
                </a:solidFill>
                <a:latin typeface="Arial" charset="0"/>
              </a:rPr>
              <a:t>opção</a:t>
            </a:r>
            <a:r>
              <a:rPr lang="en-GB" sz="1600" dirty="0">
                <a:solidFill>
                  <a:srgbClr val="FFFF00"/>
                </a:solidFill>
                <a:latin typeface="Arial" charset="0"/>
              </a:rPr>
              <a:t> de </a:t>
            </a:r>
            <a:r>
              <a:rPr lang="en-GB" sz="1600" dirty="0" err="1">
                <a:solidFill>
                  <a:srgbClr val="FFFF00"/>
                </a:solidFill>
                <a:latin typeface="Arial" charset="0"/>
              </a:rPr>
              <a:t>diversão</a:t>
            </a:r>
            <a:r>
              <a:rPr lang="en-GB" sz="1600" dirty="0">
                <a:solidFill>
                  <a:srgbClr val="FFFF00"/>
                </a:solidFill>
                <a:latin typeface="Arial" charset="0"/>
              </a:rPr>
              <a:t> e </a:t>
            </a:r>
            <a:r>
              <a:rPr lang="en-GB" sz="1600" dirty="0" err="1">
                <a:solidFill>
                  <a:srgbClr val="FFFF00"/>
                </a:solidFill>
                <a:latin typeface="Arial" charset="0"/>
              </a:rPr>
              <a:t>informação</a:t>
            </a:r>
            <a:r>
              <a:rPr lang="en-GB" sz="1600" dirty="0">
                <a:solidFill>
                  <a:srgbClr val="FFFF00"/>
                </a:solidFill>
                <a:latin typeface="Arial" charset="0"/>
              </a:rPr>
              <a:t> </a:t>
            </a:r>
            <a:r>
              <a:rPr lang="en-GB" sz="1600" dirty="0" err="1">
                <a:solidFill>
                  <a:srgbClr val="FFFF00"/>
                </a:solidFill>
                <a:latin typeface="Arial" charset="0"/>
              </a:rPr>
              <a:t>para</a:t>
            </a:r>
            <a:r>
              <a:rPr lang="en-GB" sz="1600" dirty="0">
                <a:solidFill>
                  <a:srgbClr val="FFFF00"/>
                </a:solidFill>
                <a:latin typeface="Arial" charset="0"/>
              </a:rPr>
              <a:t> a </a:t>
            </a:r>
            <a:r>
              <a:rPr lang="en-GB" sz="1600" dirty="0" err="1">
                <a:solidFill>
                  <a:srgbClr val="FFFF00"/>
                </a:solidFill>
                <a:latin typeface="Arial" charset="0"/>
              </a:rPr>
              <a:t>comunidade</a:t>
            </a:r>
            <a:r>
              <a:rPr lang="en-GB" sz="1600" dirty="0">
                <a:solidFill>
                  <a:srgbClr val="FFFF00"/>
                </a:solidFill>
                <a:latin typeface="Arial" charset="0"/>
              </a:rPr>
              <a:t> local e </a:t>
            </a:r>
            <a:r>
              <a:rPr lang="en-GB" sz="1600" dirty="0" err="1">
                <a:solidFill>
                  <a:srgbClr val="FFFF00"/>
                </a:solidFill>
                <a:latin typeface="Arial" charset="0"/>
              </a:rPr>
              <a:t>também</a:t>
            </a:r>
            <a:r>
              <a:rPr lang="en-GB" sz="1600" dirty="0">
                <a:solidFill>
                  <a:srgbClr val="FFFF00"/>
                </a:solidFill>
                <a:latin typeface="Arial" charset="0"/>
              </a:rPr>
              <a:t> </a:t>
            </a:r>
            <a:r>
              <a:rPr lang="en-GB" sz="1600" dirty="0" err="1">
                <a:solidFill>
                  <a:srgbClr val="FFFF00"/>
                </a:solidFill>
                <a:latin typeface="Arial" charset="0"/>
              </a:rPr>
              <a:t>para</a:t>
            </a:r>
            <a:r>
              <a:rPr lang="en-GB" sz="1600" dirty="0">
                <a:solidFill>
                  <a:srgbClr val="FFFF00"/>
                </a:solidFill>
                <a:latin typeface="Arial" charset="0"/>
              </a:rPr>
              <a:t> </a:t>
            </a:r>
            <a:r>
              <a:rPr lang="en-GB" sz="1600" dirty="0" err="1">
                <a:solidFill>
                  <a:srgbClr val="FFFF00"/>
                </a:solidFill>
                <a:latin typeface="Arial" charset="0"/>
              </a:rPr>
              <a:t>visitantes</a:t>
            </a:r>
            <a:r>
              <a:rPr lang="en-GB" sz="1600" dirty="0">
                <a:solidFill>
                  <a:srgbClr val="FFFF00"/>
                </a:solidFill>
                <a:latin typeface="Arial" charset="0"/>
              </a:rPr>
              <a:t> de </a:t>
            </a:r>
            <a:r>
              <a:rPr lang="en-GB" sz="1600" dirty="0" err="1">
                <a:solidFill>
                  <a:srgbClr val="FFFF00"/>
                </a:solidFill>
                <a:latin typeface="Arial" charset="0"/>
              </a:rPr>
              <a:t>nossa</a:t>
            </a:r>
            <a:r>
              <a:rPr lang="en-GB" sz="1600" dirty="0">
                <a:solidFill>
                  <a:srgbClr val="FFFF00"/>
                </a:solidFill>
                <a:latin typeface="Arial" charset="0"/>
              </a:rPr>
              <a:t> </a:t>
            </a:r>
            <a:r>
              <a:rPr lang="en-GB" sz="1600" dirty="0" err="1">
                <a:solidFill>
                  <a:srgbClr val="FFFF00"/>
                </a:solidFill>
                <a:latin typeface="Arial" charset="0"/>
              </a:rPr>
              <a:t>cidade</a:t>
            </a:r>
            <a:r>
              <a:rPr lang="en-GB" sz="1600" dirty="0">
                <a:solidFill>
                  <a:srgbClr val="FFFF00"/>
                </a:solidFill>
                <a:latin typeface="Arial" charset="0"/>
              </a:rPr>
              <a:t>. Os </a:t>
            </a:r>
            <a:r>
              <a:rPr lang="en-GB" sz="1600" dirty="0" err="1">
                <a:solidFill>
                  <a:srgbClr val="FFFF00"/>
                </a:solidFill>
                <a:latin typeface="Arial" charset="0"/>
              </a:rPr>
              <a:t>temas</a:t>
            </a:r>
            <a:r>
              <a:rPr lang="en-GB" sz="1600" dirty="0">
                <a:solidFill>
                  <a:srgbClr val="FFFF00"/>
                </a:solidFill>
                <a:latin typeface="Arial" charset="0"/>
              </a:rPr>
              <a:t> </a:t>
            </a:r>
            <a:r>
              <a:rPr lang="en-GB" sz="1600" dirty="0" err="1">
                <a:solidFill>
                  <a:srgbClr val="FFFF00"/>
                </a:solidFill>
                <a:latin typeface="Arial" charset="0"/>
              </a:rPr>
              <a:t>abordados</a:t>
            </a:r>
            <a:r>
              <a:rPr lang="en-GB" sz="1600" dirty="0">
                <a:solidFill>
                  <a:srgbClr val="FFFF00"/>
                </a:solidFill>
                <a:latin typeface="Arial" charset="0"/>
              </a:rPr>
              <a:t> </a:t>
            </a:r>
            <a:r>
              <a:rPr lang="en-GB" sz="1600" dirty="0" err="1">
                <a:solidFill>
                  <a:srgbClr val="FFFF00"/>
                </a:solidFill>
                <a:latin typeface="Arial" charset="0"/>
              </a:rPr>
              <a:t>são</a:t>
            </a:r>
            <a:r>
              <a:rPr lang="en-GB" sz="1600" dirty="0">
                <a:solidFill>
                  <a:srgbClr val="FFFF00"/>
                </a:solidFill>
                <a:latin typeface="Arial" charset="0"/>
              </a:rPr>
              <a:t> </a:t>
            </a:r>
            <a:r>
              <a:rPr lang="en-GB" sz="1600" dirty="0" err="1">
                <a:solidFill>
                  <a:srgbClr val="FFFF00"/>
                </a:solidFill>
                <a:latin typeface="Arial" charset="0"/>
              </a:rPr>
              <a:t>os</a:t>
            </a:r>
            <a:r>
              <a:rPr lang="en-GB" sz="1600" dirty="0">
                <a:solidFill>
                  <a:srgbClr val="FFFF00"/>
                </a:solidFill>
                <a:latin typeface="Arial" charset="0"/>
              </a:rPr>
              <a:t> </a:t>
            </a:r>
            <a:r>
              <a:rPr lang="en-GB" sz="1600" dirty="0" err="1">
                <a:solidFill>
                  <a:srgbClr val="FFFF00"/>
                </a:solidFill>
                <a:latin typeface="Arial" charset="0"/>
              </a:rPr>
              <a:t>mais</a:t>
            </a:r>
            <a:r>
              <a:rPr lang="en-GB" sz="1600" dirty="0">
                <a:solidFill>
                  <a:srgbClr val="FFFF00"/>
                </a:solidFill>
                <a:latin typeface="Arial" charset="0"/>
              </a:rPr>
              <a:t> </a:t>
            </a:r>
            <a:r>
              <a:rPr lang="en-GB" sz="1600" dirty="0" err="1">
                <a:solidFill>
                  <a:srgbClr val="FFFF00"/>
                </a:solidFill>
                <a:latin typeface="Arial" charset="0"/>
              </a:rPr>
              <a:t>variados</a:t>
            </a:r>
            <a:r>
              <a:rPr lang="en-GB" sz="1600" dirty="0">
                <a:solidFill>
                  <a:srgbClr val="FFFF00"/>
                </a:solidFill>
                <a:latin typeface="Arial" charset="0"/>
              </a:rPr>
              <a:t> </a:t>
            </a:r>
            <a:r>
              <a:rPr lang="en-GB" sz="1600" dirty="0" err="1">
                <a:solidFill>
                  <a:srgbClr val="FFFF00"/>
                </a:solidFill>
                <a:latin typeface="Arial" charset="0"/>
              </a:rPr>
              <a:t>possíveis</a:t>
            </a:r>
            <a:r>
              <a:rPr lang="en-GB" sz="1600" dirty="0">
                <a:solidFill>
                  <a:srgbClr val="FFFF00"/>
                </a:solidFill>
                <a:latin typeface="Arial" charset="0"/>
              </a:rPr>
              <a:t>.</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FF00"/>
                </a:solidFill>
                <a:latin typeface="Arial" charset="0"/>
              </a:rPr>
              <a:t>O material </a:t>
            </a:r>
            <a:r>
              <a:rPr lang="en-GB" sz="1600" dirty="0" err="1">
                <a:solidFill>
                  <a:srgbClr val="FFFF00"/>
                </a:solidFill>
                <a:latin typeface="Arial" charset="0"/>
              </a:rPr>
              <a:t>multimídia</a:t>
            </a:r>
            <a:r>
              <a:rPr lang="en-GB" sz="1600" dirty="0">
                <a:solidFill>
                  <a:srgbClr val="FFFF00"/>
                </a:solidFill>
                <a:latin typeface="Arial" charset="0"/>
              </a:rPr>
              <a:t> </a:t>
            </a:r>
            <a:r>
              <a:rPr lang="en-GB" sz="1600" dirty="0" err="1">
                <a:solidFill>
                  <a:srgbClr val="FFFF00"/>
                </a:solidFill>
                <a:latin typeface="Arial" charset="0"/>
              </a:rPr>
              <a:t>contido</a:t>
            </a:r>
            <a:r>
              <a:rPr lang="en-GB" sz="1600" dirty="0">
                <a:solidFill>
                  <a:srgbClr val="FFFF00"/>
                </a:solidFill>
                <a:latin typeface="Arial" charset="0"/>
              </a:rPr>
              <a:t> </a:t>
            </a:r>
            <a:r>
              <a:rPr lang="en-GB" sz="1600" dirty="0" err="1">
                <a:solidFill>
                  <a:srgbClr val="FFFF00"/>
                </a:solidFill>
                <a:latin typeface="Arial" charset="0"/>
              </a:rPr>
              <a:t>aqui</a:t>
            </a:r>
            <a:r>
              <a:rPr lang="en-GB" sz="1600" dirty="0">
                <a:solidFill>
                  <a:srgbClr val="FFFF00"/>
                </a:solidFill>
                <a:latin typeface="Arial" charset="0"/>
              </a:rPr>
              <a:t> </a:t>
            </a:r>
            <a:r>
              <a:rPr lang="en-GB" sz="1600" dirty="0" err="1">
                <a:solidFill>
                  <a:srgbClr val="FFFF00"/>
                </a:solidFill>
                <a:latin typeface="Arial" charset="0"/>
              </a:rPr>
              <a:t>consiste</a:t>
            </a:r>
            <a:r>
              <a:rPr lang="en-GB" sz="1600" dirty="0">
                <a:solidFill>
                  <a:srgbClr val="FFFF00"/>
                </a:solidFill>
                <a:latin typeface="Arial" charset="0"/>
              </a:rPr>
              <a:t> </a:t>
            </a:r>
            <a:r>
              <a:rPr lang="en-GB" sz="1600" dirty="0" err="1">
                <a:solidFill>
                  <a:srgbClr val="FFFF00"/>
                </a:solidFill>
                <a:latin typeface="Arial" charset="0"/>
              </a:rPr>
              <a:t>numa</a:t>
            </a:r>
            <a:r>
              <a:rPr lang="en-GB" sz="1600" dirty="0">
                <a:solidFill>
                  <a:srgbClr val="FFFF00"/>
                </a:solidFill>
                <a:latin typeface="Arial" charset="0"/>
              </a:rPr>
              <a:t> </a:t>
            </a:r>
            <a:r>
              <a:rPr lang="en-GB" sz="1600" dirty="0" err="1">
                <a:solidFill>
                  <a:srgbClr val="FFFF00"/>
                </a:solidFill>
                <a:latin typeface="Arial" charset="0"/>
              </a:rPr>
              <a:t>opção</a:t>
            </a:r>
            <a:r>
              <a:rPr lang="en-GB" sz="1600" dirty="0">
                <a:solidFill>
                  <a:srgbClr val="FFFF00"/>
                </a:solidFill>
                <a:latin typeface="Arial" charset="0"/>
              </a:rPr>
              <a:t> audiovisual </a:t>
            </a:r>
            <a:r>
              <a:rPr lang="en-GB" sz="1600" dirty="0" err="1">
                <a:solidFill>
                  <a:srgbClr val="FFFF00"/>
                </a:solidFill>
                <a:latin typeface="Arial" charset="0"/>
              </a:rPr>
              <a:t>complementar</a:t>
            </a:r>
            <a:r>
              <a:rPr lang="en-GB" sz="1600" dirty="0">
                <a:solidFill>
                  <a:srgbClr val="FFFF00"/>
                </a:solidFill>
                <a:latin typeface="Arial" charset="0"/>
              </a:rPr>
              <a:t> </a:t>
            </a:r>
            <a:r>
              <a:rPr lang="en-GB" sz="1600" dirty="0" err="1">
                <a:solidFill>
                  <a:srgbClr val="FFFF00"/>
                </a:solidFill>
                <a:latin typeface="Arial" charset="0"/>
              </a:rPr>
              <a:t>que</a:t>
            </a:r>
            <a:r>
              <a:rPr lang="en-GB" sz="1600" dirty="0">
                <a:solidFill>
                  <a:srgbClr val="FFFF00"/>
                </a:solidFill>
                <a:latin typeface="Arial" charset="0"/>
              </a:rPr>
              <a:t> o professor do </a:t>
            </a:r>
            <a:r>
              <a:rPr lang="en-GB" sz="1600" dirty="0" err="1">
                <a:solidFill>
                  <a:srgbClr val="FFFF00"/>
                </a:solidFill>
                <a:latin typeface="Arial" charset="0"/>
              </a:rPr>
              <a:t>Sistema</a:t>
            </a:r>
            <a:r>
              <a:rPr lang="en-GB" sz="1600" dirty="0">
                <a:solidFill>
                  <a:srgbClr val="FFFF00"/>
                </a:solidFill>
                <a:latin typeface="Arial" charset="0"/>
              </a:rPr>
              <a:t> de </a:t>
            </a:r>
            <a:r>
              <a:rPr lang="en-GB" sz="1600" dirty="0" err="1">
                <a:solidFill>
                  <a:srgbClr val="FFFF00"/>
                </a:solidFill>
                <a:latin typeface="Arial" charset="0"/>
              </a:rPr>
              <a:t>Ensino</a:t>
            </a:r>
            <a:r>
              <a:rPr lang="en-GB" sz="1600" dirty="0">
                <a:solidFill>
                  <a:srgbClr val="FFFF00"/>
                </a:solidFill>
                <a:latin typeface="Arial" charset="0"/>
              </a:rPr>
              <a:t> </a:t>
            </a:r>
            <a:r>
              <a:rPr lang="en-GB" sz="1600" dirty="0" err="1">
                <a:solidFill>
                  <a:srgbClr val="FFFF00"/>
                </a:solidFill>
                <a:latin typeface="Arial" charset="0"/>
              </a:rPr>
              <a:t>pode</a:t>
            </a:r>
            <a:r>
              <a:rPr lang="en-GB" sz="1600" dirty="0">
                <a:solidFill>
                  <a:srgbClr val="FFFF00"/>
                </a:solidFill>
                <a:latin typeface="Arial" charset="0"/>
              </a:rPr>
              <a:t> </a:t>
            </a:r>
            <a:r>
              <a:rPr lang="en-GB" sz="1600" dirty="0" err="1">
                <a:solidFill>
                  <a:srgbClr val="FFFF00"/>
                </a:solidFill>
                <a:latin typeface="Arial" charset="0"/>
              </a:rPr>
              <a:t>utilizar</a:t>
            </a:r>
            <a:r>
              <a:rPr lang="en-GB" sz="1600" dirty="0">
                <a:solidFill>
                  <a:srgbClr val="FFFF00"/>
                </a:solidFill>
                <a:latin typeface="Arial" charset="0"/>
              </a:rPr>
              <a:t> </a:t>
            </a:r>
            <a:r>
              <a:rPr lang="en-GB" sz="1600" dirty="0" err="1">
                <a:solidFill>
                  <a:srgbClr val="FFFF00"/>
                </a:solidFill>
                <a:latin typeface="Arial" charset="0"/>
              </a:rPr>
              <a:t>como</a:t>
            </a:r>
            <a:r>
              <a:rPr lang="en-GB" sz="1600" dirty="0">
                <a:solidFill>
                  <a:srgbClr val="FFFF00"/>
                </a:solidFill>
                <a:latin typeface="Arial" charset="0"/>
              </a:rPr>
              <a:t> </a:t>
            </a:r>
            <a:r>
              <a:rPr lang="en-GB" sz="1600" dirty="0" err="1">
                <a:solidFill>
                  <a:srgbClr val="FFFF00"/>
                </a:solidFill>
                <a:latin typeface="Arial" charset="0"/>
              </a:rPr>
              <a:t>auxílio</a:t>
            </a:r>
            <a:r>
              <a:rPr lang="en-GB" sz="1600" dirty="0">
                <a:solidFill>
                  <a:srgbClr val="FFFF00"/>
                </a:solidFill>
                <a:latin typeface="Arial" charset="0"/>
              </a:rPr>
              <a:t> </a:t>
            </a:r>
            <a:r>
              <a:rPr lang="en-GB" sz="1600" dirty="0" err="1">
                <a:solidFill>
                  <a:srgbClr val="FFFF00"/>
                </a:solidFill>
                <a:latin typeface="Arial" charset="0"/>
              </a:rPr>
              <a:t>às</a:t>
            </a:r>
            <a:r>
              <a:rPr lang="en-GB" sz="1600" dirty="0">
                <a:solidFill>
                  <a:srgbClr val="FFFF00"/>
                </a:solidFill>
                <a:latin typeface="Arial" charset="0"/>
              </a:rPr>
              <a:t> </a:t>
            </a:r>
            <a:r>
              <a:rPr lang="en-GB" sz="1600" dirty="0" err="1">
                <a:solidFill>
                  <a:srgbClr val="FFFF00"/>
                </a:solidFill>
                <a:latin typeface="Arial" charset="0"/>
              </a:rPr>
              <a:t>suas</a:t>
            </a:r>
            <a:r>
              <a:rPr lang="en-GB" sz="1600" dirty="0">
                <a:solidFill>
                  <a:srgbClr val="FFFF00"/>
                </a:solidFill>
                <a:latin typeface="Arial" charset="0"/>
              </a:rPr>
              <a:t> </a:t>
            </a:r>
            <a:r>
              <a:rPr lang="en-GB" sz="1600" dirty="0" err="1">
                <a:solidFill>
                  <a:srgbClr val="FFFF00"/>
                </a:solidFill>
                <a:latin typeface="Arial" charset="0"/>
              </a:rPr>
              <a:t>aulas</a:t>
            </a:r>
            <a:r>
              <a:rPr lang="en-GB" sz="1600" dirty="0">
                <a:solidFill>
                  <a:srgbClr val="FFFF00"/>
                </a:solidFill>
                <a:latin typeface="Arial" charset="0"/>
              </a:rPr>
              <a:t>. </a:t>
            </a: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FF00"/>
                </a:solidFill>
                <a:latin typeface="Arial" charset="0"/>
              </a:rPr>
              <a:t>O </a:t>
            </a:r>
            <a:r>
              <a:rPr lang="en-GB" sz="1600" dirty="0" err="1">
                <a:solidFill>
                  <a:srgbClr val="FFFF00"/>
                </a:solidFill>
                <a:latin typeface="Arial" charset="0"/>
              </a:rPr>
              <a:t>conteúdo</a:t>
            </a:r>
            <a:r>
              <a:rPr lang="en-GB" sz="1600" dirty="0">
                <a:solidFill>
                  <a:srgbClr val="FFFF00"/>
                </a:solidFill>
                <a:latin typeface="Arial" charset="0"/>
              </a:rPr>
              <a:t> das </a:t>
            </a:r>
            <a:r>
              <a:rPr lang="en-GB" sz="1600" dirty="0" err="1">
                <a:solidFill>
                  <a:srgbClr val="FFFF00"/>
                </a:solidFill>
                <a:latin typeface="Arial" charset="0"/>
              </a:rPr>
              <a:t>Sessões</a:t>
            </a:r>
            <a:r>
              <a:rPr lang="en-GB" sz="1600" dirty="0">
                <a:solidFill>
                  <a:srgbClr val="FFFF00"/>
                </a:solidFill>
                <a:latin typeface="Arial" charset="0"/>
              </a:rPr>
              <a:t> </a:t>
            </a:r>
            <a:r>
              <a:rPr lang="en-GB" sz="1600" dirty="0" err="1">
                <a:solidFill>
                  <a:srgbClr val="FFFF00"/>
                </a:solidFill>
                <a:latin typeface="Arial" charset="0"/>
              </a:rPr>
              <a:t>Astronomia</a:t>
            </a:r>
            <a:r>
              <a:rPr lang="en-GB" sz="1600" dirty="0">
                <a:solidFill>
                  <a:srgbClr val="FFFF00"/>
                </a:solidFill>
                <a:latin typeface="Arial" charset="0"/>
              </a:rPr>
              <a:t> </a:t>
            </a:r>
            <a:r>
              <a:rPr lang="en-GB" sz="1600" dirty="0" err="1">
                <a:solidFill>
                  <a:srgbClr val="FFFF00"/>
                </a:solidFill>
                <a:latin typeface="Arial" charset="0"/>
              </a:rPr>
              <a:t>pode</a:t>
            </a:r>
            <a:r>
              <a:rPr lang="en-GB" sz="1600" dirty="0">
                <a:solidFill>
                  <a:srgbClr val="FFFF00"/>
                </a:solidFill>
                <a:latin typeface="Arial" charset="0"/>
              </a:rPr>
              <a:t> ser </a:t>
            </a:r>
            <a:r>
              <a:rPr lang="en-GB" sz="1600" dirty="0" err="1">
                <a:solidFill>
                  <a:srgbClr val="FFFF00"/>
                </a:solidFill>
                <a:latin typeface="Arial" charset="0"/>
              </a:rPr>
              <a:t>acessado</a:t>
            </a:r>
            <a:r>
              <a:rPr lang="en-GB" sz="1600" dirty="0">
                <a:solidFill>
                  <a:srgbClr val="FFFF00"/>
                </a:solidFill>
                <a:latin typeface="Arial" charset="0"/>
              </a:rPr>
              <a:t> no </a:t>
            </a:r>
            <a:r>
              <a:rPr lang="en-GB" sz="1600" dirty="0" err="1">
                <a:solidFill>
                  <a:srgbClr val="FFFF00"/>
                </a:solidFill>
                <a:latin typeface="Arial" charset="0"/>
              </a:rPr>
              <a:t>seguinte</a:t>
            </a:r>
            <a:r>
              <a:rPr lang="en-GB" sz="1600" dirty="0">
                <a:solidFill>
                  <a:srgbClr val="FFFF00"/>
                </a:solidFill>
                <a:latin typeface="Arial" charset="0"/>
              </a:rPr>
              <a:t> </a:t>
            </a:r>
            <a:r>
              <a:rPr lang="en-GB" sz="1600" dirty="0" err="1">
                <a:solidFill>
                  <a:srgbClr val="FFFF00"/>
                </a:solidFill>
                <a:latin typeface="Arial" charset="0"/>
              </a:rPr>
              <a:t>endereço</a:t>
            </a:r>
            <a:r>
              <a:rPr lang="en-GB" sz="1600" dirty="0">
                <a:solidFill>
                  <a:srgbClr val="FFFF00"/>
                </a:solidFill>
                <a:latin typeface="Arial" charset="0"/>
              </a:rPr>
              <a:t>:</a:t>
            </a:r>
          </a:p>
          <a:p>
            <a:pPr algn="just">
              <a:buClr>
                <a:srgbClr val="CCC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CCCFF"/>
                </a:solidFill>
                <a:latin typeface="Arial" charset="0"/>
                <a:hlinkClick r:id="rId3"/>
              </a:rPr>
              <a:t>http://</a:t>
            </a:r>
            <a:r>
              <a:rPr lang="en-GB" sz="1600" dirty="0" smtClean="0">
                <a:solidFill>
                  <a:srgbClr val="CCCCFF"/>
                </a:solidFill>
                <a:latin typeface="Arial" charset="0"/>
                <a:hlinkClick r:id="rId3"/>
              </a:rPr>
              <a:t>www.cdcc.usp.br/cda/sessao-astronomia</a:t>
            </a:r>
            <a:r>
              <a:rPr lang="en-GB" sz="1600" dirty="0">
                <a:solidFill>
                  <a:srgbClr val="CCCCFF"/>
                </a:solidFill>
                <a:latin typeface="Arial" charset="0"/>
                <a:hlinkClick r:id="rId3"/>
              </a:rPr>
              <a:t>/</a:t>
            </a:r>
            <a:endParaRPr lang="en-GB" sz="1600" dirty="0">
              <a:solidFill>
                <a:srgbClr val="CCCCFF"/>
              </a:solidFill>
              <a:latin typeface="Arial" charset="0"/>
              <a:hlinkClick r:id="rId4"/>
            </a:endParaRPr>
          </a:p>
          <a:p>
            <a:pPr algn="jus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FFFF00"/>
                </a:solidFill>
                <a:latin typeface="Arial" charset="0"/>
              </a:rPr>
              <a:t>Crédito</a:t>
            </a:r>
            <a:r>
              <a:rPr lang="en-GB" sz="1600" dirty="0">
                <a:solidFill>
                  <a:srgbClr val="FFFF00"/>
                </a:solidFill>
                <a:latin typeface="Arial" charset="0"/>
              </a:rPr>
              <a:t> do logo: </a:t>
            </a:r>
            <a:r>
              <a:rPr lang="en-GB" sz="1600" dirty="0" err="1">
                <a:solidFill>
                  <a:srgbClr val="FFFF00"/>
                </a:solidFill>
                <a:latin typeface="Arial" charset="0"/>
              </a:rPr>
              <a:t>Sessão</a:t>
            </a:r>
            <a:r>
              <a:rPr lang="en-GB" sz="1600" dirty="0">
                <a:solidFill>
                  <a:srgbClr val="FFFF00"/>
                </a:solidFill>
                <a:latin typeface="Arial" charset="0"/>
              </a:rPr>
              <a:t> </a:t>
            </a:r>
            <a:r>
              <a:rPr lang="en-GB" sz="1600" dirty="0" err="1">
                <a:solidFill>
                  <a:srgbClr val="FFFF00"/>
                </a:solidFill>
                <a:latin typeface="Arial" charset="0"/>
              </a:rPr>
              <a:t>Astronomia</a:t>
            </a:r>
            <a:r>
              <a:rPr lang="en-GB" sz="1600" dirty="0">
                <a:solidFill>
                  <a:srgbClr val="FFFF00"/>
                </a:solidFill>
                <a:latin typeface="Arial" charset="0"/>
              </a:rPr>
              <a:t>, CDCC-USP/SC, </a:t>
            </a:r>
            <a:r>
              <a:rPr lang="en-GB" sz="1600" dirty="0" err="1">
                <a:solidFill>
                  <a:srgbClr val="FFFF00"/>
                </a:solidFill>
                <a:latin typeface="Arial" charset="0"/>
              </a:rPr>
              <a:t>criado</a:t>
            </a:r>
            <a:r>
              <a:rPr lang="en-GB" sz="1600" dirty="0">
                <a:solidFill>
                  <a:srgbClr val="FFFF00"/>
                </a:solidFill>
                <a:latin typeface="Arial" charset="0"/>
              </a:rPr>
              <a:t> </a:t>
            </a:r>
            <a:r>
              <a:rPr lang="en-GB" sz="1600" dirty="0" err="1">
                <a:solidFill>
                  <a:srgbClr val="FFFF00"/>
                </a:solidFill>
                <a:latin typeface="Arial" charset="0"/>
              </a:rPr>
              <a:t>por</a:t>
            </a:r>
            <a:r>
              <a:rPr lang="en-GB" sz="1600" dirty="0">
                <a:solidFill>
                  <a:srgbClr val="FFFF00"/>
                </a:solidFill>
                <a:latin typeface="Arial" charset="0"/>
              </a:rPr>
              <a:t> Andre Fonseca </a:t>
            </a:r>
            <a:r>
              <a:rPr lang="en-GB" sz="1600" dirty="0" err="1">
                <a:solidFill>
                  <a:srgbClr val="FFFF00"/>
                </a:solidFill>
                <a:latin typeface="Arial" charset="0"/>
              </a:rPr>
              <a:t>da</a:t>
            </a:r>
            <a:r>
              <a:rPr lang="en-GB" sz="1600" dirty="0">
                <a:solidFill>
                  <a:srgbClr val="FFFF00"/>
                </a:solidFill>
                <a:latin typeface="Arial" charset="0"/>
              </a:rPr>
              <a:t> </a:t>
            </a:r>
            <a:r>
              <a:rPr lang="en-GB" sz="1600" dirty="0" smtClean="0">
                <a:solidFill>
                  <a:srgbClr val="FFFF00"/>
                </a:solidFill>
                <a:latin typeface="Arial" charset="0"/>
              </a:rPr>
              <a:t>Silva</a:t>
            </a:r>
            <a:endParaRPr lang="en-GB" sz="1600" dirty="0">
              <a:solidFill>
                <a:srgbClr val="FFFF00"/>
              </a:solidFill>
              <a:latin typeface="Arial"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89954"/>
            <a:ext cx="7632700" cy="1401763"/>
          </a:xfrm>
        </p:spPr>
        <p:txBody>
          <a:bodyPr/>
          <a:lstStyle/>
          <a:p>
            <a:r>
              <a:rPr lang="pt-BR" dirty="0" smtClean="0">
                <a:solidFill>
                  <a:schemeClr val="accent3"/>
                </a:solidFill>
              </a:rPr>
              <a:t>RAIOS CÓSMICOS</a:t>
            </a:r>
            <a:endParaRPr lang="pt-BR" dirty="0">
              <a:solidFill>
                <a:schemeClr val="accent3"/>
              </a:solidFill>
            </a:endParaRPr>
          </a:p>
        </p:txBody>
      </p:sp>
      <p:cxnSp>
        <p:nvCxnSpPr>
          <p:cNvPr id="10" name="Conector reto 9"/>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7" name="Retângulo 6"/>
          <p:cNvSpPr/>
          <p:nvPr/>
        </p:nvSpPr>
        <p:spPr>
          <a:xfrm>
            <a:off x="1404082" y="4662462"/>
            <a:ext cx="5364596" cy="830997"/>
          </a:xfrm>
          <a:prstGeom prst="rect">
            <a:avLst/>
          </a:prstGeom>
        </p:spPr>
        <p:txBody>
          <a:bodyPr wrap="square">
            <a:spAutoFit/>
          </a:bodyPr>
          <a:lstStyle/>
          <a:p>
            <a:pPr>
              <a:buFont typeface="Arial" pitchFamily="34" charset="0"/>
              <a:buChar char="•"/>
            </a:pPr>
            <a:r>
              <a:rPr lang="pt-BR" dirty="0" smtClean="0"/>
              <a:t> Partículas de alta energia</a:t>
            </a:r>
          </a:p>
          <a:p>
            <a:pPr>
              <a:buFont typeface="Arial" pitchFamily="34" charset="0"/>
              <a:buChar char="•"/>
            </a:pPr>
            <a:r>
              <a:rPr lang="pt-BR" dirty="0" smtClean="0"/>
              <a:t> Eventos energéticos </a:t>
            </a:r>
            <a:endParaRPr lang="pt-BR" dirty="0"/>
          </a:p>
        </p:txBody>
      </p:sp>
      <p:pic>
        <p:nvPicPr>
          <p:cNvPr id="72706" name="Picture 2" descr="http://www.apolo11.com/imagens/etc/nebulosa_rcw86_origem_raios_cosmicos-astronautas.jpg"/>
          <p:cNvPicPr>
            <a:picLocks noChangeAspect="1" noChangeArrowheads="1"/>
          </p:cNvPicPr>
          <p:nvPr/>
        </p:nvPicPr>
        <p:blipFill>
          <a:blip r:embed="rId3" cstate="print"/>
          <a:srcRect/>
          <a:stretch>
            <a:fillRect/>
          </a:stretch>
        </p:blipFill>
        <p:spPr bwMode="auto">
          <a:xfrm>
            <a:off x="720006" y="1386098"/>
            <a:ext cx="5715000" cy="3238501"/>
          </a:xfrm>
          <a:prstGeom prst="rect">
            <a:avLst/>
          </a:prstGeom>
          <a:noFill/>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icheiro:Terrestrial planet size comparisons.jpg"/>
          <p:cNvPicPr>
            <a:picLocks noChangeAspect="1" noChangeArrowheads="1"/>
          </p:cNvPicPr>
          <p:nvPr/>
        </p:nvPicPr>
        <p:blipFill>
          <a:blip r:embed="rId3" cstate="print"/>
          <a:srcRect/>
          <a:stretch>
            <a:fillRect/>
          </a:stretch>
        </p:blipFill>
        <p:spPr bwMode="auto">
          <a:xfrm>
            <a:off x="0" y="1530114"/>
            <a:ext cx="7620000" cy="3314700"/>
          </a:xfrm>
          <a:prstGeom prst="rect">
            <a:avLst/>
          </a:prstGeom>
          <a:noFill/>
        </p:spPr>
      </p:pic>
      <p:sp>
        <p:nvSpPr>
          <p:cNvPr id="4" name="Título 1"/>
          <p:cNvSpPr txBox="1">
            <a:spLocks/>
          </p:cNvSpPr>
          <p:nvPr/>
        </p:nvSpPr>
        <p:spPr bwMode="auto">
          <a:xfrm>
            <a:off x="1" y="89954"/>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PLANETAS</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5" name="Conector reto 4"/>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6" name="Retângulo 5"/>
          <p:cNvSpPr/>
          <p:nvPr/>
        </p:nvSpPr>
        <p:spPr>
          <a:xfrm>
            <a:off x="-36078" y="4374430"/>
            <a:ext cx="7632848" cy="461665"/>
          </a:xfrm>
          <a:prstGeom prst="rect">
            <a:avLst/>
          </a:prstGeom>
        </p:spPr>
        <p:txBody>
          <a:bodyPr wrap="square">
            <a:spAutoFit/>
          </a:bodyPr>
          <a:lstStyle/>
          <a:p>
            <a:r>
              <a:rPr lang="pt-BR" dirty="0" smtClean="0"/>
              <a:t>Mercúrio          Vênus                        Terra                 Marte</a:t>
            </a: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cheiro:Gas giants in the solar system.jpg"/>
          <p:cNvPicPr>
            <a:picLocks noChangeAspect="1" noChangeArrowheads="1"/>
          </p:cNvPicPr>
          <p:nvPr/>
        </p:nvPicPr>
        <p:blipFill>
          <a:blip r:embed="rId3" cstate="print"/>
          <a:srcRect l="2955" t="34170" r="19285" b="33827"/>
          <a:stretch>
            <a:fillRect/>
          </a:stretch>
        </p:blipFill>
        <p:spPr bwMode="auto">
          <a:xfrm rot="5400000">
            <a:off x="2034152" y="2016168"/>
            <a:ext cx="4212468" cy="2232249"/>
          </a:xfrm>
          <a:prstGeom prst="rect">
            <a:avLst/>
          </a:prstGeom>
          <a:noFill/>
        </p:spPr>
      </p:pic>
      <p:pic>
        <p:nvPicPr>
          <p:cNvPr id="82946" name="Picture 2" descr="Ficheiro:Gas giants in the solar system.jpg"/>
          <p:cNvPicPr>
            <a:picLocks noChangeAspect="1" noChangeArrowheads="1"/>
          </p:cNvPicPr>
          <p:nvPr/>
        </p:nvPicPr>
        <p:blipFill>
          <a:blip r:embed="rId3" cstate="print"/>
          <a:srcRect l="47794" t="3475" r="35591" b="85169"/>
          <a:stretch>
            <a:fillRect/>
          </a:stretch>
        </p:blipFill>
        <p:spPr bwMode="auto">
          <a:xfrm rot="5400000">
            <a:off x="6534653" y="2736248"/>
            <a:ext cx="900098" cy="792089"/>
          </a:xfrm>
          <a:prstGeom prst="rect">
            <a:avLst/>
          </a:prstGeom>
          <a:noFill/>
        </p:spPr>
      </p:pic>
      <p:pic>
        <p:nvPicPr>
          <p:cNvPr id="4" name="Picture 2" descr="Ficheiro:Gas giants in the solar system.jpg"/>
          <p:cNvPicPr>
            <a:picLocks noChangeAspect="1" noChangeArrowheads="1"/>
          </p:cNvPicPr>
          <p:nvPr/>
        </p:nvPicPr>
        <p:blipFill>
          <a:blip r:embed="rId3" cstate="print"/>
          <a:srcRect l="32353" t="19081" r="45050" b="67499"/>
          <a:stretch>
            <a:fillRect/>
          </a:stretch>
        </p:blipFill>
        <p:spPr bwMode="auto">
          <a:xfrm rot="5400000">
            <a:off x="5040486" y="2538226"/>
            <a:ext cx="1224136" cy="936104"/>
          </a:xfrm>
          <a:prstGeom prst="rect">
            <a:avLst/>
          </a:prstGeom>
          <a:noFill/>
        </p:spPr>
      </p:pic>
      <p:pic>
        <p:nvPicPr>
          <p:cNvPr id="6" name="Picture 2" descr="Ficheiro:Gas giants in the solar system.jpg"/>
          <p:cNvPicPr>
            <a:picLocks noChangeAspect="1" noChangeArrowheads="1"/>
          </p:cNvPicPr>
          <p:nvPr/>
        </p:nvPicPr>
        <p:blipFill>
          <a:blip r:embed="rId3" cstate="print"/>
          <a:srcRect l="49323" t="64229" r="4819" b="4800"/>
          <a:stretch>
            <a:fillRect/>
          </a:stretch>
        </p:blipFill>
        <p:spPr bwMode="auto">
          <a:xfrm rot="5400000">
            <a:off x="140341" y="2073775"/>
            <a:ext cx="2815513" cy="2448271"/>
          </a:xfrm>
          <a:prstGeom prst="rect">
            <a:avLst/>
          </a:prstGeom>
          <a:noFill/>
        </p:spPr>
      </p:pic>
      <p:sp>
        <p:nvSpPr>
          <p:cNvPr id="7" name="Título 1"/>
          <p:cNvSpPr txBox="1">
            <a:spLocks/>
          </p:cNvSpPr>
          <p:nvPr/>
        </p:nvSpPr>
        <p:spPr bwMode="auto">
          <a:xfrm>
            <a:off x="1" y="89954"/>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PLANETAS</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8" name="Conector reto 7"/>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9" name="Retângulo 8"/>
          <p:cNvSpPr/>
          <p:nvPr/>
        </p:nvSpPr>
        <p:spPr>
          <a:xfrm>
            <a:off x="0" y="5094510"/>
            <a:ext cx="7632848" cy="461665"/>
          </a:xfrm>
          <a:prstGeom prst="rect">
            <a:avLst/>
          </a:prstGeom>
        </p:spPr>
        <p:txBody>
          <a:bodyPr wrap="square">
            <a:spAutoFit/>
          </a:bodyPr>
          <a:lstStyle/>
          <a:p>
            <a:r>
              <a:rPr lang="pt-BR" dirty="0" smtClean="0"/>
              <a:t>               Júpiter                     Saturno          Urano    </a:t>
            </a:r>
            <a:r>
              <a:rPr lang="pt-BR" dirty="0" err="1" smtClean="0"/>
              <a:t>Neturno</a:t>
            </a:r>
            <a:endParaRPr lang="pt-BR" dirty="0"/>
          </a:p>
        </p:txBody>
      </p:sp>
      <p:sp>
        <p:nvSpPr>
          <p:cNvPr id="10" name="Retângulo 9"/>
          <p:cNvSpPr/>
          <p:nvPr/>
        </p:nvSpPr>
        <p:spPr bwMode="auto">
          <a:xfrm>
            <a:off x="2772234" y="4410434"/>
            <a:ext cx="576064" cy="9721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smtClean="0">
              <a:ln>
                <a:noFill/>
              </a:ln>
              <a:solidFill>
                <a:schemeClr val="bg1"/>
              </a:solidFill>
              <a:effectLst/>
              <a:latin typeface="Times New Roman" pitchFamily="1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89954"/>
            <a:ext cx="7632700" cy="1401763"/>
          </a:xfrm>
        </p:spPr>
        <p:txBody>
          <a:bodyPr/>
          <a:lstStyle/>
          <a:p>
            <a:r>
              <a:rPr lang="pt-BR" dirty="0" smtClean="0">
                <a:solidFill>
                  <a:schemeClr val="accent3"/>
                </a:solidFill>
              </a:rPr>
              <a:t>PLANETAS</a:t>
            </a:r>
            <a:endParaRPr lang="pt-BR" dirty="0">
              <a:solidFill>
                <a:schemeClr val="accent3"/>
              </a:solidFill>
            </a:endParaRPr>
          </a:p>
        </p:txBody>
      </p:sp>
      <p:cxnSp>
        <p:nvCxnSpPr>
          <p:cNvPr id="10" name="Conector reto 9"/>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74756" name="Picture 4" descr="http://1.bp.blogspot.com/-mDN3fAXzmKU/TezgKwnHlPI/AAAAAAAAADY/519r69m5DJM/s1600/sistema_solar.jpg"/>
          <p:cNvPicPr>
            <a:picLocks noChangeAspect="1" noChangeArrowheads="1"/>
          </p:cNvPicPr>
          <p:nvPr/>
        </p:nvPicPr>
        <p:blipFill>
          <a:blip r:embed="rId3" cstate="print"/>
          <a:srcRect/>
          <a:stretch>
            <a:fillRect/>
          </a:stretch>
        </p:blipFill>
        <p:spPr bwMode="auto">
          <a:xfrm>
            <a:off x="-74" y="1566118"/>
            <a:ext cx="6172014" cy="3510335"/>
          </a:xfrm>
          <a:prstGeom prst="rect">
            <a:avLst/>
          </a:prstGeom>
          <a:noFill/>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89954"/>
            <a:ext cx="7632700" cy="1401763"/>
          </a:xfrm>
        </p:spPr>
        <p:txBody>
          <a:bodyPr/>
          <a:lstStyle/>
          <a:p>
            <a:r>
              <a:rPr lang="pt-BR" dirty="0" smtClean="0">
                <a:solidFill>
                  <a:schemeClr val="accent3"/>
                </a:solidFill>
              </a:rPr>
              <a:t>EXOPLANETAS</a:t>
            </a:r>
            <a:endParaRPr lang="pt-BR" dirty="0">
              <a:solidFill>
                <a:schemeClr val="accent3"/>
              </a:solidFill>
            </a:endParaRPr>
          </a:p>
        </p:txBody>
      </p:sp>
      <p:cxnSp>
        <p:nvCxnSpPr>
          <p:cNvPr id="10" name="Conector reto 9"/>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77826" name="Picture 2"/>
          <p:cNvPicPr>
            <a:picLocks noChangeAspect="1" noChangeArrowheads="1"/>
          </p:cNvPicPr>
          <p:nvPr/>
        </p:nvPicPr>
        <p:blipFill>
          <a:blip r:embed="rId3" cstate="print"/>
          <a:srcRect l="25424" t="22499" r="34752" b="35202"/>
          <a:stretch>
            <a:fillRect/>
          </a:stretch>
        </p:blipFill>
        <p:spPr bwMode="auto">
          <a:xfrm>
            <a:off x="804504" y="1350094"/>
            <a:ext cx="5532125" cy="3672408"/>
          </a:xfrm>
          <a:prstGeom prst="rect">
            <a:avLst/>
          </a:prstGeom>
          <a:noFill/>
          <a:ln w="9525">
            <a:noFill/>
            <a:miter lim="800000"/>
            <a:headEnd/>
            <a:tailEnd/>
          </a:ln>
        </p:spPr>
      </p:pic>
      <p:sp>
        <p:nvSpPr>
          <p:cNvPr id="6" name="Retângulo 5"/>
          <p:cNvSpPr/>
          <p:nvPr/>
        </p:nvSpPr>
        <p:spPr>
          <a:xfrm>
            <a:off x="2484202" y="5166518"/>
            <a:ext cx="2328458" cy="461665"/>
          </a:xfrm>
          <a:prstGeom prst="rect">
            <a:avLst/>
          </a:prstGeom>
        </p:spPr>
        <p:txBody>
          <a:bodyPr wrap="none">
            <a:spAutoFit/>
          </a:bodyPr>
          <a:lstStyle/>
          <a:p>
            <a:r>
              <a:rPr lang="pt-BR" b="1" dirty="0" err="1" smtClean="0"/>
              <a:t>COROT-Exo</a:t>
            </a:r>
            <a:r>
              <a:rPr lang="pt-BR" b="1" dirty="0" smtClean="0"/>
              <a:t>-7b</a:t>
            </a:r>
            <a:endParaRPr lang="pt-BR"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89954"/>
            <a:ext cx="7632700" cy="1401763"/>
          </a:xfrm>
        </p:spPr>
        <p:txBody>
          <a:bodyPr/>
          <a:lstStyle/>
          <a:p>
            <a:r>
              <a:rPr lang="pt-BR" dirty="0" smtClean="0">
                <a:solidFill>
                  <a:schemeClr val="accent3"/>
                </a:solidFill>
              </a:rPr>
              <a:t>PLANETAS</a:t>
            </a:r>
            <a:endParaRPr lang="pt-BR" dirty="0">
              <a:solidFill>
                <a:schemeClr val="accent3"/>
              </a:solidFill>
            </a:endParaRPr>
          </a:p>
        </p:txBody>
      </p:sp>
      <p:cxnSp>
        <p:nvCxnSpPr>
          <p:cNvPr id="10" name="Conector reto 9"/>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7" name="Retângulo 6"/>
          <p:cNvSpPr/>
          <p:nvPr/>
        </p:nvSpPr>
        <p:spPr>
          <a:xfrm>
            <a:off x="1404082" y="4662462"/>
            <a:ext cx="5364596" cy="461665"/>
          </a:xfrm>
          <a:prstGeom prst="rect">
            <a:avLst/>
          </a:prstGeom>
        </p:spPr>
        <p:txBody>
          <a:bodyPr wrap="square">
            <a:spAutoFit/>
          </a:bodyPr>
          <a:lstStyle/>
          <a:p>
            <a:pPr>
              <a:buFont typeface="Arial" pitchFamily="34" charset="0"/>
              <a:buChar char="•"/>
            </a:pPr>
            <a:r>
              <a:rPr lang="pt-BR" dirty="0" smtClean="0"/>
              <a:t> Solitários</a:t>
            </a:r>
          </a:p>
        </p:txBody>
      </p:sp>
      <p:pic>
        <p:nvPicPr>
          <p:cNvPr id="74754" name="Picture 2" descr="planetasolitário"/>
          <p:cNvPicPr>
            <a:picLocks noChangeAspect="1" noChangeArrowheads="1"/>
          </p:cNvPicPr>
          <p:nvPr/>
        </p:nvPicPr>
        <p:blipFill>
          <a:blip r:embed="rId3" cstate="print"/>
          <a:srcRect/>
          <a:stretch>
            <a:fillRect/>
          </a:stretch>
        </p:blipFill>
        <p:spPr bwMode="auto">
          <a:xfrm>
            <a:off x="864022" y="1458106"/>
            <a:ext cx="5182369" cy="2916711"/>
          </a:xfrm>
          <a:prstGeom prst="rect">
            <a:avLst/>
          </a:prstGeom>
          <a:noFill/>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89954"/>
            <a:ext cx="7632700" cy="1401763"/>
          </a:xfrm>
        </p:spPr>
        <p:txBody>
          <a:bodyPr/>
          <a:lstStyle/>
          <a:p>
            <a:r>
              <a:rPr lang="pt-BR" dirty="0" smtClean="0">
                <a:solidFill>
                  <a:schemeClr val="accent3"/>
                </a:solidFill>
              </a:rPr>
              <a:t>PLANETA ANÃO</a:t>
            </a:r>
            <a:endParaRPr lang="pt-BR" dirty="0">
              <a:solidFill>
                <a:schemeClr val="accent3"/>
              </a:solidFill>
            </a:endParaRPr>
          </a:p>
        </p:txBody>
      </p:sp>
      <p:cxnSp>
        <p:nvCxnSpPr>
          <p:cNvPr id="5" name="Conector reto 4"/>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95234" name="Picture 2" descr="http://www.vaztolentino.com.br/images/imagens/lua_textos/cinturao_asteroides.jpg"/>
          <p:cNvPicPr>
            <a:picLocks noChangeAspect="1" noChangeArrowheads="1"/>
          </p:cNvPicPr>
          <p:nvPr/>
        </p:nvPicPr>
        <p:blipFill>
          <a:blip r:embed="rId3" cstate="print"/>
          <a:srcRect/>
          <a:stretch>
            <a:fillRect/>
          </a:stretch>
        </p:blipFill>
        <p:spPr bwMode="auto">
          <a:xfrm>
            <a:off x="792014" y="1352550"/>
            <a:ext cx="5514975" cy="43719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teacherdeniseselmo.files.wordpress.com/2011/01/cinturao_asteroides_19out2006.gif"/>
          <p:cNvPicPr>
            <a:picLocks noChangeAspect="1" noChangeArrowheads="1"/>
          </p:cNvPicPr>
          <p:nvPr/>
        </p:nvPicPr>
        <p:blipFill>
          <a:blip r:embed="rId3" cstate="print"/>
          <a:srcRect/>
          <a:stretch>
            <a:fillRect/>
          </a:stretch>
        </p:blipFill>
        <p:spPr bwMode="auto">
          <a:xfrm>
            <a:off x="143942" y="1062062"/>
            <a:ext cx="4190978" cy="4662463"/>
          </a:xfrm>
          <a:prstGeom prst="rect">
            <a:avLst/>
          </a:prstGeom>
          <a:noFill/>
        </p:spPr>
      </p:pic>
      <p:sp>
        <p:nvSpPr>
          <p:cNvPr id="4" name="Título 1"/>
          <p:cNvSpPr>
            <a:spLocks noGrp="1"/>
          </p:cNvSpPr>
          <p:nvPr>
            <p:ph type="title"/>
          </p:nvPr>
        </p:nvSpPr>
        <p:spPr>
          <a:xfrm>
            <a:off x="1" y="-126070"/>
            <a:ext cx="7632700" cy="1401763"/>
          </a:xfrm>
        </p:spPr>
        <p:txBody>
          <a:bodyPr/>
          <a:lstStyle/>
          <a:p>
            <a:r>
              <a:rPr lang="pt-BR" dirty="0" smtClean="0">
                <a:solidFill>
                  <a:schemeClr val="accent3"/>
                </a:solidFill>
              </a:rPr>
              <a:t>ASTEROIDES</a:t>
            </a:r>
            <a:endParaRPr lang="pt-BR" dirty="0">
              <a:solidFill>
                <a:schemeClr val="accent3"/>
              </a:solidFill>
            </a:endParaRPr>
          </a:p>
        </p:txBody>
      </p:sp>
      <p:cxnSp>
        <p:nvCxnSpPr>
          <p:cNvPr id="5" name="Conector reto 4"/>
          <p:cNvCxnSpPr/>
          <p:nvPr/>
        </p:nvCxnSpPr>
        <p:spPr bwMode="auto">
          <a:xfrm flipH="1" flipV="1">
            <a:off x="0" y="95405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101380" name="Picture 4" descr="http://teacherdeniseselmo.files.wordpress.com/2011/01/asteroides.jpg?w=655"/>
          <p:cNvPicPr>
            <a:picLocks noChangeAspect="1" noChangeArrowheads="1"/>
          </p:cNvPicPr>
          <p:nvPr/>
        </p:nvPicPr>
        <p:blipFill>
          <a:blip r:embed="rId4" cstate="print"/>
          <a:srcRect/>
          <a:stretch>
            <a:fillRect/>
          </a:stretch>
        </p:blipFill>
        <p:spPr bwMode="auto">
          <a:xfrm>
            <a:off x="4329778" y="1926158"/>
            <a:ext cx="3302922" cy="2594620"/>
          </a:xfrm>
          <a:prstGeom prst="rect">
            <a:avLst/>
          </a:prstGeom>
          <a:noFill/>
        </p:spPr>
      </p:pic>
      <p:sp>
        <p:nvSpPr>
          <p:cNvPr id="7" name="Retângulo 6"/>
          <p:cNvSpPr/>
          <p:nvPr/>
        </p:nvSpPr>
        <p:spPr>
          <a:xfrm>
            <a:off x="4320406" y="4662462"/>
            <a:ext cx="3408305" cy="830997"/>
          </a:xfrm>
          <a:prstGeom prst="rect">
            <a:avLst/>
          </a:prstGeom>
        </p:spPr>
        <p:txBody>
          <a:bodyPr wrap="none">
            <a:spAutoFit/>
          </a:bodyPr>
          <a:lstStyle/>
          <a:p>
            <a:pPr>
              <a:buFont typeface="Arial" pitchFamily="34" charset="0"/>
              <a:buChar char="•"/>
            </a:pPr>
            <a:r>
              <a:rPr lang="pt-BR" dirty="0" smtClean="0"/>
              <a:t> Centenas de quilômetros</a:t>
            </a:r>
          </a:p>
          <a:p>
            <a:pPr>
              <a:buFont typeface="Arial" pitchFamily="34" charset="0"/>
              <a:buChar char="•"/>
            </a:pPr>
            <a:r>
              <a:rPr lang="pt-BR" dirty="0" smtClean="0"/>
              <a:t> 500 mil asteroides</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l="31274" t="19259" r="32276" b="30342"/>
          <a:stretch>
            <a:fillRect/>
          </a:stretch>
        </p:blipFill>
        <p:spPr bwMode="auto">
          <a:xfrm>
            <a:off x="720006" y="630014"/>
            <a:ext cx="5832648" cy="5040560"/>
          </a:xfrm>
          <a:prstGeom prst="rect">
            <a:avLst/>
          </a:prstGeom>
          <a:noFill/>
          <a:ln w="9525">
            <a:noFill/>
            <a:miter lim="800000"/>
            <a:headEnd/>
            <a:tailEnd/>
          </a:ln>
        </p:spPr>
      </p:pic>
      <p:sp>
        <p:nvSpPr>
          <p:cNvPr id="4" name="Título 1"/>
          <p:cNvSpPr txBox="1">
            <a:spLocks/>
          </p:cNvSpPr>
          <p:nvPr/>
        </p:nvSpPr>
        <p:spPr bwMode="auto">
          <a:xfrm>
            <a:off x="1" y="-126070"/>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pt-BR" sz="4400" kern="0" dirty="0" smtClean="0">
                <a:solidFill>
                  <a:schemeClr val="accent3"/>
                </a:solidFill>
                <a:latin typeface="+mj-lt"/>
                <a:ea typeface="+mj-ea"/>
                <a:cs typeface="+mj-cs"/>
              </a:rPr>
              <a:t>NUVEM DE OORT</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5" name="Conector reto 4"/>
          <p:cNvCxnSpPr/>
          <p:nvPr/>
        </p:nvCxnSpPr>
        <p:spPr bwMode="auto">
          <a:xfrm flipH="1" flipV="1">
            <a:off x="0" y="95405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126070"/>
            <a:ext cx="7632700" cy="1401763"/>
          </a:xfrm>
        </p:spPr>
        <p:txBody>
          <a:bodyPr/>
          <a:lstStyle/>
          <a:p>
            <a:r>
              <a:rPr lang="pt-BR" dirty="0" smtClean="0">
                <a:solidFill>
                  <a:schemeClr val="accent3"/>
                </a:solidFill>
              </a:rPr>
              <a:t>COMETAS</a:t>
            </a:r>
            <a:endParaRPr lang="pt-BR" dirty="0">
              <a:solidFill>
                <a:schemeClr val="accent3"/>
              </a:solidFill>
            </a:endParaRPr>
          </a:p>
        </p:txBody>
      </p:sp>
      <p:cxnSp>
        <p:nvCxnSpPr>
          <p:cNvPr id="5" name="Conector reto 4"/>
          <p:cNvCxnSpPr/>
          <p:nvPr/>
        </p:nvCxnSpPr>
        <p:spPr bwMode="auto">
          <a:xfrm flipH="1" flipV="1">
            <a:off x="0" y="95405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104450" name="Picture 2" descr="http://www.cdcc.usp.br/cda/aprendendo-basico/sistema-solar/cometa-estrutura.jpg"/>
          <p:cNvPicPr>
            <a:picLocks noChangeAspect="1" noChangeArrowheads="1"/>
          </p:cNvPicPr>
          <p:nvPr/>
        </p:nvPicPr>
        <p:blipFill>
          <a:blip r:embed="rId3" cstate="print"/>
          <a:srcRect/>
          <a:stretch>
            <a:fillRect/>
          </a:stretch>
        </p:blipFill>
        <p:spPr bwMode="auto">
          <a:xfrm>
            <a:off x="684002" y="1602122"/>
            <a:ext cx="5962650" cy="27241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2857" t="19979" r="22692" b="4068"/>
          <a:stretch>
            <a:fillRect/>
          </a:stretch>
        </p:blipFill>
        <p:spPr bwMode="auto">
          <a:xfrm>
            <a:off x="900026" y="630014"/>
            <a:ext cx="5616624" cy="4896544"/>
          </a:xfrm>
          <a:prstGeom prst="rect">
            <a:avLst/>
          </a:prstGeom>
          <a:noFill/>
          <a:ln w="9525">
            <a:noFill/>
            <a:miter lim="800000"/>
            <a:headEnd/>
            <a:tailEnd/>
          </a:ln>
        </p:spPr>
      </p:pic>
      <p:sp>
        <p:nvSpPr>
          <p:cNvPr id="8201" name="AutoShape 9"/>
          <p:cNvSpPr>
            <a:spLocks noChangeArrowheads="1"/>
          </p:cNvSpPr>
          <p:nvPr/>
        </p:nvSpPr>
        <p:spPr bwMode="auto">
          <a:xfrm>
            <a:off x="3792514" y="5428777"/>
            <a:ext cx="3768252" cy="313805"/>
          </a:xfrm>
          <a:prstGeom prst="roundRect">
            <a:avLst>
              <a:gd name="adj" fmla="val 347"/>
            </a:avLst>
          </a:prstGeom>
          <a:noFill/>
          <a:ln w="9525">
            <a:noFill/>
            <a:round/>
            <a:headEnd/>
            <a:tailEnd/>
          </a:ln>
        </p:spPr>
        <p:txBody>
          <a:bodyPr wrap="none" lIns="90000" tIns="46800" rIns="90000" bIns="46800" anchor="ctr">
            <a:spAutoFit/>
          </a:bodyPr>
          <a:lstStyle/>
          <a:p>
            <a:pPr algn="ctr">
              <a:lnSpc>
                <a:spcPct val="95000"/>
              </a:lnSpc>
              <a:spcBef>
                <a:spcPts val="1500"/>
              </a:spcBef>
              <a:buClr>
                <a:srgbClr val="FFFF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dirty="0" err="1" smtClean="0">
                <a:solidFill>
                  <a:srgbClr val="FFFF00"/>
                </a:solidFill>
              </a:rPr>
              <a:t>Autora</a:t>
            </a:r>
            <a:r>
              <a:rPr lang="en-GB" sz="1500" dirty="0" smtClean="0">
                <a:solidFill>
                  <a:srgbClr val="FFFF00"/>
                </a:solidFill>
              </a:rPr>
              <a:t>: </a:t>
            </a:r>
            <a:r>
              <a:rPr lang="en-GB" sz="1500" dirty="0" err="1" smtClean="0">
                <a:solidFill>
                  <a:srgbClr val="FFFF00"/>
                </a:solidFill>
              </a:rPr>
              <a:t>Monitora</a:t>
            </a:r>
            <a:r>
              <a:rPr lang="en-GB" sz="1500" dirty="0" smtClean="0">
                <a:solidFill>
                  <a:srgbClr val="FFFF00"/>
                </a:solidFill>
              </a:rPr>
              <a:t> Andrea S. Navarro </a:t>
            </a:r>
            <a:r>
              <a:rPr lang="en-GB" sz="1500" dirty="0" err="1" smtClean="0">
                <a:solidFill>
                  <a:srgbClr val="FFFF00"/>
                </a:solidFill>
              </a:rPr>
              <a:t>Carvalho</a:t>
            </a:r>
            <a:endParaRPr lang="en-GB" sz="1500" dirty="0">
              <a:solidFill>
                <a:srgbClr val="FFFF00"/>
              </a:solidFill>
            </a:endParaRPr>
          </a:p>
        </p:txBody>
      </p:sp>
      <p:sp>
        <p:nvSpPr>
          <p:cNvPr id="6" name="Título 1"/>
          <p:cNvSpPr>
            <a:spLocks noGrp="1"/>
          </p:cNvSpPr>
          <p:nvPr>
            <p:ph type="title"/>
          </p:nvPr>
        </p:nvSpPr>
        <p:spPr>
          <a:xfrm>
            <a:off x="573088" y="-342094"/>
            <a:ext cx="6484937" cy="1401763"/>
          </a:xfrm>
        </p:spPr>
        <p:txBody>
          <a:bodyPr/>
          <a:lstStyle/>
          <a:p>
            <a:r>
              <a:rPr lang="pt-BR" dirty="0" smtClean="0">
                <a:solidFill>
                  <a:schemeClr val="accent3"/>
                </a:solidFill>
              </a:rPr>
              <a:t>A VIA LÁCTEA</a:t>
            </a:r>
            <a:endParaRPr lang="pt-BR" dirty="0">
              <a:solidFill>
                <a:schemeClr val="accent3"/>
              </a:solidFill>
            </a:endParaRPr>
          </a:p>
        </p:txBody>
      </p:sp>
      <p:cxnSp>
        <p:nvCxnSpPr>
          <p:cNvPr id="9" name="Conector reto 8"/>
          <p:cNvCxnSpPr/>
          <p:nvPr/>
        </p:nvCxnSpPr>
        <p:spPr bwMode="auto">
          <a:xfrm flipH="1" flipV="1">
            <a:off x="0" y="686246"/>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ESTRELA CADENTE URSO.gif"/>
          <p:cNvPicPr>
            <a:picLocks noChangeAspect="1" noChangeArrowheads="1" noCrop="1"/>
          </p:cNvPicPr>
          <p:nvPr/>
        </p:nvPicPr>
        <p:blipFill>
          <a:blip r:embed="rId3" cstate="print"/>
          <a:srcRect/>
          <a:stretch>
            <a:fillRect/>
          </a:stretch>
        </p:blipFill>
        <p:spPr bwMode="auto">
          <a:xfrm>
            <a:off x="4968478" y="3818580"/>
            <a:ext cx="2664222" cy="1905945"/>
          </a:xfrm>
          <a:prstGeom prst="rect">
            <a:avLst/>
          </a:prstGeom>
          <a:noFill/>
        </p:spPr>
      </p:pic>
      <p:sp>
        <p:nvSpPr>
          <p:cNvPr id="4" name="Título 1"/>
          <p:cNvSpPr>
            <a:spLocks noGrp="1"/>
          </p:cNvSpPr>
          <p:nvPr>
            <p:ph type="title"/>
          </p:nvPr>
        </p:nvSpPr>
        <p:spPr>
          <a:xfrm>
            <a:off x="1" y="89954"/>
            <a:ext cx="7632700" cy="1401763"/>
          </a:xfrm>
        </p:spPr>
        <p:txBody>
          <a:bodyPr/>
          <a:lstStyle/>
          <a:p>
            <a:r>
              <a:rPr lang="pt-BR" dirty="0" smtClean="0">
                <a:solidFill>
                  <a:schemeClr val="accent3"/>
                </a:solidFill>
              </a:rPr>
              <a:t>METEOROIDES /</a:t>
            </a:r>
            <a:br>
              <a:rPr lang="pt-BR" dirty="0" smtClean="0">
                <a:solidFill>
                  <a:schemeClr val="accent3"/>
                </a:solidFill>
              </a:rPr>
            </a:br>
            <a:r>
              <a:rPr lang="pt-BR" dirty="0" smtClean="0">
                <a:solidFill>
                  <a:schemeClr val="accent3"/>
                </a:solidFill>
              </a:rPr>
              <a:t> METEOROS / METEORITOS</a:t>
            </a:r>
            <a:endParaRPr lang="pt-BR" dirty="0">
              <a:solidFill>
                <a:schemeClr val="accent3"/>
              </a:solidFill>
            </a:endParaRPr>
          </a:p>
        </p:txBody>
      </p:sp>
      <p:cxnSp>
        <p:nvCxnSpPr>
          <p:cNvPr id="5" name="Conector reto 4"/>
          <p:cNvCxnSpPr/>
          <p:nvPr/>
        </p:nvCxnSpPr>
        <p:spPr bwMode="auto">
          <a:xfrm flipH="1" flipV="1">
            <a:off x="0" y="1422102"/>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6" name="Picture 2" descr="http://www.portaldoastronomo.org/images/autotemas/tema_35_1097051975_1707184.jpg"/>
          <p:cNvPicPr>
            <a:picLocks noChangeAspect="1" noChangeArrowheads="1"/>
          </p:cNvPicPr>
          <p:nvPr/>
        </p:nvPicPr>
        <p:blipFill>
          <a:blip r:embed="rId4" cstate="print"/>
          <a:srcRect/>
          <a:stretch>
            <a:fillRect/>
          </a:stretch>
        </p:blipFill>
        <p:spPr bwMode="auto">
          <a:xfrm>
            <a:off x="0" y="1494109"/>
            <a:ext cx="4998542" cy="2424293"/>
          </a:xfrm>
          <a:prstGeom prst="rect">
            <a:avLst/>
          </a:prstGeom>
          <a:noFill/>
        </p:spPr>
      </p:pic>
      <p:pic>
        <p:nvPicPr>
          <p:cNvPr id="7" name="Picture 4" descr="http://upload.wikimedia.org/wikipedia/commons/thumb/6/62/PIA07269-Mars_Rover_Opportunity-Iron_Meteorite.jpg/200px-PIA07269-Mars_Rover_Opportunity-Iron_Meteorite.jpg"/>
          <p:cNvPicPr>
            <a:picLocks noChangeAspect="1" noChangeArrowheads="1"/>
          </p:cNvPicPr>
          <p:nvPr/>
        </p:nvPicPr>
        <p:blipFill>
          <a:blip r:embed="rId5" cstate="print"/>
          <a:srcRect/>
          <a:stretch>
            <a:fillRect/>
          </a:stretch>
        </p:blipFill>
        <p:spPr bwMode="auto">
          <a:xfrm>
            <a:off x="5256510" y="1605334"/>
            <a:ext cx="1905000" cy="1905000"/>
          </a:xfrm>
          <a:prstGeom prst="rect">
            <a:avLst/>
          </a:prstGeom>
          <a:noFill/>
        </p:spPr>
      </p:pic>
      <p:pic>
        <p:nvPicPr>
          <p:cNvPr id="97282" name="Picture 2" descr="http://caddourados.blog.terra.com.br/files/2009/06/080312-meteorites_big1.jpg"/>
          <p:cNvPicPr>
            <a:picLocks noChangeAspect="1" noChangeArrowheads="1"/>
          </p:cNvPicPr>
          <p:nvPr/>
        </p:nvPicPr>
        <p:blipFill>
          <a:blip r:embed="rId6" cstate="print"/>
          <a:srcRect/>
          <a:stretch>
            <a:fillRect/>
          </a:stretch>
        </p:blipFill>
        <p:spPr bwMode="auto">
          <a:xfrm>
            <a:off x="1584102" y="4165749"/>
            <a:ext cx="2266863" cy="15587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Ficheiro:236084main MilkyWay-full-annotated.jpg"/>
          <p:cNvPicPr>
            <a:picLocks noChangeAspect="1" noChangeArrowheads="1"/>
          </p:cNvPicPr>
          <p:nvPr/>
        </p:nvPicPr>
        <p:blipFill>
          <a:blip r:embed="rId3" cstate="print"/>
          <a:srcRect/>
          <a:stretch>
            <a:fillRect/>
          </a:stretch>
        </p:blipFill>
        <p:spPr bwMode="auto">
          <a:xfrm>
            <a:off x="1260066" y="341982"/>
            <a:ext cx="5328592" cy="5328592"/>
          </a:xfrm>
          <a:prstGeom prst="rect">
            <a:avLst/>
          </a:prstGeom>
          <a:noFill/>
        </p:spPr>
      </p:pic>
      <p:sp>
        <p:nvSpPr>
          <p:cNvPr id="4" name="Título 1"/>
          <p:cNvSpPr>
            <a:spLocks noGrp="1"/>
          </p:cNvSpPr>
          <p:nvPr>
            <p:ph type="title"/>
          </p:nvPr>
        </p:nvSpPr>
        <p:spPr>
          <a:xfrm>
            <a:off x="1" y="-270086"/>
            <a:ext cx="7632700" cy="1401763"/>
          </a:xfrm>
        </p:spPr>
        <p:txBody>
          <a:bodyPr/>
          <a:lstStyle/>
          <a:p>
            <a:r>
              <a:rPr lang="pt-BR" dirty="0" smtClean="0">
                <a:solidFill>
                  <a:schemeClr val="accent3"/>
                </a:solidFill>
              </a:rPr>
              <a:t>VIA LÁCTEA</a:t>
            </a:r>
            <a:endParaRPr lang="pt-BR" dirty="0">
              <a:solidFill>
                <a:schemeClr val="accent3"/>
              </a:solidFill>
            </a:endParaRPr>
          </a:p>
        </p:txBody>
      </p:sp>
      <p:cxnSp>
        <p:nvCxnSpPr>
          <p:cNvPr id="5" name="Conector reto 4"/>
          <p:cNvCxnSpPr/>
          <p:nvPr/>
        </p:nvCxnSpPr>
        <p:spPr bwMode="auto">
          <a:xfrm flipH="1" flipV="1">
            <a:off x="0" y="81003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cxnSp>
        <p:nvCxnSpPr>
          <p:cNvPr id="8" name="Conector de seta reta 7"/>
          <p:cNvCxnSpPr/>
          <p:nvPr/>
        </p:nvCxnSpPr>
        <p:spPr bwMode="auto">
          <a:xfrm flipH="1">
            <a:off x="3960366" y="3294310"/>
            <a:ext cx="2016224" cy="720080"/>
          </a:xfrm>
          <a:prstGeom prst="straightConnector1">
            <a:avLst/>
          </a:prstGeom>
          <a:solidFill>
            <a:srgbClr val="00B8FF"/>
          </a:solidFill>
          <a:ln w="9525" cap="flat" cmpd="sng" algn="ctr">
            <a:solidFill>
              <a:srgbClr val="FFFF00"/>
            </a:solidFill>
            <a:prstDash val="solid"/>
            <a:round/>
            <a:headEnd type="none" w="med" len="med"/>
            <a:tailEnd type="arrow"/>
          </a:ln>
          <a:effec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astro.iag.usp.br/~ronaldo/intrcosm/Glossario/Galaxia.gif"/>
          <p:cNvPicPr>
            <a:picLocks noChangeAspect="1" noChangeArrowheads="1"/>
          </p:cNvPicPr>
          <p:nvPr/>
        </p:nvPicPr>
        <p:blipFill>
          <a:blip r:embed="rId3" cstate="print"/>
          <a:srcRect/>
          <a:stretch>
            <a:fillRect/>
          </a:stretch>
        </p:blipFill>
        <p:spPr bwMode="auto">
          <a:xfrm>
            <a:off x="936030" y="1519767"/>
            <a:ext cx="5446576" cy="4204758"/>
          </a:xfrm>
          <a:prstGeom prst="rect">
            <a:avLst/>
          </a:prstGeom>
          <a:noFill/>
        </p:spPr>
      </p:pic>
      <p:sp>
        <p:nvSpPr>
          <p:cNvPr id="5" name="Título 1"/>
          <p:cNvSpPr>
            <a:spLocks noGrp="1"/>
          </p:cNvSpPr>
          <p:nvPr>
            <p:ph type="title"/>
          </p:nvPr>
        </p:nvSpPr>
        <p:spPr>
          <a:xfrm>
            <a:off x="1" y="89954"/>
            <a:ext cx="7632700" cy="1401763"/>
          </a:xfrm>
        </p:spPr>
        <p:txBody>
          <a:bodyPr/>
          <a:lstStyle/>
          <a:p>
            <a:r>
              <a:rPr lang="pt-BR" dirty="0" smtClean="0">
                <a:solidFill>
                  <a:schemeClr val="accent3"/>
                </a:solidFill>
              </a:rPr>
              <a:t>MORFOLOGIA</a:t>
            </a:r>
            <a:endParaRPr lang="pt-BR" dirty="0">
              <a:solidFill>
                <a:schemeClr val="accent3"/>
              </a:solidFill>
            </a:endParaRPr>
          </a:p>
        </p:txBody>
      </p:sp>
      <p:cxnSp>
        <p:nvCxnSpPr>
          <p:cNvPr id="6" name="Conector reto 5"/>
          <p:cNvCxnSpPr/>
          <p:nvPr/>
        </p:nvCxnSpPr>
        <p:spPr bwMode="auto">
          <a:xfrm flipH="1" flipV="1">
            <a:off x="0" y="117007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alo interior é a parte mais próxima ao centro da Via Láctea (Foto: 2mass/J. Carpenter T.H. Jarrett &amp;amp; R. Hurt)"/>
          <p:cNvPicPr>
            <a:picLocks noChangeAspect="1" noChangeArrowheads="1"/>
          </p:cNvPicPr>
          <p:nvPr/>
        </p:nvPicPr>
        <p:blipFill>
          <a:blip r:embed="rId3" cstate="print"/>
          <a:srcRect/>
          <a:stretch>
            <a:fillRect/>
          </a:stretch>
        </p:blipFill>
        <p:spPr bwMode="auto">
          <a:xfrm>
            <a:off x="864022" y="1134070"/>
            <a:ext cx="5905500" cy="4429125"/>
          </a:xfrm>
          <a:prstGeom prst="rect">
            <a:avLst/>
          </a:prstGeom>
          <a:noFill/>
        </p:spPr>
      </p:pic>
      <p:sp>
        <p:nvSpPr>
          <p:cNvPr id="4" name="Título 1"/>
          <p:cNvSpPr>
            <a:spLocks noGrp="1"/>
          </p:cNvSpPr>
          <p:nvPr>
            <p:ph type="title"/>
          </p:nvPr>
        </p:nvSpPr>
        <p:spPr>
          <a:xfrm>
            <a:off x="1" y="-54062"/>
            <a:ext cx="7632700" cy="1401763"/>
          </a:xfrm>
        </p:spPr>
        <p:txBody>
          <a:bodyPr/>
          <a:lstStyle/>
          <a:p>
            <a:r>
              <a:rPr lang="pt-BR" dirty="0" smtClean="0">
                <a:solidFill>
                  <a:schemeClr val="accent3"/>
                </a:solidFill>
              </a:rPr>
              <a:t>MORFOLOGIA</a:t>
            </a:r>
            <a:endParaRPr lang="pt-BR" dirty="0">
              <a:solidFill>
                <a:schemeClr val="accent3"/>
              </a:solidFill>
            </a:endParaRPr>
          </a:p>
        </p:txBody>
      </p:sp>
      <p:cxnSp>
        <p:nvCxnSpPr>
          <p:cNvPr id="5" name="Conector reto 4"/>
          <p:cNvCxnSpPr/>
          <p:nvPr/>
        </p:nvCxnSpPr>
        <p:spPr bwMode="auto">
          <a:xfrm flipH="1" flipV="1">
            <a:off x="0" y="1026058"/>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Ficheiro:COBE's View of the Milky Way - GPN-2002-000111.jpg"/>
          <p:cNvPicPr>
            <a:picLocks noChangeAspect="1" noChangeArrowheads="1"/>
          </p:cNvPicPr>
          <p:nvPr/>
        </p:nvPicPr>
        <p:blipFill>
          <a:blip r:embed="rId3" cstate="print"/>
          <a:srcRect/>
          <a:stretch>
            <a:fillRect/>
          </a:stretch>
        </p:blipFill>
        <p:spPr bwMode="auto">
          <a:xfrm>
            <a:off x="12700" y="1422102"/>
            <a:ext cx="7620000" cy="3848101"/>
          </a:xfrm>
          <a:prstGeom prst="rect">
            <a:avLst/>
          </a:prstGeom>
          <a:noFill/>
        </p:spPr>
      </p:pic>
      <p:sp>
        <p:nvSpPr>
          <p:cNvPr id="4" name="Título 1"/>
          <p:cNvSpPr txBox="1">
            <a:spLocks/>
          </p:cNvSpPr>
          <p:nvPr/>
        </p:nvSpPr>
        <p:spPr bwMode="auto">
          <a:xfrm>
            <a:off x="1" y="-270086"/>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VIA LÁCTEA</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5" name="Conector reto 4"/>
          <p:cNvCxnSpPr/>
          <p:nvPr/>
        </p:nvCxnSpPr>
        <p:spPr bwMode="auto">
          <a:xfrm flipH="1" flipV="1">
            <a:off x="0" y="81003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ustração da Nasa mostra as duas galáxias logo antes da colisão. (Foto: NASA; ESA; Z. Levay and R. van der Marel, STScI; T. Hallas; and A. Mellinger)"/>
          <p:cNvPicPr>
            <a:picLocks noChangeAspect="1" noChangeArrowheads="1"/>
          </p:cNvPicPr>
          <p:nvPr/>
        </p:nvPicPr>
        <p:blipFill>
          <a:blip r:embed="rId3" cstate="print"/>
          <a:srcRect/>
          <a:stretch>
            <a:fillRect/>
          </a:stretch>
        </p:blipFill>
        <p:spPr bwMode="auto">
          <a:xfrm>
            <a:off x="792014" y="1566118"/>
            <a:ext cx="5905500" cy="3476625"/>
          </a:xfrm>
          <a:prstGeom prst="rect">
            <a:avLst/>
          </a:prstGeom>
          <a:noFill/>
        </p:spPr>
      </p:pic>
      <p:sp>
        <p:nvSpPr>
          <p:cNvPr id="5" name="Título 1"/>
          <p:cNvSpPr txBox="1">
            <a:spLocks/>
          </p:cNvSpPr>
          <p:nvPr/>
        </p:nvSpPr>
        <p:spPr bwMode="auto">
          <a:xfrm>
            <a:off x="1" y="-270086"/>
            <a:ext cx="7632700" cy="14017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VIA LÁCTEA</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6" name="Conector reto 5"/>
          <p:cNvCxnSpPr/>
          <p:nvPr/>
        </p:nvCxnSpPr>
        <p:spPr bwMode="auto">
          <a:xfrm flipH="1" flipV="1">
            <a:off x="0" y="81003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ubble ultra deep field.mpg">
            <a:hlinkClick r:id="" action="ppaction://media"/>
          </p:cNvPr>
          <p:cNvPicPr>
            <a:picLocks noRot="1" noChangeAspect="1"/>
          </p:cNvPicPr>
          <p:nvPr>
            <a:videoFile r:link="rId1"/>
          </p:nvPr>
        </p:nvPicPr>
        <p:blipFill>
          <a:blip r:embed="rId3" cstate="print"/>
          <a:stretch>
            <a:fillRect/>
          </a:stretch>
        </p:blipFill>
        <p:spPr>
          <a:xfrm>
            <a:off x="1152054" y="1278086"/>
            <a:ext cx="5264800" cy="3589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0" y="101600"/>
            <a:ext cx="7467600" cy="584200"/>
          </a:xfrm>
          <a:ln/>
        </p:spPr>
        <p:txBody>
          <a:bodyPr/>
          <a:lstStyle/>
          <a:p>
            <a:pPr algn="l">
              <a:lnSpc>
                <a:spcPct val="93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latin typeface="Arial" charset="0"/>
              </a:rPr>
              <a:t>Final da Apresentação</a:t>
            </a:r>
          </a:p>
        </p:txBody>
      </p:sp>
      <p:pic>
        <p:nvPicPr>
          <p:cNvPr id="87042" name="Picture 2"/>
          <p:cNvPicPr>
            <a:picLocks noChangeAspect="1" noChangeArrowheads="1"/>
          </p:cNvPicPr>
          <p:nvPr/>
        </p:nvPicPr>
        <p:blipFill>
          <a:blip r:embed="rId3" cstate="print"/>
          <a:srcRect/>
          <a:stretch>
            <a:fillRect/>
          </a:stretch>
        </p:blipFill>
        <p:spPr bwMode="auto">
          <a:xfrm>
            <a:off x="1701800" y="1016000"/>
            <a:ext cx="4689475" cy="3046413"/>
          </a:xfrm>
          <a:prstGeom prst="rect">
            <a:avLst/>
          </a:prstGeom>
          <a:noFill/>
        </p:spPr>
      </p:pic>
      <p:pic>
        <p:nvPicPr>
          <p:cNvPr id="87043" name="Picture 3"/>
          <p:cNvPicPr>
            <a:picLocks noChangeAspect="1" noChangeArrowheads="1"/>
          </p:cNvPicPr>
          <p:nvPr/>
        </p:nvPicPr>
        <p:blipFill>
          <a:blip r:embed="rId4" cstate="print"/>
          <a:srcRect/>
          <a:stretch>
            <a:fillRect/>
          </a:stretch>
        </p:blipFill>
        <p:spPr bwMode="auto">
          <a:xfrm>
            <a:off x="152400" y="228600"/>
            <a:ext cx="1828800" cy="981075"/>
          </a:xfrm>
          <a:prstGeom prst="rect">
            <a:avLst/>
          </a:prstGeom>
          <a:noFill/>
        </p:spPr>
      </p:pic>
      <p:pic>
        <p:nvPicPr>
          <p:cNvPr id="87044" name="Picture 4"/>
          <p:cNvPicPr>
            <a:picLocks noChangeAspect="1" noChangeArrowheads="1"/>
          </p:cNvPicPr>
          <p:nvPr/>
        </p:nvPicPr>
        <p:blipFill>
          <a:blip r:embed="rId5" cstate="print"/>
          <a:srcRect/>
          <a:stretch>
            <a:fillRect/>
          </a:stretch>
        </p:blipFill>
        <p:spPr bwMode="auto">
          <a:xfrm>
            <a:off x="5562600" y="4038600"/>
            <a:ext cx="1905000" cy="1428750"/>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a:xfrm>
            <a:off x="0" y="101600"/>
            <a:ext cx="7467600" cy="584200"/>
          </a:xfrm>
          <a:ln/>
        </p:spPr>
        <p:txBody>
          <a:bodyPr/>
          <a:lstStyle/>
          <a:p>
            <a:pPr algn="l">
              <a:lnSpc>
                <a:spcPct val="93000"/>
              </a:lnSpc>
              <a:buClr>
                <a:srgbClr val="FFFF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FFFF00"/>
                </a:solidFill>
                <a:latin typeface="Arial" charset="0"/>
              </a:rPr>
              <a:t>Referências e Bibliografia</a:t>
            </a:r>
          </a:p>
        </p:txBody>
      </p:sp>
      <p:sp>
        <p:nvSpPr>
          <p:cNvPr id="88066" name="Text Box 2"/>
          <p:cNvSpPr txBox="1">
            <a:spLocks noChangeArrowheads="1"/>
          </p:cNvSpPr>
          <p:nvPr/>
        </p:nvSpPr>
        <p:spPr bwMode="auto">
          <a:xfrm>
            <a:off x="179946" y="546084"/>
            <a:ext cx="7162800" cy="4937250"/>
          </a:xfrm>
          <a:prstGeom prst="rect">
            <a:avLst/>
          </a:prstGeom>
          <a:noFill/>
          <a:ln w="9525">
            <a:noFill/>
            <a:miter lim="800000"/>
            <a:headEnd/>
            <a:tailEnd/>
          </a:ln>
        </p:spPr>
        <p:txBody>
          <a:bodyPr lIns="90000" tIns="46800" rIns="90000" bIns="46800" anchor="ctr">
            <a:spAutoFit/>
          </a:bodyPr>
          <a:lstStyle/>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3"/>
              </a:rPr>
              <a:t>http://licenciaturaciencias.usp.br/saladeaula/file.</a:t>
            </a:r>
            <a:r>
              <a:rPr lang="pt-BR" sz="1200" dirty="0" err="1" smtClean="0">
                <a:hlinkClick r:id="rId3"/>
              </a:rPr>
              <a:t>php</a:t>
            </a:r>
            <a:r>
              <a:rPr lang="pt-BR" sz="1200" dirty="0" smtClean="0">
                <a:hlinkClick r:id="rId3"/>
              </a:rPr>
              <a:t>/5/Cap02/Capitulo_2_-_Via_Lactea.pdf</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4"/>
              </a:rPr>
              <a:t>http://www.canalkids.com.br/cultura/ciencias/astronomia/mitos.htm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5"/>
              </a:rPr>
              <a:t>http://astro.if.ufrgs.br/vialac/vialac.htm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6"/>
              </a:rPr>
              <a:t>http://www.efeitojoule.com/2009/01/galileu-galilei-e-galileu.html</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7"/>
              </a:rPr>
              <a:t>http://www.fisica.ufmg.br/~astrogal/aulas/cap22a.pdf</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8"/>
              </a:rPr>
              <a:t>http://www.astronoo.com/biographies/HarlowShapley-pt.htm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9"/>
              </a:rPr>
              <a:t>http://www.astronoo.com/pt/viaLactea.html</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0"/>
              </a:rPr>
              <a:t>http://ircamera.as.arizona.edu/astr_250/Lectures/Lec18_sml.htm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1"/>
              </a:rPr>
              <a:t>http://www.astronoo.com/biographies/Oort.htm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2"/>
              </a:rPr>
              <a:t>http://astro.if.ufrgs.br/estrelas/cumulos.htm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3"/>
              </a:rPr>
              <a:t>http://mesonpi.cat.cbpf.br/verao98/marisa/INTRODUCAO.html</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4"/>
              </a:rPr>
              <a:t>http://www.apolo11.com/spacenews.</a:t>
            </a:r>
            <a:r>
              <a:rPr lang="pt-BR" sz="1200" dirty="0" err="1" smtClean="0">
                <a:hlinkClick r:id="rId14"/>
              </a:rPr>
              <a:t>php</a:t>
            </a:r>
            <a:r>
              <a:rPr lang="pt-BR" sz="1200" dirty="0" smtClean="0">
                <a:hlinkClick r:id="rId14"/>
              </a:rPr>
              <a:t>?titulo=Cientistas_desvendam_luzes_vistas_pelos_astronautas_da_Apollo&amp;posic=dat_20090626-085749.</a:t>
            </a:r>
            <a:r>
              <a:rPr lang="pt-BR" sz="1200" dirty="0" err="1" smtClean="0">
                <a:hlinkClick r:id="rId14"/>
              </a:rPr>
              <a:t>inc</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5"/>
              </a:rPr>
              <a:t>http://www.if.ufrgs.br/oei/cgu/armspi/armspi.htm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5"/>
              </a:rPr>
              <a:t>http://www.if.ufrgs.br/oei/cgu/armspi/armspi.htm</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6"/>
              </a:rPr>
              <a:t>http://icc.ub.edu/gp_tamwdyn.</a:t>
            </a:r>
            <a:r>
              <a:rPr lang="pt-BR" sz="1200" dirty="0" err="1" smtClean="0">
                <a:hlinkClick r:id="rId16"/>
              </a:rPr>
              <a:t>php</a:t>
            </a:r>
            <a:endParaRPr lang="pt-BR" sz="1200" dirty="0" smtClean="0"/>
          </a:p>
          <a:p>
            <a:pPr algn="just">
              <a:lnSpc>
                <a:spcPct val="93000"/>
              </a:lnSpc>
              <a:spcBef>
                <a:spcPts val="1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dirty="0" smtClean="0">
                <a:hlinkClick r:id="rId17"/>
              </a:rPr>
              <a:t>http://www.infoescola.com/astronomia/cinturao-de-kuiper/</a:t>
            </a:r>
            <a:endParaRPr lang="pt-BR" sz="1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4" y="89954"/>
            <a:ext cx="6484937" cy="1401763"/>
          </a:xfrm>
          <a:prstGeom prst="rect">
            <a:avLst/>
          </a:prstGeom>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4400" b="0" i="0" u="none" strike="noStrike" kern="0" cap="none" spc="0" normalizeH="0" baseline="0" noProof="0" dirty="0" smtClean="0">
                <a:ln>
                  <a:noFill/>
                </a:ln>
                <a:solidFill>
                  <a:schemeClr val="accent3"/>
                </a:solidFill>
                <a:effectLst/>
                <a:uLnTx/>
                <a:uFillTx/>
                <a:latin typeface="+mj-lt"/>
                <a:ea typeface="+mj-ea"/>
                <a:cs typeface="+mj-cs"/>
              </a:rPr>
              <a:t>A VIA LÁCTEA NO CÉU</a:t>
            </a:r>
            <a:endParaRPr kumimoji="0" lang="pt-BR" sz="4400" b="0" i="0" u="none" strike="noStrike" kern="0" cap="none" spc="0" normalizeH="0" baseline="0" noProof="0" dirty="0">
              <a:ln>
                <a:noFill/>
              </a:ln>
              <a:solidFill>
                <a:schemeClr val="accent3"/>
              </a:solidFill>
              <a:effectLst/>
              <a:uLnTx/>
              <a:uFillTx/>
              <a:latin typeface="+mj-lt"/>
              <a:ea typeface="+mj-ea"/>
              <a:cs typeface="+mj-cs"/>
            </a:endParaRPr>
          </a:p>
        </p:txBody>
      </p:sp>
      <p:cxnSp>
        <p:nvCxnSpPr>
          <p:cNvPr id="3" name="Conector reto 2"/>
          <p:cNvCxnSpPr/>
          <p:nvPr/>
        </p:nvCxnSpPr>
        <p:spPr bwMode="auto">
          <a:xfrm flipH="1" flipV="1">
            <a:off x="0" y="738026"/>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4" name="Picture 1"/>
          <p:cNvPicPr>
            <a:picLocks noChangeAspect="1" noChangeArrowheads="1"/>
          </p:cNvPicPr>
          <p:nvPr/>
        </p:nvPicPr>
        <p:blipFill>
          <a:blip r:embed="rId2" cstate="print"/>
          <a:srcRect/>
          <a:stretch>
            <a:fillRect/>
          </a:stretch>
        </p:blipFill>
        <p:spPr bwMode="auto">
          <a:xfrm>
            <a:off x="0" y="959600"/>
            <a:ext cx="7632700" cy="5107018"/>
          </a:xfrm>
          <a:prstGeom prst="rect">
            <a:avLst/>
          </a:prstGeom>
          <a:noFill/>
          <a:ln w="9525">
            <a:noFill/>
            <a:round/>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07938" y="285750"/>
            <a:ext cx="6484937" cy="1401763"/>
          </a:xfrm>
        </p:spPr>
        <p:txBody>
          <a:bodyPr/>
          <a:lstStyle/>
          <a:p>
            <a:r>
              <a:rPr lang="pt-BR" dirty="0" smtClean="0">
                <a:solidFill>
                  <a:schemeClr val="accent3"/>
                </a:solidFill>
              </a:rPr>
              <a:t>CAMINHO DA ANTA</a:t>
            </a:r>
            <a:endParaRPr lang="pt-BR" dirty="0">
              <a:solidFill>
                <a:schemeClr val="accent3"/>
              </a:solidFill>
            </a:endParaRPr>
          </a:p>
        </p:txBody>
      </p:sp>
      <p:cxnSp>
        <p:nvCxnSpPr>
          <p:cNvPr id="9" name="Conector reto 8"/>
          <p:cNvCxnSpPr/>
          <p:nvPr/>
        </p:nvCxnSpPr>
        <p:spPr bwMode="auto">
          <a:xfrm flipH="1" flipV="1">
            <a:off x="0" y="1314090"/>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sp>
        <p:nvSpPr>
          <p:cNvPr id="5" name="Retângulo 4"/>
          <p:cNvSpPr/>
          <p:nvPr/>
        </p:nvSpPr>
        <p:spPr>
          <a:xfrm>
            <a:off x="4536430" y="2446764"/>
            <a:ext cx="3096344" cy="1938992"/>
          </a:xfrm>
          <a:prstGeom prst="rect">
            <a:avLst/>
          </a:prstGeom>
        </p:spPr>
        <p:txBody>
          <a:bodyPr wrap="square">
            <a:spAutoFit/>
          </a:bodyPr>
          <a:lstStyle/>
          <a:p>
            <a:pPr>
              <a:buFont typeface="Arial" pitchFamily="34" charset="0"/>
              <a:buChar char="•"/>
            </a:pPr>
            <a:r>
              <a:rPr lang="pt-BR" sz="3000" dirty="0" smtClean="0">
                <a:solidFill>
                  <a:schemeClr val="accent3"/>
                </a:solidFill>
              </a:rPr>
              <a:t>Índios </a:t>
            </a:r>
            <a:r>
              <a:rPr lang="pt-BR" sz="3000" dirty="0" err="1" smtClean="0">
                <a:solidFill>
                  <a:schemeClr val="accent3"/>
                </a:solidFill>
              </a:rPr>
              <a:t>Tembé</a:t>
            </a:r>
            <a:endParaRPr lang="pt-BR" sz="3000" dirty="0" smtClean="0">
              <a:solidFill>
                <a:schemeClr val="accent3"/>
              </a:solidFill>
            </a:endParaRPr>
          </a:p>
          <a:p>
            <a:endParaRPr lang="pt-BR" sz="3000" dirty="0" smtClean="0">
              <a:solidFill>
                <a:schemeClr val="accent3"/>
              </a:solidFill>
            </a:endParaRPr>
          </a:p>
          <a:p>
            <a:pPr>
              <a:buFont typeface="Arial" pitchFamily="34" charset="0"/>
              <a:buChar char="•"/>
            </a:pPr>
            <a:r>
              <a:rPr lang="pt-BR" sz="3000" dirty="0" smtClean="0">
                <a:solidFill>
                  <a:schemeClr val="accent3"/>
                </a:solidFill>
              </a:rPr>
              <a:t>Caminho feito pela natureza </a:t>
            </a:r>
            <a:endParaRPr lang="pt-BR" sz="3000" dirty="0">
              <a:solidFill>
                <a:schemeClr val="accent3"/>
              </a:solidFill>
            </a:endParaRPr>
          </a:p>
        </p:txBody>
      </p:sp>
      <p:pic>
        <p:nvPicPr>
          <p:cNvPr id="44036" name="Picture 4" descr="http://www.canalkids.com.br/cultura/ciencias/astronomia/imagens/caminho_anta.gif"/>
          <p:cNvPicPr>
            <a:picLocks noChangeAspect="1" noChangeArrowheads="1"/>
          </p:cNvPicPr>
          <p:nvPr/>
        </p:nvPicPr>
        <p:blipFill>
          <a:blip r:embed="rId3" cstate="print"/>
          <a:srcRect/>
          <a:stretch>
            <a:fillRect/>
          </a:stretch>
        </p:blipFill>
        <p:spPr bwMode="auto">
          <a:xfrm>
            <a:off x="503982" y="1679748"/>
            <a:ext cx="4014302" cy="3558778"/>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47737" y="89954"/>
            <a:ext cx="6484937" cy="1401763"/>
          </a:xfrm>
        </p:spPr>
        <p:txBody>
          <a:bodyPr/>
          <a:lstStyle/>
          <a:p>
            <a:r>
              <a:rPr lang="pt-BR" dirty="0" smtClean="0">
                <a:solidFill>
                  <a:schemeClr val="accent3"/>
                </a:solidFill>
              </a:rPr>
              <a:t>CAMINHO DO LEITE</a:t>
            </a:r>
            <a:endParaRPr lang="pt-BR" dirty="0">
              <a:solidFill>
                <a:schemeClr val="accent3"/>
              </a:solidFill>
            </a:endParaRPr>
          </a:p>
        </p:txBody>
      </p:sp>
      <p:cxnSp>
        <p:nvCxnSpPr>
          <p:cNvPr id="9" name="Conector reto 8"/>
          <p:cNvCxnSpPr/>
          <p:nvPr/>
        </p:nvCxnSpPr>
        <p:spPr bwMode="auto">
          <a:xfrm flipH="1" flipV="1">
            <a:off x="0" y="1118294"/>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4" name="Picture 2" descr="http://2.bp.blogspot.com/_U8BqBSXVHU0/S69VvQvPkmI/AAAAAAAAAG4/9UBpNfy0iM4/s1600/lord_zeus1.jpg"/>
          <p:cNvPicPr>
            <a:picLocks noChangeAspect="1" noChangeArrowheads="1"/>
          </p:cNvPicPr>
          <p:nvPr/>
        </p:nvPicPr>
        <p:blipFill>
          <a:blip r:embed="rId3" cstate="print"/>
          <a:srcRect/>
          <a:stretch>
            <a:fillRect/>
          </a:stretch>
        </p:blipFill>
        <p:spPr bwMode="auto">
          <a:xfrm>
            <a:off x="1476090" y="1296054"/>
            <a:ext cx="4728594" cy="4428471"/>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4311" y="-198078"/>
            <a:ext cx="7241021" cy="1401763"/>
          </a:xfrm>
        </p:spPr>
        <p:txBody>
          <a:bodyPr/>
          <a:lstStyle/>
          <a:p>
            <a:r>
              <a:rPr lang="pt-BR" dirty="0" smtClean="0">
                <a:solidFill>
                  <a:schemeClr val="accent3"/>
                </a:solidFill>
              </a:rPr>
              <a:t>ESTRELAS INCONTÁVEIS</a:t>
            </a:r>
            <a:endParaRPr lang="pt-BR" dirty="0">
              <a:solidFill>
                <a:schemeClr val="accent3"/>
              </a:solidFill>
            </a:endParaRPr>
          </a:p>
        </p:txBody>
      </p:sp>
      <p:cxnSp>
        <p:nvCxnSpPr>
          <p:cNvPr id="10" name="Conector reto 9"/>
          <p:cNvCxnSpPr/>
          <p:nvPr/>
        </p:nvCxnSpPr>
        <p:spPr bwMode="auto">
          <a:xfrm flipH="1" flipV="1">
            <a:off x="0" y="882042"/>
            <a:ext cx="6156610" cy="36004"/>
          </a:xfrm>
          <a:prstGeom prst="line">
            <a:avLst/>
          </a:prstGeom>
          <a:solidFill>
            <a:srgbClr val="00B8FF"/>
          </a:solidFill>
          <a:ln w="15875" cap="flat" cmpd="dbl" algn="ctr">
            <a:solidFill>
              <a:srgbClr val="FFFF00"/>
            </a:solidFill>
            <a:prstDash val="solid"/>
            <a:round/>
            <a:headEnd type="none" w="med" len="med"/>
            <a:tailEnd type="none" w="med" len="med"/>
          </a:ln>
          <a:effectLst/>
        </p:spPr>
      </p:cxnSp>
      <p:pic>
        <p:nvPicPr>
          <p:cNvPr id="67586" name="Picture 2" descr="Ficheiro:Galileo.arp.300pix.jpg"/>
          <p:cNvPicPr>
            <a:picLocks noChangeAspect="1" noChangeArrowheads="1"/>
          </p:cNvPicPr>
          <p:nvPr/>
        </p:nvPicPr>
        <p:blipFill>
          <a:blip r:embed="rId3" cstate="print"/>
          <a:srcRect/>
          <a:stretch>
            <a:fillRect/>
          </a:stretch>
        </p:blipFill>
        <p:spPr bwMode="auto">
          <a:xfrm>
            <a:off x="2016150" y="990054"/>
            <a:ext cx="3143250" cy="3857625"/>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descr="galileo-telescope"/>
          <p:cNvPicPr>
            <a:picLocks noChangeAspect="1" noChangeArrowheads="1"/>
          </p:cNvPicPr>
          <p:nvPr/>
        </p:nvPicPr>
        <p:blipFill>
          <a:blip r:embed="rId2" cstate="print"/>
          <a:srcRect/>
          <a:stretch>
            <a:fillRect/>
          </a:stretch>
        </p:blipFill>
        <p:spPr bwMode="auto">
          <a:xfrm>
            <a:off x="1625925" y="-68907"/>
            <a:ext cx="4380852" cy="586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randombar(horizontal)">
                                      <p:cBhvr>
                                        <p:cTn id="7" dur="500"/>
                                        <p:tgtEl>
                                          <p:spTgt spid="24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Arial Unicode MS"/>
      </a:majorFont>
      <a:minorFont>
        <a:latin typeface="Times New Roman"/>
        <a:ea typeface=""/>
        <a:cs typeface="Arial Unicode M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Arial Unicode MS"/>
      </a:majorFont>
      <a:minorFont>
        <a:latin typeface="Times New Roman"/>
        <a:ea typeface=""/>
        <a:cs typeface="Arial Unicode M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2124</Words>
  <Application>Microsoft Office PowerPoint</Application>
  <PresentationFormat>Personalizar</PresentationFormat>
  <Paragraphs>253</Paragraphs>
  <Slides>48</Slides>
  <Notes>41</Notes>
  <HiddenSlides>2</HiddenSlides>
  <MMClips>2</MMClips>
  <ScaleCrop>false</ScaleCrop>
  <HeadingPairs>
    <vt:vector size="4" baseType="variant">
      <vt:variant>
        <vt:lpstr>Tema</vt:lpstr>
      </vt:variant>
      <vt:variant>
        <vt:i4>2</vt:i4>
      </vt:variant>
      <vt:variant>
        <vt:lpstr>Títulos de slides</vt:lpstr>
      </vt:variant>
      <vt:variant>
        <vt:i4>48</vt:i4>
      </vt:variant>
    </vt:vector>
  </HeadingPairs>
  <TitlesOfParts>
    <vt:vector size="50" baseType="lpstr">
      <vt:lpstr>Design padrão</vt:lpstr>
      <vt:lpstr>Design padrão</vt:lpstr>
      <vt:lpstr>Slide 1</vt:lpstr>
      <vt:lpstr>Observatório Dietrich Schiel (CDA-CDCC)</vt:lpstr>
      <vt:lpstr>Sessão Astronomia</vt:lpstr>
      <vt:lpstr>A VIA LÁCTEA</vt:lpstr>
      <vt:lpstr>Slide 5</vt:lpstr>
      <vt:lpstr>CAMINHO DA ANTA</vt:lpstr>
      <vt:lpstr>CAMINHO DO LEITE</vt:lpstr>
      <vt:lpstr>ESTRELAS INCONTÁVEIS</vt:lpstr>
      <vt:lpstr>Slide 9</vt:lpstr>
      <vt:lpstr>Slide 10</vt:lpstr>
      <vt:lpstr>Slide 11</vt:lpstr>
      <vt:lpstr>Slide 12</vt:lpstr>
      <vt:lpstr>Slide 13</vt:lpstr>
      <vt:lpstr>CONTAGEM de ESTRELAS</vt:lpstr>
      <vt:lpstr>AGLOMERADO M107</vt:lpstr>
      <vt:lpstr>HALO GALÁCTICO</vt:lpstr>
      <vt:lpstr>Slide 17</vt:lpstr>
      <vt:lpstr>AS ESTRELAS</vt:lpstr>
      <vt:lpstr>AS ESTRELAS</vt:lpstr>
      <vt:lpstr>AS ESTRELAS</vt:lpstr>
      <vt:lpstr>Slide 21</vt:lpstr>
      <vt:lpstr>NEBULOSAS</vt:lpstr>
      <vt:lpstr>NEBULOSAS</vt:lpstr>
      <vt:lpstr>BURACO NEGRO</vt:lpstr>
      <vt:lpstr>BURACO NEGRO  SUPER MASSIVO</vt:lpstr>
      <vt:lpstr>GÁS e POEIRA  INTERESTELAR</vt:lpstr>
      <vt:lpstr>POEIRA  INTERESTELAR</vt:lpstr>
      <vt:lpstr>POEIRA  INTERESTELAR</vt:lpstr>
      <vt:lpstr>Slide 29</vt:lpstr>
      <vt:lpstr>RAIOS CÓSMICOS</vt:lpstr>
      <vt:lpstr>Slide 31</vt:lpstr>
      <vt:lpstr>Slide 32</vt:lpstr>
      <vt:lpstr>PLANETAS</vt:lpstr>
      <vt:lpstr>EXOPLANETAS</vt:lpstr>
      <vt:lpstr>PLANETAS</vt:lpstr>
      <vt:lpstr>PLANETA ANÃO</vt:lpstr>
      <vt:lpstr>ASTEROIDES</vt:lpstr>
      <vt:lpstr>Slide 38</vt:lpstr>
      <vt:lpstr>COMETAS</vt:lpstr>
      <vt:lpstr>METEOROIDES /  METEOROS / METEORITOS</vt:lpstr>
      <vt:lpstr>VIA LÁCTEA</vt:lpstr>
      <vt:lpstr>MORFOLOGIA</vt:lpstr>
      <vt:lpstr>MORFOLOGIA</vt:lpstr>
      <vt:lpstr>Slide 44</vt:lpstr>
      <vt:lpstr>Slide 45</vt:lpstr>
      <vt:lpstr>Slide 46</vt:lpstr>
      <vt:lpstr>Final da Apresentação</vt:lpstr>
      <vt:lpstr>Referências e 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Observatório do CDCC - USP/SC</dc:title>
  <dc:creator>Jorge</dc:creator>
  <cp:lastModifiedBy>Observatório</cp:lastModifiedBy>
  <cp:revision>108</cp:revision>
  <dcterms:modified xsi:type="dcterms:W3CDTF">2012-06-05T22:12:56Z</dcterms:modified>
</cp:coreProperties>
</file>