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8" r:id="rId3"/>
    <p:sldId id="260" r:id="rId4"/>
    <p:sldId id="263" r:id="rId5"/>
    <p:sldId id="262" r:id="rId6"/>
    <p:sldId id="259" r:id="rId7"/>
    <p:sldId id="261" r:id="rId8"/>
    <p:sldId id="264" r:id="rId9"/>
    <p:sldId id="266" r:id="rId10"/>
    <p:sldId id="267" r:id="rId11"/>
    <p:sldId id="268" r:id="rId12"/>
    <p:sldId id="269" r:id="rId13"/>
    <p:sldId id="270" r:id="rId14"/>
    <p:sldId id="271" r:id="rId15"/>
    <p:sldId id="272" r:id="rId16"/>
    <p:sldId id="273" r:id="rId17"/>
    <p:sldId id="274" r:id="rId18"/>
    <p:sldId id="275" r:id="rId19"/>
    <p:sldId id="277"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3" r:id="rId36"/>
    <p:sldId id="292" r:id="rId37"/>
    <p:sldId id="294" r:id="rId38"/>
    <p:sldId id="295" r:id="rId39"/>
    <p:sldId id="296" r:id="rId40"/>
    <p:sldId id="297" r:id="rId41"/>
    <p:sldId id="298" r:id="rId42"/>
    <p:sldId id="299" r:id="rId43"/>
    <p:sldId id="300" r:id="rId44"/>
    <p:sldId id="301" r:id="rId45"/>
    <p:sldId id="302" r:id="rId46"/>
    <p:sldId id="303" r:id="rId47"/>
    <p:sldId id="305" r:id="rId48"/>
    <p:sldId id="304" r:id="rId4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6" autoAdjust="0"/>
    <p:restoredTop sz="82333" autoAdjust="0"/>
  </p:normalViewPr>
  <p:slideViewPr>
    <p:cSldViewPr>
      <p:cViewPr varScale="1">
        <p:scale>
          <a:sx n="64" d="100"/>
          <a:sy n="64" d="100"/>
        </p:scale>
        <p:origin x="-82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CACD9-FC6F-49AE-BC6B-AE6F328D6563}" type="datetimeFigureOut">
              <a:rPr lang="pt-BR" smtClean="0"/>
              <a:t>08/11/2011</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99D1A5-36FD-4BD0-A2D1-A52042178C09}" type="slidenum">
              <a:rPr lang="pt-BR" smtClean="0"/>
              <a:t>‹nº›</a:t>
            </a:fld>
            <a:endParaRPr lang="pt-B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asa.gov/mission_pages/NEEMO/index.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palaeos.com/chaotian/index.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news.nationalgeographic.com/news/2011/10/pictures/111020-nasa-neemo-15-science-asteroid-mission-underwater-florid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blogs.nasa.gov/cm/newui/blog/viewpostlist.jsp?blogname=analogsfieldtest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utofthecradle.net/archives/2008/10/teacher-tools-for-the-high-frontier-rocks-in-spac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apod.nasa.gov/apod/ap970701.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951_Gaspr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boingboing.net/2010/07/14/21-lutetia.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zastavki.com/eng/Space/wallpaper-10521-14.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orbiterchspacenews.blogspot.com/2010/12/nasa-scientists-theorize-final-growth.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zastavki.com/eng/Space/wallpaper-16498.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niversetoday.com/15502/planets-in-the-solar-syste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our-earth.net/Kirkwood-Gaps-in-Asteroid-Belt.asp"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todooceu.com/detalhamento/generalidades_asteroide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fisica.cab.cnea.gov.ar/estadistica/abramson/celestia/mpcorb2ssc/trojans.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asa.gov/mission_pages/WISE/multimedia/gallery/neowise/pia14404.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ciencephoto.com/media/324664/enlarg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ase.tufts.edu/cosmos/print_images.asp?id=3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n.wikipedia.org/wiki/1620_Geographo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hermital.org/book/holoprt6-3a.ht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facebook.com/NASA/posts/13156108694752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msb1959.wordpress.com/2011/05/19/apophis-99942-asteroid-that-does-come-clos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asc-csa.gc.ca/eng/educators/resources/neemo/aquarius_labo.as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gallery.me.com/arttrembanis#100277/P5050021&amp;bgcolor=black"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ibtimes.com/articles/238725/20111027/nasa-neemo-under-the-sea-aquarius-asteroid-research-space-astronaut-mission-hurricane-rina-space-exp.ht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ienceblogs.com/deepseanews/2007/07/neemo_just_got_a_lot_cooler.php"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greenerearth.blogspot.com/2006/04/nasa-neemo-crew-aboard-aquarius.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oceanexplorer.noaa.gov/explorations/10aquarius/media/research.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www.msnbc.msn.com/id/8644339/ns/technology_and_science-science/t/undersea-lab-serves-inner-space-station/" TargetMode="External"/><Relationship Id="rId5" Type="http://schemas.openxmlformats.org/officeDocument/2006/relationships/hyperlink" Target="http://www.cualum.org/2010/06/07/aqua-buff/" TargetMode="External"/><Relationship Id="rId4" Type="http://schemas.openxmlformats.org/officeDocument/2006/relationships/hyperlink" Target="http://en.wikipedia.org/wiki/Bill_Todd"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aquarius.uncw.edu/abou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ibtimes.com/articles/238725/20111027/nasa-neemo-under-the-sea-aquarius-asteroid-research-space-astronaut-mission-hurricane-rina-space-exp.htm"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lightyears.blogs.cnn.com/2011/10/25/neemo-15/"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space.com/13399-hurricane-rina-aborts-undersea-asteroid-mission.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ghooglebuzz.com/Science/nasa-forced-to-halt-underwater-mission-to-simulate-asteroid-landing-as-hurricane-rina-approaches.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blogs.zooniverse.org/blog/2011/10/18/neemo/"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flickr.com/photos/csa_photos/627015335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arthmagazine.org/earth/article/25a-7d9-9-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nasa.gov/mission_pages/NEEMO/index.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examiner.com/rving-in-national/nasa-s-lunar-sev-takes-rving-to-interplanetary-extremes-photo"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www.nasa.gov/exploration/analogs/desertrats/drats2011_midway-report.html"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nasaspaceflight.com/2011/10/neemo-13-days-underwater-mission-sim-neo-exploratio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nasaspaceflight.com/2010/01/nasas-flexible-path-2025-human-mission-visit-asteroid/"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jaxa.jp/press/2009/03/20090303_itokawa_e.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jaxa.jp/press/2009/03/20090303_itokawa_e.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hollywood.com/feature/Movies_with_Identical_Plots/683541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planetary.org/blog/article/0000258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news.nationalgeographic.com/news/2011/01/110103-weird-asteroid-comet-disguise-main-belt-science-spac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universetoday.com/59798/pictures-of-asteroids/" TargetMode="External"/><Relationship Id="rId4" Type="http://schemas.openxmlformats.org/officeDocument/2006/relationships/hyperlink" Target="http://en.wikipedia.org/wiki/Asteroid"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mensageiroestelar.blogspot.com/2011/09/ceres-planeta-anao.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en.wikipedia.org/wiki/File:Ceres_optimized.jp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reationwiki.org/Panspermi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 </a:t>
            </a:r>
            <a:r>
              <a:rPr lang="pt-BR" dirty="0" smtClean="0">
                <a:hlinkClick r:id="rId3"/>
              </a:rPr>
              <a:t>http://www.nasa.gov/mission_pages/NEEMO/index.html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1</a:t>
            </a:fld>
            <a:endParaRPr lang="pt-B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Mais um grande mistério é o da</a:t>
            </a:r>
            <a:r>
              <a:rPr lang="pt-BR" baseline="0" dirty="0" smtClean="0"/>
              <a:t> origem desses corpos do sistema solar. Até um certo tempo atrás os cientistas acreditavam que os asteróides teriam surgido de algum planeta que colapsou, explodiu. Hoje a versão mais aceita é de que tenham se formado junto com o próprio sistema solar, sendo uma chave ao enigma clássico “De onde viemos? Para onde vamos?”.</a:t>
            </a:r>
            <a:endParaRPr lang="pt-BR" dirty="0" smtClean="0"/>
          </a:p>
          <a:p>
            <a:endParaRPr lang="pt-BR" dirty="0" smtClean="0"/>
          </a:p>
          <a:p>
            <a:r>
              <a:rPr lang="pt-BR" dirty="0" smtClean="0"/>
              <a:t>Fonte: </a:t>
            </a:r>
            <a:r>
              <a:rPr lang="pt-BR" dirty="0" smtClean="0">
                <a:hlinkClick r:id="rId3"/>
              </a:rPr>
              <a:t>http://palaeos.com/chaotian/index.html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10</a:t>
            </a:fld>
            <a:endParaRPr lang="pt-B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É para desvendar tudo isso e tirar essas dúvidas que</a:t>
            </a:r>
            <a:r>
              <a:rPr lang="pt-BR" baseline="0" dirty="0" smtClean="0"/>
              <a:t> já se está pensando em enviar expedições de exploração desses asteróides, sendo um deles o Projeto NEEMO 15 da Agência Espacial Norte Americana (NASA). Há grandes desafios para a missão, sendo um dos maiores a dificuldade em ‘atracar’ na superfície, uma vez que, diferentemente da Lua onde os astronautas ainda eram atraídos para o “chão”, os astronautas flutuariam simplesmente. E já estão sendo feitas algumas simulações só que...</a:t>
            </a:r>
            <a:endParaRPr lang="pt-BR" dirty="0" smtClean="0"/>
          </a:p>
          <a:p>
            <a:endParaRPr lang="pt-BR" dirty="0" smtClean="0"/>
          </a:p>
          <a:p>
            <a:r>
              <a:rPr lang="pt-BR" dirty="0" smtClean="0"/>
              <a:t>Fonte: </a:t>
            </a:r>
            <a:r>
              <a:rPr lang="pt-BR" dirty="0" smtClean="0">
                <a:hlinkClick r:id="rId3"/>
              </a:rPr>
              <a:t>http://news.nationalgeographic.com/news/2011/10/pictures/111020-nasa-neemo-15-science-asteroid-mission-underwater-florida/</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11</a:t>
            </a:fld>
            <a:endParaRPr lang="pt-B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...na</a:t>
            </a:r>
            <a:r>
              <a:rPr lang="pt-BR" baseline="0" dirty="0" smtClean="0"/>
              <a:t> água! Incrível, não? A água, a pressão e o empuxo que faz as coisas “boiarem” tornam o ambiente, que tem pressão elevada, ideal para os testes de equipamentos, comunicação, veículos espaciais e combinações de tripulantes.</a:t>
            </a:r>
            <a:endParaRPr lang="pt-BR" dirty="0" smtClean="0"/>
          </a:p>
          <a:p>
            <a:endParaRPr lang="pt-BR" dirty="0" smtClean="0"/>
          </a:p>
          <a:p>
            <a:r>
              <a:rPr lang="pt-BR" dirty="0" smtClean="0"/>
              <a:t>Fonte: </a:t>
            </a:r>
            <a:r>
              <a:rPr lang="pt-BR" dirty="0" smtClean="0">
                <a:hlinkClick r:id="rId3"/>
              </a:rPr>
              <a:t>http://blogs.nasa.gov/cm/newui/blog/viewpostlist.jsp?blogname=</a:t>
            </a:r>
            <a:r>
              <a:rPr lang="pt-BR" dirty="0" err="1" smtClean="0">
                <a:hlinkClick r:id="rId3"/>
              </a:rPr>
              <a:t>analogsfieldtesting</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12</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Falando agora um pouco mais cientificamente sobre os asteróides,</a:t>
            </a:r>
            <a:r>
              <a:rPr lang="pt-BR" baseline="0" dirty="0" smtClean="0"/>
              <a:t> é possível dizer que eles são corpos do sistema solar feitos de rocha e que possuem um tamanho variável entre uma bolinha de gude e mais de 900 km de diâmetro médio. Não possuem atmosfera e praticamente não possuem atração gravitacional, existindo às dezenas de milhares espalhados ou em anéis entre dois planetas ou na órbita dos próprios planetas.</a:t>
            </a:r>
            <a:endParaRPr lang="pt-BR" dirty="0" smtClean="0"/>
          </a:p>
          <a:p>
            <a:endParaRPr lang="pt-BR" dirty="0" smtClean="0"/>
          </a:p>
          <a:p>
            <a:endParaRPr lang="pt-BR" dirty="0" smtClean="0"/>
          </a:p>
          <a:p>
            <a:r>
              <a:rPr lang="pt-BR" dirty="0" smtClean="0"/>
              <a:t>Fonte:</a:t>
            </a:r>
            <a:r>
              <a:rPr lang="pt-BR" baseline="0" dirty="0" smtClean="0"/>
              <a:t> </a:t>
            </a:r>
            <a:r>
              <a:rPr lang="pt-BR" dirty="0" smtClean="0">
                <a:hlinkClick r:id="rId3"/>
              </a:rPr>
              <a:t>http://www.outofthecradle.net/archives/2008/10/teacher-tools-for-the-high-frontier-rocks-in-space/</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13</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Os</a:t>
            </a:r>
            <a:r>
              <a:rPr lang="pt-BR" baseline="0" dirty="0" smtClean="0"/>
              <a:t> asteróides podem ser divididos de acordo com sua composição, podendo pertencer ao tipo C, dos carbonáceos, e ter a característica de composição idêntica à do sol menos gases voláteis e serem bem escuros.</a:t>
            </a:r>
            <a:endParaRPr lang="pt-BR" dirty="0" smtClean="0"/>
          </a:p>
          <a:p>
            <a:endParaRPr lang="pt-BR" dirty="0" smtClean="0"/>
          </a:p>
          <a:p>
            <a:r>
              <a:rPr lang="pt-BR" dirty="0" smtClean="0"/>
              <a:t>Fonte: </a:t>
            </a:r>
            <a:r>
              <a:rPr lang="pt-BR" dirty="0" smtClean="0">
                <a:hlinkClick r:id="rId3"/>
              </a:rPr>
              <a:t>http://apod.nasa.gov/apod/ap970701.html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14</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Os</a:t>
            </a:r>
            <a:r>
              <a:rPr lang="pt-BR" baseline="0" dirty="0" smtClean="0"/>
              <a:t> asteróides podem pertencer ao tipo S, dos </a:t>
            </a:r>
            <a:r>
              <a:rPr lang="pt-BR" baseline="0" dirty="0" err="1" smtClean="0"/>
              <a:t>silicosos</a:t>
            </a:r>
            <a:r>
              <a:rPr lang="pt-BR" baseline="0" dirty="0" smtClean="0"/>
              <a:t>, e ter a característica de possuir silício na composição, o mesmo que entra na areia, quartzo, vidro, “cristal”, abrasivos, topázio e outras pedras preciosas. São mais brilhantes que os carbonáceos.</a:t>
            </a:r>
            <a:endParaRPr lang="pt-BR" dirty="0" smtClean="0"/>
          </a:p>
          <a:p>
            <a:endParaRPr lang="pt-BR" dirty="0" smtClean="0"/>
          </a:p>
          <a:p>
            <a:r>
              <a:rPr lang="pt-BR" dirty="0" smtClean="0"/>
              <a:t>Fonte:</a:t>
            </a:r>
            <a:r>
              <a:rPr lang="pt-BR" baseline="0" dirty="0" smtClean="0"/>
              <a:t> </a:t>
            </a:r>
            <a:r>
              <a:rPr lang="pt-BR" dirty="0" smtClean="0">
                <a:hlinkClick r:id="rId3"/>
              </a:rPr>
              <a:t>http://en.wikipedia.org/wiki/951_Gaspra</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15</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Os</a:t>
            </a:r>
            <a:r>
              <a:rPr lang="pt-BR" baseline="0" dirty="0" smtClean="0"/>
              <a:t> asteróides podem pertencer ao tipo M, dos metálicos, e ter a característica de possuir, como o próprio nome diz, metais como ferro e níquel na composição. </a:t>
            </a:r>
            <a:endParaRPr lang="pt-BR" dirty="0" smtClean="0"/>
          </a:p>
          <a:p>
            <a:endParaRPr lang="pt-BR" dirty="0" smtClean="0"/>
          </a:p>
          <a:p>
            <a:r>
              <a:rPr lang="pt-BR" dirty="0" smtClean="0"/>
              <a:t>Fonte: </a:t>
            </a:r>
            <a:r>
              <a:rPr lang="pt-BR" dirty="0" smtClean="0">
                <a:hlinkClick r:id="rId3"/>
              </a:rPr>
              <a:t>http://boingboing.net/2010/07/14/21-lutetia.html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16</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Uma</a:t>
            </a:r>
            <a:r>
              <a:rPr lang="pt-BR" baseline="0" dirty="0" smtClean="0"/>
              <a:t> das possibilidades para a origem dos asteróides seria, como dito anteriormente, o colapso de um planeta.</a:t>
            </a:r>
            <a:endParaRPr lang="pt-BR" dirty="0" smtClean="0"/>
          </a:p>
          <a:p>
            <a:endParaRPr lang="pt-BR" dirty="0" smtClean="0"/>
          </a:p>
          <a:p>
            <a:r>
              <a:rPr lang="pt-BR" dirty="0" smtClean="0"/>
              <a:t>Fonte: </a:t>
            </a:r>
            <a:r>
              <a:rPr lang="pt-BR" dirty="0" smtClean="0">
                <a:hlinkClick r:id="rId3"/>
              </a:rPr>
              <a:t>http://www.zastavki.com/eng/Space/wallpaper-10521-14.htm</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17</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Outra possibilidade seria de que os asteróides tivessem se originado da mesma massa de gás e poeira formadora do sistema solar.</a:t>
            </a:r>
          </a:p>
          <a:p>
            <a:endParaRPr lang="pt-BR" dirty="0" smtClean="0"/>
          </a:p>
          <a:p>
            <a:r>
              <a:rPr lang="pt-BR" dirty="0" smtClean="0"/>
              <a:t>Fonte: </a:t>
            </a:r>
            <a:r>
              <a:rPr lang="pt-BR" dirty="0" smtClean="0">
                <a:hlinkClick r:id="rId3"/>
              </a:rPr>
              <a:t>http://orbiterchspacenews.blogspot.com/2010/12/nasa-scientists-theorize-final-growth.html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18</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Quanto às localizações, temos que os asteróides podem se concentrar em regiões entre dois planetas, formando cinturões ou passar</a:t>
            </a:r>
            <a:r>
              <a:rPr lang="pt-BR" baseline="0" dirty="0" smtClean="0"/>
              <a:t> pela órbita de algum deles. Podem ser asteróides do Cinturão Principal, numa faixa estreita e que tem “vazios” chamados de falhas de </a:t>
            </a:r>
            <a:r>
              <a:rPr lang="pt-BR" baseline="0" dirty="0" err="1" smtClean="0"/>
              <a:t>Kirkwood</a:t>
            </a:r>
            <a:r>
              <a:rPr lang="pt-BR" baseline="0" dirty="0" smtClean="0"/>
              <a:t>. Tanto as falhas quanto o fato de os asteróides não se agregarem estão relacionados com a influência gravitacional do planeta Júpiter.</a:t>
            </a:r>
            <a:endParaRPr lang="pt-BR" dirty="0" smtClean="0"/>
          </a:p>
          <a:p>
            <a:endParaRPr lang="pt-BR" dirty="0" smtClean="0"/>
          </a:p>
          <a:p>
            <a:r>
              <a:rPr lang="pt-BR" dirty="0" smtClean="0"/>
              <a:t>Fonte: </a:t>
            </a:r>
            <a:r>
              <a:rPr lang="pt-BR" dirty="0" smtClean="0">
                <a:hlinkClick r:id="rId3"/>
              </a:rPr>
              <a:t>http://www.zastavki.com/eng/Space/wallpaper-16498.htm</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19</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No</a:t>
            </a:r>
            <a:r>
              <a:rPr lang="pt-BR" baseline="0" dirty="0" smtClean="0"/>
              <a:t> interior de uma região pequena do espaço chamada Sistema Solar (aquele mesmo que vemos na escola), existem, além dos planetas, cometas, luas e nossa estrela Sol uma série de pedregulhos que podem chegar às centenas de km e são chamadas de Asteróides.</a:t>
            </a:r>
          </a:p>
          <a:p>
            <a:endParaRPr lang="pt-B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Fonte:</a:t>
            </a:r>
            <a:r>
              <a:rPr lang="pt-BR" baseline="0" dirty="0" smtClean="0"/>
              <a:t> </a:t>
            </a:r>
            <a:r>
              <a:rPr lang="pt-BR" dirty="0" smtClean="0">
                <a:hlinkClick r:id="rId3"/>
              </a:rPr>
              <a:t>http://www.universetoday.com/15502/planets-in-the-solar-system/</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2</a:t>
            </a:fld>
            <a:endParaRPr lang="pt-B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Eis uma ilustração</a:t>
            </a:r>
            <a:r>
              <a:rPr lang="pt-BR" baseline="0" dirty="0" smtClean="0"/>
              <a:t> artística das falhas de </a:t>
            </a:r>
            <a:r>
              <a:rPr lang="pt-BR" baseline="0" dirty="0" err="1" smtClean="0"/>
              <a:t>Kirkwood</a:t>
            </a:r>
            <a:r>
              <a:rPr lang="pt-BR" baseline="0" dirty="0" smtClean="0"/>
              <a:t>. Embora o cinturão pareça maciço em alguns aspectos, os asteróides são bastante dispersos no espaço.</a:t>
            </a:r>
            <a:endParaRPr lang="pt-BR" dirty="0" smtClean="0"/>
          </a:p>
          <a:p>
            <a:endParaRPr lang="pt-BR" dirty="0" smtClean="0"/>
          </a:p>
          <a:p>
            <a:r>
              <a:rPr lang="pt-BR" dirty="0" smtClean="0"/>
              <a:t>Fonte: </a:t>
            </a:r>
            <a:r>
              <a:rPr lang="pt-BR" dirty="0" smtClean="0">
                <a:hlinkClick r:id="rId3"/>
              </a:rPr>
              <a:t>http://www.our-earth.net/Kirkwood-Gaps-in-Asteroid-Belt.asp</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20</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Alguns</a:t>
            </a:r>
            <a:r>
              <a:rPr lang="pt-BR" baseline="0" dirty="0" smtClean="0"/>
              <a:t> dos asteróides acabam entrando em ressonância com a órbita de alguns planetas, como Marte, Júpiter e a própria Terra. Esses asteróides ocupam uma posição bem específica chamada de pontos </a:t>
            </a:r>
            <a:r>
              <a:rPr lang="pt-BR" baseline="0" dirty="0" err="1" smtClean="0"/>
              <a:t>lagrangianos</a:t>
            </a:r>
            <a:r>
              <a:rPr lang="pt-BR" baseline="0" dirty="0" smtClean="0"/>
              <a:t>, os quais ficam ou </a:t>
            </a:r>
            <a:r>
              <a:rPr lang="pt-BR" dirty="0" smtClean="0"/>
              <a:t>60</a:t>
            </a:r>
            <a:r>
              <a:rPr lang="pt-BR" dirty="0" smtClean="0">
                <a:latin typeface="Arial"/>
                <a:cs typeface="Arial"/>
              </a:rPr>
              <a:t>˚</a:t>
            </a:r>
            <a:r>
              <a:rPr lang="pt-BR" dirty="0" smtClean="0"/>
              <a:t> atrás ou à frente do planeta.</a:t>
            </a:r>
            <a:r>
              <a:rPr lang="pt-BR" baseline="0" dirty="0" smtClean="0"/>
              <a:t> Antigamente os asteróides atrás recebiam o nome de heróis da Grécia e os à frente de heróis de Tróia, na obra de Homero chamada Ilíada.</a:t>
            </a:r>
            <a:endParaRPr lang="pt-BR" dirty="0" smtClean="0"/>
          </a:p>
          <a:p>
            <a:endParaRPr lang="pt-BR" dirty="0" smtClean="0"/>
          </a:p>
          <a:p>
            <a:r>
              <a:rPr lang="pt-BR" dirty="0" smtClean="0"/>
              <a:t>Fonte: </a:t>
            </a:r>
            <a:r>
              <a:rPr lang="pt-BR" dirty="0" smtClean="0">
                <a:hlinkClick r:id="rId3"/>
              </a:rPr>
              <a:t>http://www.todooceu.com/detalhamento/generalidades_asteroides.html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21</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Aqui uma imagem dos “gregos e troianos” de Júpiter</a:t>
            </a:r>
            <a:r>
              <a:rPr lang="pt-BR" baseline="0" dirty="0" smtClean="0"/>
              <a:t> que somam centenas.</a:t>
            </a:r>
            <a:endParaRPr lang="pt-BR" dirty="0" smtClean="0"/>
          </a:p>
          <a:p>
            <a:endParaRPr lang="pt-BR" dirty="0" smtClean="0"/>
          </a:p>
          <a:p>
            <a:r>
              <a:rPr lang="pt-BR" dirty="0" smtClean="0"/>
              <a:t>Fonte: </a:t>
            </a:r>
            <a:r>
              <a:rPr lang="pt-BR" dirty="0" smtClean="0">
                <a:hlinkClick r:id="rId3"/>
              </a:rPr>
              <a:t>http://fisica.cab.cnea.gov.ar/estadistica/abramson/celestia/mpcorb2ssc/trojans.jpg</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22</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Recentemente</a:t>
            </a:r>
            <a:r>
              <a:rPr lang="pt-BR" baseline="0" dirty="0" smtClean="0"/>
              <a:t> foi confirmado que a Terra possui um asteróide troiano em sua órbita. Ele descreve movimentos bem esquisitos e não é facilmente visível daqui pois aparece bem perto do Sol e é muito pequeno para se identificar.</a:t>
            </a:r>
            <a:endParaRPr lang="pt-BR" dirty="0" smtClean="0"/>
          </a:p>
          <a:p>
            <a:endParaRPr lang="pt-BR" dirty="0" smtClean="0"/>
          </a:p>
          <a:p>
            <a:r>
              <a:rPr lang="pt-BR" dirty="0" smtClean="0"/>
              <a:t>Fonte:</a:t>
            </a:r>
            <a:r>
              <a:rPr lang="pt-BR" baseline="0" dirty="0" smtClean="0"/>
              <a:t> </a:t>
            </a:r>
            <a:r>
              <a:rPr lang="pt-BR" dirty="0" smtClean="0">
                <a:hlinkClick r:id="rId3"/>
              </a:rPr>
              <a:t>http://www.nasa.gov/mission_pages/WISE/multimedia/gallery/neowise/pia14404.html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23</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Outro tipo de asteróides são aqueles que ficam próximos da</a:t>
            </a:r>
            <a:r>
              <a:rPr lang="pt-BR" baseline="0" dirty="0" smtClean="0"/>
              <a:t> Terra, a no máximo 195 milhões de km do Sol. São divididos nos grupos Atenas, Apolo e Amor.</a:t>
            </a:r>
            <a:endParaRPr lang="pt-BR" dirty="0" smtClean="0"/>
          </a:p>
          <a:p>
            <a:endParaRPr lang="pt-BR" dirty="0" smtClean="0"/>
          </a:p>
          <a:p>
            <a:r>
              <a:rPr lang="pt-BR" dirty="0" smtClean="0"/>
              <a:t>Fonte: </a:t>
            </a:r>
            <a:r>
              <a:rPr lang="pt-BR" dirty="0" smtClean="0">
                <a:hlinkClick r:id="rId3"/>
              </a:rPr>
              <a:t>http://www.sciencephoto.com/media/324664/enlarge</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24</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 </a:t>
            </a:r>
            <a:r>
              <a:rPr lang="pt-BR" dirty="0" smtClean="0">
                <a:hlinkClick r:id="rId3"/>
              </a:rPr>
              <a:t>http://ase.tufts.edu/cosmos/print_images.asp?id=33</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25</a:t>
            </a:fld>
            <a:endParaRPr lang="pt-B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 </a:t>
            </a:r>
            <a:r>
              <a:rPr lang="pt-BR" dirty="0" smtClean="0">
                <a:hlinkClick r:id="rId3"/>
              </a:rPr>
              <a:t>http://en.wikipedia.org/wiki/1620_Geographos</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26</a:t>
            </a:fld>
            <a:endParaRPr lang="pt-B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 </a:t>
            </a:r>
            <a:r>
              <a:rPr lang="pt-BR" dirty="0" smtClean="0">
                <a:hlinkClick r:id="rId3"/>
              </a:rPr>
              <a:t>http://hermital.org/book/holoprt6-3a.htm</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27</a:t>
            </a:fld>
            <a:endParaRPr lang="pt-B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28</a:t>
            </a:fld>
            <a:endParaRPr lang="pt-B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a:t>
            </a:r>
            <a:r>
              <a:rPr lang="pt-BR" baseline="0" dirty="0" smtClean="0"/>
              <a:t> </a:t>
            </a:r>
            <a:r>
              <a:rPr lang="pt-BR" dirty="0" smtClean="0">
                <a:hlinkClick r:id="rId3"/>
              </a:rPr>
              <a:t>http://www.facebook.com/NASA/posts/131561086947528</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30</a:t>
            </a:fld>
            <a:endParaRPr lang="pt-B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Embora tenhamos uma idéia</a:t>
            </a:r>
            <a:r>
              <a:rPr lang="pt-BR" baseline="0" dirty="0" smtClean="0"/>
              <a:t> precoce de que asteróides são sinônimos de desastre, afinal, há várias propagandas sobre asteróides que podem cair na terra, livros, filmes e tudo o mais, asteróide tem um significado bem diferente. Vem do grego Áster, que quer dizer estrela e do sufixo óide, que quer dizer semelhança. É um corpo que já foi considerado uma estrela, um cometa e um planetóide, por motivos que serão mostrados a seguir.</a:t>
            </a:r>
          </a:p>
          <a:p>
            <a:endParaRPr lang="pt-B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Fonte: </a:t>
            </a:r>
            <a:r>
              <a:rPr lang="pt-BR" dirty="0" smtClean="0">
                <a:hlinkClick r:id="rId3"/>
              </a:rPr>
              <a:t>http://msb1959.wordpress.com/2011/05/19/apophis-99942-asteroid-that-does-come-close/</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3</a:t>
            </a:fld>
            <a:endParaRPr lang="pt-B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Fontes: </a:t>
            </a:r>
            <a:r>
              <a:rPr lang="pt-BR" dirty="0" smtClean="0">
                <a:hlinkClick r:id="rId3"/>
              </a:rPr>
              <a:t>http://www.asc-csa.gc.ca/eng/educators/resources/neemo/aquarius_labo.asp</a:t>
            </a:r>
            <a:r>
              <a:rPr lang="pt-BR" dirty="0" smtClean="0"/>
              <a:t/>
            </a:r>
            <a:br>
              <a:rPr lang="pt-BR" dirty="0" smtClean="0"/>
            </a:br>
            <a:r>
              <a:rPr lang="pt-BR" dirty="0" smtClean="0">
                <a:hlinkClick r:id="rId4"/>
              </a:rPr>
              <a:t>http://gallery.me.com/arttrembanis#100277/P5050021&amp;</a:t>
            </a:r>
            <a:r>
              <a:rPr lang="pt-BR" dirty="0" err="1" smtClean="0">
                <a:hlinkClick r:id="rId4"/>
              </a:rPr>
              <a:t>bgcolor</a:t>
            </a:r>
            <a:r>
              <a:rPr lang="pt-BR" dirty="0" smtClean="0">
                <a:hlinkClick r:id="rId4"/>
              </a:rPr>
              <a:t>=</a:t>
            </a:r>
            <a:r>
              <a:rPr lang="pt-BR" dirty="0" err="1" smtClean="0">
                <a:hlinkClick r:id="rId4"/>
              </a:rPr>
              <a:t>black</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31</a:t>
            </a:fld>
            <a:endParaRPr lang="pt-B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 </a:t>
            </a:r>
            <a:r>
              <a:rPr lang="pt-BR" dirty="0" smtClean="0">
                <a:hlinkClick r:id="rId3"/>
              </a:rPr>
              <a:t>http://www.ibtimes.com/articles/238725/20111027/nasa-neemo-under-the-sea-aquarius-asteroid-research-space-astronaut-mission-hurricane-rina-space-exp.htm</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33</a:t>
            </a:fld>
            <a:endParaRPr lang="pt-B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Fontes: </a:t>
            </a:r>
            <a:r>
              <a:rPr lang="pt-BR" dirty="0" smtClean="0">
                <a:hlinkClick r:id="rId3"/>
              </a:rPr>
              <a:t>http://scienceblogs.com/deepseanews/2007/07/neemo_just_got_a_lot_cooler.</a:t>
            </a:r>
            <a:r>
              <a:rPr lang="pt-BR" dirty="0" err="1" smtClean="0">
                <a:hlinkClick r:id="rId3"/>
              </a:rPr>
              <a:t>php</a:t>
            </a:r>
            <a:endParaRPr lang="pt-BR" dirty="0" smtClean="0"/>
          </a:p>
          <a:p>
            <a:r>
              <a:rPr lang="pt-BR" dirty="0" smtClean="0">
                <a:hlinkClick r:id="rId4"/>
              </a:rPr>
              <a:t>http://greenerearth.blogspot.com/2006/04/nasa-neemo-crew-aboard-aquarius.html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34</a:t>
            </a:fld>
            <a:endParaRPr lang="pt-B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Fontes: </a:t>
            </a:r>
            <a:r>
              <a:rPr lang="pt-BR" dirty="0" smtClean="0">
                <a:hlinkClick r:id="rId3"/>
              </a:rPr>
              <a:t>http://oceanexplorer.noaa.gov/explorations/10aquarius/media/research.html</a:t>
            </a:r>
            <a:r>
              <a:rPr lang="pt-BR" dirty="0" smtClean="0"/>
              <a:t/>
            </a:r>
            <a:br>
              <a:rPr lang="pt-BR" dirty="0" smtClean="0"/>
            </a:br>
            <a:r>
              <a:rPr lang="pt-BR" dirty="0" smtClean="0">
                <a:hlinkClick r:id="rId4"/>
              </a:rPr>
              <a:t>http://en.wikipedia.org/wiki/Bill_Todd</a:t>
            </a:r>
            <a:r>
              <a:rPr lang="pt-BR" dirty="0" smtClean="0"/>
              <a:t/>
            </a:r>
            <a:br>
              <a:rPr lang="pt-BR" dirty="0" smtClean="0"/>
            </a:br>
            <a:r>
              <a:rPr lang="pt-BR" dirty="0" smtClean="0">
                <a:hlinkClick r:id="rId5"/>
              </a:rPr>
              <a:t>http://www.cualum.org/2010/06/07/aqua-buff/</a:t>
            </a:r>
            <a:endParaRPr lang="pt-BR" dirty="0" smtClean="0"/>
          </a:p>
          <a:p>
            <a:r>
              <a:rPr lang="pt-BR" dirty="0" smtClean="0">
                <a:hlinkClick r:id="rId6"/>
              </a:rPr>
              <a:t>http://www.msnbc.msn.com/id/8644339/ns/technology_and_science-science/t/undersea-lab-serves-inner-space-station/</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35</a:t>
            </a:fld>
            <a:endParaRPr lang="pt-B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 </a:t>
            </a:r>
            <a:r>
              <a:rPr lang="pt-BR" dirty="0" smtClean="0">
                <a:hlinkClick r:id="rId3"/>
              </a:rPr>
              <a:t>http://aquarius.uncw.edu/about/</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36</a:t>
            </a:fld>
            <a:endParaRPr lang="pt-B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Fontes:</a:t>
            </a:r>
            <a:r>
              <a:rPr lang="pt-BR" baseline="0" dirty="0" smtClean="0"/>
              <a:t> </a:t>
            </a:r>
            <a:r>
              <a:rPr lang="pt-BR" sz="1200" u="sng" kern="1200" dirty="0" smtClean="0">
                <a:solidFill>
                  <a:schemeClr val="tx1"/>
                </a:solidFill>
                <a:latin typeface="+mn-lt"/>
                <a:ea typeface="+mn-ea"/>
                <a:cs typeface="+mn-cs"/>
                <a:hlinkClick r:id="rId3"/>
              </a:rPr>
              <a:t>http://www.ibtimes.com/articles/238725/20111027/nasa-neemo-under-the-sea-aquarius-asteroid-research-space-astronaut-mission-hurricane-rina-space-exp.htm</a:t>
            </a:r>
            <a:r>
              <a:rPr lang="pt-BR" sz="1200" u="sng" kern="1200" dirty="0" smtClean="0">
                <a:solidFill>
                  <a:schemeClr val="tx1"/>
                </a:solidFill>
                <a:latin typeface="+mn-lt"/>
                <a:ea typeface="+mn-ea"/>
                <a:cs typeface="+mn-cs"/>
              </a:rPr>
              <a:t/>
            </a:r>
            <a:br>
              <a:rPr lang="pt-BR" sz="1200" u="sng" kern="1200" dirty="0" smtClean="0">
                <a:solidFill>
                  <a:schemeClr val="tx1"/>
                </a:solidFill>
                <a:latin typeface="+mn-lt"/>
                <a:ea typeface="+mn-ea"/>
                <a:cs typeface="+mn-cs"/>
              </a:rPr>
            </a:br>
            <a:r>
              <a:rPr lang="pt-BR" sz="1200" u="sng" kern="1200" dirty="0" smtClean="0">
                <a:solidFill>
                  <a:schemeClr val="tx1"/>
                </a:solidFill>
                <a:latin typeface="+mn-lt"/>
                <a:ea typeface="+mn-ea"/>
                <a:cs typeface="+mn-cs"/>
                <a:hlinkClick r:id="rId4"/>
              </a:rPr>
              <a:t>http://lightyears.blogs.cnn.com/2011/10/25/neemo-15/</a:t>
            </a:r>
            <a:endParaRPr lang="pt-BR" sz="1200" kern="1200" dirty="0" smtClean="0">
              <a:solidFill>
                <a:schemeClr val="tx1"/>
              </a:solidFill>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37</a:t>
            </a:fld>
            <a:endParaRPr lang="pt-B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 </a:t>
            </a:r>
            <a:r>
              <a:rPr lang="pt-BR" dirty="0" smtClean="0">
                <a:hlinkClick r:id="rId3"/>
              </a:rPr>
              <a:t>http://www.space.com/13399-hurricane-rina-aborts-undersea-asteroid-mission.html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38</a:t>
            </a:fld>
            <a:endParaRPr lang="pt-B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 </a:t>
            </a:r>
            <a:r>
              <a:rPr lang="pt-BR" dirty="0" smtClean="0">
                <a:hlinkClick r:id="rId3"/>
              </a:rPr>
              <a:t>http://ghooglebuzz.com/Science/nasa-forced-to-halt-underwater-mission-to-simulate-asteroid-landing-as-hurricane-rina-approaches.html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39</a:t>
            </a:fld>
            <a:endParaRPr lang="pt-B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 </a:t>
            </a:r>
            <a:r>
              <a:rPr lang="pt-BR" dirty="0" smtClean="0">
                <a:hlinkClick r:id="rId3"/>
              </a:rPr>
              <a:t>http://blogs.zooniverse.org/blog/2011/10/18/neemo/</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40</a:t>
            </a:fld>
            <a:endParaRPr lang="pt-B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Vale lembrar que comunicação</a:t>
            </a:r>
            <a:r>
              <a:rPr lang="pt-BR" baseline="0" dirty="0" smtClean="0"/>
              <a:t> aquática de longas distâncias deve ser com sonares, uma vez que a água atenua a radiação eletromagnética.</a:t>
            </a: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Fonte:</a:t>
            </a:r>
            <a:r>
              <a:rPr lang="pt-BR" baseline="0" dirty="0" smtClean="0"/>
              <a:t> </a:t>
            </a:r>
            <a:r>
              <a:rPr lang="pt-BR" sz="1200" u="sng" kern="1200" dirty="0" smtClean="0">
                <a:solidFill>
                  <a:schemeClr val="tx1"/>
                </a:solidFill>
                <a:latin typeface="+mn-lt"/>
                <a:ea typeface="+mn-ea"/>
                <a:cs typeface="+mn-cs"/>
                <a:hlinkClick r:id="rId3"/>
              </a:rPr>
              <a:t>http://www.flickr.com/photos/csa_photos/6270153351/</a:t>
            </a:r>
            <a:endParaRPr lang="pt-BR" sz="1200" kern="1200" dirty="0" smtClean="0">
              <a:solidFill>
                <a:schemeClr val="tx1"/>
              </a:solidFill>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41</a:t>
            </a:fld>
            <a:endParaRPr lang="pt-B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Bom, digamos que nem todos que pensaram no desastre estavam errados.</a:t>
            </a:r>
            <a:r>
              <a:rPr lang="pt-BR" baseline="0" dirty="0" smtClean="0"/>
              <a:t> Há 65 milhões de anos houve uma grande extinção em massa da vida na Terra, fosse das plantas, mamíferos, peixes e, claro, nossos famosos dinossauros. Isso por causa da queda de um asteróide no planeta, o qual tinha o diâmetro médio modesto de apenas 10 km... Veremos também o porquê do “apenas”.</a:t>
            </a:r>
          </a:p>
          <a:p>
            <a:endParaRPr lang="pt-B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Fonte: </a:t>
            </a:r>
            <a:r>
              <a:rPr lang="pt-BR" dirty="0" smtClean="0">
                <a:hlinkClick r:id="rId3"/>
              </a:rPr>
              <a:t>http://www.earthmagazine.org/earth/article/25a-7d9-9-2</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4</a:t>
            </a:fld>
            <a:endParaRPr lang="pt-B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Fonte: </a:t>
            </a:r>
            <a:r>
              <a:rPr lang="pt-BR" sz="1200" u="sng" kern="1200" dirty="0" smtClean="0">
                <a:solidFill>
                  <a:schemeClr val="tx1"/>
                </a:solidFill>
                <a:latin typeface="+mn-lt"/>
                <a:ea typeface="+mn-ea"/>
                <a:cs typeface="+mn-cs"/>
                <a:hlinkClick r:id="rId3"/>
              </a:rPr>
              <a:t>http://www.nasa.gov/mission_pages/NEEMO/index.html</a:t>
            </a:r>
            <a:endParaRPr lang="pt-BR" sz="1200" kern="1200" dirty="0" smtClean="0">
              <a:solidFill>
                <a:schemeClr val="tx1"/>
              </a:solidFill>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42</a:t>
            </a:fld>
            <a:endParaRPr lang="pt-B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Fontes: </a:t>
            </a:r>
            <a:r>
              <a:rPr lang="pt-BR" sz="1200" u="sng" kern="1200" dirty="0" smtClean="0">
                <a:solidFill>
                  <a:schemeClr val="tx1"/>
                </a:solidFill>
                <a:latin typeface="+mn-lt"/>
                <a:ea typeface="+mn-ea"/>
                <a:cs typeface="+mn-cs"/>
                <a:hlinkClick r:id="rId3"/>
              </a:rPr>
              <a:t>http://www.examiner.com/rving-in-national/nasa-s-lunar-sev-takes-rving-to-interplanetary-extremes-photo</a:t>
            </a:r>
            <a:r>
              <a:rPr lang="pt-BR" sz="1200" u="sng" kern="1200" dirty="0" smtClean="0">
                <a:solidFill>
                  <a:schemeClr val="tx1"/>
                </a:solidFill>
                <a:latin typeface="+mn-lt"/>
                <a:ea typeface="+mn-ea"/>
                <a:cs typeface="+mn-cs"/>
              </a:rPr>
              <a:t/>
            </a:r>
            <a:br>
              <a:rPr lang="pt-BR" sz="1200" u="sng" kern="1200" dirty="0" smtClean="0">
                <a:solidFill>
                  <a:schemeClr val="tx1"/>
                </a:solidFill>
                <a:latin typeface="+mn-lt"/>
                <a:ea typeface="+mn-ea"/>
                <a:cs typeface="+mn-cs"/>
              </a:rPr>
            </a:br>
            <a:r>
              <a:rPr lang="pt-BR" sz="1200" u="sng" kern="1200" dirty="0" smtClean="0">
                <a:solidFill>
                  <a:schemeClr val="tx1"/>
                </a:solidFill>
                <a:latin typeface="+mn-lt"/>
                <a:ea typeface="+mn-ea"/>
                <a:cs typeface="+mn-cs"/>
                <a:hlinkClick r:id="rId4"/>
              </a:rPr>
              <a:t>http://www.nasa.gov/exploration/analogs/desertrats/drats2011_midway-report.html</a:t>
            </a:r>
            <a:endParaRPr lang="pt-BR" sz="1200" kern="1200" dirty="0" smtClean="0">
              <a:solidFill>
                <a:schemeClr val="tx1"/>
              </a:solidFill>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43</a:t>
            </a:fld>
            <a:endParaRPr lang="pt-B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Fonte: </a:t>
            </a:r>
            <a:r>
              <a:rPr lang="pt-BR" sz="1200" u="sng" kern="1200" dirty="0" smtClean="0">
                <a:solidFill>
                  <a:schemeClr val="tx1"/>
                </a:solidFill>
                <a:latin typeface="+mn-lt"/>
                <a:ea typeface="+mn-ea"/>
                <a:cs typeface="+mn-cs"/>
                <a:hlinkClick r:id="rId3"/>
              </a:rPr>
              <a:t>http://www.nasaspaceflight.com/2011/10/neemo-13-days-underwater-mission-sim-neo-exploration/</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44</a:t>
            </a:fld>
            <a:endParaRPr lang="pt-B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Fonte: </a:t>
            </a:r>
            <a:r>
              <a:rPr lang="pt-BR" dirty="0" smtClean="0">
                <a:hlinkClick r:id="rId3"/>
              </a:rPr>
              <a:t>http://www.nasaspaceflight.com/2010/01/nasas-flexible-path-2025-human-mission-visit-asteroid/</a:t>
            </a:r>
            <a:endParaRPr lang="pt-BR" sz="1200" kern="1200" dirty="0" smtClean="0">
              <a:solidFill>
                <a:schemeClr val="tx1"/>
              </a:solidFill>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45</a:t>
            </a:fld>
            <a:endParaRPr lang="pt-B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O Projeto de exploração prevê a utilização</a:t>
            </a:r>
            <a:r>
              <a:rPr lang="pt-BR" baseline="0" dirty="0" smtClean="0"/>
              <a:t> de sondas e robôs para mapear o asteróide antes de que os humanos sejam mandados para a região, como é o caso da missão japonesa Hayabusa de investigação do asteróide 25143 Itokawa.</a:t>
            </a:r>
            <a:endParaRPr lang="pt-BR" dirty="0" smtClean="0"/>
          </a:p>
          <a:p>
            <a:endParaRPr lang="pt-BR" dirty="0" smtClean="0"/>
          </a:p>
          <a:p>
            <a:r>
              <a:rPr lang="pt-BR" dirty="0" smtClean="0"/>
              <a:t>Fonte:</a:t>
            </a:r>
            <a:r>
              <a:rPr lang="pt-BR" baseline="0" dirty="0" smtClean="0"/>
              <a:t> </a:t>
            </a:r>
            <a:r>
              <a:rPr lang="pt-BR" dirty="0" smtClean="0">
                <a:hlinkClick r:id="rId3"/>
              </a:rPr>
              <a:t>http://www.jaxa.jp/press/2009/03/20090303_itokawa_e.html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46</a:t>
            </a:fld>
            <a:endParaRPr lang="pt-B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Uma imagem</a:t>
            </a:r>
            <a:r>
              <a:rPr lang="pt-BR" baseline="0" dirty="0" smtClean="0"/>
              <a:t> das regiões mapeadas do asteróide Itokawa.</a:t>
            </a:r>
            <a:endParaRPr lang="pt-BR" dirty="0" smtClean="0"/>
          </a:p>
          <a:p>
            <a:endParaRPr lang="pt-BR" dirty="0" smtClean="0"/>
          </a:p>
          <a:p>
            <a:r>
              <a:rPr lang="pt-BR" dirty="0" smtClean="0"/>
              <a:t>Fonte:</a:t>
            </a:r>
            <a:r>
              <a:rPr lang="pt-BR" baseline="0" dirty="0" smtClean="0"/>
              <a:t> </a:t>
            </a:r>
            <a:r>
              <a:rPr lang="pt-BR" dirty="0" smtClean="0">
                <a:hlinkClick r:id="rId3"/>
              </a:rPr>
              <a:t>http://www.jaxa.jp/press/2009/03/20090303_itokawa_e.html</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47</a:t>
            </a:fld>
            <a:endParaRPr lang="pt-B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Bom, mas de</a:t>
            </a:r>
            <a:r>
              <a:rPr lang="pt-BR" baseline="0" dirty="0" smtClean="0"/>
              <a:t> qualquer maneira outros estão bem errados, mas um pouco de ficção científica não faz mal a ninguém, certo?</a:t>
            </a:r>
          </a:p>
          <a:p>
            <a:endParaRPr lang="pt-B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Fonte: </a:t>
            </a:r>
            <a:r>
              <a:rPr lang="pt-BR" dirty="0" smtClean="0">
                <a:hlinkClick r:id="rId3"/>
              </a:rPr>
              <a:t>http://www.hollywood.com/feature/Movies_with_Identical_Plots/6835410</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5</a:t>
            </a:fld>
            <a:endParaRPr lang="pt-B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E ao contrário do que muita gente pensa os asteróides</a:t>
            </a:r>
            <a:r>
              <a:rPr lang="pt-BR" baseline="0" dirty="0" smtClean="0"/>
              <a:t> não são, em geral, corpos com um formato muito regular como um planeta. Na verdade, possuem geometrias bem esquisitas até.</a:t>
            </a:r>
            <a:endParaRPr lang="pt-BR" dirty="0" smtClean="0"/>
          </a:p>
          <a:p>
            <a:endParaRPr lang="pt-BR" dirty="0" smtClean="0"/>
          </a:p>
          <a:p>
            <a:r>
              <a:rPr lang="pt-BR" dirty="0" smtClean="0"/>
              <a:t>Fonte: </a:t>
            </a:r>
            <a:r>
              <a:rPr lang="pt-BR" dirty="0" smtClean="0">
                <a:hlinkClick r:id="rId3"/>
              </a:rPr>
              <a:t>http://planetary.org/blog/article/00002585/</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6</a:t>
            </a:fld>
            <a:endParaRPr lang="pt-B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Nessas imagens é possível entender o porquê deles serem</a:t>
            </a:r>
            <a:r>
              <a:rPr lang="pt-BR" baseline="0" dirty="0" smtClean="0"/>
              <a:t> confundidos com estrelas. Sem a indicação e se a cor não estivesse destacada, bem provavelmente seria muito difícil identificar um cometa no céu. Sem contar que a animação foi conseguida com grande aproximação. O motivo de ter sido confundido é bem notável com o cometa 596 Scheila.</a:t>
            </a:r>
            <a:endParaRPr lang="pt-BR" dirty="0" smtClean="0"/>
          </a:p>
          <a:p>
            <a:endParaRPr lang="pt-BR" dirty="0" smtClean="0"/>
          </a:p>
          <a:p>
            <a:endParaRPr lang="pt-BR" dirty="0" smtClean="0"/>
          </a:p>
          <a:p>
            <a:r>
              <a:rPr lang="pt-BR" dirty="0" smtClean="0"/>
              <a:t>Fontes:</a:t>
            </a:r>
            <a:r>
              <a:rPr lang="pt-BR" baseline="0" dirty="0" smtClean="0"/>
              <a:t> </a:t>
            </a:r>
            <a:r>
              <a:rPr lang="pt-BR" dirty="0" smtClean="0">
                <a:hlinkClick r:id="rId3"/>
              </a:rPr>
              <a:t>http://news.nationalgeographic.com/news/2011/01/110103-weird-asteroid-comet-disguise-main-belt-science-space/</a:t>
            </a:r>
            <a:r>
              <a:rPr lang="pt-BR" dirty="0" smtClean="0"/>
              <a:t/>
            </a:r>
            <a:br>
              <a:rPr lang="pt-BR" dirty="0" smtClean="0"/>
            </a:br>
            <a:r>
              <a:rPr lang="pt-BR" dirty="0" smtClean="0">
                <a:hlinkClick r:id="rId4"/>
              </a:rPr>
              <a:t>http://en.wikipedia.org/wiki/Asteroid</a:t>
            </a:r>
            <a:r>
              <a:rPr lang="pt-BR" dirty="0" smtClean="0"/>
              <a:t/>
            </a:r>
            <a:br>
              <a:rPr lang="pt-BR" dirty="0" smtClean="0"/>
            </a:br>
            <a:r>
              <a:rPr lang="pt-BR" dirty="0" smtClean="0"/>
              <a:t>O objeto que cruza a animação é um satélite.</a:t>
            </a:r>
          </a:p>
          <a:p>
            <a:r>
              <a:rPr lang="pt-BR" dirty="0" smtClean="0">
                <a:hlinkClick r:id="rId5"/>
              </a:rPr>
              <a:t>http://www.universetoday.com/59798/pictures-of-asteroids/</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7</a:t>
            </a:fld>
            <a:endParaRPr lang="pt-B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Pensando agora no fato de</a:t>
            </a:r>
            <a:r>
              <a:rPr lang="pt-BR" baseline="0" dirty="0" smtClean="0"/>
              <a:t> que são chamados de planetóides ou planetas secundários, basta olhar para essa imagem de Ceres, que era considerado um asteróide até 2006. Ceres tem 975 km de diâmetro médio, aproximadamente, sendo que sua imagem real é a segunda, não a primeira.</a:t>
            </a:r>
            <a:endParaRPr lang="pt-BR" dirty="0" smtClean="0"/>
          </a:p>
          <a:p>
            <a:endParaRPr lang="pt-BR" dirty="0" smtClean="0"/>
          </a:p>
          <a:p>
            <a:r>
              <a:rPr lang="pt-BR" dirty="0" smtClean="0"/>
              <a:t>Fontes: </a:t>
            </a:r>
            <a:r>
              <a:rPr lang="pt-BR" dirty="0" smtClean="0">
                <a:hlinkClick r:id="rId3"/>
              </a:rPr>
              <a:t>http://mensageiroestelar.blogspot.com/2011/09/ceres-planeta-anao.html</a:t>
            </a:r>
            <a:endParaRPr lang="pt-BR" dirty="0" smtClean="0"/>
          </a:p>
          <a:p>
            <a:r>
              <a:rPr lang="pt-BR" dirty="0" smtClean="0">
                <a:hlinkClick r:id="rId4"/>
              </a:rPr>
              <a:t>http://en.wikipedia.org/wiki/File:Ceres_optimized.jpg</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8</a:t>
            </a:fld>
            <a:endParaRPr lang="pt-B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Bom,</a:t>
            </a:r>
            <a:r>
              <a:rPr lang="pt-BR" baseline="0" dirty="0" smtClean="0"/>
              <a:t> falando agora do que tem sido estudado sobre esses nossos vizinhos do sistema solar temos que, infelizmente, não sabemos de várias coisas sobre eles. Uma delas é sobre do que eles são feitos exatamente. Sabe-se que alguns têm metais, outros carbono, outros silício mas não como isso se distribui. Uma das grandes descobertas foi a de que os asteróides podem conter em sua composição aminoácidos, que foram responsáveis pelo surgimento da vida na Terra. Algumas pessoas acreditam que a vida começou aqui por causa de algum asteróide. </a:t>
            </a:r>
            <a:endParaRPr lang="pt-BR" dirty="0" smtClean="0"/>
          </a:p>
          <a:p>
            <a:endParaRPr lang="pt-BR" dirty="0" smtClean="0"/>
          </a:p>
          <a:p>
            <a:r>
              <a:rPr lang="pt-BR" dirty="0" smtClean="0"/>
              <a:t>Fonte:</a:t>
            </a:r>
            <a:r>
              <a:rPr lang="pt-BR" baseline="0" dirty="0" smtClean="0"/>
              <a:t> </a:t>
            </a:r>
            <a:r>
              <a:rPr lang="pt-BR" dirty="0" smtClean="0">
                <a:hlinkClick r:id="rId3"/>
              </a:rPr>
              <a:t>http://creationwiki.org/Panspermia</a:t>
            </a:r>
            <a:endParaRPr lang="pt-BR" dirty="0"/>
          </a:p>
        </p:txBody>
      </p:sp>
      <p:sp>
        <p:nvSpPr>
          <p:cNvPr id="4" name="Espaço Reservado para Número de Slide 3"/>
          <p:cNvSpPr>
            <a:spLocks noGrp="1"/>
          </p:cNvSpPr>
          <p:nvPr>
            <p:ph type="sldNum" sz="quarter" idx="10"/>
          </p:nvPr>
        </p:nvSpPr>
        <p:spPr/>
        <p:txBody>
          <a:bodyPr/>
          <a:lstStyle/>
          <a:p>
            <a:fld id="{5899D1A5-36FD-4BD0-A2D1-A52042178C09}" type="slidenum">
              <a:rPr lang="pt-BR" smtClean="0"/>
              <a:t>9</a:t>
            </a:fld>
            <a:endParaRPr lang="pt-B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FB135475-307A-495F-8904-716AD31E340A}" type="datetimeFigureOut">
              <a:rPr lang="pt-BR" smtClean="0"/>
              <a:t>08/11/2011</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E3BEF8E1-57F1-41AA-9632-8C47DB1FD747}" type="slidenum">
              <a:rPr lang="pt-BR" smtClean="0"/>
              <a:t>‹nº›</a:t>
            </a:fld>
            <a:endParaRPr lang="pt-B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B135475-307A-495F-8904-716AD31E340A}" type="datetimeFigureOut">
              <a:rPr lang="pt-BR" smtClean="0"/>
              <a:t>08/11/2011</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E3BEF8E1-57F1-41AA-9632-8C47DB1FD747}" type="slidenum">
              <a:rPr lang="pt-BR" smtClean="0"/>
              <a:t>‹nº›</a:t>
            </a:fld>
            <a:endParaRPr lang="pt-B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B135475-307A-495F-8904-716AD31E340A}" type="datetimeFigureOut">
              <a:rPr lang="pt-BR" smtClean="0"/>
              <a:t>08/11/2011</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E3BEF8E1-57F1-41AA-9632-8C47DB1FD747}" type="slidenum">
              <a:rPr lang="pt-BR" smtClean="0"/>
              <a:t>‹nº›</a:t>
            </a:fld>
            <a:endParaRPr lang="pt-B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B135475-307A-495F-8904-716AD31E340A}" type="datetimeFigureOut">
              <a:rPr lang="pt-BR" smtClean="0"/>
              <a:t>08/11/2011</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E3BEF8E1-57F1-41AA-9632-8C47DB1FD747}" type="slidenum">
              <a:rPr lang="pt-BR" smtClean="0"/>
              <a:t>‹nº›</a:t>
            </a:fld>
            <a:endParaRPr lang="pt-B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FB135475-307A-495F-8904-716AD31E340A}" type="datetimeFigureOut">
              <a:rPr lang="pt-BR" smtClean="0"/>
              <a:t>08/11/2011</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E3BEF8E1-57F1-41AA-9632-8C47DB1FD747}" type="slidenum">
              <a:rPr lang="pt-BR" smtClean="0"/>
              <a:t>‹nº›</a:t>
            </a:fld>
            <a:endParaRPr lang="pt-B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FB135475-307A-495F-8904-716AD31E340A}" type="datetimeFigureOut">
              <a:rPr lang="pt-BR" smtClean="0"/>
              <a:t>08/11/2011</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E3BEF8E1-57F1-41AA-9632-8C47DB1FD747}" type="slidenum">
              <a:rPr lang="pt-BR" smtClean="0"/>
              <a:t>‹nº›</a:t>
            </a:fld>
            <a:endParaRPr lang="pt-B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FB135475-307A-495F-8904-716AD31E340A}" type="datetimeFigureOut">
              <a:rPr lang="pt-BR" smtClean="0"/>
              <a:t>08/11/2011</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E3BEF8E1-57F1-41AA-9632-8C47DB1FD747}" type="slidenum">
              <a:rPr lang="pt-BR" smtClean="0"/>
              <a:t>‹nº›</a:t>
            </a:fld>
            <a:endParaRPr lang="pt-B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FB135475-307A-495F-8904-716AD31E340A}" type="datetimeFigureOut">
              <a:rPr lang="pt-BR" smtClean="0"/>
              <a:t>08/11/2011</a:t>
            </a:fld>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E3BEF8E1-57F1-41AA-9632-8C47DB1FD747}" type="slidenum">
              <a:rPr lang="pt-BR" smtClean="0"/>
              <a:t>‹nº›</a:t>
            </a:fld>
            <a:endParaRPr lang="pt-B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B135475-307A-495F-8904-716AD31E340A}" type="datetimeFigureOut">
              <a:rPr lang="pt-BR" smtClean="0"/>
              <a:t>08/11/2011</a:t>
            </a:fld>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E3BEF8E1-57F1-41AA-9632-8C47DB1FD747}" type="slidenum">
              <a:rPr lang="pt-BR" smtClean="0"/>
              <a:t>‹nº›</a:t>
            </a:fld>
            <a:endParaRPr lang="pt-B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FB135475-307A-495F-8904-716AD31E340A}" type="datetimeFigureOut">
              <a:rPr lang="pt-BR" smtClean="0"/>
              <a:t>08/11/2011</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E3BEF8E1-57F1-41AA-9632-8C47DB1FD747}" type="slidenum">
              <a:rPr lang="pt-BR" smtClean="0"/>
              <a:t>‹nº›</a:t>
            </a:fld>
            <a:endParaRPr lang="pt-B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FB135475-307A-495F-8904-716AD31E340A}" type="datetimeFigureOut">
              <a:rPr lang="pt-BR" smtClean="0"/>
              <a:t>08/11/2011</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E3BEF8E1-57F1-41AA-9632-8C47DB1FD747}" type="slidenum">
              <a:rPr lang="pt-BR" smtClean="0"/>
              <a:t>‹nº›</a:t>
            </a:fld>
            <a:endParaRPr lang="pt-B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135475-307A-495F-8904-716AD31E340A}" type="datetimeFigureOut">
              <a:rPr lang="pt-BR" smtClean="0"/>
              <a:t>08/11/2011</a:t>
            </a:fld>
            <a:endParaRPr lang="pt-BR"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EF8E1-57F1-41AA-9632-8C47DB1FD747}" type="slidenum">
              <a:rPr lang="pt-BR" smtClean="0"/>
              <a:t>‹nº›</a:t>
            </a:fld>
            <a:endParaRPr lang="pt-BR"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video" Target="file:///D:\USP%202011%20-%20Segundo%20Semestre\Astronomia\NEEMO%20XV\tunguska_ny.wm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p:nvPr/>
        </p:nvPicPr>
        <p:blipFill>
          <a:blip r:embed="rId3" cstate="print"/>
          <a:srcRect/>
          <a:stretch>
            <a:fillRect/>
          </a:stretch>
        </p:blipFill>
        <p:spPr bwMode="auto">
          <a:xfrm>
            <a:off x="1" y="-146192"/>
            <a:ext cx="9143999" cy="700419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http://palaeos.com/chaotian/images/planetary_formation.jpg"/>
          <p:cNvPicPr>
            <a:picLocks noChangeAspect="1" noChangeArrowheads="1"/>
          </p:cNvPicPr>
          <p:nvPr/>
        </p:nvPicPr>
        <p:blipFill>
          <a:blip r:embed="rId3" cstate="print"/>
          <a:srcRect/>
          <a:stretch>
            <a:fillRect/>
          </a:stretch>
        </p:blipFill>
        <p:spPr bwMode="auto">
          <a:xfrm>
            <a:off x="-756592" y="-1"/>
            <a:ext cx="10287000" cy="6858001"/>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images.nationalgeographic.com/wpf/media-live/photos/000/422/overrides/nasa-underwater-mission-asteroid-astronaut-illustration_42285_600x450.jpg"/>
          <p:cNvPicPr>
            <a:picLocks noChangeAspect="1" noChangeArrowheads="1"/>
          </p:cNvPicPr>
          <p:nvPr/>
        </p:nvPicPr>
        <p:blipFill>
          <a:blip r:embed="rId3" cstate="print"/>
          <a:srcRect/>
          <a:stretch>
            <a:fillRect/>
          </a:stretch>
        </p:blipFill>
        <p:spPr bwMode="auto">
          <a:xfrm>
            <a:off x="0" y="0"/>
            <a:ext cx="9433048" cy="7074786"/>
          </a:xfrm>
          <a:prstGeom prst="rect">
            <a:avLst/>
          </a:prstGeom>
          <a:noFill/>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blogs.nasa.gov/cm/resource/1025696"/>
          <p:cNvPicPr>
            <a:picLocks noChangeAspect="1" noChangeArrowheads="1"/>
          </p:cNvPicPr>
          <p:nvPr/>
        </p:nvPicPr>
        <p:blipFill>
          <a:blip r:embed="rId3" cstate="print"/>
          <a:srcRect/>
          <a:stretch>
            <a:fillRect/>
          </a:stretch>
        </p:blipFill>
        <p:spPr bwMode="auto">
          <a:xfrm>
            <a:off x="-1729208" y="-243408"/>
            <a:ext cx="10873208" cy="8089669"/>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outofthecradle.net/WordPress/wp-content/uploads/ida_dactyl.jpg"/>
          <p:cNvPicPr>
            <a:picLocks noChangeAspect="1" noChangeArrowheads="1"/>
          </p:cNvPicPr>
          <p:nvPr/>
        </p:nvPicPr>
        <p:blipFill>
          <a:blip r:embed="rId3" cstate="print"/>
          <a:srcRect/>
          <a:stretch>
            <a:fillRect/>
          </a:stretch>
        </p:blipFill>
        <p:spPr bwMode="auto">
          <a:xfrm>
            <a:off x="-375825" y="6151"/>
            <a:ext cx="9519825" cy="6851849"/>
          </a:xfrm>
          <a:prstGeom prst="rect">
            <a:avLst/>
          </a:prstGeom>
          <a:noFill/>
        </p:spPr>
      </p:pic>
      <p:sp>
        <p:nvSpPr>
          <p:cNvPr id="2" name="Título 1"/>
          <p:cNvSpPr>
            <a:spLocks noGrp="1"/>
          </p:cNvSpPr>
          <p:nvPr>
            <p:ph type="title"/>
          </p:nvPr>
        </p:nvSpPr>
        <p:spPr/>
        <p:txBody>
          <a:bodyPr/>
          <a:lstStyle/>
          <a:p>
            <a:r>
              <a:rPr lang="pt-BR" dirty="0" smtClean="0"/>
              <a:t>Os Asteróides</a:t>
            </a:r>
            <a:endParaRPr lang="pt-BR" dirty="0"/>
          </a:p>
        </p:txBody>
      </p:sp>
      <p:sp>
        <p:nvSpPr>
          <p:cNvPr id="5" name="CaixaDeTexto 4"/>
          <p:cNvSpPr txBox="1"/>
          <p:nvPr/>
        </p:nvSpPr>
        <p:spPr>
          <a:xfrm>
            <a:off x="899592" y="6093296"/>
            <a:ext cx="7056784" cy="369332"/>
          </a:xfrm>
          <a:prstGeom prst="rect">
            <a:avLst/>
          </a:prstGeom>
          <a:noFill/>
        </p:spPr>
        <p:txBody>
          <a:bodyPr wrap="square" rtlCol="0">
            <a:spAutoFit/>
          </a:bodyPr>
          <a:lstStyle/>
          <a:p>
            <a:pPr algn="ctr"/>
            <a:r>
              <a:rPr lang="pt-BR" dirty="0" smtClean="0"/>
              <a:t>Ida ( 15,7 km) e sua lua Dactyl (1,5 km)</a:t>
            </a:r>
            <a:endParaRPr lang="pt-BR"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Classificação de Asteróides</a:t>
            </a:r>
            <a:endParaRPr lang="pt-BR" dirty="0"/>
          </a:p>
        </p:txBody>
      </p:sp>
      <p:sp>
        <p:nvSpPr>
          <p:cNvPr id="3" name="CaixaDeTexto 2"/>
          <p:cNvSpPr txBox="1"/>
          <p:nvPr/>
        </p:nvSpPr>
        <p:spPr>
          <a:xfrm>
            <a:off x="683568" y="1556792"/>
            <a:ext cx="7776864" cy="369332"/>
          </a:xfrm>
          <a:prstGeom prst="rect">
            <a:avLst/>
          </a:prstGeom>
          <a:noFill/>
        </p:spPr>
        <p:txBody>
          <a:bodyPr wrap="square" rtlCol="0">
            <a:spAutoFit/>
          </a:bodyPr>
          <a:lstStyle/>
          <a:p>
            <a:r>
              <a:rPr lang="pt-BR" dirty="0" smtClean="0"/>
              <a:t>Os asteróides podem se dividir por sua composição em três tipos principais:</a:t>
            </a:r>
          </a:p>
        </p:txBody>
      </p:sp>
      <p:sp>
        <p:nvSpPr>
          <p:cNvPr id="5" name="CaixaDeTexto 4"/>
          <p:cNvSpPr txBox="1"/>
          <p:nvPr/>
        </p:nvSpPr>
        <p:spPr>
          <a:xfrm>
            <a:off x="755576" y="2204864"/>
            <a:ext cx="5400600" cy="369332"/>
          </a:xfrm>
          <a:prstGeom prst="rect">
            <a:avLst/>
          </a:prstGeom>
          <a:noFill/>
        </p:spPr>
        <p:txBody>
          <a:bodyPr wrap="square" rtlCol="0">
            <a:spAutoFit/>
          </a:bodyPr>
          <a:lstStyle/>
          <a:p>
            <a:r>
              <a:rPr lang="pt-BR" dirty="0" smtClean="0"/>
              <a:t>TIPO C - CARBONÁCEOS</a:t>
            </a:r>
            <a:endParaRPr lang="pt-BR" dirty="0"/>
          </a:p>
        </p:txBody>
      </p:sp>
      <p:pic>
        <p:nvPicPr>
          <p:cNvPr id="41986" name="Picture 2" descr="http://apod.nasa.gov/apod/image/9707/mathilde3_near.jpg"/>
          <p:cNvPicPr>
            <a:picLocks noChangeAspect="1" noChangeArrowheads="1"/>
          </p:cNvPicPr>
          <p:nvPr/>
        </p:nvPicPr>
        <p:blipFill>
          <a:blip r:embed="rId3" cstate="print"/>
          <a:srcRect l="5673"/>
          <a:stretch>
            <a:fillRect/>
          </a:stretch>
        </p:blipFill>
        <p:spPr bwMode="auto">
          <a:xfrm>
            <a:off x="1979712" y="4365104"/>
            <a:ext cx="4788793" cy="1876425"/>
          </a:xfrm>
          <a:prstGeom prst="rect">
            <a:avLst/>
          </a:prstGeom>
          <a:noFill/>
        </p:spPr>
      </p:pic>
      <p:sp>
        <p:nvSpPr>
          <p:cNvPr id="7" name="CaixaDeTexto 6"/>
          <p:cNvSpPr txBox="1"/>
          <p:nvPr/>
        </p:nvSpPr>
        <p:spPr>
          <a:xfrm>
            <a:off x="611560" y="2924944"/>
            <a:ext cx="7704856" cy="646331"/>
          </a:xfrm>
          <a:prstGeom prst="rect">
            <a:avLst/>
          </a:prstGeom>
          <a:noFill/>
        </p:spPr>
        <p:txBody>
          <a:bodyPr wrap="square" rtlCol="0">
            <a:spAutoFit/>
          </a:bodyPr>
          <a:lstStyle/>
          <a:p>
            <a:r>
              <a:rPr lang="pt-BR" dirty="0" smtClean="0"/>
              <a:t>Composição idêntica à do sol excetuando os gases H</a:t>
            </a:r>
            <a:r>
              <a:rPr lang="pt-BR" baseline="-25000" dirty="0" smtClean="0"/>
              <a:t>2</a:t>
            </a:r>
            <a:r>
              <a:rPr lang="pt-BR" dirty="0" smtClean="0"/>
              <a:t>, He e voláteis com albedo entre 0.03 e 0.09.</a:t>
            </a:r>
            <a:endParaRPr lang="pt-BR" dirty="0"/>
          </a:p>
        </p:txBody>
      </p:sp>
      <p:sp>
        <p:nvSpPr>
          <p:cNvPr id="8" name="CaixaDeTexto 7"/>
          <p:cNvSpPr txBox="1"/>
          <p:nvPr/>
        </p:nvSpPr>
        <p:spPr>
          <a:xfrm>
            <a:off x="6876256" y="5229200"/>
            <a:ext cx="1800200" cy="369332"/>
          </a:xfrm>
          <a:prstGeom prst="rect">
            <a:avLst/>
          </a:prstGeom>
          <a:noFill/>
        </p:spPr>
        <p:txBody>
          <a:bodyPr wrap="square" rtlCol="0">
            <a:spAutoFit/>
          </a:bodyPr>
          <a:lstStyle/>
          <a:p>
            <a:pPr algn="ctr"/>
            <a:r>
              <a:rPr lang="pt-BR" dirty="0" smtClean="0"/>
              <a:t>253 </a:t>
            </a:r>
            <a:r>
              <a:rPr lang="pt-BR" dirty="0" err="1" smtClean="0"/>
              <a:t>Mathilde</a:t>
            </a:r>
            <a:r>
              <a:rPr lang="pt-BR" dirty="0" smtClean="0"/>
              <a:t> </a:t>
            </a:r>
            <a:endParaRPr lang="pt-BR"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Classificação de Asteróides</a:t>
            </a:r>
            <a:endParaRPr lang="pt-BR" dirty="0"/>
          </a:p>
        </p:txBody>
      </p:sp>
      <p:sp>
        <p:nvSpPr>
          <p:cNvPr id="3" name="CaixaDeTexto 2"/>
          <p:cNvSpPr txBox="1"/>
          <p:nvPr/>
        </p:nvSpPr>
        <p:spPr>
          <a:xfrm>
            <a:off x="683568" y="1556792"/>
            <a:ext cx="7776864" cy="369332"/>
          </a:xfrm>
          <a:prstGeom prst="rect">
            <a:avLst/>
          </a:prstGeom>
          <a:noFill/>
        </p:spPr>
        <p:txBody>
          <a:bodyPr wrap="square" rtlCol="0">
            <a:spAutoFit/>
          </a:bodyPr>
          <a:lstStyle/>
          <a:p>
            <a:r>
              <a:rPr lang="pt-BR" dirty="0" smtClean="0"/>
              <a:t>Os asteróides podem se dividir por sua composição em três tipos principais:</a:t>
            </a:r>
          </a:p>
        </p:txBody>
      </p:sp>
      <p:sp>
        <p:nvSpPr>
          <p:cNvPr id="5" name="CaixaDeTexto 4"/>
          <p:cNvSpPr txBox="1"/>
          <p:nvPr/>
        </p:nvSpPr>
        <p:spPr>
          <a:xfrm>
            <a:off x="755576" y="2204864"/>
            <a:ext cx="5400600" cy="369332"/>
          </a:xfrm>
          <a:prstGeom prst="rect">
            <a:avLst/>
          </a:prstGeom>
          <a:noFill/>
        </p:spPr>
        <p:txBody>
          <a:bodyPr wrap="square" rtlCol="0">
            <a:spAutoFit/>
          </a:bodyPr>
          <a:lstStyle/>
          <a:p>
            <a:r>
              <a:rPr lang="pt-BR" dirty="0" smtClean="0"/>
              <a:t>TIPO S - SILICOSOS</a:t>
            </a:r>
            <a:endParaRPr lang="pt-BR" dirty="0"/>
          </a:p>
        </p:txBody>
      </p:sp>
      <p:sp>
        <p:nvSpPr>
          <p:cNvPr id="7" name="CaixaDeTexto 6"/>
          <p:cNvSpPr txBox="1"/>
          <p:nvPr/>
        </p:nvSpPr>
        <p:spPr>
          <a:xfrm>
            <a:off x="611560" y="2924944"/>
            <a:ext cx="7704856" cy="646331"/>
          </a:xfrm>
          <a:prstGeom prst="rect">
            <a:avLst/>
          </a:prstGeom>
          <a:noFill/>
        </p:spPr>
        <p:txBody>
          <a:bodyPr wrap="square" rtlCol="0">
            <a:spAutoFit/>
          </a:bodyPr>
          <a:lstStyle/>
          <a:p>
            <a:r>
              <a:rPr lang="pt-BR" dirty="0" smtClean="0"/>
              <a:t>Possuem em sua composição o elemento silício (Si) com albedo entre 0.10 e 0.22.</a:t>
            </a:r>
            <a:endParaRPr lang="pt-BR" dirty="0"/>
          </a:p>
        </p:txBody>
      </p:sp>
      <p:pic>
        <p:nvPicPr>
          <p:cNvPr id="45058" name="Picture 2" descr="http://upload.wikimedia.org/wikipedia/commons/thumb/8/81/951_Gaspra.jpg/275px-951_Gaspra.jpg"/>
          <p:cNvPicPr>
            <a:picLocks noChangeAspect="1" noChangeArrowheads="1"/>
          </p:cNvPicPr>
          <p:nvPr/>
        </p:nvPicPr>
        <p:blipFill>
          <a:blip r:embed="rId3" cstate="print"/>
          <a:srcRect/>
          <a:stretch>
            <a:fillRect/>
          </a:stretch>
        </p:blipFill>
        <p:spPr bwMode="auto">
          <a:xfrm>
            <a:off x="2411760" y="3717032"/>
            <a:ext cx="3384376" cy="2805957"/>
          </a:xfrm>
          <a:prstGeom prst="rect">
            <a:avLst/>
          </a:prstGeom>
          <a:noFill/>
        </p:spPr>
      </p:pic>
      <p:sp>
        <p:nvSpPr>
          <p:cNvPr id="9" name="CaixaDeTexto 8"/>
          <p:cNvSpPr txBox="1"/>
          <p:nvPr/>
        </p:nvSpPr>
        <p:spPr>
          <a:xfrm>
            <a:off x="6228184" y="5301208"/>
            <a:ext cx="1944216" cy="369332"/>
          </a:xfrm>
          <a:prstGeom prst="rect">
            <a:avLst/>
          </a:prstGeom>
          <a:noFill/>
        </p:spPr>
        <p:txBody>
          <a:bodyPr wrap="square" rtlCol="0">
            <a:spAutoFit/>
          </a:bodyPr>
          <a:lstStyle/>
          <a:p>
            <a:pPr algn="ctr"/>
            <a:r>
              <a:rPr lang="pt-BR" dirty="0" smtClean="0"/>
              <a:t>951 </a:t>
            </a:r>
            <a:r>
              <a:rPr lang="pt-BR" dirty="0" err="1" smtClean="0"/>
              <a:t>Gaspra</a:t>
            </a:r>
            <a:r>
              <a:rPr lang="pt-BR" dirty="0" smtClean="0"/>
              <a:t> </a:t>
            </a:r>
            <a:endParaRPr lang="pt-BR"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boingboing.net/rob/lutetia/lutetia1.jpg"/>
          <p:cNvPicPr>
            <a:picLocks noChangeAspect="1" noChangeArrowheads="1"/>
          </p:cNvPicPr>
          <p:nvPr/>
        </p:nvPicPr>
        <p:blipFill>
          <a:blip r:embed="rId3" cstate="print"/>
          <a:srcRect/>
          <a:stretch>
            <a:fillRect/>
          </a:stretch>
        </p:blipFill>
        <p:spPr bwMode="auto">
          <a:xfrm>
            <a:off x="2627784" y="3586610"/>
            <a:ext cx="3312368" cy="3271390"/>
          </a:xfrm>
          <a:prstGeom prst="rect">
            <a:avLst/>
          </a:prstGeom>
          <a:noFill/>
          <a:scene3d>
            <a:camera prst="orthographicFront">
              <a:rot lat="0" lon="0" rev="16200000"/>
            </a:camera>
            <a:lightRig rig="threePt" dir="t"/>
          </a:scene3d>
        </p:spPr>
      </p:pic>
      <p:sp>
        <p:nvSpPr>
          <p:cNvPr id="2" name="Título 1"/>
          <p:cNvSpPr>
            <a:spLocks noGrp="1"/>
          </p:cNvSpPr>
          <p:nvPr>
            <p:ph type="title"/>
          </p:nvPr>
        </p:nvSpPr>
        <p:spPr/>
        <p:txBody>
          <a:bodyPr/>
          <a:lstStyle/>
          <a:p>
            <a:r>
              <a:rPr lang="pt-BR" dirty="0" smtClean="0"/>
              <a:t>Classificação de Asteróides</a:t>
            </a:r>
            <a:endParaRPr lang="pt-BR" dirty="0"/>
          </a:p>
        </p:txBody>
      </p:sp>
      <p:sp>
        <p:nvSpPr>
          <p:cNvPr id="3" name="CaixaDeTexto 2"/>
          <p:cNvSpPr txBox="1"/>
          <p:nvPr/>
        </p:nvSpPr>
        <p:spPr>
          <a:xfrm>
            <a:off x="683568" y="1556792"/>
            <a:ext cx="7776864" cy="369332"/>
          </a:xfrm>
          <a:prstGeom prst="rect">
            <a:avLst/>
          </a:prstGeom>
          <a:noFill/>
        </p:spPr>
        <p:txBody>
          <a:bodyPr wrap="square" rtlCol="0">
            <a:spAutoFit/>
          </a:bodyPr>
          <a:lstStyle/>
          <a:p>
            <a:r>
              <a:rPr lang="pt-BR" dirty="0" smtClean="0"/>
              <a:t>Os asteróides podem se dividir por sua composição em três tipos principais:</a:t>
            </a:r>
          </a:p>
        </p:txBody>
      </p:sp>
      <p:sp>
        <p:nvSpPr>
          <p:cNvPr id="5" name="CaixaDeTexto 4"/>
          <p:cNvSpPr txBox="1"/>
          <p:nvPr/>
        </p:nvSpPr>
        <p:spPr>
          <a:xfrm>
            <a:off x="755576" y="2204864"/>
            <a:ext cx="5400600" cy="369332"/>
          </a:xfrm>
          <a:prstGeom prst="rect">
            <a:avLst/>
          </a:prstGeom>
          <a:noFill/>
        </p:spPr>
        <p:txBody>
          <a:bodyPr wrap="square" rtlCol="0">
            <a:spAutoFit/>
          </a:bodyPr>
          <a:lstStyle/>
          <a:p>
            <a:r>
              <a:rPr lang="pt-BR" dirty="0" smtClean="0"/>
              <a:t>TIPO M - METÁLICOS</a:t>
            </a:r>
            <a:endParaRPr lang="pt-BR" dirty="0"/>
          </a:p>
        </p:txBody>
      </p:sp>
      <p:sp>
        <p:nvSpPr>
          <p:cNvPr id="7" name="CaixaDeTexto 6"/>
          <p:cNvSpPr txBox="1"/>
          <p:nvPr/>
        </p:nvSpPr>
        <p:spPr>
          <a:xfrm>
            <a:off x="611560" y="2924944"/>
            <a:ext cx="7704856" cy="646331"/>
          </a:xfrm>
          <a:prstGeom prst="rect">
            <a:avLst/>
          </a:prstGeom>
          <a:noFill/>
        </p:spPr>
        <p:txBody>
          <a:bodyPr wrap="square" rtlCol="0">
            <a:spAutoFit/>
          </a:bodyPr>
          <a:lstStyle/>
          <a:p>
            <a:r>
              <a:rPr lang="pt-BR" dirty="0" smtClean="0"/>
              <a:t>Possuem em sua composição metais como ferro e níquel, com albedo entre 0.10 e 0.18.</a:t>
            </a:r>
            <a:endParaRPr lang="pt-BR" dirty="0"/>
          </a:p>
        </p:txBody>
      </p:sp>
      <p:sp>
        <p:nvSpPr>
          <p:cNvPr id="9" name="CaixaDeTexto 8"/>
          <p:cNvSpPr txBox="1"/>
          <p:nvPr/>
        </p:nvSpPr>
        <p:spPr>
          <a:xfrm>
            <a:off x="6228184" y="5301208"/>
            <a:ext cx="1944216" cy="369332"/>
          </a:xfrm>
          <a:prstGeom prst="rect">
            <a:avLst/>
          </a:prstGeom>
          <a:noFill/>
        </p:spPr>
        <p:txBody>
          <a:bodyPr wrap="square" rtlCol="0">
            <a:spAutoFit/>
          </a:bodyPr>
          <a:lstStyle/>
          <a:p>
            <a:pPr algn="ctr"/>
            <a:r>
              <a:rPr lang="pt-BR" dirty="0" smtClean="0"/>
              <a:t>21 </a:t>
            </a:r>
            <a:r>
              <a:rPr lang="pt-BR" dirty="0" err="1" smtClean="0"/>
              <a:t>Lutetia</a:t>
            </a:r>
            <a:endParaRPr lang="pt-BR"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zastavki.com/pictures/1440x900/2008/Space_Planet_Explosion_010521_.jpg"/>
          <p:cNvPicPr>
            <a:picLocks noChangeAspect="1" noChangeArrowheads="1"/>
          </p:cNvPicPr>
          <p:nvPr/>
        </p:nvPicPr>
        <p:blipFill>
          <a:blip r:embed="rId3" cstate="print"/>
          <a:srcRect/>
          <a:stretch>
            <a:fillRect/>
          </a:stretch>
        </p:blipFill>
        <p:spPr bwMode="auto">
          <a:xfrm>
            <a:off x="-900608" y="0"/>
            <a:ext cx="10972800" cy="6858000"/>
          </a:xfrm>
          <a:prstGeom prst="rect">
            <a:avLst/>
          </a:prstGeom>
          <a:noFill/>
        </p:spPr>
      </p:pic>
      <p:sp>
        <p:nvSpPr>
          <p:cNvPr id="2" name="Título 1"/>
          <p:cNvSpPr>
            <a:spLocks noGrp="1"/>
          </p:cNvSpPr>
          <p:nvPr>
            <p:ph type="title"/>
          </p:nvPr>
        </p:nvSpPr>
        <p:spPr/>
        <p:txBody>
          <a:bodyPr/>
          <a:lstStyle/>
          <a:p>
            <a:r>
              <a:rPr lang="pt-BR" dirty="0" smtClean="0"/>
              <a:t>Origem 1. . . </a:t>
            </a:r>
            <a:endParaRPr lang="pt-BR"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http://2.bp.blogspot.com/_HkkJKGa-ZX8/TQGD765dGPI/AAAAAAAAAJs/efFumylzCmc/s1600/WEB10627-2006h.jpg"/>
          <p:cNvPicPr>
            <a:picLocks noChangeAspect="1" noChangeArrowheads="1"/>
          </p:cNvPicPr>
          <p:nvPr/>
        </p:nvPicPr>
        <p:blipFill>
          <a:blip r:embed="rId3" cstate="print"/>
          <a:srcRect/>
          <a:stretch>
            <a:fillRect/>
          </a:stretch>
        </p:blipFill>
        <p:spPr bwMode="auto">
          <a:xfrm>
            <a:off x="-1044624" y="0"/>
            <a:ext cx="11186170" cy="8948936"/>
          </a:xfrm>
          <a:prstGeom prst="rect">
            <a:avLst/>
          </a:prstGeom>
          <a:noFill/>
        </p:spPr>
      </p:pic>
      <p:sp>
        <p:nvSpPr>
          <p:cNvPr id="2" name="Título 1"/>
          <p:cNvSpPr>
            <a:spLocks noGrp="1"/>
          </p:cNvSpPr>
          <p:nvPr>
            <p:ph type="title"/>
          </p:nvPr>
        </p:nvSpPr>
        <p:spPr/>
        <p:txBody>
          <a:bodyPr/>
          <a:lstStyle/>
          <a:p>
            <a:r>
              <a:rPr lang="pt-BR" dirty="0" smtClean="0"/>
              <a:t>. . . Ou origem 2 ?</a:t>
            </a:r>
            <a:endParaRPr lang="pt-BR"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zastavki.com/pictures/1280x1024/2009/Space_The_ring_of_asteroids_016498_.jpg"/>
          <p:cNvPicPr>
            <a:picLocks noChangeAspect="1" noChangeArrowheads="1"/>
          </p:cNvPicPr>
          <p:nvPr/>
        </p:nvPicPr>
        <p:blipFill>
          <a:blip r:embed="rId3" cstate="print"/>
          <a:srcRect/>
          <a:stretch>
            <a:fillRect/>
          </a:stretch>
        </p:blipFill>
        <p:spPr bwMode="auto">
          <a:xfrm>
            <a:off x="0" y="-171401"/>
            <a:ext cx="9144000" cy="7315201"/>
          </a:xfrm>
          <a:prstGeom prst="rect">
            <a:avLst/>
          </a:prstGeom>
          <a:noFill/>
        </p:spPr>
      </p:pic>
      <p:sp>
        <p:nvSpPr>
          <p:cNvPr id="2" name="Título 1"/>
          <p:cNvSpPr>
            <a:spLocks noGrp="1"/>
          </p:cNvSpPr>
          <p:nvPr>
            <p:ph type="title"/>
          </p:nvPr>
        </p:nvSpPr>
        <p:spPr/>
        <p:txBody>
          <a:bodyPr/>
          <a:lstStyle/>
          <a:p>
            <a:r>
              <a:rPr lang="pt-BR" dirty="0" smtClean="0"/>
              <a:t>Localizações</a:t>
            </a:r>
            <a:endParaRPr lang="pt-BR" dirty="0"/>
          </a:p>
        </p:txBody>
      </p:sp>
      <p:sp>
        <p:nvSpPr>
          <p:cNvPr id="3" name="CaixaDeTexto 2"/>
          <p:cNvSpPr txBox="1"/>
          <p:nvPr/>
        </p:nvSpPr>
        <p:spPr>
          <a:xfrm>
            <a:off x="467544" y="1484784"/>
            <a:ext cx="7704856" cy="646331"/>
          </a:xfrm>
          <a:prstGeom prst="rect">
            <a:avLst/>
          </a:prstGeom>
          <a:noFill/>
        </p:spPr>
        <p:txBody>
          <a:bodyPr wrap="square" rtlCol="0">
            <a:spAutoFit/>
          </a:bodyPr>
          <a:lstStyle/>
          <a:p>
            <a:r>
              <a:rPr lang="pt-BR" dirty="0" smtClean="0"/>
              <a:t>Os asteróides podem se localizar ou em um cinturão de asteróides ou passar pela órbita de alguns planetas. São classificados em:</a:t>
            </a:r>
            <a:endParaRPr lang="pt-BR" dirty="0"/>
          </a:p>
        </p:txBody>
      </p:sp>
      <p:sp>
        <p:nvSpPr>
          <p:cNvPr id="4" name="CaixaDeTexto 3"/>
          <p:cNvSpPr txBox="1"/>
          <p:nvPr/>
        </p:nvSpPr>
        <p:spPr>
          <a:xfrm>
            <a:off x="323528" y="5013176"/>
            <a:ext cx="8352928" cy="1200329"/>
          </a:xfrm>
          <a:prstGeom prst="rect">
            <a:avLst/>
          </a:prstGeom>
          <a:noFill/>
        </p:spPr>
        <p:txBody>
          <a:bodyPr wrap="square" rtlCol="0">
            <a:spAutoFit/>
          </a:bodyPr>
          <a:lstStyle/>
          <a:p>
            <a:pPr>
              <a:buFont typeface="Arial" pitchFamily="34" charset="0"/>
              <a:buChar char="•"/>
            </a:pPr>
            <a:r>
              <a:rPr lang="pt-BR" dirty="0" smtClean="0"/>
              <a:t> Asteróides do Cinturão Principal</a:t>
            </a:r>
          </a:p>
          <a:p>
            <a:pPr>
              <a:buFont typeface="Arial" pitchFamily="34" charset="0"/>
              <a:buChar char="•"/>
            </a:pPr>
            <a:endParaRPr lang="pt-BR" dirty="0" smtClean="0"/>
          </a:p>
          <a:p>
            <a:r>
              <a:rPr lang="pt-BR" dirty="0" smtClean="0"/>
              <a:t>Ficam em uma faixa entre Marte e Júpiter (300 e 600 mi de km) com 1.1 a 1.9 mi de asteróides  maiores que 1 km. O Cinturão possui “falhas de </a:t>
            </a:r>
            <a:r>
              <a:rPr lang="pt-BR" dirty="0" err="1" smtClean="0"/>
              <a:t>Kirkwood</a:t>
            </a:r>
            <a:r>
              <a:rPr lang="pt-BR" dirty="0" smtClean="0"/>
              <a:t>”.</a:t>
            </a:r>
            <a:endParaRPr lang="pt-BR"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universetoday.com/wp-content/uploads/2008/04/solarsystem1.jpg"/>
          <p:cNvPicPr>
            <a:picLocks noChangeAspect="1" noChangeArrowheads="1"/>
          </p:cNvPicPr>
          <p:nvPr/>
        </p:nvPicPr>
        <p:blipFill>
          <a:blip r:embed="rId3" cstate="print"/>
          <a:srcRect/>
          <a:stretch>
            <a:fillRect/>
          </a:stretch>
        </p:blipFill>
        <p:spPr bwMode="auto">
          <a:xfrm>
            <a:off x="0" y="-659230"/>
            <a:ext cx="9396536" cy="7517230"/>
          </a:xfrm>
          <a:prstGeom prst="rect">
            <a:avLst/>
          </a:prstGeom>
          <a:noFill/>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http://www.our-earth.net/Images/Kirkwood-Gaps-in-Asteroid-Belt.jpg"/>
          <p:cNvPicPr>
            <a:picLocks noChangeAspect="1" noChangeArrowheads="1"/>
          </p:cNvPicPr>
          <p:nvPr/>
        </p:nvPicPr>
        <p:blipFill>
          <a:blip r:embed="rId3" cstate="print"/>
          <a:srcRect/>
          <a:stretch>
            <a:fillRect/>
          </a:stretch>
        </p:blipFill>
        <p:spPr bwMode="auto">
          <a:xfrm>
            <a:off x="-1692696" y="-315416"/>
            <a:ext cx="13062337" cy="7560840"/>
          </a:xfrm>
          <a:prstGeom prst="rect">
            <a:avLst/>
          </a:prstGeom>
          <a:noFill/>
        </p:spPr>
      </p:pic>
      <p:sp>
        <p:nvSpPr>
          <p:cNvPr id="2" name="Título 1"/>
          <p:cNvSpPr>
            <a:spLocks noGrp="1"/>
          </p:cNvSpPr>
          <p:nvPr>
            <p:ph type="title"/>
          </p:nvPr>
        </p:nvSpPr>
        <p:spPr/>
        <p:txBody>
          <a:bodyPr>
            <a:normAutofit/>
          </a:bodyPr>
          <a:lstStyle/>
          <a:p>
            <a:r>
              <a:rPr lang="pt-BR" dirty="0" smtClean="0"/>
              <a:t>Falhas de </a:t>
            </a:r>
            <a:r>
              <a:rPr lang="pt-BR" dirty="0" err="1" smtClean="0"/>
              <a:t>Kirkwood</a:t>
            </a:r>
            <a:endParaRPr lang="pt-BR"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Localizações</a:t>
            </a:r>
            <a:endParaRPr lang="pt-BR" dirty="0"/>
          </a:p>
        </p:txBody>
      </p:sp>
      <p:sp>
        <p:nvSpPr>
          <p:cNvPr id="3" name="CaixaDeTexto 2"/>
          <p:cNvSpPr txBox="1"/>
          <p:nvPr/>
        </p:nvSpPr>
        <p:spPr>
          <a:xfrm>
            <a:off x="467544" y="1484784"/>
            <a:ext cx="7704856" cy="646331"/>
          </a:xfrm>
          <a:prstGeom prst="rect">
            <a:avLst/>
          </a:prstGeom>
          <a:noFill/>
        </p:spPr>
        <p:txBody>
          <a:bodyPr wrap="square" rtlCol="0">
            <a:spAutoFit/>
          </a:bodyPr>
          <a:lstStyle/>
          <a:p>
            <a:r>
              <a:rPr lang="pt-BR" dirty="0" smtClean="0"/>
              <a:t>Os asteróides podem se localizar ou em um cinturão de asteróides ou passar pela órbita de alguns planetas. São classificados em:</a:t>
            </a:r>
            <a:endParaRPr lang="pt-BR" dirty="0"/>
          </a:p>
        </p:txBody>
      </p:sp>
      <p:sp>
        <p:nvSpPr>
          <p:cNvPr id="4" name="CaixaDeTexto 3"/>
          <p:cNvSpPr txBox="1"/>
          <p:nvPr/>
        </p:nvSpPr>
        <p:spPr>
          <a:xfrm>
            <a:off x="539552" y="5085184"/>
            <a:ext cx="8280920" cy="1754326"/>
          </a:xfrm>
          <a:prstGeom prst="rect">
            <a:avLst/>
          </a:prstGeom>
          <a:noFill/>
        </p:spPr>
        <p:txBody>
          <a:bodyPr wrap="square" rtlCol="0">
            <a:spAutoFit/>
          </a:bodyPr>
          <a:lstStyle/>
          <a:p>
            <a:pPr>
              <a:buFont typeface="Arial" pitchFamily="34" charset="0"/>
              <a:buChar char="•"/>
            </a:pPr>
            <a:r>
              <a:rPr lang="pt-BR" dirty="0" smtClean="0"/>
              <a:t> Troianos</a:t>
            </a:r>
          </a:p>
          <a:p>
            <a:endParaRPr lang="pt-BR" dirty="0"/>
          </a:p>
          <a:p>
            <a:r>
              <a:rPr lang="pt-BR" dirty="0" smtClean="0"/>
              <a:t>Ficam na região dos pontos </a:t>
            </a:r>
            <a:r>
              <a:rPr lang="pt-BR" dirty="0" err="1" smtClean="0"/>
              <a:t>lagrangianos</a:t>
            </a:r>
            <a:r>
              <a:rPr lang="pt-BR" dirty="0" smtClean="0"/>
              <a:t>, 60</a:t>
            </a:r>
            <a:r>
              <a:rPr lang="pt-BR" dirty="0" smtClean="0">
                <a:latin typeface="Arial"/>
                <a:cs typeface="Arial"/>
              </a:rPr>
              <a:t>˚</a:t>
            </a:r>
            <a:r>
              <a:rPr lang="pt-BR" dirty="0" smtClean="0"/>
              <a:t> atrás ou à frente do planeta (L4 e L5). Os asteróides em L4 recebiam nomes de heróis da Grécia e os em L5 de Tróia, da obra Ilíada.</a:t>
            </a:r>
          </a:p>
          <a:p>
            <a:pPr>
              <a:buFont typeface="Arial" pitchFamily="34" charset="0"/>
              <a:buChar char="•"/>
            </a:pPr>
            <a:endParaRPr lang="pt-BR" dirty="0" smtClean="0"/>
          </a:p>
        </p:txBody>
      </p:sp>
      <p:pic>
        <p:nvPicPr>
          <p:cNvPr id="58372" name="Picture 4" descr="http://www.todooceu.com/detalhamento/img_detalhamento/d_asteroides/trojan1.gif"/>
          <p:cNvPicPr>
            <a:picLocks noChangeAspect="1" noChangeArrowheads="1"/>
          </p:cNvPicPr>
          <p:nvPr/>
        </p:nvPicPr>
        <p:blipFill>
          <a:blip r:embed="rId3" cstate="print"/>
          <a:srcRect/>
          <a:stretch>
            <a:fillRect/>
          </a:stretch>
        </p:blipFill>
        <p:spPr bwMode="auto">
          <a:xfrm>
            <a:off x="1691680" y="2060848"/>
            <a:ext cx="5715000" cy="3209926"/>
          </a:xfrm>
          <a:prstGeom prst="rect">
            <a:avLst/>
          </a:prstGeom>
          <a:noFill/>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fisica.cab.cnea.gov.ar/estadistica/abramson/celestia/mpcorb2ssc/trojans.jpg"/>
          <p:cNvPicPr>
            <a:picLocks noChangeAspect="1" noChangeArrowheads="1"/>
          </p:cNvPicPr>
          <p:nvPr/>
        </p:nvPicPr>
        <p:blipFill>
          <a:blip r:embed="rId3" cstate="print"/>
          <a:srcRect/>
          <a:stretch>
            <a:fillRect/>
          </a:stretch>
        </p:blipFill>
        <p:spPr bwMode="auto">
          <a:xfrm>
            <a:off x="0" y="0"/>
            <a:ext cx="9298077" cy="7101408"/>
          </a:xfrm>
          <a:prstGeom prst="rect">
            <a:avLst/>
          </a:prstGeom>
          <a:noFill/>
        </p:spPr>
      </p:pic>
      <p:sp>
        <p:nvSpPr>
          <p:cNvPr id="2" name="Título 1"/>
          <p:cNvSpPr>
            <a:spLocks noGrp="1"/>
          </p:cNvSpPr>
          <p:nvPr>
            <p:ph type="title"/>
          </p:nvPr>
        </p:nvSpPr>
        <p:spPr/>
        <p:txBody>
          <a:bodyPr/>
          <a:lstStyle/>
          <a:p>
            <a:r>
              <a:rPr lang="pt-BR" dirty="0" smtClean="0"/>
              <a:t>Troianos de Júpiter</a:t>
            </a:r>
            <a:endParaRPr lang="pt-BR"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http://www.nasa.gov/images/content/575352main_pia14404b-43_946-710.jpg"/>
          <p:cNvPicPr>
            <a:picLocks noChangeAspect="1" noChangeArrowheads="1"/>
          </p:cNvPicPr>
          <p:nvPr/>
        </p:nvPicPr>
        <p:blipFill>
          <a:blip r:embed="rId3" cstate="print"/>
          <a:srcRect/>
          <a:stretch>
            <a:fillRect/>
          </a:stretch>
        </p:blipFill>
        <p:spPr bwMode="auto">
          <a:xfrm>
            <a:off x="0" y="0"/>
            <a:ext cx="9468544" cy="7106414"/>
          </a:xfrm>
          <a:prstGeom prst="rect">
            <a:avLst/>
          </a:prstGeom>
          <a:noFill/>
        </p:spPr>
      </p:pic>
      <p:sp>
        <p:nvSpPr>
          <p:cNvPr id="2" name="Título 1"/>
          <p:cNvSpPr>
            <a:spLocks noGrp="1"/>
          </p:cNvSpPr>
          <p:nvPr>
            <p:ph type="title"/>
          </p:nvPr>
        </p:nvSpPr>
        <p:spPr/>
        <p:txBody>
          <a:bodyPr/>
          <a:lstStyle/>
          <a:p>
            <a:r>
              <a:rPr lang="pt-BR" dirty="0" smtClean="0"/>
              <a:t>Troiano da Terra (2010 TK7)</a:t>
            </a:r>
            <a:endParaRPr lang="pt-BR"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http://www.sciencephoto.com/image/324664/large/R3100119-Near-Earth_asteroid-SPL.jpg"/>
          <p:cNvPicPr>
            <a:picLocks noChangeAspect="1" noChangeArrowheads="1"/>
          </p:cNvPicPr>
          <p:nvPr/>
        </p:nvPicPr>
        <p:blipFill>
          <a:blip r:embed="rId3" cstate="print"/>
          <a:srcRect/>
          <a:stretch>
            <a:fillRect/>
          </a:stretch>
        </p:blipFill>
        <p:spPr bwMode="auto">
          <a:xfrm>
            <a:off x="0" y="0"/>
            <a:ext cx="10009112" cy="6893070"/>
          </a:xfrm>
          <a:prstGeom prst="rect">
            <a:avLst/>
          </a:prstGeom>
          <a:noFill/>
        </p:spPr>
      </p:pic>
      <p:sp>
        <p:nvSpPr>
          <p:cNvPr id="2" name="Título 1"/>
          <p:cNvSpPr>
            <a:spLocks noGrp="1"/>
          </p:cNvSpPr>
          <p:nvPr>
            <p:ph type="title"/>
          </p:nvPr>
        </p:nvSpPr>
        <p:spPr/>
        <p:txBody>
          <a:bodyPr/>
          <a:lstStyle/>
          <a:p>
            <a:r>
              <a:rPr lang="pt-BR" dirty="0" smtClean="0"/>
              <a:t>Localizações</a:t>
            </a:r>
            <a:endParaRPr lang="pt-BR" dirty="0"/>
          </a:p>
        </p:txBody>
      </p:sp>
      <p:sp>
        <p:nvSpPr>
          <p:cNvPr id="3" name="CaixaDeTexto 2"/>
          <p:cNvSpPr txBox="1"/>
          <p:nvPr/>
        </p:nvSpPr>
        <p:spPr>
          <a:xfrm>
            <a:off x="467544" y="1484784"/>
            <a:ext cx="7704856" cy="646331"/>
          </a:xfrm>
          <a:prstGeom prst="rect">
            <a:avLst/>
          </a:prstGeom>
          <a:noFill/>
        </p:spPr>
        <p:txBody>
          <a:bodyPr wrap="square" rtlCol="0">
            <a:spAutoFit/>
          </a:bodyPr>
          <a:lstStyle/>
          <a:p>
            <a:r>
              <a:rPr lang="pt-BR" b="1" dirty="0" smtClean="0"/>
              <a:t>Os asteróides podem se localizar ou em um cinturão de asteróides ou passar pela órbita de alguns planetas. São classificados em:</a:t>
            </a:r>
            <a:endParaRPr lang="pt-BR" b="1" dirty="0"/>
          </a:p>
        </p:txBody>
      </p:sp>
      <p:sp>
        <p:nvSpPr>
          <p:cNvPr id="4" name="CaixaDeTexto 3"/>
          <p:cNvSpPr txBox="1"/>
          <p:nvPr/>
        </p:nvSpPr>
        <p:spPr>
          <a:xfrm>
            <a:off x="2987824" y="3356992"/>
            <a:ext cx="4032448" cy="2031325"/>
          </a:xfrm>
          <a:prstGeom prst="rect">
            <a:avLst/>
          </a:prstGeom>
          <a:noFill/>
        </p:spPr>
        <p:txBody>
          <a:bodyPr wrap="square" rtlCol="0">
            <a:spAutoFit/>
          </a:bodyPr>
          <a:lstStyle/>
          <a:p>
            <a:pPr>
              <a:buFont typeface="Arial" pitchFamily="34" charset="0"/>
              <a:buChar char="•"/>
            </a:pPr>
            <a:r>
              <a:rPr lang="pt-BR" dirty="0" smtClean="0"/>
              <a:t>  </a:t>
            </a:r>
            <a:r>
              <a:rPr lang="pt-BR" b="1" dirty="0" smtClean="0"/>
              <a:t>Asteróides Próximos à Terra</a:t>
            </a:r>
          </a:p>
          <a:p>
            <a:endParaRPr lang="pt-BR" b="1" dirty="0"/>
          </a:p>
          <a:p>
            <a:r>
              <a:rPr lang="pt-BR" b="1" dirty="0" smtClean="0"/>
              <a:t>São os que se aproximam da Terra a uma distância menor ou igual a 1.3 </a:t>
            </a:r>
            <a:r>
              <a:rPr lang="pt-BR" b="1" dirty="0" err="1" smtClean="0"/>
              <a:t>U.A.</a:t>
            </a:r>
            <a:r>
              <a:rPr lang="pt-BR" b="1" dirty="0" smtClean="0"/>
              <a:t>  São subdivididos nas classes Atenas, Apolo e Amor.</a:t>
            </a:r>
          </a:p>
          <a:p>
            <a:pPr>
              <a:buFont typeface="Arial" pitchFamily="34" charset="0"/>
              <a:buChar char="•"/>
            </a:pPr>
            <a:endParaRPr lang="pt-BR" dirty="0" smtClean="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Asteróides - Atenas</a:t>
            </a:r>
            <a:endParaRPr lang="pt-BR" dirty="0"/>
          </a:p>
        </p:txBody>
      </p:sp>
      <p:pic>
        <p:nvPicPr>
          <p:cNvPr id="65538" name="Picture 2" descr="http://ase.tufts.edu/cosmos/pictures/Chapter14/Fig14_17.jpg"/>
          <p:cNvPicPr>
            <a:picLocks noChangeAspect="1" noChangeArrowheads="1"/>
          </p:cNvPicPr>
          <p:nvPr/>
        </p:nvPicPr>
        <p:blipFill>
          <a:blip r:embed="rId3" cstate="print"/>
          <a:srcRect/>
          <a:stretch>
            <a:fillRect/>
          </a:stretch>
        </p:blipFill>
        <p:spPr bwMode="auto">
          <a:xfrm>
            <a:off x="395536" y="1844824"/>
            <a:ext cx="4817989" cy="3312368"/>
          </a:xfrm>
          <a:prstGeom prst="roundRect">
            <a:avLst>
              <a:gd name="adj" fmla="val 8594"/>
            </a:avLst>
          </a:prstGeom>
          <a:solidFill>
            <a:srgbClr val="FFFFFF">
              <a:shade val="85000"/>
            </a:srgbClr>
          </a:solidFill>
          <a:ln>
            <a:noFill/>
          </a:ln>
          <a:effectLst/>
        </p:spPr>
      </p:pic>
      <p:sp>
        <p:nvSpPr>
          <p:cNvPr id="4" name="CaixaDeTexto 3"/>
          <p:cNvSpPr txBox="1"/>
          <p:nvPr/>
        </p:nvSpPr>
        <p:spPr>
          <a:xfrm>
            <a:off x="467544" y="5229200"/>
            <a:ext cx="4248472" cy="369332"/>
          </a:xfrm>
          <a:prstGeom prst="rect">
            <a:avLst/>
          </a:prstGeom>
          <a:noFill/>
        </p:spPr>
        <p:txBody>
          <a:bodyPr wrap="square" rtlCol="0">
            <a:spAutoFit/>
          </a:bodyPr>
          <a:lstStyle/>
          <a:p>
            <a:pPr algn="ctr"/>
            <a:r>
              <a:rPr lang="pt-BR" b="1" dirty="0" smtClean="0"/>
              <a:t>2100 Ra Shalom</a:t>
            </a:r>
            <a:endParaRPr lang="pt-BR" b="1" dirty="0"/>
          </a:p>
        </p:txBody>
      </p:sp>
      <p:sp>
        <p:nvSpPr>
          <p:cNvPr id="5" name="CaixaDeTexto 4"/>
          <p:cNvSpPr txBox="1"/>
          <p:nvPr/>
        </p:nvSpPr>
        <p:spPr>
          <a:xfrm>
            <a:off x="5796136" y="2420888"/>
            <a:ext cx="2592288" cy="2031325"/>
          </a:xfrm>
          <a:prstGeom prst="rect">
            <a:avLst/>
          </a:prstGeom>
          <a:noFill/>
        </p:spPr>
        <p:txBody>
          <a:bodyPr wrap="square" rtlCol="0">
            <a:spAutoFit/>
          </a:bodyPr>
          <a:lstStyle/>
          <a:p>
            <a:r>
              <a:rPr lang="pt-BR" dirty="0"/>
              <a:t>São asteróides com </a:t>
            </a:r>
            <a:r>
              <a:rPr lang="pt-BR" dirty="0" smtClean="0"/>
              <a:t>semi-eixo </a:t>
            </a:r>
            <a:r>
              <a:rPr lang="pt-BR" dirty="0"/>
              <a:t>maior </a:t>
            </a:r>
            <a:r>
              <a:rPr lang="pt-BR" dirty="0" smtClean="0"/>
              <a:t>de </a:t>
            </a:r>
            <a:r>
              <a:rPr lang="pt-BR" dirty="0"/>
              <a:t>no máximo 1 </a:t>
            </a:r>
            <a:r>
              <a:rPr lang="pt-BR" dirty="0" err="1"/>
              <a:t>U.A.</a:t>
            </a:r>
            <a:r>
              <a:rPr lang="pt-BR" dirty="0"/>
              <a:t> e </a:t>
            </a:r>
            <a:r>
              <a:rPr lang="pt-BR" dirty="0" smtClean="0"/>
              <a:t>afélio </a:t>
            </a:r>
            <a:r>
              <a:rPr lang="pt-BR" dirty="0"/>
              <a:t>menor que 0.983 U.A. . </a:t>
            </a:r>
            <a:endParaRPr lang="pt-BR" dirty="0" smtClean="0"/>
          </a:p>
          <a:p>
            <a:endParaRPr lang="pt-BR" dirty="0"/>
          </a:p>
          <a:p>
            <a:r>
              <a:rPr lang="pt-BR" dirty="0" smtClean="0"/>
              <a:t>Cruzam </a:t>
            </a:r>
            <a:r>
              <a:rPr lang="pt-BR" dirty="0"/>
              <a:t>a órbita da Terra a cada 1 ano ou menos. </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Asteróides - Apolo</a:t>
            </a:r>
            <a:endParaRPr lang="pt-BR" dirty="0"/>
          </a:p>
        </p:txBody>
      </p:sp>
      <p:sp>
        <p:nvSpPr>
          <p:cNvPr id="4" name="CaixaDeTexto 3"/>
          <p:cNvSpPr txBox="1"/>
          <p:nvPr/>
        </p:nvSpPr>
        <p:spPr>
          <a:xfrm>
            <a:off x="467544" y="5229200"/>
            <a:ext cx="4248472" cy="369332"/>
          </a:xfrm>
          <a:prstGeom prst="rect">
            <a:avLst/>
          </a:prstGeom>
          <a:noFill/>
        </p:spPr>
        <p:txBody>
          <a:bodyPr wrap="square" rtlCol="0">
            <a:spAutoFit/>
          </a:bodyPr>
          <a:lstStyle/>
          <a:p>
            <a:pPr algn="ctr"/>
            <a:r>
              <a:rPr lang="pt-BR" b="1" dirty="0" smtClean="0"/>
              <a:t>1620 Geographos</a:t>
            </a:r>
            <a:endParaRPr lang="pt-BR" b="1" dirty="0"/>
          </a:p>
        </p:txBody>
      </p:sp>
      <p:sp>
        <p:nvSpPr>
          <p:cNvPr id="5" name="CaixaDeTexto 4"/>
          <p:cNvSpPr txBox="1"/>
          <p:nvPr/>
        </p:nvSpPr>
        <p:spPr>
          <a:xfrm>
            <a:off x="5796136" y="2420888"/>
            <a:ext cx="2592288" cy="2031325"/>
          </a:xfrm>
          <a:prstGeom prst="rect">
            <a:avLst/>
          </a:prstGeom>
          <a:noFill/>
        </p:spPr>
        <p:txBody>
          <a:bodyPr wrap="square" rtlCol="0">
            <a:spAutoFit/>
          </a:bodyPr>
          <a:lstStyle/>
          <a:p>
            <a:r>
              <a:rPr lang="pt-BR" dirty="0" smtClean="0"/>
              <a:t>São asteróides com semi-eixo maior de mais de 1 U.A. e periélios menores que 1.017 U.A.</a:t>
            </a:r>
          </a:p>
          <a:p>
            <a:endParaRPr lang="pt-BR" dirty="0"/>
          </a:p>
          <a:p>
            <a:r>
              <a:rPr lang="pt-BR" dirty="0" smtClean="0"/>
              <a:t>Cruzam a órbita da Terra a cada 1 ano ou mais. </a:t>
            </a:r>
            <a:endParaRPr lang="pt-BR" dirty="0"/>
          </a:p>
        </p:txBody>
      </p:sp>
      <p:pic>
        <p:nvPicPr>
          <p:cNvPr id="67586" name="Picture 2" descr="http://upload.wikimedia.org/wikipedia/commons/thumb/d/da/1620_geographos-05.jpg/402px-1620_geographos-05.jpg"/>
          <p:cNvPicPr>
            <a:picLocks noChangeAspect="1" noChangeArrowheads="1"/>
          </p:cNvPicPr>
          <p:nvPr/>
        </p:nvPicPr>
        <p:blipFill>
          <a:blip r:embed="rId3" cstate="print"/>
          <a:srcRect/>
          <a:stretch>
            <a:fillRect/>
          </a:stretch>
        </p:blipFill>
        <p:spPr bwMode="auto">
          <a:xfrm>
            <a:off x="179512" y="2204864"/>
            <a:ext cx="5413226" cy="2706613"/>
          </a:xfrm>
          <a:prstGeom prst="rect">
            <a:avLst/>
          </a:prstGeom>
          <a:noFill/>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hermital.org/images/eros_2.jpg"/>
          <p:cNvPicPr>
            <a:picLocks noChangeAspect="1" noChangeArrowheads="1"/>
          </p:cNvPicPr>
          <p:nvPr/>
        </p:nvPicPr>
        <p:blipFill>
          <a:blip r:embed="rId3" cstate="print"/>
          <a:srcRect/>
          <a:stretch>
            <a:fillRect/>
          </a:stretch>
        </p:blipFill>
        <p:spPr bwMode="auto">
          <a:xfrm>
            <a:off x="0" y="1340768"/>
            <a:ext cx="5652120" cy="4239090"/>
          </a:xfrm>
          <a:prstGeom prst="rect">
            <a:avLst/>
          </a:prstGeom>
          <a:noFill/>
        </p:spPr>
      </p:pic>
      <p:sp>
        <p:nvSpPr>
          <p:cNvPr id="2" name="Título 1"/>
          <p:cNvSpPr>
            <a:spLocks noGrp="1"/>
          </p:cNvSpPr>
          <p:nvPr>
            <p:ph type="title"/>
          </p:nvPr>
        </p:nvSpPr>
        <p:spPr/>
        <p:txBody>
          <a:bodyPr/>
          <a:lstStyle/>
          <a:p>
            <a:r>
              <a:rPr lang="pt-BR" dirty="0" smtClean="0"/>
              <a:t>Asteróides - Amor</a:t>
            </a:r>
            <a:endParaRPr lang="pt-BR" dirty="0"/>
          </a:p>
        </p:txBody>
      </p:sp>
      <p:sp>
        <p:nvSpPr>
          <p:cNvPr id="4" name="CaixaDeTexto 3"/>
          <p:cNvSpPr txBox="1"/>
          <p:nvPr/>
        </p:nvSpPr>
        <p:spPr>
          <a:xfrm>
            <a:off x="467544" y="5229200"/>
            <a:ext cx="4248472" cy="369332"/>
          </a:xfrm>
          <a:prstGeom prst="rect">
            <a:avLst/>
          </a:prstGeom>
          <a:noFill/>
        </p:spPr>
        <p:txBody>
          <a:bodyPr wrap="square" rtlCol="0">
            <a:spAutoFit/>
          </a:bodyPr>
          <a:lstStyle/>
          <a:p>
            <a:pPr algn="ctr"/>
            <a:r>
              <a:rPr lang="pt-BR" b="1" dirty="0" smtClean="0"/>
              <a:t>433 Eros</a:t>
            </a:r>
            <a:endParaRPr lang="pt-BR" b="1" dirty="0"/>
          </a:p>
        </p:txBody>
      </p:sp>
      <p:sp>
        <p:nvSpPr>
          <p:cNvPr id="5" name="CaixaDeTexto 4"/>
          <p:cNvSpPr txBox="1"/>
          <p:nvPr/>
        </p:nvSpPr>
        <p:spPr>
          <a:xfrm>
            <a:off x="5796136" y="2420888"/>
            <a:ext cx="2592288" cy="1477328"/>
          </a:xfrm>
          <a:prstGeom prst="rect">
            <a:avLst/>
          </a:prstGeom>
          <a:noFill/>
        </p:spPr>
        <p:txBody>
          <a:bodyPr wrap="square" rtlCol="0">
            <a:spAutoFit/>
          </a:bodyPr>
          <a:lstStyle/>
          <a:p>
            <a:r>
              <a:rPr lang="pt-BR" dirty="0"/>
              <a:t>São asteróides com periélio entre 1.017 e 1.3 U.A. e cuja órbita cruza a de Marte mas não </a:t>
            </a:r>
            <a:r>
              <a:rPr lang="pt-BR" dirty="0" smtClean="0"/>
              <a:t>atinge </a:t>
            </a:r>
            <a:r>
              <a:rPr lang="pt-BR" dirty="0"/>
              <a:t>a órbita da Terra. </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Tunguska</a:t>
            </a:r>
            <a:endParaRPr lang="pt-BR" dirty="0"/>
          </a:p>
        </p:txBody>
      </p:sp>
      <p:sp>
        <p:nvSpPr>
          <p:cNvPr id="4" name="CaixaDeTexto 3"/>
          <p:cNvSpPr txBox="1"/>
          <p:nvPr/>
        </p:nvSpPr>
        <p:spPr>
          <a:xfrm>
            <a:off x="755576" y="1556792"/>
            <a:ext cx="7776864" cy="923330"/>
          </a:xfrm>
          <a:prstGeom prst="rect">
            <a:avLst/>
          </a:prstGeom>
          <a:noFill/>
        </p:spPr>
        <p:txBody>
          <a:bodyPr wrap="square" rtlCol="0">
            <a:spAutoFit/>
          </a:bodyPr>
          <a:lstStyle/>
          <a:p>
            <a:r>
              <a:rPr lang="pt-BR" dirty="0" smtClean="0"/>
              <a:t>O incidente de Tunguska ocorreu na Sibéria em 1908 pela explosão de um asteróide de cerca de 100 m de diâmetro e gerou uma onda de choque que circundou a Terra duas vezes.</a:t>
            </a:r>
            <a:endParaRPr lang="pt-BR" dirty="0"/>
          </a:p>
        </p:txBody>
      </p:sp>
      <p:pic>
        <p:nvPicPr>
          <p:cNvPr id="5" name="Picture 4"/>
          <p:cNvPicPr>
            <a:picLocks noChangeAspect="1" noChangeArrowheads="1"/>
          </p:cNvPicPr>
          <p:nvPr/>
        </p:nvPicPr>
        <p:blipFill>
          <a:blip r:embed="rId3" cstate="print"/>
          <a:srcRect/>
          <a:stretch>
            <a:fillRect/>
          </a:stretch>
        </p:blipFill>
        <p:spPr bwMode="auto">
          <a:xfrm>
            <a:off x="4860032" y="2708920"/>
            <a:ext cx="3889232" cy="2779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p:cNvPicPr>
            <a:picLocks noChangeAspect="1" noChangeArrowheads="1"/>
          </p:cNvPicPr>
          <p:nvPr/>
        </p:nvPicPr>
        <p:blipFill>
          <a:blip r:embed="rId4" cstate="print"/>
          <a:srcRect/>
          <a:stretch>
            <a:fillRect/>
          </a:stretch>
        </p:blipFill>
        <p:spPr bwMode="auto">
          <a:xfrm>
            <a:off x="611560" y="2708920"/>
            <a:ext cx="4032448" cy="2813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Tunguska</a:t>
            </a:r>
            <a:endParaRPr lang="pt-BR" dirty="0"/>
          </a:p>
        </p:txBody>
      </p:sp>
      <p:sp>
        <p:nvSpPr>
          <p:cNvPr id="3" name="CaixaDeTexto 2"/>
          <p:cNvSpPr txBox="1"/>
          <p:nvPr/>
        </p:nvSpPr>
        <p:spPr>
          <a:xfrm>
            <a:off x="683568" y="6211669"/>
            <a:ext cx="7776864" cy="646331"/>
          </a:xfrm>
          <a:prstGeom prst="rect">
            <a:avLst/>
          </a:prstGeom>
          <a:noFill/>
        </p:spPr>
        <p:txBody>
          <a:bodyPr wrap="square" rtlCol="0">
            <a:spAutoFit/>
          </a:bodyPr>
          <a:lstStyle/>
          <a:p>
            <a:pPr algn="ctr"/>
            <a:r>
              <a:rPr lang="pt-BR" dirty="0" smtClean="0"/>
              <a:t>Como bem disse </a:t>
            </a:r>
            <a:r>
              <a:rPr lang="pt-BR" dirty="0" err="1" smtClean="0"/>
              <a:t>Felippy</a:t>
            </a:r>
            <a:r>
              <a:rPr lang="pt-BR" dirty="0" smtClean="0"/>
              <a:t> Dias Silva, ainda bem que foi na Sibéria!</a:t>
            </a:r>
          </a:p>
          <a:p>
            <a:endParaRPr lang="pt-BR" dirty="0"/>
          </a:p>
        </p:txBody>
      </p:sp>
      <p:pic>
        <p:nvPicPr>
          <p:cNvPr id="5" name="tunguska_ny.wmv">
            <a:hlinkClick r:id="" action="ppaction://media"/>
          </p:cNvPr>
          <p:cNvPicPr>
            <a:picLocks noRot="1" noChangeAspect="1"/>
          </p:cNvPicPr>
          <p:nvPr>
            <a:videoFile r:link="rId1"/>
          </p:nvPr>
        </p:nvPicPr>
        <p:blipFill>
          <a:blip r:embed="rId3" cstate="print"/>
          <a:stretch>
            <a:fillRect/>
          </a:stretch>
        </p:blipFill>
        <p:spPr>
          <a:xfrm>
            <a:off x="1524000" y="1143000"/>
            <a:ext cx="6096000" cy="457200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msb1959.files.wordpress.com/2011/05/asteroid-impact.jpg"/>
          <p:cNvPicPr>
            <a:picLocks noChangeAspect="1" noChangeArrowheads="1"/>
          </p:cNvPicPr>
          <p:nvPr/>
        </p:nvPicPr>
        <p:blipFill>
          <a:blip r:embed="rId3" cstate="print"/>
          <a:srcRect/>
          <a:stretch>
            <a:fillRect/>
          </a:stretch>
        </p:blipFill>
        <p:spPr bwMode="auto">
          <a:xfrm>
            <a:off x="-1044624" y="-2895601"/>
            <a:ext cx="12192000" cy="9753601"/>
          </a:xfrm>
          <a:prstGeom prst="rect">
            <a:avLst/>
          </a:prstGeom>
          <a:noFill/>
        </p:spPr>
      </p:pic>
      <p:sp>
        <p:nvSpPr>
          <p:cNvPr id="4" name="CaixaDeTexto 3"/>
          <p:cNvSpPr txBox="1"/>
          <p:nvPr/>
        </p:nvSpPr>
        <p:spPr>
          <a:xfrm>
            <a:off x="5292080" y="188640"/>
            <a:ext cx="4104456" cy="923330"/>
          </a:xfrm>
          <a:prstGeom prst="rect">
            <a:avLst/>
          </a:prstGeom>
          <a:noFill/>
        </p:spPr>
        <p:txBody>
          <a:bodyPr wrap="square" rtlCol="0">
            <a:spAutoFit/>
          </a:bodyPr>
          <a:lstStyle/>
          <a:p>
            <a:r>
              <a:rPr lang="el-GR" dirty="0"/>
              <a:t> </a:t>
            </a:r>
            <a:r>
              <a:rPr lang="pt-BR" dirty="0" smtClean="0"/>
              <a:t>Asteróide é uma palavra que vem do Grego </a:t>
            </a:r>
            <a:r>
              <a:rPr lang="el-GR" dirty="0" smtClean="0"/>
              <a:t>ἀστήρ</a:t>
            </a:r>
            <a:r>
              <a:rPr lang="pt-BR" dirty="0" smtClean="0"/>
              <a:t> (Áster ou Estrela) e do sufixo óide (Semelhança).</a:t>
            </a:r>
            <a:endParaRPr lang="pt-BR"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Projeto NEEMO XV</a:t>
            </a:r>
            <a:endParaRPr lang="pt-BR" dirty="0"/>
          </a:p>
        </p:txBody>
      </p:sp>
      <p:pic>
        <p:nvPicPr>
          <p:cNvPr id="72706" name="Picture 2" descr="http://profile.ak.fbcdn.net/hprofile-ak-snc4/71099_120100478009378_8107046_n.jpg"/>
          <p:cNvPicPr>
            <a:picLocks noChangeAspect="1" noChangeArrowheads="1"/>
          </p:cNvPicPr>
          <p:nvPr/>
        </p:nvPicPr>
        <p:blipFill>
          <a:blip r:embed="rId3" cstate="print"/>
          <a:srcRect/>
          <a:stretch>
            <a:fillRect/>
          </a:stretch>
        </p:blipFill>
        <p:spPr bwMode="auto">
          <a:xfrm>
            <a:off x="683568" y="2636912"/>
            <a:ext cx="19050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ixaDeTexto 3"/>
          <p:cNvSpPr txBox="1"/>
          <p:nvPr/>
        </p:nvSpPr>
        <p:spPr>
          <a:xfrm>
            <a:off x="3635896" y="1916832"/>
            <a:ext cx="4536504" cy="1200329"/>
          </a:xfrm>
          <a:prstGeom prst="rect">
            <a:avLst/>
          </a:prstGeom>
          <a:noFill/>
        </p:spPr>
        <p:txBody>
          <a:bodyPr wrap="square" rtlCol="0">
            <a:spAutoFit/>
          </a:bodyPr>
          <a:lstStyle/>
          <a:p>
            <a:r>
              <a:rPr lang="pt-BR" dirty="0" smtClean="0"/>
              <a:t>O Projeto NEEMO 15 é pioneiro ao simular a viagem espacial a um asteróide.</a:t>
            </a:r>
          </a:p>
          <a:p>
            <a:endParaRPr lang="pt-BR" dirty="0"/>
          </a:p>
          <a:p>
            <a:r>
              <a:rPr lang="pt-BR" dirty="0" smtClean="0"/>
              <a:t>Tem como principais objetivos investigar:</a:t>
            </a:r>
            <a:endParaRPr lang="pt-BR" dirty="0"/>
          </a:p>
        </p:txBody>
      </p:sp>
      <p:sp>
        <p:nvSpPr>
          <p:cNvPr id="5" name="CaixaDeTexto 4"/>
          <p:cNvSpPr txBox="1"/>
          <p:nvPr/>
        </p:nvSpPr>
        <p:spPr>
          <a:xfrm>
            <a:off x="3635896" y="3717032"/>
            <a:ext cx="5112568" cy="2031325"/>
          </a:xfrm>
          <a:prstGeom prst="rect">
            <a:avLst/>
          </a:prstGeom>
          <a:noFill/>
        </p:spPr>
        <p:txBody>
          <a:bodyPr wrap="square" rtlCol="0">
            <a:spAutoFit/>
          </a:bodyPr>
          <a:lstStyle/>
          <a:p>
            <a:pPr>
              <a:buFont typeface="Arial" pitchFamily="34" charset="0"/>
              <a:buChar char="•"/>
            </a:pPr>
            <a:r>
              <a:rPr lang="pt-BR" dirty="0" smtClean="0"/>
              <a:t> A ancoragem sobre a superfície;</a:t>
            </a:r>
          </a:p>
          <a:p>
            <a:pPr>
              <a:buFont typeface="Arial" pitchFamily="34" charset="0"/>
              <a:buChar char="•"/>
            </a:pPr>
            <a:endParaRPr lang="pt-BR" dirty="0"/>
          </a:p>
          <a:p>
            <a:pPr>
              <a:buFont typeface="Arial" pitchFamily="34" charset="0"/>
              <a:buChar char="•"/>
            </a:pPr>
            <a:endParaRPr lang="pt-BR" dirty="0" smtClean="0"/>
          </a:p>
          <a:p>
            <a:pPr>
              <a:buFont typeface="Arial" pitchFamily="34" charset="0"/>
              <a:buChar char="•"/>
            </a:pPr>
            <a:r>
              <a:rPr lang="pt-BR" dirty="0" smtClean="0"/>
              <a:t> Como se locomover no asteróide sem gravidade;</a:t>
            </a:r>
          </a:p>
          <a:p>
            <a:pPr>
              <a:buFont typeface="Arial" pitchFamily="34" charset="0"/>
              <a:buChar char="•"/>
            </a:pPr>
            <a:endParaRPr lang="pt-BR" dirty="0"/>
          </a:p>
          <a:p>
            <a:pPr>
              <a:buFont typeface="Arial" pitchFamily="34" charset="0"/>
              <a:buChar char="•"/>
            </a:pPr>
            <a:endParaRPr lang="pt-BR" dirty="0" smtClean="0"/>
          </a:p>
          <a:p>
            <a:pPr>
              <a:buFont typeface="Arial" pitchFamily="34" charset="0"/>
              <a:buChar char="•"/>
            </a:pPr>
            <a:r>
              <a:rPr lang="pt-BR" dirty="0"/>
              <a:t> </a:t>
            </a:r>
            <a:r>
              <a:rPr lang="pt-BR" dirty="0" smtClean="0"/>
              <a:t>Como recolher dados e material.  </a:t>
            </a:r>
            <a:endParaRPr lang="pt-BR"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NEEMO – Missão de Operações em Ambientes Extremos</a:t>
            </a:r>
            <a:endParaRPr lang="pt-BR" dirty="0"/>
          </a:p>
        </p:txBody>
      </p:sp>
      <p:pic>
        <p:nvPicPr>
          <p:cNvPr id="76802" name="Picture 2" descr="http://www.asc-csa.gc.ca/images/neemo_logo.jpg"/>
          <p:cNvPicPr>
            <a:picLocks noChangeAspect="1" noChangeArrowheads="1"/>
          </p:cNvPicPr>
          <p:nvPr/>
        </p:nvPicPr>
        <p:blipFill>
          <a:blip r:embed="rId3" cstate="print"/>
          <a:srcRect/>
          <a:stretch>
            <a:fillRect/>
          </a:stretch>
        </p:blipFill>
        <p:spPr bwMode="auto">
          <a:xfrm>
            <a:off x="539552" y="2348880"/>
            <a:ext cx="19050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6804" name="Picture 4" descr="http://gallery.me.com/arttrembanis/100277/P5050021/web.jpg?ver=13086761970001"/>
          <p:cNvPicPr>
            <a:picLocks noChangeAspect="1" noChangeArrowheads="1"/>
          </p:cNvPicPr>
          <p:nvPr/>
        </p:nvPicPr>
        <p:blipFill>
          <a:blip r:embed="rId4" cstate="print"/>
          <a:srcRect/>
          <a:stretch>
            <a:fillRect/>
          </a:stretch>
        </p:blipFill>
        <p:spPr bwMode="auto">
          <a:xfrm>
            <a:off x="5364088" y="4005064"/>
            <a:ext cx="3168352"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ixaDeTexto 4"/>
          <p:cNvSpPr txBox="1"/>
          <p:nvPr/>
        </p:nvSpPr>
        <p:spPr>
          <a:xfrm>
            <a:off x="2843808" y="2132856"/>
            <a:ext cx="5328592" cy="1200329"/>
          </a:xfrm>
          <a:prstGeom prst="rect">
            <a:avLst/>
          </a:prstGeom>
          <a:noFill/>
        </p:spPr>
        <p:txBody>
          <a:bodyPr wrap="square" rtlCol="0">
            <a:spAutoFit/>
          </a:bodyPr>
          <a:lstStyle/>
          <a:p>
            <a:r>
              <a:rPr lang="pt-BR" dirty="0" smtClean="0"/>
              <a:t>Lançado em outubro de 2001 o projeto NEEMO tem como propósito o teste do comportamento subaquático e estudo da biologia marinha, além de estudos espaciais em uma plataforma.</a:t>
            </a:r>
            <a:endParaRPr lang="pt-BR" dirty="0"/>
          </a:p>
        </p:txBody>
      </p:sp>
      <p:sp>
        <p:nvSpPr>
          <p:cNvPr id="6" name="CaixaDeTexto 5"/>
          <p:cNvSpPr txBox="1"/>
          <p:nvPr/>
        </p:nvSpPr>
        <p:spPr>
          <a:xfrm>
            <a:off x="1043608" y="5085184"/>
            <a:ext cx="3960440" cy="923330"/>
          </a:xfrm>
          <a:prstGeom prst="rect">
            <a:avLst/>
          </a:prstGeom>
          <a:noFill/>
        </p:spPr>
        <p:txBody>
          <a:bodyPr wrap="square" rtlCol="0">
            <a:spAutoFit/>
          </a:bodyPr>
          <a:lstStyle/>
          <a:p>
            <a:r>
              <a:rPr lang="pt-BR" dirty="0" smtClean="0"/>
              <a:t>Ao total foram 14 projetos em convênio com a Agência Espacial Canadense e a Agência Espacial Japonesa.</a:t>
            </a:r>
            <a:endParaRPr lang="pt-BR"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 Equipe 15</a:t>
            </a:r>
            <a:endParaRPr lang="pt-BR" dirty="0"/>
          </a:p>
        </p:txBody>
      </p:sp>
      <p:pic>
        <p:nvPicPr>
          <p:cNvPr id="3" name="Imagem 2" descr="http://www.nasa.gov/images/content/594315main_neemo15_support_466.jpg"/>
          <p:cNvPicPr/>
          <p:nvPr/>
        </p:nvPicPr>
        <p:blipFill>
          <a:blip r:embed="rId2" cstate="print"/>
          <a:srcRect/>
          <a:stretch>
            <a:fillRect/>
          </a:stretch>
        </p:blipFill>
        <p:spPr bwMode="auto">
          <a:xfrm>
            <a:off x="1619672" y="1412776"/>
            <a:ext cx="5798056"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ixaDeTexto 3"/>
          <p:cNvSpPr txBox="1"/>
          <p:nvPr/>
        </p:nvSpPr>
        <p:spPr>
          <a:xfrm>
            <a:off x="323528" y="5373216"/>
            <a:ext cx="7992888" cy="646331"/>
          </a:xfrm>
          <a:prstGeom prst="rect">
            <a:avLst/>
          </a:prstGeom>
          <a:noFill/>
        </p:spPr>
        <p:txBody>
          <a:bodyPr wrap="square" rtlCol="0">
            <a:spAutoFit/>
          </a:bodyPr>
          <a:lstStyle/>
          <a:p>
            <a:r>
              <a:rPr lang="pt-BR" dirty="0" smtClean="0"/>
              <a:t>A Equipe é formada por aquanautas, membros e auxílio e suporte no Aquarius e tripulantes da nave </a:t>
            </a:r>
            <a:r>
              <a:rPr lang="pt-BR" dirty="0" err="1" smtClean="0"/>
              <a:t>DeepWorker</a:t>
            </a:r>
            <a:r>
              <a:rPr lang="pt-BR" dirty="0" smtClean="0"/>
              <a:t>, com atividades extra veiculares bem restritas.</a:t>
            </a:r>
            <a:endParaRPr lang="pt-BR"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img.ibtimes.com/www/data/images/full/2011/10/27/180536-neemo-15-asteroid-mission.jpg"/>
          <p:cNvPicPr>
            <a:picLocks noChangeAspect="1" noChangeArrowheads="1"/>
          </p:cNvPicPr>
          <p:nvPr/>
        </p:nvPicPr>
        <p:blipFill>
          <a:blip r:embed="rId3" cstate="print"/>
          <a:srcRect/>
          <a:stretch>
            <a:fillRect/>
          </a:stretch>
        </p:blipFill>
        <p:spPr bwMode="auto">
          <a:xfrm>
            <a:off x="1691680" y="1412776"/>
            <a:ext cx="5760640" cy="4323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ítulo 1"/>
          <p:cNvSpPr>
            <a:spLocks noGrp="1"/>
          </p:cNvSpPr>
          <p:nvPr>
            <p:ph type="title"/>
          </p:nvPr>
        </p:nvSpPr>
        <p:spPr/>
        <p:txBody>
          <a:bodyPr/>
          <a:lstStyle/>
          <a:p>
            <a:r>
              <a:rPr lang="pt-BR" dirty="0" smtClean="0"/>
              <a:t>A Equipe 15</a:t>
            </a:r>
            <a:endParaRPr lang="pt-BR" dirty="0"/>
          </a:p>
        </p:txBody>
      </p:sp>
      <p:sp>
        <p:nvSpPr>
          <p:cNvPr id="4" name="CaixaDeTexto 3"/>
          <p:cNvSpPr txBox="1"/>
          <p:nvPr/>
        </p:nvSpPr>
        <p:spPr>
          <a:xfrm>
            <a:off x="755576" y="5877272"/>
            <a:ext cx="8208912" cy="646331"/>
          </a:xfrm>
          <a:prstGeom prst="rect">
            <a:avLst/>
          </a:prstGeom>
          <a:noFill/>
        </p:spPr>
        <p:txBody>
          <a:bodyPr wrap="square" rtlCol="0">
            <a:spAutoFit/>
          </a:bodyPr>
          <a:lstStyle/>
          <a:p>
            <a:r>
              <a:rPr lang="pt-BR" dirty="0" smtClean="0"/>
              <a:t>Da esquerda pra direita: </a:t>
            </a:r>
            <a:r>
              <a:rPr lang="pt-BR" dirty="0" err="1" smtClean="0"/>
              <a:t>Takuya</a:t>
            </a:r>
            <a:r>
              <a:rPr lang="pt-BR" dirty="0" smtClean="0"/>
              <a:t> </a:t>
            </a:r>
            <a:r>
              <a:rPr lang="pt-BR" dirty="0" err="1" smtClean="0"/>
              <a:t>Onishi</a:t>
            </a:r>
            <a:r>
              <a:rPr lang="pt-BR" dirty="0" smtClean="0"/>
              <a:t>, a comandante </a:t>
            </a:r>
            <a:r>
              <a:rPr lang="pt-BR" dirty="0" err="1" smtClean="0"/>
              <a:t>Shannon</a:t>
            </a:r>
            <a:r>
              <a:rPr lang="pt-BR" dirty="0" smtClean="0"/>
              <a:t> Walker, atrás David Saint Jacques, Steve </a:t>
            </a:r>
            <a:r>
              <a:rPr lang="pt-BR" dirty="0" err="1" smtClean="0"/>
              <a:t>Squyres</a:t>
            </a:r>
            <a:r>
              <a:rPr lang="pt-BR" dirty="0" smtClean="0"/>
              <a:t>, </a:t>
            </a:r>
            <a:r>
              <a:rPr lang="pt-BR" dirty="0" err="1" smtClean="0"/>
              <a:t>Nate</a:t>
            </a:r>
            <a:r>
              <a:rPr lang="pt-BR" dirty="0" smtClean="0"/>
              <a:t> </a:t>
            </a:r>
            <a:r>
              <a:rPr lang="pt-BR" dirty="0" err="1" smtClean="0"/>
              <a:t>Bender</a:t>
            </a:r>
            <a:r>
              <a:rPr lang="pt-BR" dirty="0" smtClean="0"/>
              <a:t> e James </a:t>
            </a:r>
            <a:r>
              <a:rPr lang="pt-BR" dirty="0" err="1" smtClean="0"/>
              <a:t>Talacek</a:t>
            </a:r>
            <a:r>
              <a:rPr lang="pt-BR" dirty="0" smtClean="0"/>
              <a:t>. </a:t>
            </a:r>
            <a:endParaRPr lang="pt-BR"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Aquarius</a:t>
            </a:r>
            <a:endParaRPr lang="pt-BR" dirty="0"/>
          </a:p>
        </p:txBody>
      </p:sp>
      <p:pic>
        <p:nvPicPr>
          <p:cNvPr id="81922" name="Picture 2" descr="http://scienceblogs.com/deepseanews/upload/2007/07/182948main_jsc2006e40961.jpg"/>
          <p:cNvPicPr>
            <a:picLocks noChangeAspect="1" noChangeArrowheads="1"/>
          </p:cNvPicPr>
          <p:nvPr/>
        </p:nvPicPr>
        <p:blipFill>
          <a:blip r:embed="rId3" cstate="print"/>
          <a:srcRect/>
          <a:stretch>
            <a:fillRect/>
          </a:stretch>
        </p:blipFill>
        <p:spPr bwMode="auto">
          <a:xfrm>
            <a:off x="323528" y="1700808"/>
            <a:ext cx="3143250" cy="2352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24" name="Picture 4" descr="http://thegreencuttingboard.blogspot.com/Outside-Aquarius.jpg"/>
          <p:cNvPicPr>
            <a:picLocks noChangeAspect="1" noChangeArrowheads="1"/>
          </p:cNvPicPr>
          <p:nvPr/>
        </p:nvPicPr>
        <p:blipFill>
          <a:blip r:embed="rId4" cstate="print"/>
          <a:srcRect/>
          <a:stretch>
            <a:fillRect/>
          </a:stretch>
        </p:blipFill>
        <p:spPr bwMode="auto">
          <a:xfrm>
            <a:off x="5220072" y="3861048"/>
            <a:ext cx="3456384"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aixaDeTexto 5"/>
          <p:cNvSpPr txBox="1"/>
          <p:nvPr/>
        </p:nvSpPr>
        <p:spPr>
          <a:xfrm>
            <a:off x="4067944" y="1700808"/>
            <a:ext cx="4536504" cy="1200329"/>
          </a:xfrm>
          <a:prstGeom prst="rect">
            <a:avLst/>
          </a:prstGeom>
          <a:noFill/>
        </p:spPr>
        <p:txBody>
          <a:bodyPr wrap="square" rtlCol="0">
            <a:spAutoFit/>
          </a:bodyPr>
          <a:lstStyle/>
          <a:p>
            <a:r>
              <a:rPr lang="pt-BR" dirty="0" smtClean="0"/>
              <a:t>A base Aquarius fica na Flórida, a 5600 km da costa e cerca de 20 m sob a superfície.  Possui uma única entrada com 20 m</a:t>
            </a:r>
            <a:r>
              <a:rPr lang="pt-BR" baseline="-25000" dirty="0" smtClean="0"/>
              <a:t>3</a:t>
            </a:r>
            <a:r>
              <a:rPr lang="pt-BR" dirty="0" smtClean="0"/>
              <a:t> para suprimentos, chuveiro e aquecedor.</a:t>
            </a:r>
            <a:endParaRPr lang="pt-BR" dirty="0"/>
          </a:p>
        </p:txBody>
      </p:sp>
      <p:sp>
        <p:nvSpPr>
          <p:cNvPr id="7" name="CaixaDeTexto 6"/>
          <p:cNvSpPr txBox="1"/>
          <p:nvPr/>
        </p:nvSpPr>
        <p:spPr>
          <a:xfrm>
            <a:off x="539552" y="4869160"/>
            <a:ext cx="3600400" cy="1200329"/>
          </a:xfrm>
          <a:prstGeom prst="rect">
            <a:avLst/>
          </a:prstGeom>
          <a:noFill/>
        </p:spPr>
        <p:txBody>
          <a:bodyPr wrap="square" rtlCol="0">
            <a:spAutoFit/>
          </a:bodyPr>
          <a:lstStyle/>
          <a:p>
            <a:r>
              <a:rPr lang="pt-BR" dirty="0" smtClean="0"/>
              <a:t>Possuem também mordomias como microondas e um refrigerador, recebendo constantemente suprimentos. </a:t>
            </a:r>
            <a:endParaRPr lang="pt-BR"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Aquarius</a:t>
            </a:r>
            <a:endParaRPr lang="pt-BR" dirty="0"/>
          </a:p>
        </p:txBody>
      </p:sp>
      <p:pic>
        <p:nvPicPr>
          <p:cNvPr id="86018" name="Picture 2" descr="http://oceanexplorer.noaa.gov/explorations/10aquarius/media/research_600.jpg"/>
          <p:cNvPicPr>
            <a:picLocks noChangeAspect="1" noChangeArrowheads="1"/>
          </p:cNvPicPr>
          <p:nvPr/>
        </p:nvPicPr>
        <p:blipFill>
          <a:blip r:embed="rId3" cstate="print"/>
          <a:srcRect/>
          <a:stretch>
            <a:fillRect/>
          </a:stretch>
        </p:blipFill>
        <p:spPr bwMode="auto">
          <a:xfrm>
            <a:off x="179512" y="1556792"/>
            <a:ext cx="3600400" cy="4800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6020" name="Picture 4" descr="http://upload.wikimedia.org/wikipedia/en/thumb/0/05/Todd.jpg/220px-Todd.jpg"/>
          <p:cNvPicPr>
            <a:picLocks noChangeAspect="1" noChangeArrowheads="1"/>
          </p:cNvPicPr>
          <p:nvPr/>
        </p:nvPicPr>
        <p:blipFill>
          <a:blip r:embed="rId4" cstate="print"/>
          <a:srcRect/>
          <a:stretch>
            <a:fillRect/>
          </a:stretch>
        </p:blipFill>
        <p:spPr bwMode="auto">
          <a:xfrm>
            <a:off x="7048500" y="2636912"/>
            <a:ext cx="2095500" cy="2571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6022" name="Picture 6" descr="http://www.cualum.org/wp/wp-content/uploads/2010/06/buffphoto_steve_chappell_neemo.jpg"/>
          <p:cNvPicPr>
            <a:picLocks noChangeAspect="1" noChangeArrowheads="1"/>
          </p:cNvPicPr>
          <p:nvPr/>
        </p:nvPicPr>
        <p:blipFill>
          <a:blip r:embed="rId5" cstate="print"/>
          <a:srcRect/>
          <a:stretch>
            <a:fillRect/>
          </a:stretch>
        </p:blipFill>
        <p:spPr bwMode="auto">
          <a:xfrm>
            <a:off x="3995936" y="4005064"/>
            <a:ext cx="2952328" cy="2214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6024" name="Picture 8" descr="http://msnbcmedia2.msn.com/j/msnbc/Components/Photos/050720/050720_aquarius_bcol_10a.grid-6x2.jpg"/>
          <p:cNvPicPr>
            <a:picLocks noChangeAspect="1" noChangeArrowheads="1"/>
          </p:cNvPicPr>
          <p:nvPr/>
        </p:nvPicPr>
        <p:blipFill>
          <a:blip r:embed="rId6" cstate="print"/>
          <a:srcRect/>
          <a:stretch>
            <a:fillRect/>
          </a:stretch>
        </p:blipFill>
        <p:spPr bwMode="auto">
          <a:xfrm>
            <a:off x="3995936" y="1628800"/>
            <a:ext cx="2978371" cy="1954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Aquarius</a:t>
            </a:r>
            <a:endParaRPr lang="pt-BR" dirty="0"/>
          </a:p>
        </p:txBody>
      </p:sp>
      <p:pic>
        <p:nvPicPr>
          <p:cNvPr id="83970" name="Picture 2" descr="http://nurc.net/aqcdn/_images/cutaway2.jpg"/>
          <p:cNvPicPr>
            <a:picLocks noChangeAspect="1" noChangeArrowheads="1"/>
          </p:cNvPicPr>
          <p:nvPr/>
        </p:nvPicPr>
        <p:blipFill>
          <a:blip r:embed="rId3" cstate="print"/>
          <a:srcRect/>
          <a:stretch>
            <a:fillRect/>
          </a:stretch>
        </p:blipFill>
        <p:spPr bwMode="auto">
          <a:xfrm>
            <a:off x="0" y="0"/>
            <a:ext cx="9416877"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 Ancoragem</a:t>
            </a:r>
            <a:endParaRPr lang="pt-BR" dirty="0"/>
          </a:p>
        </p:txBody>
      </p:sp>
      <p:pic>
        <p:nvPicPr>
          <p:cNvPr id="3" name="Imagem 2" descr="NEEMO 15 Asteroid Mission"/>
          <p:cNvPicPr/>
          <p:nvPr/>
        </p:nvPicPr>
        <p:blipFill>
          <a:blip r:embed="rId3" cstate="print"/>
          <a:srcRect/>
          <a:stretch>
            <a:fillRect/>
          </a:stretch>
        </p:blipFill>
        <p:spPr bwMode="auto">
          <a:xfrm>
            <a:off x="323528" y="1484784"/>
            <a:ext cx="3456384"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m 3" descr="http://cnnlightyears.files.wordpress.com/2011/10/neemo-15-hrzgal.jpg?w=640"/>
          <p:cNvPicPr/>
          <p:nvPr/>
        </p:nvPicPr>
        <p:blipFill>
          <a:blip r:embed="rId4" cstate="print"/>
          <a:srcRect/>
          <a:stretch>
            <a:fillRect/>
          </a:stretch>
        </p:blipFill>
        <p:spPr bwMode="auto">
          <a:xfrm>
            <a:off x="5076056" y="4365104"/>
            <a:ext cx="3600400" cy="2036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aixaDeTexto 5"/>
          <p:cNvSpPr txBox="1"/>
          <p:nvPr/>
        </p:nvSpPr>
        <p:spPr>
          <a:xfrm>
            <a:off x="4644008" y="1484784"/>
            <a:ext cx="3816424" cy="1200329"/>
          </a:xfrm>
          <a:prstGeom prst="rect">
            <a:avLst/>
          </a:prstGeom>
          <a:noFill/>
        </p:spPr>
        <p:txBody>
          <a:bodyPr wrap="square" rtlCol="0">
            <a:spAutoFit/>
          </a:bodyPr>
          <a:lstStyle/>
          <a:p>
            <a:r>
              <a:rPr lang="pt-BR" dirty="0" smtClean="0"/>
              <a:t>O problema de ancoragem envolve tanto a questão gravitacional quanto a dificuldade em escolher um material compatível para ancorar. </a:t>
            </a:r>
            <a:endParaRPr lang="pt-BR" dirty="0"/>
          </a:p>
        </p:txBody>
      </p:sp>
      <p:sp>
        <p:nvSpPr>
          <p:cNvPr id="7" name="CaixaDeTexto 6"/>
          <p:cNvSpPr txBox="1"/>
          <p:nvPr/>
        </p:nvSpPr>
        <p:spPr>
          <a:xfrm>
            <a:off x="539552" y="4869160"/>
            <a:ext cx="3816424" cy="1200329"/>
          </a:xfrm>
          <a:prstGeom prst="rect">
            <a:avLst/>
          </a:prstGeom>
          <a:noFill/>
        </p:spPr>
        <p:txBody>
          <a:bodyPr wrap="square" rtlCol="0">
            <a:spAutoFit/>
          </a:bodyPr>
          <a:lstStyle/>
          <a:p>
            <a:r>
              <a:rPr lang="pt-BR" dirty="0" smtClean="0"/>
              <a:t>Para a </a:t>
            </a:r>
            <a:r>
              <a:rPr lang="pt-BR" dirty="0" err="1" smtClean="0"/>
              <a:t>simulacão</a:t>
            </a:r>
            <a:r>
              <a:rPr lang="pt-BR" dirty="0" smtClean="0"/>
              <a:t> foram usadas cordas e lanças telescópicas, além de um modelo de parede de fibra de vidro como “superfície a ser escalada”.</a:t>
            </a:r>
            <a:endParaRPr lang="pt-BR"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http://i.space.com/images/i/12840/i02/nasa-neemo-15-asteroid-mission-rock-wall.jpg?1319488955"/>
          <p:cNvPicPr>
            <a:picLocks noChangeAspect="1" noChangeArrowheads="1"/>
          </p:cNvPicPr>
          <p:nvPr/>
        </p:nvPicPr>
        <p:blipFill>
          <a:blip r:embed="rId3" cstate="print"/>
          <a:srcRect/>
          <a:stretch>
            <a:fillRect/>
          </a:stretch>
        </p:blipFill>
        <p:spPr bwMode="auto">
          <a:xfrm>
            <a:off x="-540568" y="0"/>
            <a:ext cx="11247820" cy="8215800"/>
          </a:xfrm>
          <a:prstGeom prst="rect">
            <a:avLst/>
          </a:prstGeom>
          <a:noFill/>
        </p:spPr>
      </p:pic>
      <p:sp>
        <p:nvSpPr>
          <p:cNvPr id="2" name="Título 1"/>
          <p:cNvSpPr>
            <a:spLocks noGrp="1"/>
          </p:cNvSpPr>
          <p:nvPr>
            <p:ph type="title"/>
          </p:nvPr>
        </p:nvSpPr>
        <p:spPr/>
        <p:txBody>
          <a:bodyPr/>
          <a:lstStyle/>
          <a:p>
            <a:r>
              <a:rPr lang="pt-BR" dirty="0" smtClean="0"/>
              <a:t> A Ancoragem</a:t>
            </a:r>
            <a:endParaRPr lang="pt-BR"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 Coleta </a:t>
            </a:r>
            <a:endParaRPr lang="pt-BR" dirty="0"/>
          </a:p>
        </p:txBody>
      </p:sp>
      <p:pic>
        <p:nvPicPr>
          <p:cNvPr id="3" name="Imagem 2" descr="On assignment: An astronaut practices rock sample collection in the Atlantic Ocean as part of the mission"/>
          <p:cNvPicPr/>
          <p:nvPr/>
        </p:nvPicPr>
        <p:blipFill>
          <a:blip r:embed="rId3" cstate="print"/>
          <a:srcRect/>
          <a:stretch>
            <a:fillRect/>
          </a:stretch>
        </p:blipFill>
        <p:spPr bwMode="auto">
          <a:xfrm>
            <a:off x="395536" y="2060848"/>
            <a:ext cx="4906428" cy="3493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ixaDeTexto 3"/>
          <p:cNvSpPr txBox="1"/>
          <p:nvPr/>
        </p:nvSpPr>
        <p:spPr>
          <a:xfrm>
            <a:off x="5724128" y="2852936"/>
            <a:ext cx="3168352" cy="1477328"/>
          </a:xfrm>
          <a:prstGeom prst="rect">
            <a:avLst/>
          </a:prstGeom>
          <a:noFill/>
        </p:spPr>
        <p:txBody>
          <a:bodyPr wrap="square" rtlCol="0">
            <a:spAutoFit/>
          </a:bodyPr>
          <a:lstStyle/>
          <a:p>
            <a:r>
              <a:rPr lang="pt-BR" dirty="0" smtClean="0"/>
              <a:t>Para o experimento de coleta ao invés de estudar fragmentos de asteróides foram estudados corais e toda a biologia marinha ao redor de Aquarius. </a:t>
            </a:r>
            <a:endParaRPr lang="pt-BR"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earthmagazine.org/mediafiles/i/2009/9/2/617"/>
          <p:cNvPicPr>
            <a:picLocks noChangeAspect="1" noChangeArrowheads="1"/>
          </p:cNvPicPr>
          <p:nvPr/>
        </p:nvPicPr>
        <p:blipFill>
          <a:blip r:embed="rId3" cstate="print"/>
          <a:srcRect/>
          <a:stretch>
            <a:fillRect/>
          </a:stretch>
        </p:blipFill>
        <p:spPr bwMode="auto">
          <a:xfrm>
            <a:off x="0" y="-519212"/>
            <a:ext cx="9144000" cy="7377212"/>
          </a:xfrm>
          <a:prstGeom prst="rect">
            <a:avLst/>
          </a:prstGeom>
          <a:noFill/>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blogs.zooniverse.org/files/2011/10/neemo-screenshot-1024x631.jpg"/>
          <p:cNvPicPr>
            <a:picLocks noChangeAspect="1" noChangeArrowheads="1"/>
          </p:cNvPicPr>
          <p:nvPr/>
        </p:nvPicPr>
        <p:blipFill>
          <a:blip r:embed="rId3" cstate="print"/>
          <a:srcRect/>
          <a:stretch>
            <a:fillRect/>
          </a:stretch>
        </p:blipFill>
        <p:spPr bwMode="auto">
          <a:xfrm>
            <a:off x="-252536" y="0"/>
            <a:ext cx="11578858" cy="7135019"/>
          </a:xfrm>
          <a:prstGeom prst="rect">
            <a:avLst/>
          </a:prstGeom>
          <a:noFill/>
        </p:spPr>
      </p:pic>
      <p:sp>
        <p:nvSpPr>
          <p:cNvPr id="2" name="Título 1"/>
          <p:cNvSpPr>
            <a:spLocks noGrp="1"/>
          </p:cNvSpPr>
          <p:nvPr>
            <p:ph type="title"/>
          </p:nvPr>
        </p:nvSpPr>
        <p:spPr/>
        <p:txBody>
          <a:bodyPr/>
          <a:lstStyle/>
          <a:p>
            <a:r>
              <a:rPr lang="pt-BR" dirty="0" smtClean="0"/>
              <a:t>A Coleta</a:t>
            </a:r>
            <a:endParaRPr lang="pt-BR" dirty="0"/>
          </a:p>
        </p:txBody>
      </p:sp>
      <p:sp>
        <p:nvSpPr>
          <p:cNvPr id="4" name="CaixaDeTexto 3"/>
          <p:cNvSpPr txBox="1"/>
          <p:nvPr/>
        </p:nvSpPr>
        <p:spPr>
          <a:xfrm>
            <a:off x="1187624" y="6093296"/>
            <a:ext cx="8640960" cy="646331"/>
          </a:xfrm>
          <a:prstGeom prst="rect">
            <a:avLst/>
          </a:prstGeom>
          <a:noFill/>
        </p:spPr>
        <p:txBody>
          <a:bodyPr wrap="square" rtlCol="0">
            <a:spAutoFit/>
          </a:bodyPr>
          <a:lstStyle/>
          <a:p>
            <a:r>
              <a:rPr lang="pt-BR" dirty="0" smtClean="0"/>
              <a:t>De 21 a 27 de Outubro de 2011 foram feitas análises das imagens coletadas, </a:t>
            </a:r>
            <a:br>
              <a:rPr lang="pt-BR" dirty="0" smtClean="0"/>
            </a:br>
            <a:r>
              <a:rPr lang="pt-BR" dirty="0" smtClean="0"/>
              <a:t>com a ajuda de civis.</a:t>
            </a:r>
            <a:endParaRPr lang="pt-BR"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Comunicação</a:t>
            </a:r>
            <a:endParaRPr lang="pt-BR" dirty="0"/>
          </a:p>
        </p:txBody>
      </p:sp>
      <p:pic>
        <p:nvPicPr>
          <p:cNvPr id="3" name="Imagem 2"/>
          <p:cNvPicPr/>
          <p:nvPr/>
        </p:nvPicPr>
        <p:blipFill>
          <a:blip r:embed="rId3" cstate="print"/>
          <a:srcRect/>
          <a:stretch>
            <a:fillRect/>
          </a:stretch>
        </p:blipFill>
        <p:spPr bwMode="auto">
          <a:xfrm>
            <a:off x="395536" y="1844824"/>
            <a:ext cx="5023472" cy="3583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ixaDeTexto 3"/>
          <p:cNvSpPr txBox="1"/>
          <p:nvPr/>
        </p:nvSpPr>
        <p:spPr>
          <a:xfrm>
            <a:off x="5724128" y="2492896"/>
            <a:ext cx="3024336" cy="2031325"/>
          </a:xfrm>
          <a:prstGeom prst="rect">
            <a:avLst/>
          </a:prstGeom>
          <a:noFill/>
        </p:spPr>
        <p:txBody>
          <a:bodyPr wrap="square" rtlCol="0">
            <a:spAutoFit/>
          </a:bodyPr>
          <a:lstStyle/>
          <a:p>
            <a:r>
              <a:rPr lang="pt-BR" dirty="0" smtClean="0"/>
              <a:t>Para </a:t>
            </a:r>
            <a:r>
              <a:rPr lang="pt-BR" dirty="0"/>
              <a:t>se comunicar no fundo do mar, os aquanautas tiveram que lidar </a:t>
            </a:r>
            <a:r>
              <a:rPr lang="pt-BR" dirty="0" smtClean="0"/>
              <a:t>com o atraso (50 s) </a:t>
            </a:r>
            <a:r>
              <a:rPr lang="pt-BR" dirty="0"/>
              <a:t>na chegada da informação, além de testar vários protocolos de </a:t>
            </a:r>
            <a:r>
              <a:rPr lang="pt-BR" dirty="0" smtClean="0"/>
              <a:t>comunicação.</a:t>
            </a:r>
            <a:endParaRPr lang="pt-BR"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Um fim inesperado</a:t>
            </a:r>
            <a:endParaRPr lang="pt-BR" dirty="0"/>
          </a:p>
        </p:txBody>
      </p:sp>
      <p:pic>
        <p:nvPicPr>
          <p:cNvPr id="3" name="Imagem 2" descr="http://www.nasa.gov/images/content/599193main_hurricane_rina_466.jpg"/>
          <p:cNvPicPr/>
          <p:nvPr/>
        </p:nvPicPr>
        <p:blipFill>
          <a:blip r:embed="rId3" cstate="print"/>
          <a:srcRect/>
          <a:stretch>
            <a:fillRect/>
          </a:stretch>
        </p:blipFill>
        <p:spPr bwMode="auto">
          <a:xfrm>
            <a:off x="1331640" y="1412776"/>
            <a:ext cx="6325433" cy="3176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ixaDeTexto 3"/>
          <p:cNvSpPr txBox="1"/>
          <p:nvPr/>
        </p:nvSpPr>
        <p:spPr>
          <a:xfrm>
            <a:off x="1115616" y="5301208"/>
            <a:ext cx="6984776" cy="923330"/>
          </a:xfrm>
          <a:prstGeom prst="rect">
            <a:avLst/>
          </a:prstGeom>
          <a:noFill/>
        </p:spPr>
        <p:txBody>
          <a:bodyPr wrap="square" rtlCol="0">
            <a:spAutoFit/>
          </a:bodyPr>
          <a:lstStyle/>
          <a:p>
            <a:r>
              <a:rPr lang="pt-BR" dirty="0" smtClean="0"/>
              <a:t>Infelizmente os </a:t>
            </a:r>
            <a:r>
              <a:rPr lang="pt-BR" dirty="0"/>
              <a:t>planos para o término da expedição foram interrompidos devido à passagem do furacão Rina pela região, trazendo riscos às operações realizadas.</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Projeto de Exploração - NEO</a:t>
            </a:r>
            <a:endParaRPr lang="pt-BR" dirty="0"/>
          </a:p>
        </p:txBody>
      </p:sp>
      <p:pic>
        <p:nvPicPr>
          <p:cNvPr id="3" name="Imagem 2" descr="http://cdn2-b.examiner.com/sites/default/files/styles/image_full_width/hash/bb/bb/bbbb0d9fb2c27a219ed01be3c832426c.jpg"/>
          <p:cNvPicPr/>
          <p:nvPr/>
        </p:nvPicPr>
        <p:blipFill>
          <a:blip r:embed="rId3" cstate="print"/>
          <a:srcRect/>
          <a:stretch>
            <a:fillRect/>
          </a:stretch>
        </p:blipFill>
        <p:spPr bwMode="auto">
          <a:xfrm>
            <a:off x="4788024" y="1916832"/>
            <a:ext cx="3816424"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m 3" descr="http://www.nasa.gov/images/content/584987main_drats2011-dsh_226.jpg"/>
          <p:cNvPicPr/>
          <p:nvPr/>
        </p:nvPicPr>
        <p:blipFill>
          <a:blip r:embed="rId4" cstate="print"/>
          <a:srcRect/>
          <a:stretch>
            <a:fillRect/>
          </a:stretch>
        </p:blipFill>
        <p:spPr bwMode="auto">
          <a:xfrm>
            <a:off x="323528" y="1844824"/>
            <a:ext cx="3816424" cy="288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ixaDeTexto 4"/>
          <p:cNvSpPr txBox="1"/>
          <p:nvPr/>
        </p:nvSpPr>
        <p:spPr>
          <a:xfrm>
            <a:off x="467544" y="5157192"/>
            <a:ext cx="7848872" cy="923330"/>
          </a:xfrm>
          <a:prstGeom prst="rect">
            <a:avLst/>
          </a:prstGeom>
          <a:noFill/>
        </p:spPr>
        <p:txBody>
          <a:bodyPr wrap="square" rtlCol="0">
            <a:spAutoFit/>
          </a:bodyPr>
          <a:lstStyle/>
          <a:p>
            <a:r>
              <a:rPr lang="pt-BR" dirty="0" smtClean="0"/>
              <a:t>O Projeto  consiste de 4 condições para operação da missão, com a divisão da tripulação entre o módulo ou </a:t>
            </a:r>
            <a:r>
              <a:rPr lang="pt-BR" dirty="0" err="1" smtClean="0"/>
              <a:t>Deep</a:t>
            </a:r>
            <a:r>
              <a:rPr lang="pt-BR" dirty="0" smtClean="0"/>
              <a:t> Space Habitat (DSH) e o Veículo de Exploração Espacial (SEV).</a:t>
            </a:r>
            <a:endParaRPr lang="pt-BR"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Projeto de Exploração - NEO</a:t>
            </a:r>
            <a:endParaRPr lang="pt-BR" dirty="0"/>
          </a:p>
        </p:txBody>
      </p:sp>
      <p:pic>
        <p:nvPicPr>
          <p:cNvPr id="3" name="Imagem 2" descr="http://www.nasaspaceflight.com/wp-content/uploads/2011/10/A48.jpg"/>
          <p:cNvPicPr/>
          <p:nvPr/>
        </p:nvPicPr>
        <p:blipFill>
          <a:blip r:embed="rId3" cstate="print"/>
          <a:srcRect/>
          <a:stretch>
            <a:fillRect/>
          </a:stretch>
        </p:blipFill>
        <p:spPr bwMode="auto">
          <a:xfrm>
            <a:off x="2051720" y="1700808"/>
            <a:ext cx="5357483" cy="3982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Projeto de Exploração - NEO</a:t>
            </a:r>
            <a:endParaRPr lang="pt-BR" dirty="0"/>
          </a:p>
        </p:txBody>
      </p:sp>
      <p:pic>
        <p:nvPicPr>
          <p:cNvPr id="4" name="Imagem 3" descr="A6"/>
          <p:cNvPicPr/>
          <p:nvPr/>
        </p:nvPicPr>
        <p:blipFill>
          <a:blip r:embed="rId3" cstate="print"/>
          <a:srcRect/>
          <a:stretch>
            <a:fillRect/>
          </a:stretch>
        </p:blipFill>
        <p:spPr bwMode="auto">
          <a:xfrm>
            <a:off x="539552" y="1916832"/>
            <a:ext cx="5307059" cy="3991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ixaDeTexto 4"/>
          <p:cNvSpPr txBox="1"/>
          <p:nvPr/>
        </p:nvSpPr>
        <p:spPr>
          <a:xfrm>
            <a:off x="6228184" y="1772816"/>
            <a:ext cx="2376264" cy="4247317"/>
          </a:xfrm>
          <a:prstGeom prst="rect">
            <a:avLst/>
          </a:prstGeom>
          <a:noFill/>
        </p:spPr>
        <p:txBody>
          <a:bodyPr wrap="square" rtlCol="0">
            <a:spAutoFit/>
          </a:bodyPr>
          <a:lstStyle/>
          <a:p>
            <a:r>
              <a:rPr lang="pt-BR" dirty="0"/>
              <a:t>Um dos asteróides candidatos a ser visitados pelos astronautas é o 1999 </a:t>
            </a:r>
            <a:r>
              <a:rPr lang="pt-BR" dirty="0" smtClean="0"/>
              <a:t>A010.</a:t>
            </a:r>
          </a:p>
          <a:p>
            <a:endParaRPr lang="pt-BR" dirty="0"/>
          </a:p>
          <a:p>
            <a:pPr>
              <a:buFont typeface="Arial" pitchFamily="34" charset="0"/>
              <a:buChar char="•"/>
            </a:pPr>
            <a:r>
              <a:rPr lang="pt-BR" dirty="0"/>
              <a:t> </a:t>
            </a:r>
            <a:r>
              <a:rPr lang="pt-BR" dirty="0" smtClean="0"/>
              <a:t>2025</a:t>
            </a:r>
          </a:p>
          <a:p>
            <a:pPr>
              <a:buFont typeface="Arial" pitchFamily="34" charset="0"/>
              <a:buChar char="•"/>
            </a:pPr>
            <a:endParaRPr lang="pt-BR" dirty="0"/>
          </a:p>
          <a:p>
            <a:pPr>
              <a:buFont typeface="Arial" pitchFamily="34" charset="0"/>
              <a:buChar char="•"/>
            </a:pPr>
            <a:r>
              <a:rPr lang="pt-BR" dirty="0"/>
              <a:t> </a:t>
            </a:r>
            <a:r>
              <a:rPr lang="pt-BR" dirty="0" smtClean="0"/>
              <a:t>14 dias de duração</a:t>
            </a:r>
          </a:p>
          <a:p>
            <a:pPr>
              <a:buFont typeface="Arial" pitchFamily="34" charset="0"/>
              <a:buChar char="•"/>
            </a:pPr>
            <a:endParaRPr lang="pt-BR" dirty="0"/>
          </a:p>
          <a:p>
            <a:pPr>
              <a:buFont typeface="Arial" pitchFamily="34" charset="0"/>
              <a:buChar char="•"/>
            </a:pPr>
            <a:r>
              <a:rPr lang="pt-BR" dirty="0"/>
              <a:t> </a:t>
            </a:r>
            <a:r>
              <a:rPr lang="pt-BR" dirty="0" smtClean="0"/>
              <a:t>6 meses de viagem</a:t>
            </a:r>
          </a:p>
          <a:p>
            <a:pPr>
              <a:buFont typeface="Arial" pitchFamily="34" charset="0"/>
              <a:buChar char="•"/>
            </a:pPr>
            <a:endParaRPr lang="pt-BR" dirty="0"/>
          </a:p>
          <a:p>
            <a:pPr>
              <a:buFont typeface="Arial" pitchFamily="34" charset="0"/>
              <a:buChar char="•"/>
            </a:pPr>
            <a:r>
              <a:rPr lang="pt-BR" dirty="0"/>
              <a:t> </a:t>
            </a:r>
            <a:r>
              <a:rPr lang="pt-BR" dirty="0" smtClean="0"/>
              <a:t>Radar de MWL</a:t>
            </a:r>
          </a:p>
          <a:p>
            <a:pPr>
              <a:buFont typeface="Arial" pitchFamily="34" charset="0"/>
              <a:buChar char="•"/>
            </a:pPr>
            <a:endParaRPr lang="pt-BR" dirty="0"/>
          </a:p>
          <a:p>
            <a:pPr>
              <a:buFont typeface="Arial" pitchFamily="34" charset="0"/>
              <a:buChar char="•"/>
            </a:pPr>
            <a:r>
              <a:rPr lang="pt-BR" dirty="0" smtClean="0"/>
              <a:t>Rovers</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Projeto de Exploração - NEO</a:t>
            </a:r>
            <a:endParaRPr lang="pt-BR" dirty="0"/>
          </a:p>
        </p:txBody>
      </p:sp>
      <p:pic>
        <p:nvPicPr>
          <p:cNvPr id="96262" name="Picture 6" descr="The HAYABUSA flying to the ITOKAWA (Artist's Concept)"/>
          <p:cNvPicPr>
            <a:picLocks noChangeAspect="1" noChangeArrowheads="1"/>
          </p:cNvPicPr>
          <p:nvPr/>
        </p:nvPicPr>
        <p:blipFill>
          <a:blip r:embed="rId3" cstate="print"/>
          <a:srcRect/>
          <a:stretch>
            <a:fillRect/>
          </a:stretch>
        </p:blipFill>
        <p:spPr bwMode="auto">
          <a:xfrm>
            <a:off x="1331640" y="1412776"/>
            <a:ext cx="6408712" cy="4526153"/>
          </a:xfrm>
          <a:prstGeom prst="rect">
            <a:avLst/>
          </a:prstGeom>
          <a:noFill/>
        </p:spPr>
      </p:pic>
      <p:sp>
        <p:nvSpPr>
          <p:cNvPr id="6" name="CaixaDeTexto 5"/>
          <p:cNvSpPr txBox="1"/>
          <p:nvPr/>
        </p:nvSpPr>
        <p:spPr>
          <a:xfrm>
            <a:off x="1475656" y="6165304"/>
            <a:ext cx="6336704" cy="369332"/>
          </a:xfrm>
          <a:prstGeom prst="rect">
            <a:avLst/>
          </a:prstGeom>
          <a:noFill/>
        </p:spPr>
        <p:txBody>
          <a:bodyPr wrap="square" rtlCol="0">
            <a:spAutoFit/>
          </a:bodyPr>
          <a:lstStyle/>
          <a:p>
            <a:pPr algn="ctr"/>
            <a:r>
              <a:rPr lang="pt-BR" dirty="0" smtClean="0"/>
              <a:t>25143 Itokawa</a:t>
            </a:r>
            <a:endParaRPr lang="pt-BR"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 Projeto de Exploração - NEO</a:t>
            </a:r>
            <a:endParaRPr lang="pt-BR" dirty="0"/>
          </a:p>
        </p:txBody>
      </p:sp>
      <p:pic>
        <p:nvPicPr>
          <p:cNvPr id="96260" name="Picture 4" descr="Names of craters and places on ITOKAWA"/>
          <p:cNvPicPr>
            <a:picLocks noChangeAspect="1" noChangeArrowheads="1"/>
          </p:cNvPicPr>
          <p:nvPr/>
        </p:nvPicPr>
        <p:blipFill>
          <a:blip r:embed="rId3" cstate="print"/>
          <a:srcRect/>
          <a:stretch>
            <a:fillRect/>
          </a:stretch>
        </p:blipFill>
        <p:spPr bwMode="auto">
          <a:xfrm>
            <a:off x="1043608" y="1268760"/>
            <a:ext cx="6912768" cy="5184577"/>
          </a:xfrm>
          <a:prstGeom prst="rect">
            <a:avLst/>
          </a:prstGeom>
          <a:noFill/>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Perguntas?</a:t>
            </a:r>
            <a:endParaRPr lang="pt-BR"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images.hollywood.com/site/armageddon_deepimpact.jpg"/>
          <p:cNvPicPr>
            <a:picLocks noChangeAspect="1" noChangeArrowheads="1"/>
          </p:cNvPicPr>
          <p:nvPr/>
        </p:nvPicPr>
        <p:blipFill>
          <a:blip r:embed="rId3" cstate="print"/>
          <a:srcRect/>
          <a:stretch>
            <a:fillRect/>
          </a:stretch>
        </p:blipFill>
        <p:spPr bwMode="auto">
          <a:xfrm>
            <a:off x="0" y="0"/>
            <a:ext cx="9900592" cy="7323728"/>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descr="http://planetary.s3.amazonaws.com/misc/asteroids_comets_sc_0-000-020_2010.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pt-BR" dirty="0"/>
          </a:p>
        </p:txBody>
      </p:sp>
      <p:pic>
        <p:nvPicPr>
          <p:cNvPr id="18435" name="Picture 3" descr="D:\USP 2011 - Segundo Semestre\Astronomia\NEEMO XV\asteroids_comets_sc_0-000-100_2010_lg.png"/>
          <p:cNvPicPr>
            <a:picLocks noChangeAspect="1" noChangeArrowheads="1"/>
          </p:cNvPicPr>
          <p:nvPr/>
        </p:nvPicPr>
        <p:blipFill>
          <a:blip r:embed="rId3" cstate="print"/>
          <a:srcRect/>
          <a:stretch>
            <a:fillRect/>
          </a:stretch>
        </p:blipFill>
        <p:spPr bwMode="auto">
          <a:xfrm>
            <a:off x="0" y="188640"/>
            <a:ext cx="8967956" cy="6515780"/>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he asteroid 596 Scheila."/>
          <p:cNvPicPr>
            <a:picLocks noChangeAspect="1" noChangeArrowheads="1"/>
          </p:cNvPicPr>
          <p:nvPr/>
        </p:nvPicPr>
        <p:blipFill>
          <a:blip r:embed="rId3" cstate="print"/>
          <a:srcRect/>
          <a:stretch>
            <a:fillRect/>
          </a:stretch>
        </p:blipFill>
        <p:spPr bwMode="auto">
          <a:xfrm>
            <a:off x="0" y="4149080"/>
            <a:ext cx="3611893" cy="2708920"/>
          </a:xfrm>
          <a:prstGeom prst="rect">
            <a:avLst/>
          </a:prstGeom>
          <a:noFill/>
        </p:spPr>
      </p:pic>
      <p:pic>
        <p:nvPicPr>
          <p:cNvPr id="22532" name="Picture 4" descr="http://upload.wikimedia.org/wikipedia/commons/0/0a/Asteroid_2004_FH.gif"/>
          <p:cNvPicPr>
            <a:picLocks noChangeAspect="1" noChangeArrowheads="1"/>
          </p:cNvPicPr>
          <p:nvPr/>
        </p:nvPicPr>
        <p:blipFill>
          <a:blip r:embed="rId4" cstate="print"/>
          <a:srcRect/>
          <a:stretch>
            <a:fillRect/>
          </a:stretch>
        </p:blipFill>
        <p:spPr bwMode="auto">
          <a:xfrm>
            <a:off x="0" y="0"/>
            <a:ext cx="3563888" cy="3563888"/>
          </a:xfrm>
          <a:prstGeom prst="rect">
            <a:avLst/>
          </a:prstGeom>
          <a:noFill/>
        </p:spPr>
      </p:pic>
      <p:sp>
        <p:nvSpPr>
          <p:cNvPr id="4" name="CaixaDeTexto 3"/>
          <p:cNvSpPr txBox="1"/>
          <p:nvPr/>
        </p:nvSpPr>
        <p:spPr>
          <a:xfrm>
            <a:off x="1403648" y="3933056"/>
            <a:ext cx="2952328" cy="369332"/>
          </a:xfrm>
          <a:prstGeom prst="rect">
            <a:avLst/>
          </a:prstGeom>
          <a:noFill/>
        </p:spPr>
        <p:txBody>
          <a:bodyPr wrap="square" rtlCol="0">
            <a:spAutoFit/>
          </a:bodyPr>
          <a:lstStyle/>
          <a:p>
            <a:pPr algn="ctr"/>
            <a:r>
              <a:rPr lang="pt-BR" dirty="0" smtClean="0"/>
              <a:t>596 Scheila</a:t>
            </a:r>
            <a:endParaRPr lang="pt-BR" dirty="0"/>
          </a:p>
        </p:txBody>
      </p:sp>
      <p:sp>
        <p:nvSpPr>
          <p:cNvPr id="5" name="CaixaDeTexto 4"/>
          <p:cNvSpPr txBox="1"/>
          <p:nvPr/>
        </p:nvSpPr>
        <p:spPr>
          <a:xfrm>
            <a:off x="-468560" y="3501008"/>
            <a:ext cx="2267744" cy="369332"/>
          </a:xfrm>
          <a:prstGeom prst="rect">
            <a:avLst/>
          </a:prstGeom>
          <a:noFill/>
        </p:spPr>
        <p:txBody>
          <a:bodyPr wrap="square" rtlCol="0">
            <a:spAutoFit/>
          </a:bodyPr>
          <a:lstStyle/>
          <a:p>
            <a:pPr algn="ctr"/>
            <a:r>
              <a:rPr lang="pt-BR" dirty="0" smtClean="0"/>
              <a:t>2004 FH</a:t>
            </a:r>
            <a:endParaRPr lang="pt-BR" dirty="0"/>
          </a:p>
        </p:txBody>
      </p:sp>
      <p:pic>
        <p:nvPicPr>
          <p:cNvPr id="22536" name="Picture 8" descr="First of Many Asteroid Finds"/>
          <p:cNvPicPr>
            <a:picLocks noChangeAspect="1" noChangeArrowheads="1"/>
          </p:cNvPicPr>
          <p:nvPr/>
        </p:nvPicPr>
        <p:blipFill>
          <a:blip r:embed="rId5" cstate="print"/>
          <a:srcRect/>
          <a:stretch>
            <a:fillRect/>
          </a:stretch>
        </p:blipFill>
        <p:spPr bwMode="auto">
          <a:xfrm>
            <a:off x="3707904" y="-27384"/>
            <a:ext cx="6885384" cy="6885384"/>
          </a:xfrm>
          <a:prstGeom prst="rect">
            <a:avLst/>
          </a:prstGeom>
          <a:noFill/>
        </p:spPr>
      </p:pic>
      <p:sp>
        <p:nvSpPr>
          <p:cNvPr id="8" name="CaixaDeTexto 7"/>
          <p:cNvSpPr txBox="1"/>
          <p:nvPr/>
        </p:nvSpPr>
        <p:spPr>
          <a:xfrm>
            <a:off x="3995936" y="188640"/>
            <a:ext cx="1944216" cy="369332"/>
          </a:xfrm>
          <a:prstGeom prst="rect">
            <a:avLst/>
          </a:prstGeom>
          <a:noFill/>
        </p:spPr>
        <p:txBody>
          <a:bodyPr wrap="square" rtlCol="0">
            <a:spAutoFit/>
          </a:bodyPr>
          <a:lstStyle/>
          <a:p>
            <a:r>
              <a:rPr lang="pt-BR" dirty="0" smtClean="0"/>
              <a:t>2010 AB78</a:t>
            </a:r>
            <a:endParaRPr lang="pt-BR" dirty="0"/>
          </a:p>
        </p:txBody>
      </p:sp>
      <p:cxnSp>
        <p:nvCxnSpPr>
          <p:cNvPr id="10" name="Conector de seta reta 9"/>
          <p:cNvCxnSpPr/>
          <p:nvPr/>
        </p:nvCxnSpPr>
        <p:spPr>
          <a:xfrm>
            <a:off x="6444208" y="1484784"/>
            <a:ext cx="648072" cy="17281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Elipse 10"/>
          <p:cNvSpPr/>
          <p:nvPr/>
        </p:nvSpPr>
        <p:spPr>
          <a:xfrm>
            <a:off x="6948264" y="3212976"/>
            <a:ext cx="432048" cy="4320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4.bp.blogspot.com/-mliezZRhH1g/TgPSN9GlnzI/AAAAAAAAAWA/_PnNXxdNbx0/s1600/Ceres.jpg"/>
          <p:cNvPicPr>
            <a:picLocks noChangeAspect="1" noChangeArrowheads="1"/>
          </p:cNvPicPr>
          <p:nvPr/>
        </p:nvPicPr>
        <p:blipFill>
          <a:blip r:embed="rId3" cstate="print"/>
          <a:srcRect r="3169" b="3471"/>
          <a:stretch>
            <a:fillRect/>
          </a:stretch>
        </p:blipFill>
        <p:spPr bwMode="auto">
          <a:xfrm>
            <a:off x="827584" y="1124744"/>
            <a:ext cx="7572886" cy="4365104"/>
          </a:xfrm>
          <a:prstGeom prst="rect">
            <a:avLst/>
          </a:prstGeom>
          <a:noFill/>
        </p:spPr>
      </p:pic>
      <p:pic>
        <p:nvPicPr>
          <p:cNvPr id="28676" name="Picture 4" descr="http://upload.wikimedia.org/wikipedia/commons/f/fc/Ceres_optimized.jpg"/>
          <p:cNvPicPr>
            <a:picLocks noChangeAspect="1" noChangeArrowheads="1"/>
          </p:cNvPicPr>
          <p:nvPr/>
        </p:nvPicPr>
        <p:blipFill>
          <a:blip r:embed="rId4" cstate="print"/>
          <a:srcRect/>
          <a:stretch>
            <a:fillRect/>
          </a:stretch>
        </p:blipFill>
        <p:spPr bwMode="auto">
          <a:xfrm>
            <a:off x="1475656" y="260648"/>
            <a:ext cx="6048672" cy="6048672"/>
          </a:xfrm>
          <a:prstGeom prst="rect">
            <a:avLst/>
          </a:prstGeom>
          <a:noFill/>
        </p:spPr>
      </p:pic>
      <p:sp>
        <p:nvSpPr>
          <p:cNvPr id="4" name="CaixaDeTexto 3"/>
          <p:cNvSpPr txBox="1"/>
          <p:nvPr/>
        </p:nvSpPr>
        <p:spPr>
          <a:xfrm>
            <a:off x="5652120" y="188640"/>
            <a:ext cx="3096344" cy="369332"/>
          </a:xfrm>
          <a:prstGeom prst="rect">
            <a:avLst/>
          </a:prstGeom>
          <a:noFill/>
        </p:spPr>
        <p:txBody>
          <a:bodyPr wrap="square" rtlCol="0">
            <a:spAutoFit/>
          </a:bodyPr>
          <a:lstStyle/>
          <a:p>
            <a:r>
              <a:rPr lang="pt-BR" dirty="0" smtClean="0"/>
              <a:t>CERES – Planeta Anão (975 km)</a:t>
            </a:r>
            <a:endParaRPr lang="pt-B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1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 Panspermia</a:t>
            </a:r>
            <a:endParaRPr lang="pt-BR" dirty="0"/>
          </a:p>
        </p:txBody>
      </p:sp>
      <p:pic>
        <p:nvPicPr>
          <p:cNvPr id="3" name="Picture 2" descr="http://creationwiki.org/pool/images/e/ec/Space_molecules.jpg"/>
          <p:cNvPicPr>
            <a:picLocks noChangeAspect="1" noChangeArrowheads="1"/>
          </p:cNvPicPr>
          <p:nvPr/>
        </p:nvPicPr>
        <p:blipFill>
          <a:blip r:embed="rId3" cstate="print"/>
          <a:srcRect l="1482" t="2580"/>
          <a:stretch>
            <a:fillRect/>
          </a:stretch>
        </p:blipFill>
        <p:spPr bwMode="auto">
          <a:xfrm>
            <a:off x="539552" y="1268760"/>
            <a:ext cx="8352928" cy="4745363"/>
          </a:xfrm>
          <a:prstGeom prst="rect">
            <a:avLst/>
          </a:prstGeom>
          <a:noFill/>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TotalTime>
  <Words>2523</Words>
  <Application>Microsoft Office PowerPoint</Application>
  <PresentationFormat>Apresentação na tela (4:3)</PresentationFormat>
  <Paragraphs>261</Paragraphs>
  <Slides>48</Slides>
  <Notes>45</Notes>
  <HiddenSlides>0</HiddenSlides>
  <MMClips>1</MMClips>
  <ScaleCrop>false</ScaleCrop>
  <HeadingPairs>
    <vt:vector size="4" baseType="variant">
      <vt:variant>
        <vt:lpstr>Tema</vt:lpstr>
      </vt:variant>
      <vt:variant>
        <vt:i4>1</vt:i4>
      </vt:variant>
      <vt:variant>
        <vt:lpstr>Títulos de slides</vt:lpstr>
      </vt:variant>
      <vt:variant>
        <vt:i4>48</vt:i4>
      </vt:variant>
    </vt:vector>
  </HeadingPairs>
  <TitlesOfParts>
    <vt:vector size="49" baseType="lpstr">
      <vt:lpstr>Tema do Office</vt:lpstr>
      <vt:lpstr>Slide 1</vt:lpstr>
      <vt:lpstr>Slide 2</vt:lpstr>
      <vt:lpstr>Slide 3</vt:lpstr>
      <vt:lpstr>Slide 4</vt:lpstr>
      <vt:lpstr>Slide 5</vt:lpstr>
      <vt:lpstr>Slide 6</vt:lpstr>
      <vt:lpstr>Slide 7</vt:lpstr>
      <vt:lpstr>Slide 8</vt:lpstr>
      <vt:lpstr>A Panspermia</vt:lpstr>
      <vt:lpstr>Slide 10</vt:lpstr>
      <vt:lpstr>Slide 11</vt:lpstr>
      <vt:lpstr>Slide 12</vt:lpstr>
      <vt:lpstr>Os Asteróides</vt:lpstr>
      <vt:lpstr>Classificação de Asteróides</vt:lpstr>
      <vt:lpstr>Classificação de Asteróides</vt:lpstr>
      <vt:lpstr>Classificação de Asteróides</vt:lpstr>
      <vt:lpstr>Origem 1. . . </vt:lpstr>
      <vt:lpstr>. . . Ou origem 2 ?</vt:lpstr>
      <vt:lpstr>Localizações</vt:lpstr>
      <vt:lpstr>Falhas de Kirkwood</vt:lpstr>
      <vt:lpstr>Localizações</vt:lpstr>
      <vt:lpstr>Troianos de Júpiter</vt:lpstr>
      <vt:lpstr>Troiano da Terra (2010 TK7)</vt:lpstr>
      <vt:lpstr>Localizações</vt:lpstr>
      <vt:lpstr>Asteróides - Atenas</vt:lpstr>
      <vt:lpstr>Asteróides - Apolo</vt:lpstr>
      <vt:lpstr>Asteróides - Amor</vt:lpstr>
      <vt:lpstr>Tunguska</vt:lpstr>
      <vt:lpstr>Tunguska</vt:lpstr>
      <vt:lpstr>O Projeto NEEMO XV</vt:lpstr>
      <vt:lpstr>NEEMO – Missão de Operações em Ambientes Extremos</vt:lpstr>
      <vt:lpstr>A Equipe 15</vt:lpstr>
      <vt:lpstr>A Equipe 15</vt:lpstr>
      <vt:lpstr>Aquarius</vt:lpstr>
      <vt:lpstr>Aquarius</vt:lpstr>
      <vt:lpstr>Aquarius</vt:lpstr>
      <vt:lpstr>A Ancoragem</vt:lpstr>
      <vt:lpstr> A Ancoragem</vt:lpstr>
      <vt:lpstr>A Coleta </vt:lpstr>
      <vt:lpstr>A Coleta</vt:lpstr>
      <vt:lpstr>Comunicação</vt:lpstr>
      <vt:lpstr>Um fim inesperado</vt:lpstr>
      <vt:lpstr>O Projeto de Exploração - NEO</vt:lpstr>
      <vt:lpstr>O Projeto de Exploração - NEO</vt:lpstr>
      <vt:lpstr>O Projeto de Exploração - NEO</vt:lpstr>
      <vt:lpstr>O Projeto de Exploração - NEO</vt:lpstr>
      <vt:lpstr>O Projeto de Exploração - NEO</vt:lpstr>
      <vt:lpstr>Perguntas?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Julio</dc:creator>
  <cp:lastModifiedBy>Julio</cp:lastModifiedBy>
  <cp:revision>108</cp:revision>
  <dcterms:created xsi:type="dcterms:W3CDTF">2011-11-08T22:28:28Z</dcterms:created>
  <dcterms:modified xsi:type="dcterms:W3CDTF">2011-11-09T02:11:28Z</dcterms:modified>
</cp:coreProperties>
</file>