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61" r:id="rId3"/>
    <p:sldId id="262" r:id="rId4"/>
    <p:sldId id="263" r:id="rId5"/>
    <p:sldId id="264" r:id="rId6"/>
    <p:sldId id="265" r:id="rId7"/>
    <p:sldId id="286" r:id="rId8"/>
    <p:sldId id="268" r:id="rId9"/>
    <p:sldId id="287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1" r:id="rId19"/>
    <p:sldId id="282" r:id="rId20"/>
    <p:sldId id="283" r:id="rId21"/>
    <p:sldId id="285" r:id="rId22"/>
    <p:sldId id="2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87706" autoAdjust="0"/>
  </p:normalViewPr>
  <p:slideViewPr>
    <p:cSldViewPr>
      <p:cViewPr varScale="1">
        <p:scale>
          <a:sx n="62" d="100"/>
          <a:sy n="62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ED519-E669-42B6-93C5-8FC3CF8F69B8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6BBE-E92B-44E9-B8E7-9CBAF50DE8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9685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Crédito</a:t>
            </a:r>
            <a:r>
              <a:rPr lang="en-US" dirty="0" smtClean="0"/>
              <a:t> das </a:t>
            </a:r>
            <a:r>
              <a:rPr lang="en-US" dirty="0" err="1" smtClean="0"/>
              <a:t>imagens</a:t>
            </a:r>
            <a:r>
              <a:rPr lang="en-US" dirty="0" smtClean="0"/>
              <a:t>: </a:t>
            </a:r>
            <a:r>
              <a:rPr lang="en-US" dirty="0" err="1" smtClean="0"/>
              <a:t>Nebulosa</a:t>
            </a:r>
            <a:r>
              <a:rPr lang="en-US" dirty="0" smtClean="0"/>
              <a:t> </a:t>
            </a:r>
            <a:r>
              <a:rPr lang="en-US" dirty="0" err="1" smtClean="0"/>
              <a:t>Roseta</a:t>
            </a:r>
            <a:r>
              <a:rPr lang="en-US" dirty="0" smtClean="0"/>
              <a:t>: http://en.wikipedia.org/wiki/File:Rosette_nebula_Lanoue.png</a:t>
            </a:r>
          </a:p>
          <a:p>
            <a:r>
              <a:rPr lang="en-US" dirty="0" err="1" smtClean="0"/>
              <a:t>Nebulosa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Pelicano</a:t>
            </a:r>
            <a:r>
              <a:rPr lang="en-US" baseline="0" dirty="0" smtClean="0"/>
              <a:t>: http://en.wikipedia.org/wiki/File:PelicanHunterWilson09.jpg</a:t>
            </a:r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6BBE-E92B-44E9-B8E7-9CBAF50DE83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64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Crédito</a:t>
            </a:r>
            <a:r>
              <a:rPr lang="en-US" dirty="0" smtClean="0"/>
              <a:t> das </a:t>
            </a:r>
            <a:r>
              <a:rPr lang="en-US" dirty="0" err="1" smtClean="0"/>
              <a:t>imagens</a:t>
            </a:r>
            <a:r>
              <a:rPr lang="en-US" dirty="0" smtClean="0"/>
              <a:t>: </a:t>
            </a:r>
          </a:p>
          <a:p>
            <a:pPr eaLnBrk="1" hangingPunct="1"/>
            <a:r>
              <a:rPr lang="pt-BR" sz="1200" dirty="0" smtClean="0"/>
              <a:t>Equipa FORS, telescópio VLT de 8.2m, ESO Imagem de: Nebulosas planetárias (http://www.ccvalg.pt/astronomia/nebulosas/nebulosas_planetarias.htm)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pt-BR" dirty="0" smtClean="0"/>
              <a:t>M57, Nebulosa do Anel’</a:t>
            </a:r>
          </a:p>
          <a:p>
            <a:pPr eaLnBrk="1" hangingPunct="1"/>
            <a:r>
              <a:rPr lang="pt-BR" dirty="0" smtClean="0"/>
              <a:t>Imagem de: Nebulosas planetárias (http://www.ccvalg.pt/astronomia/nebulosas/nebulosas_planetarias.htm)</a:t>
            </a:r>
          </a:p>
          <a:p>
            <a:pPr eaLnBrk="1" hangingPunct="1"/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6BBE-E92B-44E9-B8E7-9CBAF50DE8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08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45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815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993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965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11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33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975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64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751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740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9B61-ED2C-44A6-B5F9-DAA2C89A2135}" type="datetimeFigureOut">
              <a:rPr lang="pt-BR" smtClean="0"/>
              <a:pPr/>
              <a:t>09/10/2011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9A09-9A75-44D3-9408-8D9868710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69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0" y="-146050"/>
            <a:ext cx="9144000" cy="7031038"/>
            <a:chOff x="0" y="-146050"/>
            <a:chExt cx="9144000" cy="7031038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46050"/>
              <a:ext cx="9144000" cy="7031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508000" y="1441450"/>
              <a:ext cx="8124825" cy="3514725"/>
              <a:chOff x="320" y="908"/>
              <a:chExt cx="5118" cy="2214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" y="908"/>
                <a:ext cx="5119" cy="2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0" y="908"/>
                <a:ext cx="5119" cy="2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0" y="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Todo Sábado às 21h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6488668"/>
              <a:ext cx="82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Apresentação , animações e texto disponível em: http://www.cdcc.usp.br/cda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8204"/>
            <a:ext cx="4207433" cy="42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4800" y="945631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pPr algn="l"/>
            <a:r>
              <a:rPr lang="en-US" dirty="0" err="1" smtClean="0"/>
              <a:t>Nebulosas</a:t>
            </a:r>
            <a:r>
              <a:rPr lang="en-US" dirty="0" smtClean="0"/>
              <a:t> </a:t>
            </a:r>
            <a:r>
              <a:rPr lang="en-US" dirty="0" err="1" smtClean="0"/>
              <a:t>planetárias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2133600"/>
            <a:ext cx="180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do </a:t>
            </a:r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anel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8204"/>
            <a:ext cx="4429312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72000" y="2258259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dos </a:t>
            </a:r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halteres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1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Tipos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200" y="1219200"/>
            <a:ext cx="5063181" cy="472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</a:rPr>
              <a:t>Regiões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H 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</a:rPr>
              <a:t>II</a:t>
            </a: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Planetárias</a:t>
            </a:r>
            <a:endParaRPr lang="en-US" sz="3200" b="1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Remanescências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de Supernovas</a:t>
            </a: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</a:rPr>
              <a:t>escuras</a:t>
            </a:r>
            <a:endParaRPr lang="pt-BR" sz="32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2988790" y="1694075"/>
            <a:ext cx="564862" cy="1905000"/>
          </a:xfrm>
          <a:prstGeom prst="leftBrace">
            <a:avLst>
              <a:gd name="adj1" fmla="val 52301"/>
              <a:gd name="adj2" fmla="val 47047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600450" y="1905000"/>
            <a:ext cx="51219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emissão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difusas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)</a:t>
            </a:r>
          </a:p>
          <a:p>
            <a:pPr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reflexão</a:t>
            </a:r>
            <a:endParaRPr lang="pt-BR" sz="32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Tipos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52800" y="838200"/>
            <a:ext cx="2438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Regiões</a:t>
            </a:r>
            <a:r>
              <a:rPr lang="en-US" sz="3200" b="1" dirty="0" smtClean="0">
                <a:latin typeface="Centaur" pitchFamily="18" charset="0"/>
              </a:rPr>
              <a:t> HII</a:t>
            </a:r>
            <a:endParaRPr lang="pt-BR" sz="3200" b="1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5821" y="1922383"/>
            <a:ext cx="38299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emissão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difusas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)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61621" y="1981200"/>
            <a:ext cx="382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entaur" pitchFamily="18" charset="0"/>
              </a:rPr>
              <a:t>Nebulosas</a:t>
            </a:r>
            <a:r>
              <a:rPr lang="en-US" sz="32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</a:rPr>
              <a:t>reflexão</a:t>
            </a:r>
            <a:endParaRPr lang="en-US" sz="3200" b="1" dirty="0">
              <a:solidFill>
                <a:schemeClr val="bg1"/>
              </a:solidFill>
              <a:latin typeface="Centaur" pitchFamily="18" charset="0"/>
            </a:endParaRPr>
          </a:p>
          <a:p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1037785" y="2980293"/>
            <a:ext cx="2286000" cy="2230218"/>
            <a:chOff x="1133035" y="3261519"/>
            <a:chExt cx="2286000" cy="2230218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742635" y="4906962"/>
              <a:ext cx="6431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dirty="0" err="1">
                  <a:solidFill>
                    <a:schemeClr val="bg1"/>
                  </a:solidFill>
                  <a:latin typeface="Centaur" pitchFamily="18" charset="0"/>
                </a:rPr>
                <a:t>gás</a:t>
              </a:r>
              <a:endParaRPr lang="en-US" dirty="0">
                <a:latin typeface="Centaur" pitchFamily="18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133035" y="3261519"/>
              <a:ext cx="2286000" cy="1676400"/>
              <a:chOff x="3408" y="1488"/>
              <a:chExt cx="1440" cy="1056"/>
            </a:xfrm>
          </p:grpSpPr>
          <p:sp>
            <p:nvSpPr>
              <p:cNvPr id="11" name="AutoShape 12"/>
              <p:cNvSpPr>
                <a:spLocks noChangeArrowheads="1"/>
              </p:cNvSpPr>
              <p:nvPr/>
            </p:nvSpPr>
            <p:spPr bwMode="auto">
              <a:xfrm>
                <a:off x="3408" y="1488"/>
                <a:ext cx="1440" cy="1056"/>
              </a:xfrm>
              <a:prstGeom prst="irregularSeal2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384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6" name="Grupo 25"/>
          <p:cNvGrpSpPr/>
          <p:nvPr/>
        </p:nvGrpSpPr>
        <p:grpSpPr>
          <a:xfrm>
            <a:off x="5215843" y="2458522"/>
            <a:ext cx="3147107" cy="1944746"/>
            <a:chOff x="5029200" y="2739748"/>
            <a:chExt cx="3147107" cy="1944746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5029200" y="3237290"/>
              <a:ext cx="787217" cy="588037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7166588" y="3436411"/>
              <a:ext cx="472484" cy="30989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6009836" y="3315565"/>
              <a:ext cx="761999" cy="513181"/>
              <a:chOff x="1954" y="1697"/>
              <a:chExt cx="1294" cy="620"/>
            </a:xfrm>
          </p:grpSpPr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1954" y="1697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1954" y="2171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 rot="-3801635">
              <a:off x="7638446" y="2842357"/>
              <a:ext cx="640470" cy="435252"/>
              <a:chOff x="1954" y="1697"/>
              <a:chExt cx="1294" cy="620"/>
            </a:xfrm>
          </p:grpSpPr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AutoShape 13"/>
              <p:cNvSpPr>
                <a:spLocks noChangeArrowheads="1"/>
              </p:cNvSpPr>
              <p:nvPr/>
            </p:nvSpPr>
            <p:spPr bwMode="auto">
              <a:xfrm>
                <a:off x="1954" y="1697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AutoShape 14"/>
              <p:cNvSpPr>
                <a:spLocks noChangeArrowheads="1"/>
              </p:cNvSpPr>
              <p:nvPr/>
            </p:nvSpPr>
            <p:spPr bwMode="auto">
              <a:xfrm>
                <a:off x="1954" y="2171"/>
                <a:ext cx="1280" cy="146"/>
              </a:xfrm>
              <a:prstGeom prst="rightArrow">
                <a:avLst>
                  <a:gd name="adj1" fmla="val 50000"/>
                  <a:gd name="adj2" fmla="val 21917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029200" y="4099719"/>
              <a:ext cx="111498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dirty="0" err="1" smtClean="0">
                  <a:solidFill>
                    <a:schemeClr val="bg1"/>
                  </a:solidFill>
                  <a:latin typeface="Centaur" pitchFamily="18" charset="0"/>
                </a:rPr>
                <a:t>estrela</a:t>
              </a:r>
              <a:endParaRPr lang="en-US" dirty="0">
                <a:latin typeface="Centaur" pitchFamily="18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7100092" y="3941560"/>
              <a:ext cx="6431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dirty="0" err="1">
                  <a:solidFill>
                    <a:schemeClr val="bg1"/>
                  </a:solidFill>
                  <a:latin typeface="Centaur" pitchFamily="18" charset="0"/>
                </a:rPr>
                <a:t>gás</a:t>
              </a:r>
              <a:endParaRPr lang="en-US" dirty="0">
                <a:latin typeface="Centaur" pitchFamily="18" charset="0"/>
              </a:endParaRPr>
            </a:p>
          </p:txBody>
        </p:sp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" y="2511765"/>
            <a:ext cx="2995108" cy="4346235"/>
          </a:xfrm>
          <a:prstGeom prst="rect">
            <a:avLst/>
          </a:prstGeom>
        </p:spPr>
      </p:pic>
      <p:pic>
        <p:nvPicPr>
          <p:cNvPr id="28" name="Picture 2" descr="D:\eder\nebulosas\pil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1" y="2453404"/>
            <a:ext cx="3114825" cy="44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601686"/>
            <a:ext cx="4972050" cy="410391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03" y="2453157"/>
            <a:ext cx="4404843" cy="4404843"/>
          </a:xfrm>
          <a:prstGeom prst="rect">
            <a:avLst/>
          </a:prstGeom>
        </p:spPr>
      </p:pic>
      <p:sp>
        <p:nvSpPr>
          <p:cNvPr id="2" name="Chave esquerda 1"/>
          <p:cNvSpPr/>
          <p:nvPr/>
        </p:nvSpPr>
        <p:spPr>
          <a:xfrm rot="5400000">
            <a:off x="4234285" y="-1287822"/>
            <a:ext cx="675430" cy="5960912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79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Tipos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842" y="990600"/>
            <a:ext cx="3447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Nebulosas</a:t>
            </a:r>
            <a:r>
              <a:rPr lang="en-US" sz="3200" b="1" dirty="0" smtClean="0">
                <a:latin typeface="Centaur" pitchFamily="18" charset="0"/>
              </a:rPr>
              <a:t> </a:t>
            </a:r>
            <a:r>
              <a:rPr lang="en-US" sz="3200" b="1" dirty="0" err="1" smtClean="0">
                <a:latin typeface="Centaur" pitchFamily="18" charset="0"/>
              </a:rPr>
              <a:t>Planetárias</a:t>
            </a:r>
            <a:endParaRPr lang="pt-BR" sz="3200" b="1" dirty="0">
              <a:latin typeface="Centaur" pitchFamily="18" charset="0"/>
            </a:endParaRPr>
          </a:p>
        </p:txBody>
      </p:sp>
      <p:pic>
        <p:nvPicPr>
          <p:cNvPr id="8" name="Picture 3" descr="D:\Silvia\m57h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9" t="9249" r="6248" b="17059"/>
          <a:stretch/>
        </p:blipFill>
        <p:spPr bwMode="auto">
          <a:xfrm>
            <a:off x="304800" y="2057400"/>
            <a:ext cx="4140925" cy="43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17" y="2057399"/>
            <a:ext cx="3956283" cy="4323807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371600" y="2362200"/>
            <a:ext cx="6667500" cy="381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800" b="1" dirty="0" err="1" smtClean="0">
                <a:solidFill>
                  <a:schemeClr val="bg1"/>
                </a:solidFill>
                <a:latin typeface="Centaur" pitchFamily="18" charset="0"/>
              </a:rPr>
              <a:t>Destino</a:t>
            </a:r>
            <a:r>
              <a:rPr lang="en-US" sz="8800" b="1" dirty="0" smtClean="0">
                <a:solidFill>
                  <a:schemeClr val="bg1"/>
                </a:solidFill>
                <a:latin typeface="Centaur" pitchFamily="18" charset="0"/>
              </a:rPr>
              <a:t> do Sol</a:t>
            </a:r>
            <a:endParaRPr lang="pt-BR" sz="88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5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Tipos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48193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Remanescências</a:t>
            </a:r>
            <a:r>
              <a:rPr lang="en-US" sz="3200" b="1" dirty="0" smtClean="0">
                <a:latin typeface="Centaur" pitchFamily="18" charset="0"/>
              </a:rPr>
              <a:t> de Supernovas</a:t>
            </a:r>
            <a:endParaRPr lang="pt-BR" sz="3200" b="1" dirty="0">
              <a:latin typeface="Centaur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2" y="2209800"/>
            <a:ext cx="4201258" cy="35814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181600" y="1828800"/>
            <a:ext cx="2971800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aur" pitchFamily="18" charset="0"/>
              </a:rPr>
              <a:t>Encontra-se </a:t>
            </a:r>
            <a:r>
              <a:rPr lang="pt-BR" sz="2000" b="1" dirty="0" smtClean="0">
                <a:solidFill>
                  <a:schemeClr val="bg1"/>
                </a:solidFill>
                <a:latin typeface="Centaur" pitchFamily="18" charset="0"/>
              </a:rPr>
              <a:t>em seu centro a nebulosa </a:t>
            </a:r>
            <a:r>
              <a:rPr lang="pt-BR" sz="2000" b="1" dirty="0">
                <a:solidFill>
                  <a:schemeClr val="bg1"/>
                </a:solidFill>
                <a:latin typeface="Centaur" pitchFamily="18" charset="0"/>
              </a:rPr>
              <a:t>o Pulsar do Caranguejo, uma </a:t>
            </a:r>
            <a:r>
              <a:rPr lang="pt-BR" sz="2000" b="1" dirty="0" smtClean="0">
                <a:solidFill>
                  <a:schemeClr val="bg1"/>
                </a:solidFill>
                <a:latin typeface="Centaur" pitchFamily="18" charset="0"/>
              </a:rPr>
              <a:t>estrela de nêutrons com 28 a 30 quilômetros de diâmetro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9200" y="4572000"/>
            <a:ext cx="35052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Centaur" pitchFamily="18" charset="0"/>
              </a:rPr>
              <a:t>São </a:t>
            </a:r>
            <a:r>
              <a:rPr lang="pt-BR" sz="2000" dirty="0">
                <a:solidFill>
                  <a:schemeClr val="bg1"/>
                </a:solidFill>
                <a:latin typeface="Centaur" pitchFamily="18" charset="0"/>
              </a:rPr>
              <a:t>um dos possíveis estágios finais na vida de uma estrela. Elas são criadas quando estrelas com massa maior a oito vezes a do Sol esgotam sua energia nuclear e passam por uma explosão de supernova.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81600" y="1828800"/>
            <a:ext cx="2971800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aur" pitchFamily="18" charset="0"/>
              </a:rPr>
              <a:t>Encontra-se </a:t>
            </a:r>
            <a:r>
              <a:rPr lang="pt-BR" sz="2000" b="1" dirty="0" smtClean="0">
                <a:solidFill>
                  <a:schemeClr val="bg1"/>
                </a:solidFill>
                <a:latin typeface="Centaur" pitchFamily="18" charset="0"/>
              </a:rPr>
              <a:t>em seu centro o </a:t>
            </a:r>
            <a:r>
              <a:rPr lang="pt-BR" sz="2000" b="1" dirty="0">
                <a:solidFill>
                  <a:schemeClr val="bg1"/>
                </a:solidFill>
                <a:latin typeface="Centaur" pitchFamily="18" charset="0"/>
              </a:rPr>
              <a:t>Pulsar do Caranguejo, uma </a:t>
            </a:r>
            <a:r>
              <a:rPr lang="pt-BR" sz="2000" b="1" dirty="0" smtClean="0">
                <a:latin typeface="Centaur" pitchFamily="18" charset="0"/>
              </a:rPr>
              <a:t>ESTRELA DE NÊUTRONS </a:t>
            </a:r>
            <a:r>
              <a:rPr lang="pt-BR" sz="2000" b="1" dirty="0" smtClean="0">
                <a:solidFill>
                  <a:schemeClr val="bg1"/>
                </a:solidFill>
                <a:latin typeface="Centaur" pitchFamily="18" charset="0"/>
              </a:rPr>
              <a:t>com 28 a 30 quilômetros de diâmetro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667500" y="31242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60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Tipos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3447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Nebulosas</a:t>
            </a:r>
            <a:r>
              <a:rPr lang="en-US" sz="3200" b="1" dirty="0" smtClean="0">
                <a:latin typeface="Centaur" pitchFamily="18" charset="0"/>
              </a:rPr>
              <a:t> </a:t>
            </a:r>
            <a:r>
              <a:rPr lang="en-US" sz="3200" b="1" dirty="0" err="1" smtClean="0">
                <a:latin typeface="Centaur" pitchFamily="18" charset="0"/>
              </a:rPr>
              <a:t>Escuras</a:t>
            </a:r>
            <a:endParaRPr lang="pt-BR" sz="3200" b="1" dirty="0">
              <a:latin typeface="Centaur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25" y="1545927"/>
            <a:ext cx="6072151" cy="441749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67018" y="5105400"/>
            <a:ext cx="276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aur" pitchFamily="18" charset="0"/>
              </a:rPr>
              <a:t>cabeça</a:t>
            </a:r>
            <a:r>
              <a:rPr lang="en-US" sz="24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de </a:t>
            </a:r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cavalo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62119" y="6094532"/>
            <a:ext cx="521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Centaur" pitchFamily="18" charset="0"/>
              </a:rPr>
              <a:t> vistas </a:t>
            </a:r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por</a:t>
            </a:r>
            <a:r>
              <a:rPr lang="en-US" sz="28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luz</a:t>
            </a:r>
            <a:r>
              <a:rPr lang="en-US" sz="28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emitida</a:t>
            </a:r>
            <a:r>
              <a:rPr lang="en-US" sz="28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ou</a:t>
            </a:r>
            <a:r>
              <a:rPr lang="en-US" sz="28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aur" pitchFamily="18" charset="0"/>
              </a:rPr>
              <a:t>refletida</a:t>
            </a:r>
            <a:endParaRPr lang="pt-BR" sz="28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Algumas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conhecidas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…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3447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</a:t>
            </a:r>
            <a:r>
              <a:rPr lang="en-US" sz="3200" b="1" dirty="0" smtClean="0">
                <a:latin typeface="Centaur" pitchFamily="18" charset="0"/>
              </a:rPr>
              <a:t> da </a:t>
            </a:r>
            <a:r>
              <a:rPr lang="en-US" sz="3200" b="1" dirty="0" err="1" smtClean="0">
                <a:latin typeface="Centaur" pitchFamily="18" charset="0"/>
              </a:rPr>
              <a:t>Roseta</a:t>
            </a:r>
            <a:endParaRPr lang="pt-BR" sz="3200" b="1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29200" y="1981200"/>
            <a:ext cx="419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A 3000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anos-luz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distância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numa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região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da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Galáxia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chamada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Monoceros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Verde: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Oxigênio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ionizado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Azul: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Enxofre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ionizado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Vermelho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Hidrogênio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Ionizado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Buraco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Ventos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do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aglomerado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aberto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 NGC 2244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Filamentos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escuros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laços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poeira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’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Centaur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2" y="1838568"/>
            <a:ext cx="4692358" cy="4692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4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0"/>
            <a:ext cx="9220200" cy="922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1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1" y="1873736"/>
            <a:ext cx="4657189" cy="465718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Algumas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conhecidas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…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4209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</a:t>
            </a:r>
            <a:r>
              <a:rPr lang="en-US" sz="3200" b="1" dirty="0" smtClean="0">
                <a:latin typeface="Centaur" pitchFamily="18" charset="0"/>
              </a:rPr>
              <a:t> de </a:t>
            </a:r>
            <a:r>
              <a:rPr lang="en-US" sz="3200" b="1" dirty="0" err="1" smtClean="0">
                <a:latin typeface="Centaur" pitchFamily="18" charset="0"/>
              </a:rPr>
              <a:t>Caranguejo</a:t>
            </a:r>
            <a:endParaRPr lang="pt-BR" sz="3200" b="1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29200" y="2808744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A 6000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anos-luz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distância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Misteriosos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filamentos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menos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massa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que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estrela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original)</a:t>
            </a:r>
            <a:endParaRPr lang="en-US" sz="2400" dirty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O pulsar do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caranguejo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estrela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neutrons.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5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Algumas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conhecidas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…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4209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</a:t>
            </a:r>
            <a:r>
              <a:rPr lang="en-US" sz="3200" b="1" dirty="0" smtClean="0">
                <a:latin typeface="Centaur" pitchFamily="18" charset="0"/>
              </a:rPr>
              <a:t> Orion</a:t>
            </a:r>
            <a:endParaRPr lang="pt-BR" sz="3200" b="1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81600" y="285863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A 1600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anos-luz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distância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Facilmente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vista,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próxima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às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Três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Marias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Aglomerado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Trapézio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no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centro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da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endParaRPr lang="pt-BR" sz="2400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62443"/>
            <a:ext cx="4999616" cy="4374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5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0277204" cy="68514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5800" y="48768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Nebulosas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: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Nuvens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no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espaço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33802" y="192360"/>
            <a:ext cx="39549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Imagen</a:t>
            </a:r>
            <a:r>
              <a:rPr lang="en-US" sz="1100" dirty="0" smtClean="0">
                <a:solidFill>
                  <a:schemeClr val="bg1"/>
                </a:solidFill>
              </a:rPr>
              <a:t>: M20 – </a:t>
            </a:r>
            <a:r>
              <a:rPr lang="en-US" sz="1100" dirty="0" err="1" smtClean="0">
                <a:solidFill>
                  <a:schemeClr val="bg1"/>
                </a:solidFill>
              </a:rPr>
              <a:t>nebulosa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Trífida</a:t>
            </a:r>
            <a:r>
              <a:rPr lang="en-US" sz="11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800" i="1" dirty="0" smtClean="0">
                <a:solidFill>
                  <a:schemeClr val="bg1"/>
                </a:solidFill>
              </a:rPr>
              <a:t>http://astronomy-universo.blogspot.com/2011/02/galeria-de-imagens-nebulosas_28.html</a:t>
            </a:r>
            <a:endParaRPr lang="pt-BR" sz="800" i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79241" y="6276368"/>
            <a:ext cx="28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entaur" pitchFamily="18" charset="0"/>
              </a:rPr>
              <a:t>Alysson</a:t>
            </a:r>
            <a:r>
              <a:rPr lang="en-US" dirty="0" smtClean="0">
                <a:solidFill>
                  <a:schemeClr val="bg1"/>
                </a:solidFill>
                <a:latin typeface="Centaur" pitchFamily="18" charset="0"/>
              </a:rPr>
              <a:t> Bruno Barbosa Moreira</a:t>
            </a:r>
          </a:p>
        </p:txBody>
      </p:sp>
    </p:spTree>
    <p:extLst>
      <p:ext uri="{BB962C8B-B14F-4D97-AF65-F5344CB8AC3E}">
        <p14:creationId xmlns="" xmlns:p14="http://schemas.microsoft.com/office/powerpoint/2010/main" val="28101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15"/>
          <a:stretch/>
        </p:blipFill>
        <p:spPr>
          <a:xfrm>
            <a:off x="685800" y="-76200"/>
            <a:ext cx="7772400" cy="6993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Algumas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conhecidas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…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42" y="990600"/>
            <a:ext cx="420975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entaur" pitchFamily="18" charset="0"/>
              </a:rPr>
              <a:t>Nebulosa</a:t>
            </a:r>
            <a:r>
              <a:rPr lang="en-US" sz="3200" b="1" dirty="0" smtClean="0">
                <a:latin typeface="Centaur" pitchFamily="18" charset="0"/>
              </a:rPr>
              <a:t> </a:t>
            </a:r>
            <a:r>
              <a:rPr lang="en-US" sz="3200" b="1" dirty="0" err="1" smtClean="0">
                <a:latin typeface="Centaur" pitchFamily="18" charset="0"/>
              </a:rPr>
              <a:t>Trífida</a:t>
            </a:r>
            <a:endParaRPr lang="pt-BR" sz="3200" b="1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81600" y="2858631"/>
            <a:ext cx="3962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Dividida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três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lóbulos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”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emissão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(inferior)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reflexão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(superior)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</a:rPr>
              <a:t>escura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</a:rPr>
              <a:t> (lacunas)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A 5200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anos-luz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distância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constelação</a:t>
            </a:r>
            <a:r>
              <a:rPr lang="en-US" sz="2400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aur" pitchFamily="18" charset="0"/>
              </a:rPr>
              <a:t>Sagitário</a:t>
            </a: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" y="2209801"/>
            <a:ext cx="5078769" cy="3809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Próximas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Sessões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Astronomia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9260694"/>
              </p:ext>
            </p:extLst>
          </p:nvPr>
        </p:nvGraphicFramePr>
        <p:xfrm>
          <a:off x="916749" y="2057400"/>
          <a:ext cx="7310502" cy="182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75143"/>
                <a:gridCol w="3589909"/>
                <a:gridCol w="1945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Título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Palestrante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15/10/2011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Júpiter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está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chegando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Andrea Souza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22/10/2011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Apollo</a:t>
                      </a:r>
                      <a:r>
                        <a:rPr lang="en-US" sz="2400" baseline="0" dirty="0" smtClean="0"/>
                        <a:t> 11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Diego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29/10/2011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Constelações</a:t>
                      </a:r>
                      <a:r>
                        <a:rPr lang="en-US" sz="2400" dirty="0" smtClean="0"/>
                        <a:t> e </a:t>
                      </a:r>
                      <a:r>
                        <a:rPr lang="en-US" sz="2400" dirty="0" err="1" smtClean="0"/>
                        <a:t>suas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lendas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Juliane</a:t>
                      </a:r>
                      <a:endParaRPr lang="pt-BR" sz="2400" dirty="0">
                        <a:latin typeface="Centaur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3581400" y="4876800"/>
            <a:ext cx="518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entaur" pitchFamily="18" charset="0"/>
              </a:rPr>
              <a:t>Obrigado</a:t>
            </a:r>
            <a:endParaRPr lang="pt-BR" sz="60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5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2400"/>
            <a:ext cx="9144000" cy="9903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1771, Catálogo de </a:t>
            </a:r>
            <a:r>
              <a:rPr lang="pt-BR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Messier</a:t>
            </a: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– qualquer corpo que parecia </a:t>
            </a: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ser formado por gás incandescente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" y="1219200"/>
            <a:ext cx="4419601" cy="32008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24400" y="1447800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Galáxia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Andrômeda</a:t>
            </a:r>
            <a:endParaRPr lang="en-US" sz="2000" b="1" dirty="0" smtClean="0">
              <a:solidFill>
                <a:schemeClr val="bg1"/>
              </a:solidFill>
              <a:latin typeface="Centaur" pitchFamily="18" charset="0"/>
            </a:endParaRPr>
          </a:p>
          <a:p>
            <a:r>
              <a:rPr lang="pt-BR" sz="800" b="1" i="1" dirty="0" smtClean="0">
                <a:solidFill>
                  <a:schemeClr val="bg1"/>
                </a:solidFill>
                <a:latin typeface="Centaur" pitchFamily="18" charset="0"/>
              </a:rPr>
              <a:t>http://www.solstation.com/x-objects/andromeda.htm</a:t>
            </a:r>
            <a:endParaRPr lang="pt-BR" sz="800" b="1" i="1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54" y="3657600"/>
            <a:ext cx="4414345" cy="30003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00200" y="5744009"/>
            <a:ext cx="2767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Ômega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Centauri</a:t>
            </a:r>
          </a:p>
          <a:p>
            <a:r>
              <a:rPr lang="pt-BR" sz="800" b="1" i="1" dirty="0" smtClean="0">
                <a:solidFill>
                  <a:schemeClr val="bg1"/>
                </a:solidFill>
                <a:latin typeface="Centaur" pitchFamily="18" charset="0"/>
              </a:rPr>
              <a:t>http://gallery.canaryskies.com/displayimage.php?album=10&amp;pos=2</a:t>
            </a:r>
            <a:endParaRPr lang="pt-BR" sz="800" b="1" i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1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2400"/>
            <a:ext cx="9144000" cy="9903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Hoje: Nuvem concentrada de matéria interestelar</a:t>
            </a: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</a:rPr>
              <a:t>poeira</a:t>
            </a:r>
            <a:r>
              <a:rPr lang="pt-BR" sz="3200" b="1" dirty="0">
                <a:solidFill>
                  <a:schemeClr val="bg1"/>
                </a:solidFill>
                <a:latin typeface="Centaur" pitchFamily="18" charset="0"/>
              </a:rPr>
              <a:t>, </a:t>
            </a:r>
            <a:r>
              <a:rPr lang="pt-BR" sz="3200" b="1" dirty="0" smtClean="0">
                <a:solidFill>
                  <a:schemeClr val="bg1"/>
                </a:solidFill>
                <a:latin typeface="Centaur" pitchFamily="18" charset="0"/>
              </a:rPr>
              <a:t>hidrogênio</a:t>
            </a:r>
            <a:endParaRPr lang="pt-BR" sz="3200" b="1" dirty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104900" y="1828800"/>
            <a:ext cx="6934200" cy="434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800" b="1" dirty="0" err="1" smtClean="0">
                <a:solidFill>
                  <a:schemeClr val="bg1"/>
                </a:solidFill>
                <a:latin typeface="Centaur" pitchFamily="18" charset="0"/>
              </a:rPr>
              <a:t>Vinda</a:t>
            </a:r>
            <a:r>
              <a:rPr lang="en-US" sz="88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latin typeface="Centaur" pitchFamily="18" charset="0"/>
              </a:rPr>
              <a:t>de </a:t>
            </a:r>
            <a:r>
              <a:rPr lang="en-US" sz="8800" b="1" dirty="0" err="1">
                <a:solidFill>
                  <a:schemeClr val="bg1"/>
                </a:solidFill>
                <a:latin typeface="Centaur" pitchFamily="18" charset="0"/>
              </a:rPr>
              <a:t>onde</a:t>
            </a:r>
            <a:r>
              <a:rPr lang="en-US" sz="8800" b="1" dirty="0">
                <a:solidFill>
                  <a:schemeClr val="bg1"/>
                </a:solidFill>
                <a:latin typeface="Centaur" pitchFamily="18" charset="0"/>
              </a:rPr>
              <a:t>?</a:t>
            </a:r>
            <a:endParaRPr lang="pt-BR" sz="88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9906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r>
              <a:rPr lang="en-US" dirty="0"/>
              <a:t>I. </a:t>
            </a:r>
            <a:r>
              <a:rPr lang="en-US" dirty="0" err="1"/>
              <a:t>Colapso</a:t>
            </a:r>
            <a:r>
              <a:rPr lang="en-US" dirty="0"/>
              <a:t> </a:t>
            </a:r>
            <a:r>
              <a:rPr lang="en-US" dirty="0" err="1"/>
              <a:t>gravitacional</a:t>
            </a:r>
            <a:r>
              <a:rPr lang="en-US" dirty="0"/>
              <a:t> de gases </a:t>
            </a:r>
            <a:r>
              <a:rPr lang="en-US" dirty="0" err="1"/>
              <a:t>interestelares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007936" y="1537737"/>
            <a:ext cx="0" cy="1205463"/>
          </a:xfrm>
          <a:prstGeom prst="straightConnector1">
            <a:avLst/>
          </a:prstGeom>
          <a:ln w="1079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304800" y="2956560"/>
            <a:ext cx="3406273" cy="2133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Centaur" pitchFamily="18" charset="0"/>
              </a:rPr>
              <a:t>Regiões</a:t>
            </a:r>
            <a:r>
              <a:rPr lang="en-US" sz="4800" b="1" dirty="0" smtClean="0">
                <a:solidFill>
                  <a:schemeClr val="bg1"/>
                </a:solidFill>
                <a:latin typeface="Centaur" pitchFamily="18" charset="0"/>
              </a:rPr>
              <a:t> H II</a:t>
            </a:r>
            <a:endParaRPr lang="pt-BR" sz="48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3952736" y="2335530"/>
            <a:ext cx="543064" cy="3375660"/>
          </a:xfrm>
          <a:prstGeom prst="leftBrace">
            <a:avLst>
              <a:gd name="adj1" fmla="val 40893"/>
              <a:gd name="adj2" fmla="val 50000"/>
            </a:avLst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76206" y="2662316"/>
            <a:ext cx="4267200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Nuvem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gás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incandecente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baixa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aur" pitchFamily="18" charset="0"/>
              </a:rPr>
              <a:t>densidade</a:t>
            </a:r>
            <a:endParaRPr lang="en-US" sz="2400" b="1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Centaur" pitchFamily="18" charset="0"/>
              </a:rPr>
              <a:t>Várias</a:t>
            </a:r>
            <a:r>
              <a:rPr lang="en-US" sz="24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centenas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anos-luz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diâmetro</a:t>
            </a:r>
            <a:endParaRPr lang="en-US" sz="2400" b="1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aur" pitchFamily="18" charset="0"/>
              </a:rPr>
              <a:t>Grande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quantidade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Hidrogênio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atômico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ionizado</a:t>
            </a:r>
            <a:endParaRPr lang="en-US" sz="2400" b="1" dirty="0">
              <a:solidFill>
                <a:schemeClr val="bg1"/>
              </a:solidFill>
              <a:latin typeface="Centaur" pitchFamily="18" charset="0"/>
            </a:endParaRPr>
          </a:p>
          <a:p>
            <a:pPr indent="-28575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Berço</a:t>
            </a:r>
            <a:r>
              <a:rPr lang="en-US" sz="2400" b="1" dirty="0">
                <a:solidFill>
                  <a:schemeClr val="bg1"/>
                </a:solidFill>
                <a:latin typeface="Centaur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aur" pitchFamily="18" charset="0"/>
              </a:rPr>
              <a:t>estrelas</a:t>
            </a:r>
            <a:endParaRPr lang="pt-BR" sz="24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5410200" cy="3770233"/>
            <a:chOff x="-495300" y="2624975"/>
            <a:chExt cx="5410200" cy="3770233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300" y="2624975"/>
              <a:ext cx="5410200" cy="3770233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-152400" y="2715021"/>
              <a:ext cx="175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Nebulosa</a:t>
              </a:r>
              <a:r>
                <a:rPr lang="en-US" sz="2000" b="1" dirty="0" smtClean="0">
                  <a:solidFill>
                    <a:schemeClr val="bg1"/>
                  </a:solidFill>
                  <a:latin typeface="Centaur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Roseta</a:t>
              </a:r>
              <a:endParaRPr lang="pt-BR" sz="2000" b="1" dirty="0">
                <a:solidFill>
                  <a:schemeClr val="bg1"/>
                </a:solidFill>
                <a:latin typeface="Centaur" pitchFamily="18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543866" y="3106658"/>
            <a:ext cx="4552007" cy="3767328"/>
            <a:chOff x="4543866" y="3106658"/>
            <a:chExt cx="4552007" cy="3767328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238"/>
            <a:stretch/>
          </p:blipFill>
          <p:spPr>
            <a:xfrm>
              <a:off x="4543866" y="3106658"/>
              <a:ext cx="4552007" cy="3767328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4726584" y="3124200"/>
              <a:ext cx="1907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Nebulosa</a:t>
              </a:r>
              <a:r>
                <a:rPr lang="en-US" sz="2000" b="1" dirty="0" smtClean="0">
                  <a:solidFill>
                    <a:schemeClr val="bg1"/>
                  </a:solidFill>
                  <a:latin typeface="Centaur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Pelicano</a:t>
              </a:r>
              <a:endParaRPr lang="pt-BR" sz="2000" b="1" dirty="0">
                <a:solidFill>
                  <a:schemeClr val="bg1"/>
                </a:solidFill>
                <a:latin typeface="Centaur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54584" y="28054"/>
            <a:ext cx="9144000" cy="4741103"/>
            <a:chOff x="685800" y="699537"/>
            <a:chExt cx="9144000" cy="4741103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52" t="37662" r="-1052" b="-15057"/>
            <a:stretch/>
          </p:blipFill>
          <p:spPr>
            <a:xfrm>
              <a:off x="685800" y="699537"/>
              <a:ext cx="9144000" cy="4741103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840544" y="968856"/>
              <a:ext cx="1972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Nebulosa</a:t>
              </a:r>
              <a:r>
                <a:rPr lang="en-US" sz="2000" b="1" dirty="0" smtClean="0">
                  <a:solidFill>
                    <a:schemeClr val="bg1"/>
                  </a:solidFill>
                  <a:latin typeface="Centaur" pitchFamily="18" charset="0"/>
                </a:rPr>
                <a:t> da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Lagoa</a:t>
              </a:r>
              <a:endParaRPr lang="pt-BR" sz="2000" b="1" dirty="0">
                <a:solidFill>
                  <a:schemeClr val="bg1"/>
                </a:solidFill>
                <a:latin typeface="Centaur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-146958" y="2732314"/>
            <a:ext cx="9246327" cy="4478690"/>
            <a:chOff x="-4995165" y="2140468"/>
            <a:chExt cx="9246327" cy="4478690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95165" y="2140468"/>
              <a:ext cx="9246327" cy="447869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228600" y="2631475"/>
              <a:ext cx="2498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Nebulosa</a:t>
              </a:r>
              <a:r>
                <a:rPr lang="en-US" sz="2000" b="1" dirty="0" smtClean="0">
                  <a:solidFill>
                    <a:schemeClr val="bg1"/>
                  </a:solidFill>
                  <a:latin typeface="Centaur" pitchFamily="18" charset="0"/>
                </a:rPr>
                <a:t> de Eta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Centaur" pitchFamily="18" charset="0"/>
                </a:rPr>
                <a:t>Carinae</a:t>
              </a:r>
              <a:endParaRPr lang="pt-BR" sz="2000" b="1" dirty="0">
                <a:solidFill>
                  <a:schemeClr val="bg1"/>
                </a:solidFill>
                <a:latin typeface="Centaur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05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9906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pPr algn="l"/>
            <a:r>
              <a:rPr lang="en-US" dirty="0" smtClean="0"/>
              <a:t>II.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explosões</a:t>
            </a:r>
            <a:r>
              <a:rPr lang="en-US" dirty="0" smtClean="0"/>
              <a:t> de supernovas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4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417" y="9906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pPr algn="l"/>
            <a:r>
              <a:rPr lang="en-US" dirty="0" smtClean="0"/>
              <a:t>II.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explosões</a:t>
            </a:r>
            <a:r>
              <a:rPr lang="en-US" dirty="0" smtClean="0"/>
              <a:t> de supernovas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95800" y="967326"/>
            <a:ext cx="1902823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pPr algn="l"/>
            <a:r>
              <a:rPr lang="en-US" dirty="0" smtClean="0"/>
              <a:t>supernovas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334000" y="1752600"/>
            <a:ext cx="0" cy="838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961311" y="2819400"/>
            <a:ext cx="2971800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aur" pitchFamily="18" charset="0"/>
              </a:rPr>
              <a:t>Supernova</a:t>
            </a:r>
            <a:r>
              <a:rPr lang="pt-BR" dirty="0">
                <a:solidFill>
                  <a:schemeClr val="bg1"/>
                </a:solidFill>
                <a:latin typeface="Centaur" pitchFamily="18" charset="0"/>
              </a:rPr>
              <a:t> é o nome dado aos corpos celestes surgidos após as explosões de </a:t>
            </a:r>
            <a:r>
              <a:rPr lang="pt-BR" dirty="0" smtClean="0">
                <a:solidFill>
                  <a:schemeClr val="bg1"/>
                </a:solidFill>
                <a:latin typeface="Centaur" pitchFamily="18" charset="0"/>
              </a:rPr>
              <a:t>estrelas </a:t>
            </a:r>
            <a:r>
              <a:rPr lang="pt-BR" dirty="0">
                <a:solidFill>
                  <a:schemeClr val="bg1"/>
                </a:solidFill>
                <a:latin typeface="Centaur" pitchFamily="18" charset="0"/>
              </a:rPr>
              <a:t>com mais de </a:t>
            </a:r>
            <a:r>
              <a:rPr lang="pt-BR" dirty="0" smtClean="0">
                <a:solidFill>
                  <a:schemeClr val="bg1"/>
                </a:solidFill>
                <a:latin typeface="Centaur" pitchFamily="18" charset="0"/>
              </a:rPr>
              <a:t>10 </a:t>
            </a:r>
            <a:r>
              <a:rPr lang="pt-BR" dirty="0">
                <a:solidFill>
                  <a:schemeClr val="bg1"/>
                </a:solidFill>
                <a:latin typeface="Centaur" pitchFamily="18" charset="0"/>
              </a:rPr>
              <a:t>massas solares, que produzem objetos extremamente </a:t>
            </a:r>
            <a:r>
              <a:rPr lang="pt-BR" dirty="0" smtClean="0">
                <a:solidFill>
                  <a:schemeClr val="bg1"/>
                </a:solidFill>
                <a:latin typeface="Centaur" pitchFamily="18" charset="0"/>
              </a:rPr>
              <a:t>brilhantes.</a:t>
            </a:r>
            <a:endParaRPr lang="pt-BR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162800"/>
            <a:ext cx="9296400" cy="79248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31409" y="7391400"/>
            <a:ext cx="242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Nebulosa</a:t>
            </a:r>
            <a:r>
              <a:rPr lang="en-US" sz="2000" b="1" dirty="0" smtClean="0">
                <a:solidFill>
                  <a:schemeClr val="bg1"/>
                </a:solidFill>
                <a:latin typeface="Centaur" pitchFamily="18" charset="0"/>
              </a:rPr>
              <a:t> do </a:t>
            </a:r>
            <a:r>
              <a:rPr lang="en-US" sz="2000" b="1" dirty="0" err="1" smtClean="0">
                <a:solidFill>
                  <a:schemeClr val="bg1"/>
                </a:solidFill>
                <a:latin typeface="Centaur" pitchFamily="18" charset="0"/>
              </a:rPr>
              <a:t>caranguejo</a:t>
            </a:r>
            <a:endParaRPr lang="pt-BR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6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7229" y="9906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err="1" smtClean="0"/>
              <a:t>Estágio</a:t>
            </a:r>
            <a:r>
              <a:rPr lang="en-US" dirty="0" smtClean="0"/>
              <a:t> final de </a:t>
            </a:r>
            <a:r>
              <a:rPr lang="en-US" dirty="0" err="1" smtClean="0"/>
              <a:t>estrelas</a:t>
            </a:r>
            <a:r>
              <a:rPr lang="en-US" dirty="0" smtClean="0"/>
              <a:t> </a:t>
            </a:r>
            <a:r>
              <a:rPr lang="en-US" dirty="0" err="1" smtClean="0"/>
              <a:t>pequenas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2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9144000" cy="54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Origem</a:t>
            </a:r>
            <a:r>
              <a:rPr lang="en-US" sz="3200" b="1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das </a:t>
            </a:r>
            <a:r>
              <a:rPr lang="en-US" sz="3200" b="1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nebulosas</a:t>
            </a:r>
            <a:endParaRPr lang="en-US" sz="3200" b="1" dirty="0" smtClean="0">
              <a:solidFill>
                <a:schemeClr val="bg1"/>
              </a:solidFill>
              <a:latin typeface="Centaur" pitchFamily="18" charset="0"/>
              <a:sym typeface="Wingdings" pitchFamily="2" charset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7229" y="9906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err="1" smtClean="0"/>
              <a:t>Estágio</a:t>
            </a:r>
            <a:r>
              <a:rPr lang="en-US" dirty="0" smtClean="0"/>
              <a:t> final de </a:t>
            </a:r>
            <a:r>
              <a:rPr lang="en-US" dirty="0" err="1" smtClean="0"/>
              <a:t>estrelas</a:t>
            </a:r>
            <a:r>
              <a:rPr lang="en-US" dirty="0" smtClean="0"/>
              <a:t> </a:t>
            </a:r>
            <a:r>
              <a:rPr lang="en-US" dirty="0" err="1" smtClean="0"/>
              <a:t>pequenas</a:t>
            </a:r>
            <a:r>
              <a:rPr lang="en-US" dirty="0" smtClean="0"/>
              <a:t> </a:t>
            </a:r>
            <a:r>
              <a:rPr lang="en-US" dirty="0" err="1" smtClean="0"/>
              <a:t>estrelas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572000" y="1905000"/>
            <a:ext cx="0" cy="838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077229" y="2971800"/>
            <a:ext cx="6989542" cy="547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3200" b="1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r>
              <a:rPr lang="en-US" dirty="0" err="1" smtClean="0"/>
              <a:t>Nebulosas</a:t>
            </a:r>
            <a:r>
              <a:rPr lang="en-US" dirty="0" smtClean="0"/>
              <a:t> </a:t>
            </a:r>
            <a:r>
              <a:rPr lang="en-US" dirty="0" err="1" smtClean="0"/>
              <a:t>planetárias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86100" y="4114800"/>
            <a:ext cx="2971800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Conchas de gás e poeira brilhantes expelidas por estrelas com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massa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até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oito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dez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vezes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maiores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que</a:t>
            </a:r>
            <a:r>
              <a:rPr lang="en-US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o sol</a:t>
            </a:r>
            <a:r>
              <a:rPr lang="pt-BR" sz="2000" dirty="0" smtClean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entaur" pitchFamily="18" charset="0"/>
                <a:sym typeface="Wingdings" pitchFamily="2" charset="2"/>
              </a:rPr>
              <a:t>em estágios finais de evolução</a:t>
            </a:r>
            <a:endParaRPr lang="pt-BR" sz="2000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2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609</Words>
  <Application>Microsoft Office PowerPoint</Application>
  <PresentationFormat>Apresentação na tela (4:3)</PresentationFormat>
  <Paragraphs>122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</dc:creator>
  <cp:lastModifiedBy>Observatório</cp:lastModifiedBy>
  <cp:revision>56</cp:revision>
  <dcterms:created xsi:type="dcterms:W3CDTF">2011-10-03T12:28:52Z</dcterms:created>
  <dcterms:modified xsi:type="dcterms:W3CDTF">2011-10-10T02:12:31Z</dcterms:modified>
</cp:coreProperties>
</file>