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sldIdLst>
    <p:sldId id="256" r:id="rId2"/>
    <p:sldId id="257" r:id="rId3"/>
    <p:sldId id="258" r:id="rId4"/>
    <p:sldId id="259" r:id="rId5"/>
    <p:sldId id="260" r:id="rId6"/>
    <p:sldId id="276" r:id="rId7"/>
    <p:sldId id="277" r:id="rId8"/>
    <p:sldId id="281" r:id="rId9"/>
    <p:sldId id="261" r:id="rId10"/>
    <p:sldId id="262" r:id="rId11"/>
    <p:sldId id="292" r:id="rId12"/>
    <p:sldId id="264" r:id="rId13"/>
    <p:sldId id="282" r:id="rId14"/>
    <p:sldId id="289" r:id="rId15"/>
    <p:sldId id="265" r:id="rId16"/>
    <p:sldId id="293" r:id="rId17"/>
    <p:sldId id="288" r:id="rId18"/>
    <p:sldId id="285" r:id="rId19"/>
    <p:sldId id="286" r:id="rId20"/>
    <p:sldId id="287" r:id="rId21"/>
    <p:sldId id="290" r:id="rId22"/>
    <p:sldId id="268" r:id="rId23"/>
    <p:sldId id="295" r:id="rId24"/>
    <p:sldId id="275" r:id="rId25"/>
    <p:sldId id="294" r:id="rId26"/>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77" autoAdjust="0"/>
    <p:restoredTop sz="62278" autoAdjust="0"/>
  </p:normalViewPr>
  <p:slideViewPr>
    <p:cSldViewPr>
      <p:cViewPr varScale="1">
        <p:scale>
          <a:sx n="69" d="100"/>
          <a:sy n="69" d="100"/>
        </p:scale>
        <p:origin x="-216" y="-10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7762BF-A2BB-4EDE-8992-34CC99CE15CA}" type="datetimeFigureOut">
              <a:rPr lang="pt-BR" smtClean="0"/>
              <a:pPr/>
              <a:t>03/09/2011</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5395D3-C809-47EE-A712-4516FBB9C2B1}" type="slidenum">
              <a:rPr lang="pt-BR" smtClean="0"/>
              <a:pPr/>
              <a:t>‹nº›</a:t>
            </a:fld>
            <a:endParaRPr lang="pt-BR"/>
          </a:p>
        </p:txBody>
      </p:sp>
    </p:spTree>
    <p:extLst>
      <p:ext uri="{BB962C8B-B14F-4D97-AF65-F5344CB8AC3E}">
        <p14:creationId xmlns:p14="http://schemas.microsoft.com/office/powerpoint/2010/main" xmlns="" val="86817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curious.astro.cornell.edu/question.php?number=545"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curious.astro.cornell.edu/question.php?number=686" TargetMode="External"/><Relationship Id="rId3" Type="http://schemas.openxmlformats.org/officeDocument/2006/relationships/hyperlink" Target="http://saucer2.vilabol.uol.com.br/lua.html" TargetMode="External"/><Relationship Id="rId7" Type="http://schemas.openxmlformats.org/officeDocument/2006/relationships/hyperlink" Target="http://www.zenite.nu/"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mundoestranho.abril.com.br/materia/o-que-aconteceria-com-a-terra-se-a-lua-se-afastasse" TargetMode="External"/><Relationship Id="rId5" Type="http://schemas.openxmlformats.org/officeDocument/2006/relationships/hyperlink" Target="http://noticias.terra.com.br/educacao/vocesabia/interna/0,,OI2032506-EI8405,00.html" TargetMode="External"/><Relationship Id="rId4" Type="http://schemas.openxmlformats.org/officeDocument/2006/relationships/hyperlink" Target="http://www.brasilescola.com/geografia/terremotos.htm" TargetMode="External"/><Relationship Id="rId9" Type="http://schemas.openxmlformats.org/officeDocument/2006/relationships/hyperlink" Target="http://revistagalileu.globo.com/Revista/Galileu/0,,EDG84272-7943-206-5,00-AFINAL+O+QUE+VAI+ACONTECER+COM+A+TERRA+EM.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ucer2.vilabol.uol.com.br/lua.html"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www.zenite.nu/" TargetMode="External"/><Relationship Id="rId4" Type="http://schemas.openxmlformats.org/officeDocument/2006/relationships/hyperlink" Target="http://clickeaprenda.uol.com.br/cgi-local/lib-site/conteudo/mostra_conteudo.pl?codpag=NOT0905250201&amp;disc=not&amp;nivel=M"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noticias.terra.com.br/educacao/vocesabia/interna/0,,OI2032506-EI8405,00.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permundo.abril.com.br/busca/?qu=Lua"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mundoestranho.abril.com.br/materia/o-que-aconteceria-com-a-terra-se-a-lua-se-afastasse"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brasilescola.com/geografia/terremotos.htm"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destaquecatarina.com.br/Noticias/ambientalismo/557/tsunamis-implacaveis-e-temiveis-ondas-dos-mare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Pouquíssimo provável. As órbitas dos planetas não estão no mesmo plano e há diferença nas velocidades de cada astro ao redor do Sol. A chance de ocorrer é única em 18 bilhões de anos. O universo tem menos de 15 bilhões de anos. O Sistema Solar, menos de 5 bilhões.</a:t>
            </a:r>
            <a:endParaRPr lang="pt-BR" dirty="0"/>
          </a:p>
        </p:txBody>
      </p:sp>
      <p:sp>
        <p:nvSpPr>
          <p:cNvPr id="4" name="Espaço Reservado para Número de Slide 3"/>
          <p:cNvSpPr>
            <a:spLocks noGrp="1"/>
          </p:cNvSpPr>
          <p:nvPr>
            <p:ph type="sldNum" sz="quarter" idx="10"/>
          </p:nvPr>
        </p:nvSpPr>
        <p:spPr/>
        <p:txBody>
          <a:bodyPr/>
          <a:lstStyle/>
          <a:p>
            <a:fld id="{7A5395D3-C809-47EE-A712-4516FBB9C2B1}" type="slidenum">
              <a:rPr lang="pt-BR" smtClean="0"/>
              <a:pPr/>
              <a:t>3</a:t>
            </a:fld>
            <a:endParaRPr lang="pt-BR"/>
          </a:p>
        </p:txBody>
      </p:sp>
    </p:spTree>
    <p:extLst>
      <p:ext uri="{BB962C8B-B14F-4D97-AF65-F5344CB8AC3E}">
        <p14:creationId xmlns:p14="http://schemas.microsoft.com/office/powerpoint/2010/main" xmlns="" val="4040241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often also mention the fact that Dec 21st is the winter solstice, and that the Sun on the solstice that year is "aligned" with the plane of the galaxy. On the winter solstice, the Sun always has a Declination of -23.5 degrees, and a Right Ascension of 18 hours, but exactly where this is on the sky relative to more distant stars changes very slowly due to the "precession of the equinoxes". We have a posted answer explaining </a:t>
            </a:r>
            <a:r>
              <a:rPr lang="en-US" sz="1200" kern="1200" dirty="0" smtClean="0">
                <a:solidFill>
                  <a:schemeClr val="tx1"/>
                </a:solidFill>
                <a:effectLst/>
                <a:latin typeface="+mn-lt"/>
                <a:ea typeface="+mn-ea"/>
                <a:cs typeface="+mn-cs"/>
                <a:hlinkClick r:id="rId3"/>
              </a:rPr>
              <a:t>this effect</a:t>
            </a:r>
            <a:r>
              <a:rPr lang="en-US" sz="1200" kern="1200" dirty="0" smtClean="0">
                <a:solidFill>
                  <a:schemeClr val="tx1"/>
                </a:solidFill>
                <a:effectLst/>
                <a:latin typeface="+mn-lt"/>
                <a:ea typeface="+mn-ea"/>
                <a:cs typeface="+mn-cs"/>
              </a:rPr>
              <a:t> but how it's important in this answer (and how it was first noticed) is by the fact that it moves the position of the equinoxes, and solstices with a period of 26,000 years in a complete circle around the sky westward along the ecliptic. So the position of the winter solstice moves 360 degrees in 26,000 years. That means that it moves 360/26000 = 0.01 degrees a year. Defining an exact boundary for the plane of the Milky Way is tough, but it's at least 10-20 degrees wide across much of the sky, meaning that the solstice can be described as being "in the plane of the Milky Way" for 700-1400 years! To put it another way, the winter solstice that just past (2005) was only 0.1 degrees away from where it will be in 2012, a distance smaller than the size of the Sun itself (which is about 0.5 degrees in diameter). In any case the Sun crosses the plane of the Galaxy twice every year as we orbit around it, with no ill effect on Earth.</a:t>
            </a:r>
            <a:endParaRPr lang="pt-BR" sz="1200" kern="1200" dirty="0" smtClean="0">
              <a:solidFill>
                <a:schemeClr val="tx1"/>
              </a:solidFill>
              <a:effectLst/>
              <a:latin typeface="+mn-lt"/>
              <a:ea typeface="+mn-ea"/>
              <a:cs typeface="+mn-cs"/>
            </a:endParaRPr>
          </a:p>
          <a:p>
            <a:endParaRPr lang="pt-BR" dirty="0" smtClean="0"/>
          </a:p>
          <a:p>
            <a:endParaRPr lang="pt-BR" dirty="0" smtClean="0"/>
          </a:p>
          <a:p>
            <a:r>
              <a:rPr lang="pt-BR" sz="1200" b="1" i="0" kern="1200" dirty="0" smtClean="0">
                <a:solidFill>
                  <a:schemeClr val="tx1"/>
                </a:solidFill>
                <a:effectLst/>
                <a:latin typeface="+mn-lt"/>
                <a:ea typeface="+mn-ea"/>
                <a:cs typeface="+mn-cs"/>
              </a:rPr>
              <a:t>Alinhamento Galáctico</a:t>
            </a:r>
          </a:p>
          <a:p>
            <a:r>
              <a:rPr lang="pt-BR" sz="1200" b="1" i="0" kern="1200" dirty="0" smtClean="0">
                <a:solidFill>
                  <a:schemeClr val="tx1"/>
                </a:solidFill>
                <a:effectLst/>
                <a:latin typeface="+mn-lt"/>
                <a:ea typeface="+mn-ea"/>
                <a:cs typeface="+mn-cs"/>
              </a:rPr>
              <a:t>O alinhamento galáctico em questão é o alinhamento do Sol no Solstício de Inverno de 2012 com o centro da Via Láctea, no Equador galáctico (linha análoga ao Equador terrestre, que divide a nossa galáxia em duas partes). Um alinhamento com estas características apenas acontece uma vez a cada 26 000 anos e coincide com o fim do calendário de Conta Longa dos maias.</a:t>
            </a:r>
            <a:br>
              <a:rPr lang="pt-BR" sz="1200" b="1" i="0" kern="1200" dirty="0" smtClean="0">
                <a:solidFill>
                  <a:schemeClr val="tx1"/>
                </a:solidFill>
                <a:effectLst/>
                <a:latin typeface="+mn-lt"/>
                <a:ea typeface="+mn-ea"/>
                <a:cs typeface="+mn-cs"/>
              </a:rPr>
            </a:br>
            <a:r>
              <a:rPr lang="pt-BR" sz="1200" b="1" i="0" kern="1200" dirty="0" smtClean="0">
                <a:solidFill>
                  <a:schemeClr val="tx1"/>
                </a:solidFill>
                <a:effectLst/>
                <a:latin typeface="+mn-lt"/>
                <a:ea typeface="+mn-ea"/>
                <a:cs typeface="+mn-cs"/>
              </a:rPr>
              <a:t/>
            </a:r>
            <a:br>
              <a:rPr lang="pt-BR" sz="1200" b="1" i="0" kern="1200" dirty="0" smtClean="0">
                <a:solidFill>
                  <a:schemeClr val="tx1"/>
                </a:solidFill>
                <a:effectLst/>
                <a:latin typeface="+mn-lt"/>
                <a:ea typeface="+mn-ea"/>
                <a:cs typeface="+mn-cs"/>
              </a:rPr>
            </a:br>
            <a:r>
              <a:rPr lang="pt-BR" sz="1200" b="1" i="0" kern="1200" dirty="0" smtClean="0">
                <a:solidFill>
                  <a:schemeClr val="tx1"/>
                </a:solidFill>
                <a:effectLst/>
                <a:latin typeface="+mn-lt"/>
                <a:ea typeface="+mn-ea"/>
                <a:cs typeface="+mn-cs"/>
              </a:rPr>
              <a:t>A Via Láctea é a galáxia onde está localizado o nosso Sistema Solar. É uma estrutura em espiral constituída por cerca de duzentos biliões de estrelas e divide-se em seis partes: núcleo, bolbo central, disco, braços espirais, componente esférico e halo.</a:t>
            </a:r>
            <a:br>
              <a:rPr lang="pt-BR" sz="1200" b="1" i="0" kern="1200" dirty="0" smtClean="0">
                <a:solidFill>
                  <a:schemeClr val="tx1"/>
                </a:solidFill>
                <a:effectLst/>
                <a:latin typeface="+mn-lt"/>
                <a:ea typeface="+mn-ea"/>
                <a:cs typeface="+mn-cs"/>
              </a:rPr>
            </a:br>
            <a:r>
              <a:rPr lang="pt-BR" sz="1200" b="1" i="0" kern="1200" dirty="0" smtClean="0">
                <a:solidFill>
                  <a:schemeClr val="tx1"/>
                </a:solidFill>
                <a:effectLst/>
                <a:latin typeface="+mn-lt"/>
                <a:ea typeface="+mn-ea"/>
                <a:cs typeface="+mn-cs"/>
              </a:rPr>
              <a:t>O núcleo tem a forma de uma esfera achatada e é uma fonte de intensa radiação </a:t>
            </a:r>
            <a:r>
              <a:rPr lang="pt-BR" sz="1200" b="1" i="0" kern="1200" dirty="0" err="1" smtClean="0">
                <a:solidFill>
                  <a:schemeClr val="tx1"/>
                </a:solidFill>
                <a:effectLst/>
                <a:latin typeface="+mn-lt"/>
                <a:ea typeface="+mn-ea"/>
                <a:cs typeface="+mn-cs"/>
              </a:rPr>
              <a:t>electromagnética</a:t>
            </a:r>
            <a:r>
              <a:rPr lang="pt-BR" sz="1200" b="1" i="0" kern="1200" dirty="0" smtClean="0">
                <a:solidFill>
                  <a:schemeClr val="tx1"/>
                </a:solidFill>
                <a:effectLst/>
                <a:latin typeface="+mn-lt"/>
                <a:ea typeface="+mn-ea"/>
                <a:cs typeface="+mn-cs"/>
              </a:rPr>
              <a:t>, provavelmente devido à existência de um buraco negro no seu centro. O disco é a parte mais visível da galáxia e é nesta estrutura que repousam os braços da Via Láctea. As estrelas do disco têm um movimento de translação em volta do núcleo, todas as estrelas que observamos no céu </a:t>
            </a:r>
            <a:r>
              <a:rPr lang="pt-BR" sz="1200" b="1" i="0" kern="1200" dirty="0" err="1" smtClean="0">
                <a:solidFill>
                  <a:schemeClr val="tx1"/>
                </a:solidFill>
                <a:effectLst/>
                <a:latin typeface="+mn-lt"/>
                <a:ea typeface="+mn-ea"/>
                <a:cs typeface="+mn-cs"/>
              </a:rPr>
              <a:t>nocturno</a:t>
            </a:r>
            <a:r>
              <a:rPr lang="pt-BR" sz="1200" b="1" i="0" kern="1200" dirty="0" smtClean="0">
                <a:solidFill>
                  <a:schemeClr val="tx1"/>
                </a:solidFill>
                <a:effectLst/>
                <a:latin typeface="+mn-lt"/>
                <a:ea typeface="+mn-ea"/>
                <a:cs typeface="+mn-cs"/>
              </a:rPr>
              <a:t> estão localizadas no disco galáctico.</a:t>
            </a:r>
            <a:br>
              <a:rPr lang="pt-BR" sz="1200" b="1" i="0" kern="1200" dirty="0" smtClean="0">
                <a:solidFill>
                  <a:schemeClr val="tx1"/>
                </a:solidFill>
                <a:effectLst/>
                <a:latin typeface="+mn-lt"/>
                <a:ea typeface="+mn-ea"/>
                <a:cs typeface="+mn-cs"/>
              </a:rPr>
            </a:br>
            <a:r>
              <a:rPr lang="pt-BR" sz="1200" b="1" i="0" kern="1200" dirty="0" smtClean="0">
                <a:solidFill>
                  <a:schemeClr val="tx1"/>
                </a:solidFill>
                <a:effectLst/>
                <a:latin typeface="+mn-lt"/>
                <a:ea typeface="+mn-ea"/>
                <a:cs typeface="+mn-cs"/>
              </a:rPr>
              <a:t>Até 2008 acreditava-se que a Via Láctea possuía 4 braços mas afinal parece que possui apenas dois braços estelares principais: o braço </a:t>
            </a:r>
            <a:r>
              <a:rPr lang="pt-BR" sz="1200" b="1" i="0" kern="1200" dirty="0" err="1" smtClean="0">
                <a:solidFill>
                  <a:schemeClr val="tx1"/>
                </a:solidFill>
                <a:effectLst/>
                <a:latin typeface="+mn-lt"/>
                <a:ea typeface="+mn-ea"/>
                <a:cs typeface="+mn-cs"/>
              </a:rPr>
              <a:t>Perseus</a:t>
            </a:r>
            <a:r>
              <a:rPr lang="pt-BR" sz="1200" b="1" i="0" kern="1200" dirty="0" smtClean="0">
                <a:solidFill>
                  <a:schemeClr val="tx1"/>
                </a:solidFill>
                <a:effectLst/>
                <a:latin typeface="+mn-lt"/>
                <a:ea typeface="+mn-ea"/>
                <a:cs typeface="+mn-cs"/>
              </a:rPr>
              <a:t> e o braço </a:t>
            </a:r>
            <a:r>
              <a:rPr lang="pt-BR" sz="1200" b="1" i="0" kern="1200" dirty="0" err="1" smtClean="0">
                <a:solidFill>
                  <a:schemeClr val="tx1"/>
                </a:solidFill>
                <a:effectLst/>
                <a:latin typeface="+mn-lt"/>
                <a:ea typeface="+mn-ea"/>
                <a:cs typeface="+mn-cs"/>
              </a:rPr>
              <a:t>Centaurus</a:t>
            </a:r>
            <a:r>
              <a:rPr lang="pt-BR" sz="1200" b="1" i="0" kern="1200" dirty="0" smtClean="0">
                <a:solidFill>
                  <a:schemeClr val="tx1"/>
                </a:solidFill>
                <a:effectLst/>
                <a:latin typeface="+mn-lt"/>
                <a:ea typeface="+mn-ea"/>
                <a:cs typeface="+mn-cs"/>
              </a:rPr>
              <a:t>. Os demais braços foram reclassificados como braços menores ou ramificações. Esses dois braços principais contêm uma enorme concentração de estrelas jovens e brilhantes. Desta forma, a Via Láctea é classificada como sendo uma galáxia espiral e os seus braços estão em movimento rotatório em torno do núcleo, à semelhança de um grande cata-vento. É no braço menor de Órion que está localizado o nosso sistema solar. O Sol – e com ele o sistema solar - </a:t>
            </a:r>
            <a:r>
              <a:rPr lang="pt-BR" sz="1200" b="1" i="0" kern="1200" dirty="0" err="1" smtClean="0">
                <a:solidFill>
                  <a:schemeClr val="tx1"/>
                </a:solidFill>
                <a:effectLst/>
                <a:latin typeface="+mn-lt"/>
                <a:ea typeface="+mn-ea"/>
                <a:cs typeface="+mn-cs"/>
              </a:rPr>
              <a:t>efectua</a:t>
            </a:r>
            <a:r>
              <a:rPr lang="pt-BR" sz="1200" b="1" i="0" kern="1200" dirty="0" smtClean="0">
                <a:solidFill>
                  <a:schemeClr val="tx1"/>
                </a:solidFill>
                <a:effectLst/>
                <a:latin typeface="+mn-lt"/>
                <a:ea typeface="+mn-ea"/>
                <a:cs typeface="+mn-cs"/>
              </a:rPr>
              <a:t> uma rotação completa em torno do núcleo a cada 200 milhões de anos, à velocidade de 225 Km/s, estando localizado a cerca de 27 mil anos-luz do centro galáctico.</a:t>
            </a:r>
            <a:br>
              <a:rPr lang="pt-BR" sz="1200" b="1" i="0" kern="1200" dirty="0" smtClean="0">
                <a:solidFill>
                  <a:schemeClr val="tx1"/>
                </a:solidFill>
                <a:effectLst/>
                <a:latin typeface="+mn-lt"/>
                <a:ea typeface="+mn-ea"/>
                <a:cs typeface="+mn-cs"/>
              </a:rPr>
            </a:br>
            <a:r>
              <a:rPr lang="pt-BR" sz="1200" b="1" i="0" kern="1200" dirty="0" smtClean="0">
                <a:solidFill>
                  <a:schemeClr val="tx1"/>
                </a:solidFill>
                <a:effectLst/>
                <a:latin typeface="+mn-lt"/>
                <a:ea typeface="+mn-ea"/>
                <a:cs typeface="+mn-cs"/>
              </a:rPr>
              <a:t>A Via Láctea descreve como um todo um movimento de rotação (apesar de os seus componentes não se deslocarem à mesma velocidade) e está inserida no chamado Grupo Local de galáxias, que é constituído por cerca de trinta galáxias; as principais são a Via Láctea e a Andrómeda (estas duas galáxias espirais gigantes orbitam um centro de massa comum).</a:t>
            </a:r>
          </a:p>
          <a:p>
            <a:r>
              <a:rPr lang="pt-BR" sz="1200" b="1" i="0" kern="1200" dirty="0" smtClean="0">
                <a:solidFill>
                  <a:schemeClr val="tx1"/>
                </a:solidFill>
                <a:effectLst/>
                <a:latin typeface="+mn-lt"/>
                <a:ea typeface="+mn-ea"/>
                <a:cs typeface="+mn-cs"/>
              </a:rPr>
              <a:t/>
            </a:r>
            <a:br>
              <a:rPr lang="pt-BR" sz="1200" b="1" i="0" kern="1200" dirty="0" smtClean="0">
                <a:solidFill>
                  <a:schemeClr val="tx1"/>
                </a:solidFill>
                <a:effectLst/>
                <a:latin typeface="+mn-lt"/>
                <a:ea typeface="+mn-ea"/>
                <a:cs typeface="+mn-cs"/>
              </a:rPr>
            </a:br>
            <a:r>
              <a:rPr lang="pt-BR" sz="1200" b="1" i="0" kern="1200" dirty="0" smtClean="0">
                <a:solidFill>
                  <a:schemeClr val="tx1"/>
                </a:solidFill>
                <a:effectLst/>
                <a:latin typeface="+mn-lt"/>
                <a:ea typeface="+mn-ea"/>
                <a:cs typeface="+mn-cs"/>
              </a:rPr>
              <a:t>Em termos de mitologia maia, a Via Láctea representa a Grande Mãe Cósmica, a partir da qual toda a vida nasceu e o seu centro representa o útero cósmico. No interior do centro galáctico existe uma nebulosa região escura de pó e nuvens, semelhante a um corredor escuro, conhecido </a:t>
            </a:r>
            <a:r>
              <a:rPr lang="pt-BR" sz="1200" b="1" i="0" kern="1200" dirty="0" err="1" smtClean="0">
                <a:solidFill>
                  <a:schemeClr val="tx1"/>
                </a:solidFill>
                <a:effectLst/>
                <a:latin typeface="+mn-lt"/>
                <a:ea typeface="+mn-ea"/>
                <a:cs typeface="+mn-cs"/>
              </a:rPr>
              <a:t>actualmente</a:t>
            </a:r>
            <a:r>
              <a:rPr lang="pt-BR" sz="1200" b="1" i="0" kern="1200" dirty="0" smtClean="0">
                <a:solidFill>
                  <a:schemeClr val="tx1"/>
                </a:solidFill>
                <a:effectLst/>
                <a:latin typeface="+mn-lt"/>
                <a:ea typeface="+mn-ea"/>
                <a:cs typeface="+mn-cs"/>
              </a:rPr>
              <a:t> por </a:t>
            </a:r>
            <a:r>
              <a:rPr lang="pt-BR" sz="1200" b="1" i="0" kern="1200" dirty="0" err="1" smtClean="0">
                <a:solidFill>
                  <a:schemeClr val="tx1"/>
                </a:solidFill>
                <a:effectLst/>
                <a:latin typeface="+mn-lt"/>
                <a:ea typeface="+mn-ea"/>
                <a:cs typeface="+mn-cs"/>
              </a:rPr>
              <a:t>Dark</a:t>
            </a:r>
            <a:r>
              <a:rPr lang="pt-BR" sz="1200" b="1" i="0" kern="1200" dirty="0" smtClean="0">
                <a:solidFill>
                  <a:schemeClr val="tx1"/>
                </a:solidFill>
                <a:effectLst/>
                <a:latin typeface="+mn-lt"/>
                <a:ea typeface="+mn-ea"/>
                <a:cs typeface="+mn-cs"/>
              </a:rPr>
              <a:t> </a:t>
            </a:r>
            <a:r>
              <a:rPr lang="pt-BR" sz="1200" b="1" i="0" kern="1200" dirty="0" err="1" smtClean="0">
                <a:solidFill>
                  <a:schemeClr val="tx1"/>
                </a:solidFill>
                <a:effectLst/>
                <a:latin typeface="+mn-lt"/>
                <a:ea typeface="+mn-ea"/>
                <a:cs typeface="+mn-cs"/>
              </a:rPr>
              <a:t>Rift</a:t>
            </a:r>
            <a:r>
              <a:rPr lang="pt-BR" sz="1200" b="1" i="0" kern="1200" dirty="0" smtClean="0">
                <a:solidFill>
                  <a:schemeClr val="tx1"/>
                </a:solidFill>
                <a:effectLst/>
                <a:latin typeface="+mn-lt"/>
                <a:ea typeface="+mn-ea"/>
                <a:cs typeface="+mn-cs"/>
              </a:rPr>
              <a:t> e conhecido pelos maias por </a:t>
            </a:r>
            <a:r>
              <a:rPr lang="pt-BR" sz="1200" b="1" i="0" kern="1200" dirty="0" err="1" smtClean="0">
                <a:solidFill>
                  <a:schemeClr val="tx1"/>
                </a:solidFill>
                <a:effectLst/>
                <a:latin typeface="+mn-lt"/>
                <a:ea typeface="+mn-ea"/>
                <a:cs typeface="+mn-cs"/>
              </a:rPr>
              <a:t>Xibalba</a:t>
            </a:r>
            <a:r>
              <a:rPr lang="pt-BR" sz="1200" b="1" i="0" kern="1200" dirty="0" smtClean="0">
                <a:solidFill>
                  <a:schemeClr val="tx1"/>
                </a:solidFill>
                <a:effectLst/>
                <a:latin typeface="+mn-lt"/>
                <a:ea typeface="+mn-ea"/>
                <a:cs typeface="+mn-cs"/>
              </a:rPr>
              <a:t> Be ou Caminho Escuro.</a:t>
            </a:r>
            <a:br>
              <a:rPr lang="pt-BR" sz="1200" b="1" i="0" kern="1200" dirty="0" smtClean="0">
                <a:solidFill>
                  <a:schemeClr val="tx1"/>
                </a:solidFill>
                <a:effectLst/>
                <a:latin typeface="+mn-lt"/>
                <a:ea typeface="+mn-ea"/>
                <a:cs typeface="+mn-cs"/>
              </a:rPr>
            </a:br>
            <a:endParaRPr lang="pt-BR" sz="1200" b="1" i="0" kern="1200" dirty="0" smtClean="0">
              <a:solidFill>
                <a:schemeClr val="tx1"/>
              </a:solidFill>
              <a:effectLst/>
              <a:latin typeface="+mn-lt"/>
              <a:ea typeface="+mn-ea"/>
              <a:cs typeface="+mn-cs"/>
            </a:endParaRPr>
          </a:p>
          <a:p>
            <a:r>
              <a:rPr lang="pt-BR" sz="1200" b="1" i="0" kern="1200" dirty="0" smtClean="0">
                <a:solidFill>
                  <a:schemeClr val="tx1"/>
                </a:solidFill>
                <a:effectLst/>
                <a:latin typeface="+mn-lt"/>
                <a:ea typeface="+mn-ea"/>
                <a:cs typeface="+mn-cs"/>
              </a:rPr>
              <a:t/>
            </a:r>
            <a:br>
              <a:rPr lang="pt-BR" sz="1200" b="1" i="0" kern="1200" dirty="0" smtClean="0">
                <a:solidFill>
                  <a:schemeClr val="tx1"/>
                </a:solidFill>
                <a:effectLst/>
                <a:latin typeface="+mn-lt"/>
                <a:ea typeface="+mn-ea"/>
                <a:cs typeface="+mn-cs"/>
              </a:rPr>
            </a:br>
            <a:r>
              <a:rPr lang="pt-BR" sz="1200" b="1" i="0" kern="1200" dirty="0" smtClean="0">
                <a:solidFill>
                  <a:schemeClr val="tx1"/>
                </a:solidFill>
                <a:effectLst/>
                <a:latin typeface="+mn-lt"/>
                <a:ea typeface="+mn-ea"/>
                <a:cs typeface="+mn-cs"/>
              </a:rPr>
              <a:t/>
            </a:r>
            <a:br>
              <a:rPr lang="pt-BR" sz="1200" b="1" i="0" kern="1200" dirty="0" smtClean="0">
                <a:solidFill>
                  <a:schemeClr val="tx1"/>
                </a:solidFill>
                <a:effectLst/>
                <a:latin typeface="+mn-lt"/>
                <a:ea typeface="+mn-ea"/>
                <a:cs typeface="+mn-cs"/>
              </a:rPr>
            </a:br>
            <a:r>
              <a:rPr lang="pt-BR" sz="1200" b="1" i="0" kern="1200" dirty="0" smtClean="0">
                <a:solidFill>
                  <a:schemeClr val="tx1"/>
                </a:solidFill>
                <a:effectLst/>
                <a:latin typeface="+mn-lt"/>
                <a:ea typeface="+mn-ea"/>
                <a:cs typeface="+mn-cs"/>
              </a:rPr>
              <a:t>Relativamente ao alinhamento há quem defenda que, mais precisamente, o Sol no Solstício de Inverno de 2012 atingirá um determinado ponto no fundo do </a:t>
            </a:r>
            <a:r>
              <a:rPr lang="pt-BR" sz="1200" b="1" i="0" kern="1200" dirty="0" err="1" smtClean="0">
                <a:solidFill>
                  <a:schemeClr val="tx1"/>
                </a:solidFill>
                <a:effectLst/>
                <a:latin typeface="+mn-lt"/>
                <a:ea typeface="+mn-ea"/>
                <a:cs typeface="+mn-cs"/>
              </a:rPr>
              <a:t>Dark</a:t>
            </a:r>
            <a:r>
              <a:rPr lang="pt-BR" sz="1200" b="1" i="0" kern="1200" dirty="0" smtClean="0">
                <a:solidFill>
                  <a:schemeClr val="tx1"/>
                </a:solidFill>
                <a:effectLst/>
                <a:latin typeface="+mn-lt"/>
                <a:ea typeface="+mn-ea"/>
                <a:cs typeface="+mn-cs"/>
              </a:rPr>
              <a:t> </a:t>
            </a:r>
            <a:r>
              <a:rPr lang="pt-BR" sz="1200" b="1" i="0" kern="1200" dirty="0" err="1" smtClean="0">
                <a:solidFill>
                  <a:schemeClr val="tx1"/>
                </a:solidFill>
                <a:effectLst/>
                <a:latin typeface="+mn-lt"/>
                <a:ea typeface="+mn-ea"/>
                <a:cs typeface="+mn-cs"/>
              </a:rPr>
              <a:t>Rift</a:t>
            </a:r>
            <a:r>
              <a:rPr lang="pt-BR" sz="1200" b="1" i="0" kern="1200" dirty="0" smtClean="0">
                <a:solidFill>
                  <a:schemeClr val="tx1"/>
                </a:solidFill>
                <a:effectLst/>
                <a:latin typeface="+mn-lt"/>
                <a:ea typeface="+mn-ea"/>
                <a:cs typeface="+mn-cs"/>
              </a:rPr>
              <a:t> e parecerá nascer do mesmo, do “Canal de Nascimento Galáctico”. É como se o Sol nascesse de novo do útero cósmico. Para alguns, a constelação de </a:t>
            </a:r>
            <a:r>
              <a:rPr lang="pt-BR" sz="1200" b="1" i="0" kern="1200" dirty="0" err="1" smtClean="0">
                <a:solidFill>
                  <a:schemeClr val="tx1"/>
                </a:solidFill>
                <a:effectLst/>
                <a:latin typeface="+mn-lt"/>
                <a:ea typeface="+mn-ea"/>
                <a:cs typeface="+mn-cs"/>
              </a:rPr>
              <a:t>Cygnus</a:t>
            </a:r>
            <a:r>
              <a:rPr lang="pt-BR" sz="1200" b="1" i="0" kern="1200" dirty="0" smtClean="0">
                <a:solidFill>
                  <a:schemeClr val="tx1"/>
                </a:solidFill>
                <a:effectLst/>
                <a:latin typeface="+mn-lt"/>
                <a:ea typeface="+mn-ea"/>
                <a:cs typeface="+mn-cs"/>
              </a:rPr>
              <a:t> é importante neste alinhamento: esta encontra-se localizada no topo do </a:t>
            </a:r>
            <a:r>
              <a:rPr lang="pt-BR" sz="1200" b="1" i="0" kern="1200" dirty="0" err="1" smtClean="0">
                <a:solidFill>
                  <a:schemeClr val="tx1"/>
                </a:solidFill>
                <a:effectLst/>
                <a:latin typeface="+mn-lt"/>
                <a:ea typeface="+mn-ea"/>
                <a:cs typeface="+mn-cs"/>
              </a:rPr>
              <a:t>Dark</a:t>
            </a:r>
            <a:r>
              <a:rPr lang="pt-BR" sz="1200" b="1" i="0" kern="1200" dirty="0" smtClean="0">
                <a:solidFill>
                  <a:schemeClr val="tx1"/>
                </a:solidFill>
                <a:effectLst/>
                <a:latin typeface="+mn-lt"/>
                <a:ea typeface="+mn-ea"/>
                <a:cs typeface="+mn-cs"/>
              </a:rPr>
              <a:t> </a:t>
            </a:r>
            <a:r>
              <a:rPr lang="pt-BR" sz="1200" b="1" i="0" kern="1200" dirty="0" err="1" smtClean="0">
                <a:solidFill>
                  <a:schemeClr val="tx1"/>
                </a:solidFill>
                <a:effectLst/>
                <a:latin typeface="+mn-lt"/>
                <a:ea typeface="+mn-ea"/>
                <a:cs typeface="+mn-cs"/>
              </a:rPr>
              <a:t>Rift</a:t>
            </a:r>
            <a:r>
              <a:rPr lang="pt-BR" sz="1200" b="1" i="0" kern="1200" dirty="0" smtClean="0">
                <a:solidFill>
                  <a:schemeClr val="tx1"/>
                </a:solidFill>
                <a:effectLst/>
                <a:latin typeface="+mn-lt"/>
                <a:ea typeface="+mn-ea"/>
                <a:cs typeface="+mn-cs"/>
              </a:rPr>
              <a:t>, podendo significar o local do nascimento cósmico.</a:t>
            </a:r>
            <a:br>
              <a:rPr lang="pt-BR" sz="1200" b="1" i="0" kern="1200" dirty="0" smtClean="0">
                <a:solidFill>
                  <a:schemeClr val="tx1"/>
                </a:solidFill>
                <a:effectLst/>
                <a:latin typeface="+mn-lt"/>
                <a:ea typeface="+mn-ea"/>
                <a:cs typeface="+mn-cs"/>
              </a:rPr>
            </a:br>
            <a:r>
              <a:rPr lang="pt-BR" sz="1200" b="1" i="0" kern="1200" dirty="0" smtClean="0">
                <a:solidFill>
                  <a:schemeClr val="tx1"/>
                </a:solidFill>
                <a:effectLst/>
                <a:latin typeface="+mn-lt"/>
                <a:ea typeface="+mn-ea"/>
                <a:cs typeface="+mn-cs"/>
              </a:rPr>
              <a:t>Este alinhamento pode representar então o Ponto Zero no relógio cósmico, marcando o início de uma nova era evolucionária. Diz-nos que um novo Sol nasce, que um novo ano madruga, que um novo ciclo galáctico começa, que há uma transformação da Terra.</a:t>
            </a:r>
            <a:br>
              <a:rPr lang="pt-BR" sz="1200" b="1" i="0" kern="1200" dirty="0" smtClean="0">
                <a:solidFill>
                  <a:schemeClr val="tx1"/>
                </a:solidFill>
                <a:effectLst/>
                <a:latin typeface="+mn-lt"/>
                <a:ea typeface="+mn-ea"/>
                <a:cs typeface="+mn-cs"/>
              </a:rPr>
            </a:br>
            <a:r>
              <a:rPr lang="pt-BR" sz="1200" b="1" i="0" kern="1200" dirty="0" smtClean="0">
                <a:solidFill>
                  <a:schemeClr val="tx1"/>
                </a:solidFill>
                <a:effectLst/>
                <a:latin typeface="+mn-lt"/>
                <a:ea typeface="+mn-ea"/>
                <a:cs typeface="+mn-cs"/>
              </a:rPr>
              <a:t>Assim, este alinhamento galáctico pode ser antes descrito como um alinhamento do Sol com o </a:t>
            </a:r>
            <a:r>
              <a:rPr lang="pt-BR" sz="1200" b="1" i="0" kern="1200" dirty="0" err="1" smtClean="0">
                <a:solidFill>
                  <a:schemeClr val="tx1"/>
                </a:solidFill>
                <a:effectLst/>
                <a:latin typeface="+mn-lt"/>
                <a:ea typeface="+mn-ea"/>
                <a:cs typeface="+mn-cs"/>
              </a:rPr>
              <a:t>Dark</a:t>
            </a:r>
            <a:r>
              <a:rPr lang="pt-BR" sz="1200" b="1" i="0" kern="1200" dirty="0" smtClean="0">
                <a:solidFill>
                  <a:schemeClr val="tx1"/>
                </a:solidFill>
                <a:effectLst/>
                <a:latin typeface="+mn-lt"/>
                <a:ea typeface="+mn-ea"/>
                <a:cs typeface="+mn-cs"/>
              </a:rPr>
              <a:t> </a:t>
            </a:r>
            <a:r>
              <a:rPr lang="pt-BR" sz="1200" b="1" i="0" kern="1200" dirty="0" err="1" smtClean="0">
                <a:solidFill>
                  <a:schemeClr val="tx1"/>
                </a:solidFill>
                <a:effectLst/>
                <a:latin typeface="+mn-lt"/>
                <a:ea typeface="+mn-ea"/>
                <a:cs typeface="+mn-cs"/>
              </a:rPr>
              <a:t>Rift</a:t>
            </a:r>
            <a:r>
              <a:rPr lang="pt-BR" sz="1200" b="1" i="0" kern="1200" dirty="0" smtClean="0">
                <a:solidFill>
                  <a:schemeClr val="tx1"/>
                </a:solidFill>
                <a:effectLst/>
                <a:latin typeface="+mn-lt"/>
                <a:ea typeface="+mn-ea"/>
                <a:cs typeface="+mn-cs"/>
              </a:rPr>
              <a:t> e 2012 indica o ano em que estes estarão alinhados, em conjunto com o fim do ciclo </a:t>
            </a:r>
            <a:r>
              <a:rPr lang="pt-BR" sz="1200" b="1" i="0" kern="1200" dirty="0" err="1" smtClean="0">
                <a:solidFill>
                  <a:schemeClr val="tx1"/>
                </a:solidFill>
                <a:effectLst/>
                <a:latin typeface="+mn-lt"/>
                <a:ea typeface="+mn-ea"/>
                <a:cs typeface="+mn-cs"/>
              </a:rPr>
              <a:t>actual</a:t>
            </a:r>
            <a:r>
              <a:rPr lang="pt-BR" sz="1200" b="1" i="0" kern="1200" dirty="0" smtClean="0">
                <a:solidFill>
                  <a:schemeClr val="tx1"/>
                </a:solidFill>
                <a:effectLst/>
                <a:latin typeface="+mn-lt"/>
                <a:ea typeface="+mn-ea"/>
                <a:cs typeface="+mn-cs"/>
              </a:rPr>
              <a:t> de Precessão.</a:t>
            </a:r>
            <a:br>
              <a:rPr lang="pt-BR" sz="1200" b="1" i="0" kern="1200" dirty="0" smtClean="0">
                <a:solidFill>
                  <a:schemeClr val="tx1"/>
                </a:solidFill>
                <a:effectLst/>
                <a:latin typeface="+mn-lt"/>
                <a:ea typeface="+mn-ea"/>
                <a:cs typeface="+mn-cs"/>
              </a:rPr>
            </a:br>
            <a:r>
              <a:rPr lang="pt-BR" sz="1200" b="1" i="0" kern="1200" dirty="0" smtClean="0">
                <a:solidFill>
                  <a:schemeClr val="tx1"/>
                </a:solidFill>
                <a:effectLst/>
                <a:latin typeface="+mn-lt"/>
                <a:ea typeface="+mn-ea"/>
                <a:cs typeface="+mn-cs"/>
              </a:rPr>
              <a:t/>
            </a:r>
            <a:br>
              <a:rPr lang="pt-BR" sz="1200" b="1" i="0" kern="1200" dirty="0" smtClean="0">
                <a:solidFill>
                  <a:schemeClr val="tx1"/>
                </a:solidFill>
                <a:effectLst/>
                <a:latin typeface="+mn-lt"/>
                <a:ea typeface="+mn-ea"/>
                <a:cs typeface="+mn-cs"/>
              </a:rPr>
            </a:br>
            <a:r>
              <a:rPr lang="pt-BR" sz="1200" b="1" i="0" kern="1200" dirty="0" smtClean="0">
                <a:solidFill>
                  <a:schemeClr val="tx1"/>
                </a:solidFill>
                <a:effectLst/>
                <a:latin typeface="+mn-lt"/>
                <a:ea typeface="+mn-ea"/>
                <a:cs typeface="+mn-cs"/>
              </a:rPr>
              <a:t>Até porque como o centro galáctico é grande, o Sol também é grande e os movimentos são lentos, um alinhamento entre o Sol e o centro da Via Láctea decorre durante muitos anos e o alinhamento entre o Sol e o Equador galáctico ocorre durante 36 anos. John Major </a:t>
            </a:r>
            <a:r>
              <a:rPr lang="pt-BR" sz="1200" b="1" i="0" kern="1200" dirty="0" err="1" smtClean="0">
                <a:solidFill>
                  <a:schemeClr val="tx1"/>
                </a:solidFill>
                <a:effectLst/>
                <a:latin typeface="+mn-lt"/>
                <a:ea typeface="+mn-ea"/>
                <a:cs typeface="+mn-cs"/>
              </a:rPr>
              <a:t>Jenkins</a:t>
            </a:r>
            <a:r>
              <a:rPr lang="pt-BR" sz="1200" b="1" i="0" kern="1200" dirty="0" smtClean="0">
                <a:solidFill>
                  <a:schemeClr val="tx1"/>
                </a:solidFill>
                <a:effectLst/>
                <a:latin typeface="+mn-lt"/>
                <a:ea typeface="+mn-ea"/>
                <a:cs typeface="+mn-cs"/>
              </a:rPr>
              <a:t> promoveu a ideia deste alinhamento cósmico, considerando que este é determinado pela Precessão dos Equinócios. Este movimento altera a posição dos Equinócios e Solstícios em um grau a cada 72,2 anos; a posição destes move-se 360 graus em 26 000 anos, o que significa que se movem 0,01 graus por ano. Por isso este alinhamento ocorre aproximadamente durante 36 anos, entre 1980 e 2016 - Zona de Alinhamento Galáctico.</a:t>
            </a:r>
            <a:br>
              <a:rPr lang="pt-BR" sz="1200" b="1" i="0" kern="1200" dirty="0" smtClean="0">
                <a:solidFill>
                  <a:schemeClr val="tx1"/>
                </a:solidFill>
                <a:effectLst/>
                <a:latin typeface="+mn-lt"/>
                <a:ea typeface="+mn-ea"/>
                <a:cs typeface="+mn-cs"/>
              </a:rPr>
            </a:br>
            <a:r>
              <a:rPr lang="pt-BR" sz="1200" b="1" i="0" kern="1200" dirty="0" smtClean="0">
                <a:solidFill>
                  <a:schemeClr val="tx1"/>
                </a:solidFill>
                <a:effectLst/>
                <a:latin typeface="+mn-lt"/>
                <a:ea typeface="+mn-ea"/>
                <a:cs typeface="+mn-cs"/>
              </a:rPr>
              <a:t>Além do mais, de acordo com cálculos astronómicos recentes, o meridiano do Solstício coincidiu mais precisamente com o Equador galáctico em 21 de Dezembro de 1997… Deste modo, a ideia do alinhamento do Sol com o </a:t>
            </a:r>
            <a:r>
              <a:rPr lang="pt-BR" sz="1200" b="1" i="0" kern="1200" dirty="0" err="1" smtClean="0">
                <a:solidFill>
                  <a:schemeClr val="tx1"/>
                </a:solidFill>
                <a:effectLst/>
                <a:latin typeface="+mn-lt"/>
                <a:ea typeface="+mn-ea"/>
                <a:cs typeface="+mn-cs"/>
              </a:rPr>
              <a:t>Dark</a:t>
            </a:r>
            <a:r>
              <a:rPr lang="pt-BR" sz="1200" b="1" i="0" kern="1200" dirty="0" smtClean="0">
                <a:solidFill>
                  <a:schemeClr val="tx1"/>
                </a:solidFill>
                <a:effectLst/>
                <a:latin typeface="+mn-lt"/>
                <a:ea typeface="+mn-ea"/>
                <a:cs typeface="+mn-cs"/>
              </a:rPr>
              <a:t> </a:t>
            </a:r>
            <a:r>
              <a:rPr lang="pt-BR" sz="1200" b="1" i="0" kern="1200" dirty="0" err="1" smtClean="0">
                <a:solidFill>
                  <a:schemeClr val="tx1"/>
                </a:solidFill>
                <a:effectLst/>
                <a:latin typeface="+mn-lt"/>
                <a:ea typeface="+mn-ea"/>
                <a:cs typeface="+mn-cs"/>
              </a:rPr>
              <a:t>Rift</a:t>
            </a:r>
            <a:r>
              <a:rPr lang="pt-BR" sz="1200" b="1" i="0" kern="1200" dirty="0" smtClean="0">
                <a:solidFill>
                  <a:schemeClr val="tx1"/>
                </a:solidFill>
                <a:effectLst/>
                <a:latin typeface="+mn-lt"/>
                <a:ea typeface="+mn-ea"/>
                <a:cs typeface="+mn-cs"/>
              </a:rPr>
              <a:t> parece fazer mais sentido.</a:t>
            </a:r>
          </a:p>
          <a:p>
            <a:r>
              <a:rPr lang="pt-BR" sz="1200" b="1" i="0" kern="1200" dirty="0" smtClean="0">
                <a:solidFill>
                  <a:schemeClr val="tx1"/>
                </a:solidFill>
                <a:effectLst/>
                <a:latin typeface="+mn-lt"/>
                <a:ea typeface="+mn-ea"/>
                <a:cs typeface="+mn-cs"/>
              </a:rPr>
              <a:t/>
            </a:r>
            <a:br>
              <a:rPr lang="pt-BR" sz="1200" b="1" i="0" kern="1200" dirty="0" smtClean="0">
                <a:solidFill>
                  <a:schemeClr val="tx1"/>
                </a:solidFill>
                <a:effectLst/>
                <a:latin typeface="+mn-lt"/>
                <a:ea typeface="+mn-ea"/>
                <a:cs typeface="+mn-cs"/>
              </a:rPr>
            </a:br>
            <a:r>
              <a:rPr lang="pt-BR" sz="1200" b="1" i="0" kern="1200" dirty="0" smtClean="0">
                <a:solidFill>
                  <a:schemeClr val="tx1"/>
                </a:solidFill>
                <a:effectLst/>
                <a:latin typeface="+mn-lt"/>
                <a:ea typeface="+mn-ea"/>
                <a:cs typeface="+mn-cs"/>
              </a:rPr>
              <a:t>Para os defensores da evolução humana cíclica, mais especificamente da evolução da consciência da humanidade, este tempo na nossa galáxia é em torno de 26 000 anos, chegando a afirmar que o sistema solar se movimenta ao redor da Via Láctea em 26 000 anos… Para estes, estamos a chegar ao fim de um ciclo de 26 000 anos e iremos iniciar um novo a partir de 2013. Um dos seus principais argumentos é o de que, segundo os maias, no fim de um ciclo de 26 000 anos a Terra se aproxima do centro da galáxia e este processo cria uma transformação na Terra e na mente das pessoas, pois o Sol e a Terra são bombardeados por raios cósmicos provenientes deste centro galáctico. Defendem que isto está a acontecer </a:t>
            </a:r>
            <a:r>
              <a:rPr lang="pt-BR" sz="1200" b="1" i="0" kern="1200" dirty="0" err="1" smtClean="0">
                <a:solidFill>
                  <a:schemeClr val="tx1"/>
                </a:solidFill>
                <a:effectLst/>
                <a:latin typeface="+mn-lt"/>
                <a:ea typeface="+mn-ea"/>
                <a:cs typeface="+mn-cs"/>
              </a:rPr>
              <a:t>actualmente</a:t>
            </a:r>
            <a:r>
              <a:rPr lang="pt-BR" sz="1200" b="1" i="0" kern="1200" dirty="0" smtClean="0">
                <a:solidFill>
                  <a:schemeClr val="tx1"/>
                </a:solidFill>
                <a:effectLst/>
                <a:latin typeface="+mn-lt"/>
                <a:ea typeface="+mn-ea"/>
                <a:cs typeface="+mn-cs"/>
              </a:rPr>
              <a:t>, que estamos num período de transição para uma nova era e que esta transição é um acontecimento cósmico que envolverá todo o nosso sistema solar e Via Láctea.</a:t>
            </a:r>
          </a:p>
          <a:p>
            <a:r>
              <a:rPr lang="pt-BR" sz="1200" b="1" i="0" kern="1200" dirty="0" smtClean="0">
                <a:solidFill>
                  <a:schemeClr val="tx1"/>
                </a:solidFill>
                <a:effectLst/>
                <a:latin typeface="+mn-lt"/>
                <a:ea typeface="+mn-ea"/>
                <a:cs typeface="+mn-cs"/>
              </a:rPr>
              <a:t/>
            </a:r>
            <a:br>
              <a:rPr lang="pt-BR" sz="1200" b="1" i="0" kern="1200" dirty="0" smtClean="0">
                <a:solidFill>
                  <a:schemeClr val="tx1"/>
                </a:solidFill>
                <a:effectLst/>
                <a:latin typeface="+mn-lt"/>
                <a:ea typeface="+mn-ea"/>
                <a:cs typeface="+mn-cs"/>
              </a:rPr>
            </a:br>
            <a:r>
              <a:rPr lang="pt-BR" sz="1200" b="1" i="0" kern="1200" dirty="0" smtClean="0">
                <a:solidFill>
                  <a:schemeClr val="tx1"/>
                </a:solidFill>
                <a:effectLst/>
                <a:latin typeface="+mn-lt"/>
                <a:ea typeface="+mn-ea"/>
                <a:cs typeface="+mn-cs"/>
              </a:rPr>
              <a:t>Em várias culturas ancestrais, o Solstício de Inverno era comemorado: o menor dia do ano, a partir do qual a duração dos dias começa a crescer, simbolizava o início da vitória da luz sobre a escuridão. O Solstício de Inverno de 2012 parece ser uma data com significado especial na cosmologia maia, talvez relacionada com a Precessão dos Equinócios em relação a outros corpos celestes. Esta data pode ser um indicador de uma fase no período de transição entre eras – o processo de nascimento da nova era e o início do novo ciclo de precessão.</a:t>
            </a:r>
          </a:p>
          <a:p>
            <a:endParaRPr lang="pt-BR" dirty="0"/>
          </a:p>
        </p:txBody>
      </p:sp>
      <p:sp>
        <p:nvSpPr>
          <p:cNvPr id="4" name="Espaço Reservado para Número de Slide 3"/>
          <p:cNvSpPr>
            <a:spLocks noGrp="1"/>
          </p:cNvSpPr>
          <p:nvPr>
            <p:ph type="sldNum" sz="quarter" idx="10"/>
          </p:nvPr>
        </p:nvSpPr>
        <p:spPr/>
        <p:txBody>
          <a:bodyPr/>
          <a:lstStyle/>
          <a:p>
            <a:fld id="{7A5395D3-C809-47EE-A712-4516FBB9C2B1}" type="slidenum">
              <a:rPr lang="pt-BR" smtClean="0"/>
              <a:pPr/>
              <a:t>15</a:t>
            </a:fld>
            <a:endParaRPr lang="pt-BR"/>
          </a:p>
        </p:txBody>
      </p:sp>
    </p:spTree>
    <p:extLst>
      <p:ext uri="{BB962C8B-B14F-4D97-AF65-F5344CB8AC3E}">
        <p14:creationId xmlns:p14="http://schemas.microsoft.com/office/powerpoint/2010/main" xmlns="" val="769879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i="1" dirty="0" smtClean="0">
                <a:solidFill>
                  <a:schemeClr val="bg1"/>
                </a:solidFill>
              </a:rPr>
              <a:t>“Se houvesse um planeta ou uma anã marrom ou qualquer objeto que estivesse  perto de colidir com a Terra em  alguns meses, os astrônomos o teriam estudado na última década e ele seria visível a olho nu hoje.” </a:t>
            </a:r>
          </a:p>
          <a:p>
            <a:endParaRPr lang="pt-BR" dirty="0"/>
          </a:p>
        </p:txBody>
      </p:sp>
      <p:sp>
        <p:nvSpPr>
          <p:cNvPr id="4" name="Espaço Reservado para Número de Slide 3"/>
          <p:cNvSpPr>
            <a:spLocks noGrp="1"/>
          </p:cNvSpPr>
          <p:nvPr>
            <p:ph type="sldNum" sz="quarter" idx="10"/>
          </p:nvPr>
        </p:nvSpPr>
        <p:spPr/>
        <p:txBody>
          <a:bodyPr/>
          <a:lstStyle/>
          <a:p>
            <a:fld id="{7A5395D3-C809-47EE-A712-4516FBB9C2B1}" type="slidenum">
              <a:rPr lang="pt-BR" smtClean="0"/>
              <a:pPr/>
              <a:t>22</a:t>
            </a:fld>
            <a:endParaRPr lang="pt-BR"/>
          </a:p>
        </p:txBody>
      </p:sp>
    </p:spTree>
    <p:extLst>
      <p:ext uri="{BB962C8B-B14F-4D97-AF65-F5344CB8AC3E}">
        <p14:creationId xmlns:p14="http://schemas.microsoft.com/office/powerpoint/2010/main" xmlns="" val="2594377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i="1" dirty="0" smtClean="0">
                <a:solidFill>
                  <a:schemeClr val="bg1"/>
                </a:solidFill>
              </a:rPr>
              <a:t>“Se houvesse um planeta ou uma anã marrom ou qualquer objeto que estivesse  perto de colidir com a Terra em  alguns meses, os astrônomos o teriam estudado na última década e ele seria visível a olho nu hoje.” </a:t>
            </a:r>
          </a:p>
          <a:p>
            <a:endParaRPr lang="pt-BR" dirty="0"/>
          </a:p>
        </p:txBody>
      </p:sp>
      <p:sp>
        <p:nvSpPr>
          <p:cNvPr id="4" name="Espaço Reservado para Número de Slide 3"/>
          <p:cNvSpPr>
            <a:spLocks noGrp="1"/>
          </p:cNvSpPr>
          <p:nvPr>
            <p:ph type="sldNum" sz="quarter" idx="10"/>
          </p:nvPr>
        </p:nvSpPr>
        <p:spPr/>
        <p:txBody>
          <a:bodyPr/>
          <a:lstStyle/>
          <a:p>
            <a:fld id="{7A5395D3-C809-47EE-A712-4516FBB9C2B1}" type="slidenum">
              <a:rPr lang="pt-BR" smtClean="0"/>
              <a:pPr/>
              <a:t>23</a:t>
            </a:fld>
            <a:endParaRPr lang="pt-BR"/>
          </a:p>
        </p:txBody>
      </p:sp>
    </p:spTree>
    <p:extLst>
      <p:ext uri="{BB962C8B-B14F-4D97-AF65-F5344CB8AC3E}">
        <p14:creationId xmlns:p14="http://schemas.microsoft.com/office/powerpoint/2010/main" xmlns="" val="2594377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hlinkClick r:id="rId3"/>
              </a:rPr>
              <a:t>http://saucer2.vilabol.uol.com.br/lua.html</a:t>
            </a:r>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hlinkClick r:id="rId4"/>
              </a:rPr>
              <a:t>http://www.brasilescola.com/geografia/terremotos.htm</a:t>
            </a:r>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hlinkClick r:id="rId5"/>
              </a:rPr>
              <a:t>http://noticias.terra.com.br/educacao/vocesabia/interna/0,,OI2032506-EI8405,00.html</a:t>
            </a:r>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hlinkClick r:id="rId6"/>
              </a:rPr>
              <a:t>http://mundoestranho.abril.com.br/materia/o-que-aconteceria-com-a-terra-se-a-lua-se-afastasse</a:t>
            </a:r>
            <a:endParaRPr lang="pt-BR" dirty="0" smtClean="0"/>
          </a:p>
          <a:p>
            <a:r>
              <a:rPr lang="pt-BR" dirty="0" smtClean="0">
                <a:hlinkClick r:id="rId7"/>
              </a:rPr>
              <a:t>http://www.zenite.nu/</a:t>
            </a:r>
            <a:endParaRPr lang="pt-BR" dirty="0" smtClean="0"/>
          </a:p>
          <a:p>
            <a:r>
              <a:rPr lang="pt-BR" dirty="0" smtClean="0">
                <a:hlinkClick r:id="rId8"/>
              </a:rPr>
              <a:t>http://curious.astro.cornell.edu/question.php?number=686</a:t>
            </a:r>
            <a:endParaRPr lang="pt-BR" dirty="0" smtClean="0"/>
          </a:p>
          <a:p>
            <a:r>
              <a:rPr lang="pt-BR" dirty="0" smtClean="0">
                <a:hlinkClick r:id="rId9"/>
              </a:rPr>
              <a:t>http://revistagalileu.globo.com/Revista/Galileu/0,,EDG84272-7943-206-5,00-AFINAL+O+QUE+VAI+ACONTECER+COM+A+TERRA+EM.html</a:t>
            </a:r>
            <a:endParaRPr lang="pt-BR" dirty="0"/>
          </a:p>
        </p:txBody>
      </p:sp>
      <p:sp>
        <p:nvSpPr>
          <p:cNvPr id="4" name="Espaço Reservado para Número de Slide 3"/>
          <p:cNvSpPr>
            <a:spLocks noGrp="1"/>
          </p:cNvSpPr>
          <p:nvPr>
            <p:ph type="sldNum" sz="quarter" idx="10"/>
          </p:nvPr>
        </p:nvSpPr>
        <p:spPr/>
        <p:txBody>
          <a:bodyPr/>
          <a:lstStyle/>
          <a:p>
            <a:fld id="{7A5395D3-C809-47EE-A712-4516FBB9C2B1}" type="slidenum">
              <a:rPr lang="pt-BR" smtClean="0"/>
              <a:pPr/>
              <a:t>24</a:t>
            </a:fld>
            <a:endParaRPr lang="pt-BR"/>
          </a:p>
        </p:txBody>
      </p:sp>
    </p:spTree>
    <p:extLst>
      <p:ext uri="{BB962C8B-B14F-4D97-AF65-F5344CB8AC3E}">
        <p14:creationId xmlns:p14="http://schemas.microsoft.com/office/powerpoint/2010/main" xmlns="" val="3815713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Sim. A ação de maré do satélite freia a rotação do planeta lentamente. A cada século, um segundo é acumulado em razão dessa influência.</a:t>
            </a:r>
            <a:endParaRPr lang="pt-BR" dirty="0"/>
          </a:p>
        </p:txBody>
      </p:sp>
      <p:sp>
        <p:nvSpPr>
          <p:cNvPr id="4" name="Espaço Reservado para Número de Slide 3"/>
          <p:cNvSpPr>
            <a:spLocks noGrp="1"/>
          </p:cNvSpPr>
          <p:nvPr>
            <p:ph type="sldNum" sz="quarter" idx="10"/>
          </p:nvPr>
        </p:nvSpPr>
        <p:spPr/>
        <p:txBody>
          <a:bodyPr/>
          <a:lstStyle/>
          <a:p>
            <a:fld id="{7A5395D3-C809-47EE-A712-4516FBB9C2B1}" type="slidenum">
              <a:rPr lang="pt-BR" smtClean="0"/>
              <a:pPr/>
              <a:t>5</a:t>
            </a:fld>
            <a:endParaRPr lang="pt-BR"/>
          </a:p>
        </p:txBody>
      </p:sp>
    </p:spTree>
    <p:extLst>
      <p:ext uri="{BB962C8B-B14F-4D97-AF65-F5344CB8AC3E}">
        <p14:creationId xmlns:p14="http://schemas.microsoft.com/office/powerpoint/2010/main" xmlns="" val="136656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hlinkClick r:id="rId3"/>
              </a:rPr>
              <a:t>http://saucer2.vilabol.uol.com.br/lua.html</a:t>
            </a:r>
            <a:endParaRPr lang="pt-BR" dirty="0" smtClean="0"/>
          </a:p>
          <a:p>
            <a:r>
              <a:rPr lang="pt-BR" sz="1200" b="0" i="0" kern="1200" dirty="0" smtClean="0">
                <a:solidFill>
                  <a:schemeClr val="tx1"/>
                </a:solidFill>
                <a:effectLst/>
                <a:latin typeface="+mn-lt"/>
                <a:ea typeface="+mn-ea"/>
                <a:cs typeface="+mn-cs"/>
              </a:rPr>
              <a:t>É a principal responsável pelos efeitos de maré que ocorrem na Terra, em seguida vem o Sol, com uma participação menor. Pode-se dizer do efeito de maré aqui na Terra como sendo a tendência de os oceanos acompanharem o movimento orbital da Lua, sendo que esse efeito causa um atrito com o fundo dos oceanos, atrasando o movimento de rotação da Terra cerca de 0,002 segundo por século, e, como consequência, a Lua se afasta de nosso planeta em média 3 cm por ano.</a:t>
            </a:r>
          </a:p>
          <a:p>
            <a:endParaRPr lang="pt-BR" sz="1200" b="0" i="0" kern="1200" dirty="0" smtClean="0">
              <a:solidFill>
                <a:schemeClr val="tx1"/>
              </a:solidFill>
              <a:effectLst/>
              <a:latin typeface="+mn-lt"/>
              <a:ea typeface="+mn-ea"/>
              <a:cs typeface="+mn-cs"/>
            </a:endParaRPr>
          </a:p>
          <a:p>
            <a:r>
              <a:rPr lang="pt-BR" sz="1200" b="0" i="0" kern="1200" dirty="0" smtClean="0">
                <a:solidFill>
                  <a:schemeClr val="tx1"/>
                </a:solidFill>
                <a:effectLst/>
                <a:latin typeface="+mn-lt"/>
                <a:ea typeface="+mn-ea"/>
                <a:cs typeface="+mn-cs"/>
              </a:rPr>
              <a:t>Só o efeito da atração não é suficiente para explicar a ocorrência das marés, pois cada cidade apresenta um ciclo de duas marés altas e duas marés baixas por dia. É preciso, então, lembrar que a Terra gira ao redor do seu eixo gerando um outro efeito: o afastamento da água por inércia . A união destes dois efeitos faz a água ficar distribuída, como na figura ao lado. E durante o giro da Terra, cada cidade passa pelas duas posições de maré alta e baixa.</a:t>
            </a:r>
          </a:p>
          <a:p>
            <a:endParaRPr lang="pt-BR" sz="1200" b="0" i="0" kern="1200" dirty="0" smtClean="0">
              <a:solidFill>
                <a:schemeClr val="tx1"/>
              </a:solidFill>
              <a:effectLst/>
              <a:latin typeface="+mn-lt"/>
              <a:ea typeface="+mn-ea"/>
              <a:cs typeface="+mn-cs"/>
            </a:endParaRPr>
          </a:p>
          <a:p>
            <a:endParaRPr lang="pt-BR" dirty="0" smtClean="0">
              <a:hlinkClick r:id="rId4"/>
            </a:endParaRPr>
          </a:p>
          <a:p>
            <a:endParaRPr lang="pt-BR" dirty="0" smtClean="0">
              <a:hlinkClick r:id="rId4"/>
            </a:endParaRPr>
          </a:p>
          <a:p>
            <a:endParaRPr lang="pt-BR" dirty="0" smtClean="0">
              <a:hlinkClick r:id="rId4"/>
            </a:endParaRPr>
          </a:p>
          <a:p>
            <a:endParaRPr lang="pt-BR" dirty="0" smtClean="0">
              <a:hlinkClick r:id="rId4"/>
            </a:endParaRPr>
          </a:p>
          <a:p>
            <a:r>
              <a:rPr lang="pt-BR" dirty="0" smtClean="0">
                <a:hlinkClick r:id="rId5"/>
              </a:rPr>
              <a:t>http://www.zenite.nu/</a:t>
            </a:r>
            <a:endParaRPr lang="pt-BR" dirty="0" smtClean="0"/>
          </a:p>
          <a:p>
            <a:endParaRPr lang="pt-BR" dirty="0" smtClean="0">
              <a:hlinkClick r:id="rId4"/>
            </a:endParaRPr>
          </a:p>
          <a:p>
            <a:endParaRPr lang="pt-BR" dirty="0" smtClean="0">
              <a:hlinkClick r:id="rId4"/>
            </a:endParaRPr>
          </a:p>
          <a:p>
            <a:endParaRPr lang="pt-BR" dirty="0" smtClean="0">
              <a:hlinkClick r:id="rId4"/>
            </a:endParaRPr>
          </a:p>
          <a:p>
            <a:r>
              <a:rPr lang="pt-BR" dirty="0" smtClean="0">
                <a:hlinkClick r:id="rId4"/>
              </a:rPr>
              <a:t>http://clickeaprenda.uol.com.br/cgi-local/lib-site/conteudo/mostra_conteudo.pl?codpag=NOT0905250201&amp;disc=not&amp;nivel=M</a:t>
            </a:r>
            <a:endParaRPr lang="pt-BR" dirty="0"/>
          </a:p>
        </p:txBody>
      </p:sp>
      <p:sp>
        <p:nvSpPr>
          <p:cNvPr id="4" name="Espaço Reservado para Número de Slide 3"/>
          <p:cNvSpPr>
            <a:spLocks noGrp="1"/>
          </p:cNvSpPr>
          <p:nvPr>
            <p:ph type="sldNum" sz="quarter" idx="10"/>
          </p:nvPr>
        </p:nvSpPr>
        <p:spPr/>
        <p:txBody>
          <a:bodyPr/>
          <a:lstStyle/>
          <a:p>
            <a:fld id="{7A5395D3-C809-47EE-A712-4516FBB9C2B1}" type="slidenum">
              <a:rPr lang="pt-BR" smtClean="0"/>
              <a:pPr/>
              <a:t>6</a:t>
            </a:fld>
            <a:endParaRPr lang="pt-BR"/>
          </a:p>
        </p:txBody>
      </p:sp>
    </p:spTree>
    <p:extLst>
      <p:ext uri="{BB962C8B-B14F-4D97-AF65-F5344CB8AC3E}">
        <p14:creationId xmlns:p14="http://schemas.microsoft.com/office/powerpoint/2010/main" xmlns="" val="136656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fontAlgn="base"/>
            <a:r>
              <a:rPr lang="pt-BR" sz="1200" b="0" i="0" kern="1200" dirty="0" smtClean="0">
                <a:solidFill>
                  <a:schemeClr val="tx1"/>
                </a:solidFill>
                <a:effectLst/>
                <a:latin typeface="+mn-lt"/>
                <a:ea typeface="+mn-ea"/>
                <a:cs typeface="+mn-cs"/>
              </a:rPr>
              <a:t>inicialmente o sistema climático, a circulação marinha e a vida dos seres humanos. Para ele, "uma área do planeta ficaria virada para o Sol, podendo ficar exposta a altas temperaturas, assim como outra parte ficaria totalmente escura, com a possibilidade de baixíssimas temperaturas".</a:t>
            </a:r>
          </a:p>
          <a:p>
            <a:pPr fontAlgn="base"/>
            <a:r>
              <a:rPr lang="pt-BR" sz="1200" b="0" i="0" kern="1200" dirty="0" smtClean="0">
                <a:solidFill>
                  <a:schemeClr val="tx1"/>
                </a:solidFill>
                <a:effectLst/>
                <a:latin typeface="+mn-lt"/>
                <a:ea typeface="+mn-ea"/>
                <a:cs typeface="+mn-cs"/>
              </a:rPr>
              <a:t>Em razão disso, a possibilidade de algum ser vivo sobreviver seria bastante remota. "Talvez tivessem alguma chance os organismos que vivem no fundo do mar, próximos a abismos que expelem calor das profundezas da Terra, já que eles têm a vida baseada na quimiossíntese (que não depende da luz solar)."</a:t>
            </a:r>
          </a:p>
          <a:p>
            <a:pPr fontAlgn="base"/>
            <a:r>
              <a:rPr lang="pt-BR" sz="1200" b="0" i="0" kern="1200" dirty="0" smtClean="0">
                <a:solidFill>
                  <a:schemeClr val="tx1"/>
                </a:solidFill>
                <a:effectLst/>
                <a:latin typeface="+mn-lt"/>
                <a:ea typeface="+mn-ea"/>
                <a:cs typeface="+mn-cs"/>
              </a:rPr>
              <a:t>Apesar disso, o biólogo destacou que o mais provável seria "uma catástrofe inimaginável que destruiria todo o ecossistema terrestre".</a:t>
            </a:r>
          </a:p>
          <a:p>
            <a:pPr fontAlgn="base"/>
            <a:r>
              <a:rPr lang="pt-BR" sz="1200" b="0" i="0" kern="1200" dirty="0" smtClean="0">
                <a:solidFill>
                  <a:schemeClr val="tx1"/>
                </a:solidFill>
                <a:effectLst/>
                <a:latin typeface="+mn-lt"/>
                <a:ea typeface="+mn-ea"/>
                <a:cs typeface="+mn-cs"/>
              </a:rPr>
              <a:t>Já o professor Marcelo </a:t>
            </a:r>
            <a:r>
              <a:rPr lang="pt-BR" sz="1200" b="0" i="0" kern="1200" dirty="0" err="1" smtClean="0">
                <a:solidFill>
                  <a:schemeClr val="tx1"/>
                </a:solidFill>
                <a:effectLst/>
                <a:latin typeface="+mn-lt"/>
                <a:ea typeface="+mn-ea"/>
                <a:cs typeface="+mn-cs"/>
              </a:rPr>
              <a:t>Knobel</a:t>
            </a:r>
            <a:r>
              <a:rPr lang="pt-BR" sz="1200" b="0" i="0" kern="1200" dirty="0" smtClean="0">
                <a:solidFill>
                  <a:schemeClr val="tx1"/>
                </a:solidFill>
                <a:effectLst/>
                <a:latin typeface="+mn-lt"/>
                <a:ea typeface="+mn-ea"/>
                <a:cs typeface="+mn-cs"/>
              </a:rPr>
              <a:t>, do Instituto de Física da Unicamp, destaca que as circunstâncias do fim do movimento de rotação da Terra seriam determinantes.</a:t>
            </a:r>
          </a:p>
          <a:p>
            <a:pPr fontAlgn="base"/>
            <a:r>
              <a:rPr lang="pt-BR" sz="1200" b="0" i="0" kern="1200" dirty="0" smtClean="0">
                <a:solidFill>
                  <a:schemeClr val="tx1"/>
                </a:solidFill>
                <a:effectLst/>
                <a:latin typeface="+mn-lt"/>
                <a:ea typeface="+mn-ea"/>
                <a:cs typeface="+mn-cs"/>
              </a:rPr>
              <a:t>"A Terra sairia de uma velocidade de aproximadamente 900 km/h (em latitude de 45°) para zero, causando uma forte freada, mas essa velocidade pode variar, dependendo da latitude."</a:t>
            </a:r>
          </a:p>
          <a:p>
            <a:pPr fontAlgn="base"/>
            <a:r>
              <a:rPr lang="pt-BR" sz="1200" b="0" i="0" kern="1200" dirty="0" smtClean="0">
                <a:solidFill>
                  <a:schemeClr val="tx1"/>
                </a:solidFill>
                <a:effectLst/>
                <a:latin typeface="+mn-lt"/>
                <a:ea typeface="+mn-ea"/>
                <a:cs typeface="+mn-cs"/>
              </a:rPr>
              <a:t>Segundo ele, provavelmente os prédios e casas do mundo inteiro cairiam e uma espécie de terremoto assolaria a superfície terrestre. Já a gravidade não mudaria em absolutamente nada e poucas coisas seriam alteradas em relação a isso.</a:t>
            </a:r>
          </a:p>
          <a:p>
            <a:pPr fontAlgn="base"/>
            <a:r>
              <a:rPr lang="pt-BR" sz="1200" b="0" i="0" kern="1200" dirty="0" err="1" smtClean="0">
                <a:solidFill>
                  <a:schemeClr val="tx1"/>
                </a:solidFill>
                <a:effectLst/>
                <a:latin typeface="+mn-lt"/>
                <a:ea typeface="+mn-ea"/>
                <a:cs typeface="+mn-cs"/>
              </a:rPr>
              <a:t>Knobel</a:t>
            </a:r>
            <a:r>
              <a:rPr lang="pt-BR" sz="1200" b="0" i="0" kern="1200" dirty="0" smtClean="0">
                <a:solidFill>
                  <a:schemeClr val="tx1"/>
                </a:solidFill>
                <a:effectLst/>
                <a:latin typeface="+mn-lt"/>
                <a:ea typeface="+mn-ea"/>
                <a:cs typeface="+mn-cs"/>
              </a:rPr>
              <a:t> acrescentou ainda que o conceito de dia e noite sofreria graves mudanças, ou seja, o dia no planeta não teria mais um período de 24 horas, e sim, a duração de um ano. "Essa variação depende absolutamente da rotação terrestre", completou.</a:t>
            </a:r>
          </a:p>
          <a:p>
            <a:endParaRPr lang="pt-BR" dirty="0" smtClean="0"/>
          </a:p>
          <a:p>
            <a:endParaRPr lang="pt-BR" dirty="0" smtClean="0"/>
          </a:p>
          <a:p>
            <a:r>
              <a:rPr lang="pt-BR" dirty="0" smtClean="0">
                <a:hlinkClick r:id="rId3"/>
              </a:rPr>
              <a:t>http://noticias.terra.com.br/educacao/vocesabia/interna/0,,OI2032506-EI8405,00.html</a:t>
            </a:r>
            <a:endParaRPr lang="pt-BR" dirty="0"/>
          </a:p>
        </p:txBody>
      </p:sp>
      <p:sp>
        <p:nvSpPr>
          <p:cNvPr id="4" name="Espaço Reservado para Número de Slide 3"/>
          <p:cNvSpPr>
            <a:spLocks noGrp="1"/>
          </p:cNvSpPr>
          <p:nvPr>
            <p:ph type="sldNum" sz="quarter" idx="10"/>
          </p:nvPr>
        </p:nvSpPr>
        <p:spPr/>
        <p:txBody>
          <a:bodyPr/>
          <a:lstStyle/>
          <a:p>
            <a:fld id="{7A5395D3-C809-47EE-A712-4516FBB9C2B1}" type="slidenum">
              <a:rPr lang="pt-BR" smtClean="0"/>
              <a:pPr/>
              <a:t>7</a:t>
            </a:fld>
            <a:endParaRPr lang="pt-BR"/>
          </a:p>
        </p:txBody>
      </p:sp>
    </p:spTree>
    <p:extLst>
      <p:ext uri="{BB962C8B-B14F-4D97-AF65-F5344CB8AC3E}">
        <p14:creationId xmlns:p14="http://schemas.microsoft.com/office/powerpoint/2010/main" xmlns="" val="136656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0" kern="1200" dirty="0" smtClean="0">
                <a:solidFill>
                  <a:schemeClr val="tx1"/>
                </a:solidFill>
                <a:effectLst/>
                <a:latin typeface="+mn-lt"/>
                <a:ea typeface="+mn-ea"/>
                <a:cs typeface="+mn-cs"/>
              </a:rPr>
              <a:t>O que aconteceria com a Terra se a Lua se afastasse?</a:t>
            </a:r>
          </a:p>
          <a:p>
            <a:endParaRPr lang="pt-BR" sz="1200" b="1" i="0" kern="1200" dirty="0" smtClean="0">
              <a:solidFill>
                <a:schemeClr val="tx1"/>
              </a:solidFill>
              <a:effectLst/>
              <a:latin typeface="+mn-lt"/>
              <a:ea typeface="+mn-ea"/>
              <a:cs typeface="+mn-cs"/>
            </a:endParaRPr>
          </a:p>
          <a:p>
            <a:r>
              <a:rPr lang="pt-BR" sz="1200" b="1" i="0" kern="1200" dirty="0" smtClean="0">
                <a:solidFill>
                  <a:schemeClr val="tx1"/>
                </a:solidFill>
                <a:effectLst/>
                <a:latin typeface="+mn-lt"/>
                <a:ea typeface="+mn-ea"/>
                <a:cs typeface="+mn-cs"/>
              </a:rPr>
              <a:t>SERA que acabaria nossos</a:t>
            </a:r>
            <a:r>
              <a:rPr lang="pt-BR" sz="1200" b="1" i="0" kern="1200" baseline="0" dirty="0" smtClean="0">
                <a:solidFill>
                  <a:schemeClr val="tx1"/>
                </a:solidFill>
                <a:effectLst/>
                <a:latin typeface="+mn-lt"/>
                <a:ea typeface="+mn-ea"/>
                <a:cs typeface="+mn-cs"/>
              </a:rPr>
              <a:t> problemas?</a:t>
            </a:r>
            <a:endParaRPr lang="pt-BR" sz="1200" b="1" i="0" kern="1200" dirty="0" smtClean="0">
              <a:solidFill>
                <a:schemeClr val="tx1"/>
              </a:solidFill>
              <a:effectLst/>
              <a:latin typeface="+mn-lt"/>
              <a:ea typeface="+mn-ea"/>
              <a:cs typeface="+mn-cs"/>
            </a:endParaRPr>
          </a:p>
          <a:p>
            <a:r>
              <a:rPr lang="pt-BR" sz="1200" b="0" i="0" kern="1200" dirty="0" smtClean="0">
                <a:solidFill>
                  <a:schemeClr val="tx1"/>
                </a:solidFill>
                <a:effectLst/>
                <a:latin typeface="+mn-lt"/>
                <a:ea typeface="+mn-ea"/>
                <a:cs typeface="+mn-cs"/>
              </a:rPr>
              <a:t>por Alexandre </a:t>
            </a:r>
            <a:r>
              <a:rPr lang="pt-BR" sz="1200" b="0" i="0" kern="1200" dirty="0" err="1" smtClean="0">
                <a:solidFill>
                  <a:schemeClr val="tx1"/>
                </a:solidFill>
                <a:effectLst/>
                <a:latin typeface="+mn-lt"/>
                <a:ea typeface="+mn-ea"/>
                <a:cs typeface="+mn-cs"/>
              </a:rPr>
              <a:t>Versignassi</a:t>
            </a:r>
            <a:endParaRPr lang="pt-BR" sz="1200" b="0" i="0" kern="1200" dirty="0" smtClean="0">
              <a:solidFill>
                <a:schemeClr val="tx1"/>
              </a:solidFill>
              <a:effectLst/>
              <a:latin typeface="+mn-lt"/>
              <a:ea typeface="+mn-ea"/>
              <a:cs typeface="+mn-cs"/>
            </a:endParaRPr>
          </a:p>
          <a:p>
            <a:r>
              <a:rPr lang="pt-BR" sz="1200" b="0" i="0" kern="1200" dirty="0" smtClean="0">
                <a:solidFill>
                  <a:schemeClr val="tx1"/>
                </a:solidFill>
                <a:effectLst/>
                <a:latin typeface="+mn-lt"/>
                <a:ea typeface="+mn-ea"/>
                <a:cs typeface="+mn-cs"/>
              </a:rPr>
              <a:t>Seria o inferno. Para começar, os dias seriam 48 vezes mais longos. Durante a noite, as temperaturas matariam todo mundo de frio. Ao longo do dia, ninguém suportaria o calor. No litoral, ventos violentíssimos de 200 km/h seriam uma brisa comum. Algum sinal de vida? Esquece: não sobraria quase nada, a não ser bactérias e vermes super-resistentes. Tudo isso mostra como a Terra é dependente dessa bola estéril de minerais que chamamos de </a:t>
            </a:r>
            <a:r>
              <a:rPr lang="pt-BR" sz="1200" b="0" i="0" kern="1200" dirty="0" smtClean="0">
                <a:solidFill>
                  <a:schemeClr val="tx1"/>
                </a:solidFill>
                <a:effectLst/>
                <a:latin typeface="+mn-lt"/>
                <a:ea typeface="+mn-ea"/>
                <a:cs typeface="+mn-cs"/>
                <a:hlinkClick r:id="rId3"/>
              </a:rPr>
              <a:t>Lua</a:t>
            </a:r>
            <a:r>
              <a:rPr lang="pt-BR" sz="1200" b="0" i="0" kern="1200" dirty="0" smtClean="0">
                <a:solidFill>
                  <a:schemeClr val="tx1"/>
                </a:solidFill>
                <a:effectLst/>
                <a:latin typeface="+mn-lt"/>
                <a:ea typeface="+mn-ea"/>
                <a:cs typeface="+mn-cs"/>
              </a:rPr>
              <a:t>. Só para dar uma </a:t>
            </a:r>
            <a:r>
              <a:rPr lang="pt-BR" sz="1200" b="0" i="0" kern="1200" dirty="0" err="1" smtClean="0">
                <a:solidFill>
                  <a:schemeClr val="tx1"/>
                </a:solidFill>
                <a:effectLst/>
                <a:latin typeface="+mn-lt"/>
                <a:ea typeface="+mn-ea"/>
                <a:cs typeface="+mn-cs"/>
              </a:rPr>
              <a:t>idéia</a:t>
            </a:r>
            <a:r>
              <a:rPr lang="pt-BR" sz="1200" b="0" i="0" kern="1200" dirty="0" smtClean="0">
                <a:solidFill>
                  <a:schemeClr val="tx1"/>
                </a:solidFill>
                <a:effectLst/>
                <a:latin typeface="+mn-lt"/>
                <a:ea typeface="+mn-ea"/>
                <a:cs typeface="+mn-cs"/>
              </a:rPr>
              <a:t>, antes de o satélite começar a orbitar nosso planeta, um dia durava algo entre seis e oito horas. De lá para cá, a interação com a </a:t>
            </a:r>
            <a:r>
              <a:rPr lang="pt-BR" sz="1200" b="0" i="0" kern="1200" dirty="0" smtClean="0">
                <a:solidFill>
                  <a:schemeClr val="tx1"/>
                </a:solidFill>
                <a:effectLst/>
                <a:latin typeface="+mn-lt"/>
                <a:ea typeface="+mn-ea"/>
                <a:cs typeface="+mn-cs"/>
                <a:hlinkClick r:id="rId3"/>
              </a:rPr>
              <a:t>Lua</a:t>
            </a:r>
            <a:r>
              <a:rPr lang="pt-BR" sz="1200" b="0" i="0" kern="1200" dirty="0" smtClean="0">
                <a:solidFill>
                  <a:schemeClr val="tx1"/>
                </a:solidFill>
                <a:effectLst/>
                <a:latin typeface="+mn-lt"/>
                <a:ea typeface="+mn-ea"/>
                <a:cs typeface="+mn-cs"/>
              </a:rPr>
              <a:t> vem freando a rotação do planeta. Pela mecânica celestial, isso acontece conforme o satélite se afasta. E olha que ele já esteve bem perto: há mais de 4 bilhões de anos, estima-se que a </a:t>
            </a:r>
            <a:r>
              <a:rPr lang="pt-BR" sz="1200" b="0" i="0" kern="1200" dirty="0" smtClean="0">
                <a:solidFill>
                  <a:schemeClr val="tx1"/>
                </a:solidFill>
                <a:effectLst/>
                <a:latin typeface="+mn-lt"/>
                <a:ea typeface="+mn-ea"/>
                <a:cs typeface="+mn-cs"/>
                <a:hlinkClick r:id="rId3"/>
              </a:rPr>
              <a:t>Lua</a:t>
            </a:r>
            <a:r>
              <a:rPr lang="pt-BR" sz="1200" b="0" i="0" kern="1200" dirty="0" smtClean="0">
                <a:solidFill>
                  <a:schemeClr val="tx1"/>
                </a:solidFill>
                <a:effectLst/>
                <a:latin typeface="+mn-lt"/>
                <a:ea typeface="+mn-ea"/>
                <a:cs typeface="+mn-cs"/>
              </a:rPr>
              <a:t> ficava a apenas 25 mil quilômetros da Terra - hoje, a distância é 15 vezes maior. Com essa fuga, a velocidade de rotação do planeta foi diminuindo aos poucos.</a:t>
            </a:r>
          </a:p>
          <a:p>
            <a:r>
              <a:rPr lang="pt-BR" sz="1200" b="0" i="0" kern="1200" dirty="0" smtClean="0">
                <a:solidFill>
                  <a:schemeClr val="tx1"/>
                </a:solidFill>
                <a:effectLst/>
                <a:latin typeface="+mn-lt"/>
                <a:ea typeface="+mn-ea"/>
                <a:cs typeface="+mn-cs"/>
              </a:rPr>
              <a:t>Em cerca de 3 bilhões de anos, a duração do dia já tinha saltado para 18 horas. E não pense que nosso dia de 24 horas vai durar para sempre. A </a:t>
            </a:r>
            <a:r>
              <a:rPr lang="pt-BR" sz="1200" b="0" i="0" kern="1200" dirty="0" smtClean="0">
                <a:solidFill>
                  <a:schemeClr val="tx1"/>
                </a:solidFill>
                <a:effectLst/>
                <a:latin typeface="+mn-lt"/>
                <a:ea typeface="+mn-ea"/>
                <a:cs typeface="+mn-cs"/>
                <a:hlinkClick r:id="rId3"/>
              </a:rPr>
              <a:t>Lua</a:t>
            </a:r>
            <a:r>
              <a:rPr lang="pt-BR" sz="1200" b="0" i="0" kern="1200" dirty="0" smtClean="0">
                <a:solidFill>
                  <a:schemeClr val="tx1"/>
                </a:solidFill>
                <a:effectLst/>
                <a:latin typeface="+mn-lt"/>
                <a:ea typeface="+mn-ea"/>
                <a:cs typeface="+mn-cs"/>
              </a:rPr>
              <a:t> continua se distanciando - agora, a um ritmo mais rápido do que antes, a uma taxa de 3,8 centímetros por ano. Esse processo deve continuar até que o satélite esteja a</a:t>
            </a:r>
            <a:r>
              <a:rPr lang="pt-BR" sz="1200" b="0" i="0" kern="1200" baseline="0" dirty="0" smtClean="0">
                <a:solidFill>
                  <a:schemeClr val="tx1"/>
                </a:solidFill>
                <a:effectLst/>
                <a:latin typeface="+mn-lt"/>
                <a:ea typeface="+mn-ea"/>
                <a:cs typeface="+mn-cs"/>
              </a:rPr>
              <a:t> </a:t>
            </a:r>
            <a:r>
              <a:rPr lang="pt-BR" sz="1200" b="0" i="0" kern="1200" dirty="0" smtClean="0">
                <a:solidFill>
                  <a:srgbClr val="FFFF00"/>
                </a:solidFill>
                <a:effectLst/>
                <a:latin typeface="+mn-lt"/>
                <a:ea typeface="+mn-ea"/>
                <a:cs typeface="+mn-cs"/>
              </a:rPr>
              <a:t>560 </a:t>
            </a:r>
            <a:r>
              <a:rPr lang="pt-BR" sz="1200" b="0" i="0" kern="1200" dirty="0" smtClean="0">
                <a:solidFill>
                  <a:schemeClr val="tx1"/>
                </a:solidFill>
                <a:effectLst/>
                <a:latin typeface="+mn-lt"/>
                <a:ea typeface="+mn-ea"/>
                <a:cs typeface="+mn-cs"/>
              </a:rPr>
              <a:t>mil quilômetros de distância. Quando isso ocorrer, a rotação da Terra vai se estabilizar, os dias vão ter 1 152 horas e a vida por aqui será a bagunça que você leu no início do texto. Mas não se preocupe: primeiro, esse eterno fim dos tempos vai demorar pelo menos uns 4 bilhões de anos para acontecer. Segundo, esse cenário caótico provavelmente não vai ter testemunhas. Em cerca de 1 bilhão de anos, o Sol vai estar 10% mais quente. Isso já será suficiente para fritar qualquer forma de vida por aqui. Para acontecer o que você vê nestas páginas, só se a </a:t>
            </a:r>
            <a:r>
              <a:rPr lang="pt-BR" sz="1200" b="0" i="0" kern="1200" dirty="0" smtClean="0">
                <a:solidFill>
                  <a:schemeClr val="tx1"/>
                </a:solidFill>
                <a:effectLst/>
                <a:latin typeface="+mn-lt"/>
                <a:ea typeface="+mn-ea"/>
                <a:cs typeface="+mn-cs"/>
                <a:hlinkClick r:id="rId3"/>
              </a:rPr>
              <a:t>Lua</a:t>
            </a:r>
            <a:r>
              <a:rPr lang="pt-BR" sz="1200" b="0" i="0" kern="1200" dirty="0" smtClean="0">
                <a:solidFill>
                  <a:schemeClr val="tx1"/>
                </a:solidFill>
                <a:effectLst/>
                <a:latin typeface="+mn-lt"/>
                <a:ea typeface="+mn-ea"/>
                <a:cs typeface="+mn-cs"/>
              </a:rPr>
              <a:t> se desgarrasse de uma vez só, do dia para a noite.</a:t>
            </a:r>
          </a:p>
          <a:p>
            <a:pPr fontAlgn="base"/>
            <a:endParaRPr lang="pt-BR" dirty="0" smtClean="0"/>
          </a:p>
          <a:p>
            <a:pPr fontAlgn="base"/>
            <a:r>
              <a:rPr lang="pt-BR" dirty="0" smtClean="0">
                <a:hlinkClick r:id="rId4"/>
              </a:rPr>
              <a:t>http://mundoestranho.abril.com.br/materia/o-que-aconteceria-com-a-terra-se-a-lua-se-afastasse</a:t>
            </a:r>
            <a:endParaRPr lang="pt-BR" dirty="0"/>
          </a:p>
        </p:txBody>
      </p:sp>
      <p:sp>
        <p:nvSpPr>
          <p:cNvPr id="4" name="Espaço Reservado para Número de Slide 3"/>
          <p:cNvSpPr>
            <a:spLocks noGrp="1"/>
          </p:cNvSpPr>
          <p:nvPr>
            <p:ph type="sldNum" sz="quarter" idx="10"/>
          </p:nvPr>
        </p:nvSpPr>
        <p:spPr/>
        <p:txBody>
          <a:bodyPr/>
          <a:lstStyle/>
          <a:p>
            <a:fld id="{7A5395D3-C809-47EE-A712-4516FBB9C2B1}" type="slidenum">
              <a:rPr lang="pt-BR" smtClean="0"/>
              <a:pPr/>
              <a:t>8</a:t>
            </a:fld>
            <a:endParaRPr lang="pt-BR"/>
          </a:p>
        </p:txBody>
      </p:sp>
    </p:spTree>
    <p:extLst>
      <p:ext uri="{BB962C8B-B14F-4D97-AF65-F5344CB8AC3E}">
        <p14:creationId xmlns:p14="http://schemas.microsoft.com/office/powerpoint/2010/main" xmlns="" val="136656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hlinkClick r:id="rId3"/>
              </a:rPr>
              <a:t>http://www.brasilescola.com/geografia/terremotos.htm</a:t>
            </a:r>
            <a:endParaRPr lang="pt-BR" dirty="0" smtClean="0"/>
          </a:p>
          <a:p>
            <a:endParaRPr lang="pt-BR" dirty="0" smtClean="0"/>
          </a:p>
          <a:p>
            <a:r>
              <a:rPr lang="pt-BR" sz="1200" b="0" i="0" kern="1200" dirty="0" smtClean="0">
                <a:solidFill>
                  <a:schemeClr val="tx1"/>
                </a:solidFill>
                <a:effectLst/>
                <a:latin typeface="+mn-lt"/>
                <a:ea typeface="+mn-ea"/>
                <a:cs typeface="+mn-cs"/>
              </a:rPr>
              <a:t>Terremotos, também chamados de abalos sísmicos, são tremores passageiros que ocorrem na superfície terrestre. Esse fenômeno natural pode ser desencadeado por fatores como atividade vulcânica, falhas geológicas e, principalmente, pelo encontro de diferentes placas tectônicas.</a:t>
            </a:r>
          </a:p>
          <a:p>
            <a:r>
              <a:rPr lang="pt-BR" sz="1200" b="0" i="0" kern="1200" dirty="0" smtClean="0">
                <a:solidFill>
                  <a:schemeClr val="tx1"/>
                </a:solidFill>
                <a:effectLst/>
                <a:latin typeface="+mn-lt"/>
                <a:ea typeface="+mn-ea"/>
                <a:cs typeface="+mn-cs"/>
              </a:rPr>
              <a:t>Conforme a teoria da Deriva Continental, a crosta terrestre é uma camada rochosa fragmentada, ou seja, ela é formada por vários blocos, denominados placas </a:t>
            </a:r>
            <a:r>
              <a:rPr lang="pt-BR" sz="1200" b="0" i="0" kern="1200" dirty="0" err="1" smtClean="0">
                <a:solidFill>
                  <a:schemeClr val="tx1"/>
                </a:solidFill>
                <a:effectLst/>
                <a:latin typeface="+mn-lt"/>
                <a:ea typeface="+mn-ea"/>
                <a:cs typeface="+mn-cs"/>
              </a:rPr>
              <a:t>litosféricas</a:t>
            </a:r>
            <a:r>
              <a:rPr lang="pt-BR" sz="1200" b="0" i="0" kern="1200" dirty="0" smtClean="0">
                <a:solidFill>
                  <a:schemeClr val="tx1"/>
                </a:solidFill>
                <a:effectLst/>
                <a:latin typeface="+mn-lt"/>
                <a:ea typeface="+mn-ea"/>
                <a:cs typeface="+mn-cs"/>
              </a:rPr>
              <a:t> ou placas tectônicas. Esses gigantescos blocos estão em constante movimento, podendo se afastar (zona de divergência) ou se aproximar (originando uma zona de convergência).</a:t>
            </a:r>
          </a:p>
          <a:p>
            <a:r>
              <a:rPr lang="pt-BR" sz="1200" b="0" i="0" kern="1200" dirty="0" smtClean="0">
                <a:solidFill>
                  <a:schemeClr val="tx1"/>
                </a:solidFill>
                <a:effectLst/>
                <a:latin typeface="+mn-lt"/>
                <a:ea typeface="+mn-ea"/>
                <a:cs typeface="+mn-cs"/>
              </a:rPr>
              <a:t>Nas zonas de convergência pode ocorrer o encontro (colisão) entre diferentes placas tectônicas ou a </a:t>
            </a:r>
            <a:r>
              <a:rPr lang="pt-BR" sz="1200" b="0" i="0" kern="1200" dirty="0" err="1" smtClean="0">
                <a:solidFill>
                  <a:schemeClr val="tx1"/>
                </a:solidFill>
                <a:effectLst/>
                <a:latin typeface="+mn-lt"/>
                <a:ea typeface="+mn-ea"/>
                <a:cs typeface="+mn-cs"/>
              </a:rPr>
              <a:t>subducção</a:t>
            </a:r>
            <a:r>
              <a:rPr lang="pt-BR" sz="1200" b="0" i="0" kern="1200" dirty="0" smtClean="0">
                <a:solidFill>
                  <a:schemeClr val="tx1"/>
                </a:solidFill>
                <a:effectLst/>
                <a:latin typeface="+mn-lt"/>
                <a:ea typeface="+mn-ea"/>
                <a:cs typeface="+mn-cs"/>
              </a:rPr>
              <a:t> (uma placa mais densa “mergulha” sob uma menos densa). Esses fatos produzem acúmulo de pressão e descarga de energia, que se propaga em forma de ondas sísmicas, caracterizando o terremoto.</a:t>
            </a:r>
          </a:p>
          <a:p>
            <a:r>
              <a:rPr lang="pt-BR" sz="1200" b="0" i="0" kern="1200" dirty="0" smtClean="0">
                <a:solidFill>
                  <a:schemeClr val="tx1"/>
                </a:solidFill>
                <a:effectLst/>
                <a:latin typeface="+mn-lt"/>
                <a:ea typeface="+mn-ea"/>
                <a:cs typeface="+mn-cs"/>
              </a:rPr>
              <a:t>O local onde há o encontro entre as placas tectônicas é chamado de hipocentro (no interior da Terra) e o epicentro é o ponto da superfície acima do hipocentro. As consequências podem ser sentidas a quilômetros de distância, dependendo da proximidade da superfície que ocorreu a colisão (hipocentro) e da magnitude do terremoto.</a:t>
            </a:r>
          </a:p>
          <a:p>
            <a:endParaRPr lang="pt-BR" dirty="0" smtClean="0"/>
          </a:p>
          <a:p>
            <a:endParaRPr lang="pt-BR" dirty="0" smtClean="0"/>
          </a:p>
          <a:p>
            <a:r>
              <a:rPr lang="pt-BR" dirty="0" smtClean="0">
                <a:hlinkClick r:id="rId4"/>
              </a:rPr>
              <a:t>http://www.destaquecatarina.com.br/Noticias/ambientalismo/557/tsunamis-implacaveis-e-temiveis-ondas-dos-mares</a:t>
            </a:r>
            <a:endParaRPr lang="pt-BR" dirty="0" smtClean="0"/>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7A5395D3-C809-47EE-A712-4516FBB9C2B1}" type="slidenum">
              <a:rPr lang="pt-BR" smtClean="0"/>
              <a:pPr/>
              <a:t>9</a:t>
            </a:fld>
            <a:endParaRPr lang="pt-BR"/>
          </a:p>
        </p:txBody>
      </p:sp>
    </p:spTree>
    <p:extLst>
      <p:ext uri="{BB962C8B-B14F-4D97-AF65-F5344CB8AC3E}">
        <p14:creationId xmlns:p14="http://schemas.microsoft.com/office/powerpoint/2010/main" xmlns="" val="573124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smtClean="0">
                <a:solidFill>
                  <a:schemeClr val="tx1"/>
                </a:solidFill>
                <a:effectLst/>
                <a:latin typeface="+mn-lt"/>
                <a:ea typeface="+mn-ea"/>
                <a:cs typeface="+mn-cs"/>
              </a:rPr>
              <a:t>Esse </a:t>
            </a:r>
            <a:r>
              <a:rPr lang="pt-BR" sz="1200" b="0" i="0" kern="1200" dirty="0" err="1" smtClean="0">
                <a:solidFill>
                  <a:schemeClr val="tx1"/>
                </a:solidFill>
                <a:effectLst/>
                <a:latin typeface="+mn-lt"/>
                <a:ea typeface="+mn-ea"/>
                <a:cs typeface="+mn-cs"/>
              </a:rPr>
              <a:t>asteróide</a:t>
            </a:r>
            <a:r>
              <a:rPr lang="pt-BR" sz="1200" b="0" i="0" kern="1200" dirty="0" smtClean="0">
                <a:solidFill>
                  <a:schemeClr val="tx1"/>
                </a:solidFill>
                <a:effectLst/>
                <a:latin typeface="+mn-lt"/>
                <a:ea typeface="+mn-ea"/>
                <a:cs typeface="+mn-cs"/>
              </a:rPr>
              <a:t> de 350 metros de largura foi anunciando em dezembro de 2004 como tendo uma chance de 0,3% de colidir com a Terra em 13 de abril do ano 2029. Embora a possibilidade pareça insignificante, ele foi o primeiro a atingir o nível 2 da escala de Torino, que classifica o perigo associado a </a:t>
            </a:r>
            <a:r>
              <a:rPr lang="pt-BR" sz="1200" b="0" i="0" kern="1200" dirty="0" err="1" smtClean="0">
                <a:solidFill>
                  <a:schemeClr val="tx1"/>
                </a:solidFill>
                <a:effectLst/>
                <a:latin typeface="+mn-lt"/>
                <a:ea typeface="+mn-ea"/>
                <a:cs typeface="+mn-cs"/>
              </a:rPr>
              <a:t>asteróides</a:t>
            </a:r>
            <a:r>
              <a:rPr lang="pt-BR" sz="1200" b="0" i="0" kern="1200" dirty="0" smtClean="0">
                <a:solidFill>
                  <a:schemeClr val="tx1"/>
                </a:solidFill>
                <a:effectLst/>
                <a:latin typeface="+mn-lt"/>
                <a:ea typeface="+mn-ea"/>
                <a:cs typeface="+mn-cs"/>
              </a:rPr>
              <a:t> e cometas (veja abaixo)</a:t>
            </a:r>
          </a:p>
          <a:p>
            <a:endParaRPr lang="pt-BR" sz="1200" b="0" i="0" kern="1200" dirty="0" smtClean="0">
              <a:solidFill>
                <a:schemeClr val="tx1"/>
              </a:solidFill>
              <a:effectLst/>
              <a:latin typeface="+mn-lt"/>
              <a:ea typeface="+mn-ea"/>
              <a:cs typeface="+mn-cs"/>
            </a:endParaRPr>
          </a:p>
          <a:p>
            <a:r>
              <a:rPr lang="pt-BR" sz="1200" b="0" i="0" kern="1200" dirty="0" smtClean="0">
                <a:solidFill>
                  <a:schemeClr val="tx1"/>
                </a:solidFill>
                <a:effectLst/>
                <a:latin typeface="+mn-lt"/>
                <a:ea typeface="+mn-ea"/>
                <a:cs typeface="+mn-cs"/>
              </a:rPr>
              <a:t>NA PIOR DAS HIPÓTESES ELE ATINGIRIA A TERRA na passagem seguinte, em 2036. O mais provável é que não represente uma ameaça, mas ainda assim seria bom que pudéssemos nos precaver de alguma forma. E as propostas já existem.</a:t>
            </a:r>
            <a:br>
              <a:rPr lang="pt-BR" sz="1200" b="0" i="0" kern="1200" dirty="0" smtClean="0">
                <a:solidFill>
                  <a:schemeClr val="tx1"/>
                </a:solidFill>
                <a:effectLst/>
                <a:latin typeface="+mn-lt"/>
                <a:ea typeface="+mn-ea"/>
                <a:cs typeface="+mn-cs"/>
              </a:rPr>
            </a:br>
            <a:r>
              <a:rPr lang="pt-BR" sz="1200" b="0" i="0" kern="1200" dirty="0" smtClean="0">
                <a:solidFill>
                  <a:schemeClr val="tx1"/>
                </a:solidFill>
                <a:effectLst/>
                <a:latin typeface="+mn-lt"/>
                <a:ea typeface="+mn-ea"/>
                <a:cs typeface="+mn-cs"/>
              </a:rPr>
              <a:t/>
            </a:r>
            <a:br>
              <a:rPr lang="pt-BR" sz="1200" b="0" i="0" kern="1200" dirty="0" smtClean="0">
                <a:solidFill>
                  <a:schemeClr val="tx1"/>
                </a:solidFill>
                <a:effectLst/>
                <a:latin typeface="+mn-lt"/>
                <a:ea typeface="+mn-ea"/>
                <a:cs typeface="+mn-cs"/>
              </a:rPr>
            </a:br>
            <a:r>
              <a:rPr lang="pt-BR" sz="1200" b="0" i="0" kern="1200" dirty="0" smtClean="0">
                <a:solidFill>
                  <a:schemeClr val="tx1"/>
                </a:solidFill>
                <a:effectLst/>
                <a:latin typeface="+mn-lt"/>
                <a:ea typeface="+mn-ea"/>
                <a:cs typeface="+mn-cs"/>
              </a:rPr>
              <a:t>A Agência Espacial </a:t>
            </a:r>
            <a:r>
              <a:rPr lang="pt-BR" sz="1200" b="0" i="0" kern="1200" dirty="0" err="1" smtClean="0">
                <a:solidFill>
                  <a:schemeClr val="tx1"/>
                </a:solidFill>
                <a:effectLst/>
                <a:latin typeface="+mn-lt"/>
                <a:ea typeface="+mn-ea"/>
                <a:cs typeface="+mn-cs"/>
              </a:rPr>
              <a:t>Européia</a:t>
            </a:r>
            <a:r>
              <a:rPr lang="pt-BR" sz="1200" b="0" i="0" kern="1200" dirty="0" smtClean="0">
                <a:solidFill>
                  <a:schemeClr val="tx1"/>
                </a:solidFill>
                <a:effectLst/>
                <a:latin typeface="+mn-lt"/>
                <a:ea typeface="+mn-ea"/>
                <a:cs typeface="+mn-cs"/>
              </a:rPr>
              <a:t> (ESA) escolheu </a:t>
            </a:r>
            <a:r>
              <a:rPr lang="pt-BR" sz="1200" b="0" i="0" kern="1200" dirty="0" err="1" smtClean="0">
                <a:solidFill>
                  <a:schemeClr val="tx1"/>
                </a:solidFill>
                <a:effectLst/>
                <a:latin typeface="+mn-lt"/>
                <a:ea typeface="+mn-ea"/>
                <a:cs typeface="+mn-cs"/>
              </a:rPr>
              <a:t>Apófis</a:t>
            </a:r>
            <a:r>
              <a:rPr lang="pt-BR" sz="1200" b="0" i="0" kern="1200" dirty="0" smtClean="0">
                <a:solidFill>
                  <a:schemeClr val="tx1"/>
                </a:solidFill>
                <a:effectLst/>
                <a:latin typeface="+mn-lt"/>
                <a:ea typeface="+mn-ea"/>
                <a:cs typeface="+mn-cs"/>
              </a:rPr>
              <a:t> e mais outro </a:t>
            </a:r>
            <a:r>
              <a:rPr lang="pt-BR" sz="1200" b="0" i="0" kern="1200" dirty="0" err="1" smtClean="0">
                <a:solidFill>
                  <a:schemeClr val="tx1"/>
                </a:solidFill>
                <a:effectLst/>
                <a:latin typeface="+mn-lt"/>
                <a:ea typeface="+mn-ea"/>
                <a:cs typeface="+mn-cs"/>
              </a:rPr>
              <a:t>asteróide</a:t>
            </a:r>
            <a:r>
              <a:rPr lang="pt-BR" sz="1200" b="0" i="0" kern="1200" dirty="0" smtClean="0">
                <a:solidFill>
                  <a:schemeClr val="tx1"/>
                </a:solidFill>
                <a:effectLst/>
                <a:latin typeface="+mn-lt"/>
                <a:ea typeface="+mn-ea"/>
                <a:cs typeface="+mn-cs"/>
              </a:rPr>
              <a:t> para uma operação de desvio de trajetórias orbitais que está sendo chamada de Missão Dom Quixote.</a:t>
            </a:r>
          </a:p>
          <a:p>
            <a:endParaRPr lang="pt-BR" sz="1200" b="0" i="0" kern="1200" dirty="0" smtClean="0">
              <a:solidFill>
                <a:schemeClr val="tx1"/>
              </a:solidFill>
              <a:effectLst/>
              <a:latin typeface="+mn-lt"/>
              <a:ea typeface="+mn-ea"/>
              <a:cs typeface="+mn-cs"/>
            </a:endParaRPr>
          </a:p>
          <a:p>
            <a:r>
              <a:rPr lang="pt-BR" sz="1200" b="0" i="0" kern="1200" dirty="0" smtClean="0">
                <a:solidFill>
                  <a:schemeClr val="tx1"/>
                </a:solidFill>
                <a:effectLst/>
                <a:latin typeface="+mn-lt"/>
                <a:ea typeface="+mn-ea"/>
                <a:cs typeface="+mn-cs"/>
              </a:rPr>
              <a:t>O </a:t>
            </a:r>
            <a:r>
              <a:rPr lang="pt-BR" sz="1200" b="0" i="0" kern="1200" dirty="0" err="1" smtClean="0">
                <a:solidFill>
                  <a:schemeClr val="tx1"/>
                </a:solidFill>
                <a:effectLst/>
                <a:latin typeface="+mn-lt"/>
                <a:ea typeface="+mn-ea"/>
                <a:cs typeface="+mn-cs"/>
              </a:rPr>
              <a:t>asteróide</a:t>
            </a:r>
            <a:r>
              <a:rPr lang="pt-BR" sz="1200" b="0" i="0" kern="1200" dirty="0" smtClean="0">
                <a:solidFill>
                  <a:schemeClr val="tx1"/>
                </a:solidFill>
                <a:effectLst/>
                <a:latin typeface="+mn-lt"/>
                <a:ea typeface="+mn-ea"/>
                <a:cs typeface="+mn-cs"/>
              </a:rPr>
              <a:t> (10302) 1989 ML, de 600m de </a:t>
            </a:r>
            <a:r>
              <a:rPr lang="pt-BR" sz="1200" b="0" i="0" kern="1200" dirty="0" err="1" smtClean="0">
                <a:solidFill>
                  <a:schemeClr val="tx1"/>
                </a:solidFill>
                <a:effectLst/>
                <a:latin typeface="+mn-lt"/>
                <a:ea typeface="+mn-ea"/>
                <a:cs typeface="+mn-cs"/>
              </a:rPr>
              <a:t>diâmetrro</a:t>
            </a:r>
            <a:r>
              <a:rPr lang="pt-BR" sz="1200" b="0" i="0" kern="1200" dirty="0" smtClean="0">
                <a:solidFill>
                  <a:schemeClr val="tx1"/>
                </a:solidFill>
                <a:effectLst/>
                <a:latin typeface="+mn-lt"/>
                <a:ea typeface="+mn-ea"/>
                <a:cs typeface="+mn-cs"/>
              </a:rPr>
              <a:t> e cuja órbita fica entre Marte e a Terra, receberá a visita das naves Sancho e Hidalgo para testar a manobra pela primeira vez.</a:t>
            </a:r>
            <a:br>
              <a:rPr lang="pt-BR" sz="1200" b="0" i="0" kern="1200" dirty="0" smtClean="0">
                <a:solidFill>
                  <a:schemeClr val="tx1"/>
                </a:solidFill>
                <a:effectLst/>
                <a:latin typeface="+mn-lt"/>
                <a:ea typeface="+mn-ea"/>
                <a:cs typeface="+mn-cs"/>
              </a:rPr>
            </a:br>
            <a:r>
              <a:rPr lang="pt-BR" sz="1200" b="0" i="0" kern="1200" dirty="0" smtClean="0">
                <a:solidFill>
                  <a:schemeClr val="tx1"/>
                </a:solidFill>
                <a:effectLst/>
                <a:latin typeface="+mn-lt"/>
                <a:ea typeface="+mn-ea"/>
                <a:cs typeface="+mn-cs"/>
              </a:rPr>
              <a:t/>
            </a:r>
            <a:br>
              <a:rPr lang="pt-BR" sz="1200" b="0" i="0" kern="1200" dirty="0" smtClean="0">
                <a:solidFill>
                  <a:schemeClr val="tx1"/>
                </a:solidFill>
                <a:effectLst/>
                <a:latin typeface="+mn-lt"/>
                <a:ea typeface="+mn-ea"/>
                <a:cs typeface="+mn-cs"/>
              </a:rPr>
            </a:br>
            <a:r>
              <a:rPr lang="pt-BR" sz="1200" b="0" i="0" kern="1200" dirty="0" smtClean="0">
                <a:solidFill>
                  <a:schemeClr val="tx1"/>
                </a:solidFill>
                <a:effectLst/>
                <a:latin typeface="+mn-lt"/>
                <a:ea typeface="+mn-ea"/>
                <a:cs typeface="+mn-cs"/>
              </a:rPr>
              <a:t>Hidalgo, homenagem ao cavaleiro errante criado pelo espanhol Miguel de Cervantes, colidirá com o </a:t>
            </a:r>
            <a:r>
              <a:rPr lang="pt-BR" sz="1200" b="0" i="0" kern="1200" dirty="0" err="1" smtClean="0">
                <a:solidFill>
                  <a:schemeClr val="tx1"/>
                </a:solidFill>
                <a:effectLst/>
                <a:latin typeface="+mn-lt"/>
                <a:ea typeface="+mn-ea"/>
                <a:cs typeface="+mn-cs"/>
              </a:rPr>
              <a:t>asteróide</a:t>
            </a:r>
            <a:r>
              <a:rPr lang="pt-BR" sz="1200" b="0" i="0" kern="1200" dirty="0" smtClean="0">
                <a:solidFill>
                  <a:schemeClr val="tx1"/>
                </a:solidFill>
                <a:effectLst/>
                <a:latin typeface="+mn-lt"/>
                <a:ea typeface="+mn-ea"/>
                <a:cs typeface="+mn-cs"/>
              </a:rPr>
              <a:t> escolhido, enquanto Sancho, o fiel escudeiro do herói, observará a colisão, documentando a mudança de trajetória.</a:t>
            </a:r>
            <a:br>
              <a:rPr lang="pt-BR" sz="1200" b="0" i="0" kern="1200" dirty="0" smtClean="0">
                <a:solidFill>
                  <a:schemeClr val="tx1"/>
                </a:solidFill>
                <a:effectLst/>
                <a:latin typeface="+mn-lt"/>
                <a:ea typeface="+mn-ea"/>
                <a:cs typeface="+mn-cs"/>
              </a:rPr>
            </a:br>
            <a:r>
              <a:rPr lang="pt-BR" sz="1200" b="0" i="0" kern="1200" dirty="0" smtClean="0">
                <a:solidFill>
                  <a:schemeClr val="tx1"/>
                </a:solidFill>
                <a:effectLst/>
                <a:latin typeface="+mn-lt"/>
                <a:ea typeface="+mn-ea"/>
                <a:cs typeface="+mn-cs"/>
              </a:rPr>
              <a:t/>
            </a:r>
            <a:br>
              <a:rPr lang="pt-BR" sz="1200" b="0" i="0" kern="1200" dirty="0" smtClean="0">
                <a:solidFill>
                  <a:schemeClr val="tx1"/>
                </a:solidFill>
                <a:effectLst/>
                <a:latin typeface="+mn-lt"/>
                <a:ea typeface="+mn-ea"/>
                <a:cs typeface="+mn-cs"/>
              </a:rPr>
            </a:br>
            <a:r>
              <a:rPr lang="pt-BR" sz="1200" b="0" i="0" kern="1200" dirty="0" smtClean="0">
                <a:solidFill>
                  <a:schemeClr val="tx1"/>
                </a:solidFill>
                <a:effectLst/>
                <a:latin typeface="+mn-lt"/>
                <a:ea typeface="+mn-ea"/>
                <a:cs typeface="+mn-cs"/>
              </a:rPr>
              <a:t>Os americanos também estudam utilizar um rebocador espacial que atracaria com a superfície do </a:t>
            </a:r>
            <a:r>
              <a:rPr lang="pt-BR" sz="1200" b="0" i="0" kern="1200" dirty="0" err="1" smtClean="0">
                <a:solidFill>
                  <a:schemeClr val="tx1"/>
                </a:solidFill>
                <a:effectLst/>
                <a:latin typeface="+mn-lt"/>
                <a:ea typeface="+mn-ea"/>
                <a:cs typeface="+mn-cs"/>
              </a:rPr>
              <a:t>asteróide</a:t>
            </a:r>
            <a:r>
              <a:rPr lang="pt-BR" sz="1200" b="0" i="0" kern="1200" dirty="0" smtClean="0">
                <a:solidFill>
                  <a:schemeClr val="tx1"/>
                </a:solidFill>
                <a:effectLst/>
                <a:latin typeface="+mn-lt"/>
                <a:ea typeface="+mn-ea"/>
                <a:cs typeface="+mn-cs"/>
              </a:rPr>
              <a:t> ameaçador. Um empurrão lento durante uns três meses na direção do seu próprio movimento orbital seria suficiente para resguardar a Terra de um impacto (o aumento da velocidade orbital expande a órbita de um corpo, mudando seu rumo).</a:t>
            </a:r>
            <a:br>
              <a:rPr lang="pt-BR" sz="1200" b="0" i="0" kern="1200" dirty="0" smtClean="0">
                <a:solidFill>
                  <a:schemeClr val="tx1"/>
                </a:solidFill>
                <a:effectLst/>
                <a:latin typeface="+mn-lt"/>
                <a:ea typeface="+mn-ea"/>
                <a:cs typeface="+mn-cs"/>
              </a:rPr>
            </a:br>
            <a:r>
              <a:rPr lang="pt-BR" sz="1200" b="0" i="0" kern="1200" dirty="0" smtClean="0">
                <a:solidFill>
                  <a:schemeClr val="tx1"/>
                </a:solidFill>
                <a:effectLst/>
                <a:latin typeface="+mn-lt"/>
                <a:ea typeface="+mn-ea"/>
                <a:cs typeface="+mn-cs"/>
              </a:rPr>
              <a:t/>
            </a:r>
            <a:br>
              <a:rPr lang="pt-BR" sz="1200" b="0" i="0" kern="1200" dirty="0" smtClean="0">
                <a:solidFill>
                  <a:schemeClr val="tx1"/>
                </a:solidFill>
                <a:effectLst/>
                <a:latin typeface="+mn-lt"/>
                <a:ea typeface="+mn-ea"/>
                <a:cs typeface="+mn-cs"/>
              </a:rPr>
            </a:br>
            <a:r>
              <a:rPr lang="pt-BR" sz="1200" b="0" i="0" kern="1200" dirty="0" smtClean="0">
                <a:solidFill>
                  <a:schemeClr val="tx1"/>
                </a:solidFill>
                <a:effectLst/>
                <a:latin typeface="+mn-lt"/>
                <a:ea typeface="+mn-ea"/>
                <a:cs typeface="+mn-cs"/>
              </a:rPr>
              <a:t>Tudo deve ser testado o mais rápido possível – com </a:t>
            </a:r>
            <a:r>
              <a:rPr lang="pt-BR" sz="1200" b="0" i="0" kern="1200" dirty="0" err="1" smtClean="0">
                <a:solidFill>
                  <a:schemeClr val="tx1"/>
                </a:solidFill>
                <a:effectLst/>
                <a:latin typeface="+mn-lt"/>
                <a:ea typeface="+mn-ea"/>
                <a:cs typeface="+mn-cs"/>
              </a:rPr>
              <a:t>asteróides</a:t>
            </a:r>
            <a:r>
              <a:rPr lang="pt-BR" sz="1200" b="0" i="0" kern="1200" dirty="0" smtClean="0">
                <a:solidFill>
                  <a:schemeClr val="tx1"/>
                </a:solidFill>
                <a:effectLst/>
                <a:latin typeface="+mn-lt"/>
                <a:ea typeface="+mn-ea"/>
                <a:cs typeface="+mn-cs"/>
              </a:rPr>
              <a:t> conhecidos. Os programas de patrulhamento celeste devem ser ampliados e aperfeiçoados. Somente com antecedência de pelo menos uma década poderemos fazer alguma coisa.</a:t>
            </a:r>
            <a:endParaRPr lang="pt-BR" dirty="0"/>
          </a:p>
        </p:txBody>
      </p:sp>
      <p:sp>
        <p:nvSpPr>
          <p:cNvPr id="4" name="Espaço Reservado para Número de Slide 3"/>
          <p:cNvSpPr>
            <a:spLocks noGrp="1"/>
          </p:cNvSpPr>
          <p:nvPr>
            <p:ph type="sldNum" sz="quarter" idx="10"/>
          </p:nvPr>
        </p:nvSpPr>
        <p:spPr/>
        <p:txBody>
          <a:bodyPr/>
          <a:lstStyle/>
          <a:p>
            <a:fld id="{7A5395D3-C809-47EE-A712-4516FBB9C2B1}" type="slidenum">
              <a:rPr lang="pt-BR" smtClean="0"/>
              <a:pPr/>
              <a:t>10</a:t>
            </a:fld>
            <a:endParaRPr lang="pt-BR"/>
          </a:p>
        </p:txBody>
      </p:sp>
    </p:spTree>
    <p:extLst>
      <p:ext uri="{BB962C8B-B14F-4D97-AF65-F5344CB8AC3E}">
        <p14:creationId xmlns:p14="http://schemas.microsoft.com/office/powerpoint/2010/main" xmlns="" val="1824039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smtClean="0">
                <a:solidFill>
                  <a:schemeClr val="tx1"/>
                </a:solidFill>
                <a:effectLst/>
                <a:latin typeface="+mn-lt"/>
                <a:ea typeface="+mn-ea"/>
                <a:cs typeface="+mn-cs"/>
              </a:rPr>
              <a:t>A civilização Maia desejava características físicas específicas de seus filhos, e faziam intervenções para alcançar este padrão. Quando a criança ainda era pequena, blocos de madeira eram empurrados contra sua testa para que ela ficasse mais achatada. Outra intervenção era feita para deixar as crianças vesgas. Objetos eram balançados na frente de recém-nascidos, até que eles ficassem estrábicos.</a:t>
            </a:r>
          </a:p>
          <a:p>
            <a:endParaRPr lang="pt-BR" sz="1200" b="0" i="0" kern="1200" dirty="0" smtClean="0">
              <a:solidFill>
                <a:schemeClr val="tx1"/>
              </a:solidFill>
              <a:effectLst/>
              <a:latin typeface="+mn-lt"/>
              <a:ea typeface="+mn-ea"/>
              <a:cs typeface="+mn-cs"/>
            </a:endParaRPr>
          </a:p>
          <a:p>
            <a:r>
              <a:rPr lang="pt-BR" sz="1200" b="0" i="0" kern="1200" dirty="0" smtClean="0">
                <a:solidFill>
                  <a:schemeClr val="tx1"/>
                </a:solidFill>
                <a:effectLst/>
                <a:latin typeface="+mn-lt"/>
                <a:ea typeface="+mn-ea"/>
                <a:cs typeface="+mn-cs"/>
              </a:rPr>
              <a:t>Outra curiosidade é que os Maias davam os nomes de seus filhos de acordo com o dia em que eles nasciam. Cada dia do ano tinha um nome feminino e um masculino, e esta era uma tradição seguida fielmente pelos pais.</a:t>
            </a:r>
          </a:p>
          <a:p>
            <a:endParaRPr lang="pt-BR" sz="1200" b="0" i="0" kern="1200" dirty="0" smtClean="0">
              <a:solidFill>
                <a:schemeClr val="tx1"/>
              </a:solidFill>
              <a:effectLst/>
              <a:latin typeface="+mn-lt"/>
              <a:ea typeface="+mn-ea"/>
              <a:cs typeface="+mn-cs"/>
            </a:endParaRPr>
          </a:p>
          <a:p>
            <a:r>
              <a:rPr lang="pt-BR" sz="1200" b="0" i="0" kern="1200" dirty="0" smtClean="0">
                <a:solidFill>
                  <a:schemeClr val="tx1"/>
                </a:solidFill>
                <a:effectLst/>
                <a:latin typeface="+mn-lt"/>
                <a:ea typeface="+mn-ea"/>
                <a:cs typeface="+mn-cs"/>
              </a:rPr>
              <a:t>O jogo mesoamericano era um esporte com associação com rituais, jogado por até 3 mil anos antes da chegada de Colombo na América. O esporte sofreu várias modificações com o tempo, e uma versão do jogo, chamada de </a:t>
            </a:r>
            <a:r>
              <a:rPr lang="pt-BR" sz="1200" b="0" i="0" kern="1200" dirty="0" err="1" smtClean="0">
                <a:solidFill>
                  <a:schemeClr val="tx1"/>
                </a:solidFill>
                <a:effectLst/>
                <a:latin typeface="+mn-lt"/>
                <a:ea typeface="+mn-ea"/>
                <a:cs typeface="+mn-cs"/>
              </a:rPr>
              <a:t>ulama</a:t>
            </a:r>
            <a:r>
              <a:rPr lang="pt-BR" sz="1200" b="0" i="0" kern="1200" dirty="0" smtClean="0">
                <a:solidFill>
                  <a:schemeClr val="tx1"/>
                </a:solidFill>
                <a:effectLst/>
                <a:latin typeface="+mn-lt"/>
                <a:ea typeface="+mn-ea"/>
                <a:cs typeface="+mn-cs"/>
              </a:rPr>
              <a:t>, ainda é jogada em alguns lugares pela população Maia atual.</a:t>
            </a:r>
          </a:p>
          <a:p>
            <a:endParaRPr lang="pt-BR" sz="1200" b="0" i="0" kern="1200" dirty="0" smtClean="0">
              <a:solidFill>
                <a:schemeClr val="tx1"/>
              </a:solidFill>
              <a:effectLst/>
              <a:latin typeface="+mn-lt"/>
              <a:ea typeface="+mn-ea"/>
              <a:cs typeface="+mn-cs"/>
            </a:endParaRPr>
          </a:p>
          <a:p>
            <a:r>
              <a:rPr lang="pt-BR" sz="1200" b="0" i="0" kern="1200" dirty="0" smtClean="0">
                <a:solidFill>
                  <a:schemeClr val="tx1"/>
                </a:solidFill>
                <a:effectLst/>
                <a:latin typeface="+mn-lt"/>
                <a:ea typeface="+mn-ea"/>
                <a:cs typeface="+mn-cs"/>
              </a:rPr>
              <a:t>A cidade de </a:t>
            </a:r>
            <a:r>
              <a:rPr lang="pt-BR" sz="1200" b="0" i="0" kern="1200" dirty="0" err="1" smtClean="0">
                <a:solidFill>
                  <a:schemeClr val="tx1"/>
                </a:solidFill>
                <a:effectLst/>
                <a:latin typeface="+mn-lt"/>
                <a:ea typeface="+mn-ea"/>
                <a:cs typeface="+mn-cs"/>
              </a:rPr>
              <a:t>Tayasal</a:t>
            </a:r>
            <a:r>
              <a:rPr lang="pt-BR" sz="1200" b="0" i="0" kern="1200" dirty="0" smtClean="0">
                <a:solidFill>
                  <a:schemeClr val="tx1"/>
                </a:solidFill>
                <a:effectLst/>
                <a:latin typeface="+mn-lt"/>
                <a:ea typeface="+mn-ea"/>
                <a:cs typeface="+mn-cs"/>
              </a:rPr>
              <a:t> foi o último reino Maia, e acabou apenas em 1697, quando padres espanhóis entraram em contato com o rei Maia e dominaram a população do local.</a:t>
            </a:r>
          </a:p>
          <a:p>
            <a:endParaRPr lang="pt-BR" dirty="0"/>
          </a:p>
        </p:txBody>
      </p:sp>
      <p:sp>
        <p:nvSpPr>
          <p:cNvPr id="4" name="Espaço Reservado para Número de Slide 3"/>
          <p:cNvSpPr>
            <a:spLocks noGrp="1"/>
          </p:cNvSpPr>
          <p:nvPr>
            <p:ph type="sldNum" sz="quarter" idx="10"/>
          </p:nvPr>
        </p:nvSpPr>
        <p:spPr/>
        <p:txBody>
          <a:bodyPr/>
          <a:lstStyle/>
          <a:p>
            <a:fld id="{7A5395D3-C809-47EE-A712-4516FBB9C2B1}" type="slidenum">
              <a:rPr lang="pt-BR" smtClean="0"/>
              <a:pPr/>
              <a:t>13</a:t>
            </a:fld>
            <a:endParaRPr lang="pt-BR"/>
          </a:p>
        </p:txBody>
      </p:sp>
    </p:spTree>
    <p:extLst>
      <p:ext uri="{BB962C8B-B14F-4D97-AF65-F5344CB8AC3E}">
        <p14:creationId xmlns:p14="http://schemas.microsoft.com/office/powerpoint/2010/main" xmlns="" val="3466666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smtClean="0">
                <a:solidFill>
                  <a:schemeClr val="tx1"/>
                </a:solidFill>
                <a:effectLst/>
                <a:latin typeface="+mn-lt"/>
                <a:ea typeface="+mn-ea"/>
                <a:cs typeface="+mn-cs"/>
              </a:rPr>
              <a:t>(similar to the idea that there is a Monday 1st January only every 7 years or so). This 52 year cycle has is called a Calendar Round. To keep track of dates on longer time scales the Mayans then had what's known as the Long Count, which provides a unique numerical indicator for each day.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Como </a:t>
            </a:r>
            <a:r>
              <a:rPr lang="en-US" sz="1200" kern="1200" dirty="0" err="1" smtClean="0">
                <a:solidFill>
                  <a:schemeClr val="tx1"/>
                </a:solidFill>
                <a:effectLst/>
                <a:latin typeface="+mn-lt"/>
                <a:ea typeface="+mn-ea"/>
                <a:cs typeface="+mn-cs"/>
              </a:rPr>
              <a:t>nos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celebramos</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virada</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seculo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ou</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milenio</a:t>
            </a:r>
            <a:endParaRPr lang="en-US" sz="1200" kern="1200" dirty="0" smtClean="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7A5395D3-C809-47EE-A712-4516FBB9C2B1}" type="slidenum">
              <a:rPr lang="pt-BR" smtClean="0"/>
              <a:pPr/>
              <a:t>14</a:t>
            </a:fld>
            <a:endParaRPr lang="pt-BR"/>
          </a:p>
        </p:txBody>
      </p:sp>
    </p:spTree>
    <p:extLst>
      <p:ext uri="{BB962C8B-B14F-4D97-AF65-F5344CB8AC3E}">
        <p14:creationId xmlns:p14="http://schemas.microsoft.com/office/powerpoint/2010/main" xmlns="" val="151816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15EB5472-438D-4CE1-8424-B31D77466A3B}" type="datetime1">
              <a:rPr lang="pt-BR" smtClean="0"/>
              <a:pPr/>
              <a:t>03/09/2011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FA35B07-003C-49E7-AB7D-A8D3347F1DDC}" type="slidenum">
              <a:rPr lang="pt-BR" smtClean="0"/>
              <a:pPr/>
              <a:t>‹nº›</a:t>
            </a:fld>
            <a:endParaRPr lang="pt-BR"/>
          </a:p>
        </p:txBody>
      </p:sp>
    </p:spTree>
    <p:extLst>
      <p:ext uri="{BB962C8B-B14F-4D97-AF65-F5344CB8AC3E}">
        <p14:creationId xmlns:p14="http://schemas.microsoft.com/office/powerpoint/2010/main" xmlns="" val="2644149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2BB3370-62AD-4111-9756-B2B840A2E374}" type="datetime1">
              <a:rPr lang="pt-BR" smtClean="0"/>
              <a:pPr/>
              <a:t>03/09/2011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FA35B07-003C-49E7-AB7D-A8D3347F1DDC}" type="slidenum">
              <a:rPr lang="pt-BR" smtClean="0"/>
              <a:pPr/>
              <a:t>‹nº›</a:t>
            </a:fld>
            <a:endParaRPr lang="pt-BR"/>
          </a:p>
        </p:txBody>
      </p:sp>
    </p:spTree>
    <p:extLst>
      <p:ext uri="{BB962C8B-B14F-4D97-AF65-F5344CB8AC3E}">
        <p14:creationId xmlns:p14="http://schemas.microsoft.com/office/powerpoint/2010/main" xmlns="" val="1442032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51FBD25-959C-4D4F-9094-183B3C3F9A21}" type="datetime1">
              <a:rPr lang="pt-BR" smtClean="0"/>
              <a:pPr/>
              <a:t>03/09/2011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FA35B07-003C-49E7-AB7D-A8D3347F1DDC}" type="slidenum">
              <a:rPr lang="pt-BR" smtClean="0"/>
              <a:pPr/>
              <a:t>‹nº›</a:t>
            </a:fld>
            <a:endParaRPr lang="pt-BR"/>
          </a:p>
        </p:txBody>
      </p:sp>
    </p:spTree>
    <p:extLst>
      <p:ext uri="{BB962C8B-B14F-4D97-AF65-F5344CB8AC3E}">
        <p14:creationId xmlns:p14="http://schemas.microsoft.com/office/powerpoint/2010/main" xmlns="" val="1484355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A99B401-AB68-41C2-AE15-F627D60A273F}" type="datetime1">
              <a:rPr lang="pt-BR" smtClean="0"/>
              <a:pPr/>
              <a:t>03/09/2011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FA35B07-003C-49E7-AB7D-A8D3347F1DDC}" type="slidenum">
              <a:rPr lang="pt-BR" smtClean="0"/>
              <a:pPr/>
              <a:t>‹nº›</a:t>
            </a:fld>
            <a:endParaRPr lang="pt-BR"/>
          </a:p>
        </p:txBody>
      </p:sp>
    </p:spTree>
    <p:extLst>
      <p:ext uri="{BB962C8B-B14F-4D97-AF65-F5344CB8AC3E}">
        <p14:creationId xmlns:p14="http://schemas.microsoft.com/office/powerpoint/2010/main" xmlns="" val="3819467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C1A15250-D165-44B1-B3AD-06C76EDEF29A}" type="datetime1">
              <a:rPr lang="pt-BR" smtClean="0"/>
              <a:pPr/>
              <a:t>03/09/2011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FA35B07-003C-49E7-AB7D-A8D3347F1DDC}" type="slidenum">
              <a:rPr lang="pt-BR" smtClean="0"/>
              <a:pPr/>
              <a:t>‹nº›</a:t>
            </a:fld>
            <a:endParaRPr lang="pt-BR"/>
          </a:p>
        </p:txBody>
      </p:sp>
    </p:spTree>
    <p:extLst>
      <p:ext uri="{BB962C8B-B14F-4D97-AF65-F5344CB8AC3E}">
        <p14:creationId xmlns:p14="http://schemas.microsoft.com/office/powerpoint/2010/main" xmlns="" val="943593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67692B74-B9E9-4B3C-9391-65D92AEE51A9}" type="datetime1">
              <a:rPr lang="pt-BR" smtClean="0"/>
              <a:pPr/>
              <a:t>03/09/2011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FA35B07-003C-49E7-AB7D-A8D3347F1DDC}" type="slidenum">
              <a:rPr lang="pt-BR" smtClean="0"/>
              <a:pPr/>
              <a:t>‹nº›</a:t>
            </a:fld>
            <a:endParaRPr lang="pt-BR"/>
          </a:p>
        </p:txBody>
      </p:sp>
    </p:spTree>
    <p:extLst>
      <p:ext uri="{BB962C8B-B14F-4D97-AF65-F5344CB8AC3E}">
        <p14:creationId xmlns:p14="http://schemas.microsoft.com/office/powerpoint/2010/main" xmlns="" val="4022936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4831F336-D1BF-42F0-A579-8E8B80CA6BEC}" type="datetime1">
              <a:rPr lang="pt-BR" smtClean="0"/>
              <a:pPr/>
              <a:t>03/09/2011</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EFA35B07-003C-49E7-AB7D-A8D3347F1DDC}" type="slidenum">
              <a:rPr lang="pt-BR" smtClean="0"/>
              <a:pPr/>
              <a:t>‹nº›</a:t>
            </a:fld>
            <a:endParaRPr lang="pt-BR"/>
          </a:p>
        </p:txBody>
      </p:sp>
    </p:spTree>
    <p:extLst>
      <p:ext uri="{BB962C8B-B14F-4D97-AF65-F5344CB8AC3E}">
        <p14:creationId xmlns:p14="http://schemas.microsoft.com/office/powerpoint/2010/main" xmlns="" val="2951368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175540A5-5472-4210-9E38-3CA965C09EE4}" type="datetime1">
              <a:rPr lang="pt-BR" smtClean="0"/>
              <a:pPr/>
              <a:t>03/09/2011</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EFA35B07-003C-49E7-AB7D-A8D3347F1DDC}" type="slidenum">
              <a:rPr lang="pt-BR" smtClean="0"/>
              <a:pPr/>
              <a:t>‹nº›</a:t>
            </a:fld>
            <a:endParaRPr lang="pt-BR"/>
          </a:p>
        </p:txBody>
      </p:sp>
    </p:spTree>
    <p:extLst>
      <p:ext uri="{BB962C8B-B14F-4D97-AF65-F5344CB8AC3E}">
        <p14:creationId xmlns:p14="http://schemas.microsoft.com/office/powerpoint/2010/main" xmlns="" val="2920636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E230445-72D9-46D4-8C26-1BDA1FB22F75}" type="datetime1">
              <a:rPr lang="pt-BR" smtClean="0"/>
              <a:pPr/>
              <a:t>03/09/2011</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EFA35B07-003C-49E7-AB7D-A8D3347F1DDC}" type="slidenum">
              <a:rPr lang="pt-BR" smtClean="0"/>
              <a:pPr/>
              <a:t>‹nº›</a:t>
            </a:fld>
            <a:endParaRPr lang="pt-BR"/>
          </a:p>
        </p:txBody>
      </p:sp>
    </p:spTree>
    <p:extLst>
      <p:ext uri="{BB962C8B-B14F-4D97-AF65-F5344CB8AC3E}">
        <p14:creationId xmlns:p14="http://schemas.microsoft.com/office/powerpoint/2010/main" xmlns="" val="4195556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5781D41F-9324-414A-855B-AA76FD7CE1AA}" type="datetime1">
              <a:rPr lang="pt-BR" smtClean="0"/>
              <a:pPr/>
              <a:t>03/09/2011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FA35B07-003C-49E7-AB7D-A8D3347F1DDC}" type="slidenum">
              <a:rPr lang="pt-BR" smtClean="0"/>
              <a:pPr/>
              <a:t>‹nº›</a:t>
            </a:fld>
            <a:endParaRPr lang="pt-BR"/>
          </a:p>
        </p:txBody>
      </p:sp>
    </p:spTree>
    <p:extLst>
      <p:ext uri="{BB962C8B-B14F-4D97-AF65-F5344CB8AC3E}">
        <p14:creationId xmlns:p14="http://schemas.microsoft.com/office/powerpoint/2010/main" xmlns="" val="463433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64E874FB-3C0E-4379-A8D1-F0F420486E92}" type="datetime1">
              <a:rPr lang="pt-BR" smtClean="0"/>
              <a:pPr/>
              <a:t>03/09/2011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FA35B07-003C-49E7-AB7D-A8D3347F1DDC}" type="slidenum">
              <a:rPr lang="pt-BR" smtClean="0"/>
              <a:pPr/>
              <a:t>‹nº›</a:t>
            </a:fld>
            <a:endParaRPr lang="pt-BR"/>
          </a:p>
        </p:txBody>
      </p:sp>
    </p:spTree>
    <p:extLst>
      <p:ext uri="{BB962C8B-B14F-4D97-AF65-F5344CB8AC3E}">
        <p14:creationId xmlns:p14="http://schemas.microsoft.com/office/powerpoint/2010/main" xmlns="" val="2918294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FE89E-EB31-4F15-8FB4-7686C248E90F}" type="datetime1">
              <a:rPr lang="pt-BR" smtClean="0"/>
              <a:pPr/>
              <a:t>03/09/2011</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35B07-003C-49E7-AB7D-A8D3347F1DDC}" type="slidenum">
              <a:rPr lang="pt-BR" smtClean="0"/>
              <a:pPr/>
              <a:t>‹nº›</a:t>
            </a:fld>
            <a:endParaRPr lang="pt-BR"/>
          </a:p>
        </p:txBody>
      </p:sp>
    </p:spTree>
    <p:extLst>
      <p:ext uri="{BB962C8B-B14F-4D97-AF65-F5344CB8AC3E}">
        <p14:creationId xmlns:p14="http://schemas.microsoft.com/office/powerpoint/2010/main" xmlns="" val="2738068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gif"/><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joaoaranha.files.wordpress.com/2010/05/interrogacao.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56" y="-5241"/>
            <a:ext cx="9141944" cy="6856458"/>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3.bp.blogspot.com/_H6dF2GGJqA4/TSzglvojCII/AAAAAAAAAD0/zvTghc7dcHA/s1600/2012.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32603"/>
          <a:stretch/>
        </p:blipFill>
        <p:spPr bwMode="auto">
          <a:xfrm>
            <a:off x="5796136" y="1814659"/>
            <a:ext cx="3352800" cy="2670565"/>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subversify.com/wp-content/uploads/2011/06/nibiru.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96136" y="44624"/>
            <a:ext cx="3315595" cy="1711811"/>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ttp://download.ultradownloads.uol.com.br/wallpaper/215193_Papel-de-Parede-Colisao-dos-planetas_1152x864.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b="4622"/>
          <a:stretch/>
        </p:blipFill>
        <p:spPr bwMode="auto">
          <a:xfrm>
            <a:off x="5828403" y="4479480"/>
            <a:ext cx="3315595" cy="237173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aixaDeTexto 4"/>
          <p:cNvSpPr txBox="1"/>
          <p:nvPr/>
        </p:nvSpPr>
        <p:spPr>
          <a:xfrm>
            <a:off x="251520" y="6248785"/>
            <a:ext cx="4031420" cy="369332"/>
          </a:xfrm>
          <a:prstGeom prst="rect">
            <a:avLst/>
          </a:prstGeom>
          <a:noFill/>
        </p:spPr>
        <p:txBody>
          <a:bodyPr wrap="square" rtlCol="0">
            <a:spAutoFit/>
          </a:bodyPr>
          <a:lstStyle/>
          <a:p>
            <a:r>
              <a:rPr lang="pt-BR" b="1" dirty="0" smtClean="0">
                <a:solidFill>
                  <a:schemeClr val="bg1">
                    <a:lumMod val="85000"/>
                  </a:schemeClr>
                </a:solidFill>
              </a:rPr>
              <a:t>Juliane </a:t>
            </a:r>
            <a:r>
              <a:rPr lang="pt-BR" b="1" dirty="0" err="1" smtClean="0">
                <a:solidFill>
                  <a:schemeClr val="bg1">
                    <a:lumMod val="85000"/>
                  </a:schemeClr>
                </a:solidFill>
              </a:rPr>
              <a:t>Sempionatto</a:t>
            </a:r>
            <a:endParaRPr lang="pt-BR" b="1" dirty="0">
              <a:solidFill>
                <a:schemeClr val="bg1">
                  <a:lumMod val="85000"/>
                </a:schemeClr>
              </a:solidFill>
            </a:endParaRPr>
          </a:p>
        </p:txBody>
      </p:sp>
      <p:sp>
        <p:nvSpPr>
          <p:cNvPr id="4" name="CaixaDeTexto 3"/>
          <p:cNvSpPr txBox="1"/>
          <p:nvPr/>
        </p:nvSpPr>
        <p:spPr>
          <a:xfrm>
            <a:off x="3203848" y="829161"/>
            <a:ext cx="5544616" cy="1015663"/>
          </a:xfrm>
          <a:prstGeom prst="rect">
            <a:avLst/>
          </a:prstGeom>
          <a:noFill/>
        </p:spPr>
        <p:txBody>
          <a:bodyPr wrap="square" rtlCol="0">
            <a:spAutoFit/>
          </a:bodyPr>
          <a:lstStyle/>
          <a:p>
            <a:r>
              <a:rPr lang="pt-BR" sz="4000" b="1" dirty="0" smtClean="0">
                <a:ln w="12700">
                  <a:solidFill>
                    <a:schemeClr val="bg1"/>
                  </a:solidFill>
                  <a:prstDash val="solid"/>
                </a:ln>
                <a:solidFill>
                  <a:schemeClr val="bg1"/>
                </a:solidFill>
                <a:effectLst>
                  <a:glow rad="1714500">
                    <a:schemeClr val="bg1">
                      <a:alpha val="24000"/>
                    </a:schemeClr>
                  </a:glow>
                  <a:outerShdw blurRad="41275" dist="20320" dir="1800000" algn="tl" rotWithShape="0">
                    <a:srgbClr val="000000">
                      <a:alpha val="40000"/>
                    </a:srgbClr>
                  </a:outerShdw>
                </a:effectLst>
              </a:rPr>
              <a:t>Dúvidas “Astronômicas”</a:t>
            </a:r>
          </a:p>
          <a:p>
            <a:pPr algn="r"/>
            <a:r>
              <a:rPr lang="pt-BR" sz="2000" b="1" dirty="0" smtClean="0">
                <a:solidFill>
                  <a:schemeClr val="bg1"/>
                </a:solidFill>
              </a:rPr>
              <a:t>sobre astronomia</a:t>
            </a:r>
            <a:endParaRPr lang="pt-BR" sz="2000" b="1" dirty="0">
              <a:solidFill>
                <a:schemeClr val="bg1"/>
              </a:solidFill>
            </a:endParaRPr>
          </a:p>
        </p:txBody>
      </p:sp>
    </p:spTree>
    <p:extLst>
      <p:ext uri="{BB962C8B-B14F-4D97-AF65-F5344CB8AC3E}">
        <p14:creationId xmlns:p14="http://schemas.microsoft.com/office/powerpoint/2010/main" xmlns="" val="17045150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EFA35B07-003C-49E7-AB7D-A8D3347F1DDC}" type="slidenum">
              <a:rPr lang="pt-BR" smtClean="0"/>
              <a:pPr/>
              <a:t>10</a:t>
            </a:fld>
            <a:endParaRPr lang="pt-BR"/>
          </a:p>
        </p:txBody>
      </p:sp>
      <p:cxnSp>
        <p:nvCxnSpPr>
          <p:cNvPr id="4" name="Conector reto 3"/>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Conector reto 4"/>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Entrada manual 7"/>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0" name="Espaço Reservado para Rodapé 18"/>
          <p:cNvSpPr>
            <a:spLocks noGrp="1"/>
          </p:cNvSpPr>
          <p:nvPr>
            <p:ph type="ftr" sz="quarter" idx="11"/>
          </p:nvPr>
        </p:nvSpPr>
        <p:spPr>
          <a:xfrm>
            <a:off x="3124200" y="6356351"/>
            <a:ext cx="3464024" cy="313010"/>
          </a:xfrm>
        </p:spPr>
        <p:txBody>
          <a:bodyPr/>
          <a:lstStyle/>
          <a:p>
            <a:r>
              <a:rPr lang="pt-BR" dirty="0" smtClean="0"/>
              <a:t>Dúvidas Astronômicas – Sessão Astronomia 2011</a:t>
            </a:r>
            <a:endParaRPr lang="pt-BR" dirty="0"/>
          </a:p>
        </p:txBody>
      </p:sp>
      <p:sp>
        <p:nvSpPr>
          <p:cNvPr id="11" name="CaixaDeTexto 10"/>
          <p:cNvSpPr txBox="1"/>
          <p:nvPr/>
        </p:nvSpPr>
        <p:spPr>
          <a:xfrm>
            <a:off x="-324544" y="104895"/>
            <a:ext cx="3672408" cy="584775"/>
          </a:xfrm>
          <a:prstGeom prst="rect">
            <a:avLst/>
          </a:prstGeom>
          <a:noFill/>
        </p:spPr>
        <p:txBody>
          <a:bodyPr wrap="square" rtlCol="0">
            <a:spAutoFit/>
          </a:bodyPr>
          <a:lstStyle/>
          <a:p>
            <a:pPr algn="ctr"/>
            <a:r>
              <a:rPr lang="pt-BR" sz="3200" b="1" dirty="0" err="1" smtClean="0">
                <a:ln w="3175">
                  <a:noFill/>
                </a:ln>
                <a:solidFill>
                  <a:schemeClr val="bg1"/>
                </a:solidFill>
              </a:rPr>
              <a:t>Asteróides</a:t>
            </a:r>
            <a:endParaRPr lang="pt-BR" sz="3200" b="1" dirty="0">
              <a:ln w="3175">
                <a:noFill/>
              </a:ln>
              <a:solidFill>
                <a:schemeClr val="bg1"/>
              </a:solidFill>
            </a:endParaRPr>
          </a:p>
        </p:txBody>
      </p:sp>
      <p:pic>
        <p:nvPicPr>
          <p:cNvPr id="9218" name="Picture 2" descr="http://www.apolo11.com/imagens/etc/asteroides_proximos.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7089"/>
          <a:stretch/>
        </p:blipFill>
        <p:spPr bwMode="auto">
          <a:xfrm>
            <a:off x="158550" y="3891881"/>
            <a:ext cx="2574777" cy="2777479"/>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50342" t="11488" r="24415" b="15333"/>
          <a:stretch/>
        </p:blipFill>
        <p:spPr bwMode="auto">
          <a:xfrm>
            <a:off x="5665304" y="742402"/>
            <a:ext cx="3476364" cy="5904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CaixaDeTexto 1"/>
          <p:cNvSpPr txBox="1"/>
          <p:nvPr/>
        </p:nvSpPr>
        <p:spPr>
          <a:xfrm>
            <a:off x="3265916" y="836714"/>
            <a:ext cx="2394520" cy="646331"/>
          </a:xfrm>
          <a:prstGeom prst="rect">
            <a:avLst/>
          </a:prstGeom>
          <a:noFill/>
        </p:spPr>
        <p:txBody>
          <a:bodyPr wrap="square" rtlCol="0">
            <a:spAutoFit/>
          </a:bodyPr>
          <a:lstStyle/>
          <a:p>
            <a:pPr algn="ctr"/>
            <a:r>
              <a:rPr lang="pt-BR" dirty="0" smtClean="0">
                <a:solidFill>
                  <a:schemeClr val="bg1"/>
                </a:solidFill>
              </a:rPr>
              <a:t>Eventos  sem maior importância</a:t>
            </a:r>
            <a:endParaRPr lang="pt-BR" dirty="0">
              <a:solidFill>
                <a:schemeClr val="bg1"/>
              </a:solidFill>
            </a:endParaRPr>
          </a:p>
        </p:txBody>
      </p:sp>
      <p:sp>
        <p:nvSpPr>
          <p:cNvPr id="16" name="CaixaDeTexto 15"/>
          <p:cNvSpPr txBox="1"/>
          <p:nvPr/>
        </p:nvSpPr>
        <p:spPr>
          <a:xfrm>
            <a:off x="3238026" y="1532566"/>
            <a:ext cx="2394520" cy="646331"/>
          </a:xfrm>
          <a:prstGeom prst="rect">
            <a:avLst/>
          </a:prstGeom>
          <a:noFill/>
        </p:spPr>
        <p:txBody>
          <a:bodyPr wrap="square" rtlCol="0">
            <a:spAutoFit/>
          </a:bodyPr>
          <a:lstStyle/>
          <a:p>
            <a:pPr algn="ctr"/>
            <a:r>
              <a:rPr lang="pt-BR" dirty="0" smtClean="0">
                <a:solidFill>
                  <a:srgbClr val="92D050"/>
                </a:solidFill>
              </a:rPr>
              <a:t>Evento merece monitoramento</a:t>
            </a:r>
          </a:p>
        </p:txBody>
      </p:sp>
      <p:sp>
        <p:nvSpPr>
          <p:cNvPr id="17" name="CaixaDeTexto 16"/>
          <p:cNvSpPr txBox="1"/>
          <p:nvPr/>
        </p:nvSpPr>
        <p:spPr>
          <a:xfrm>
            <a:off x="2771800" y="2564904"/>
            <a:ext cx="2860746" cy="646331"/>
          </a:xfrm>
          <a:prstGeom prst="rect">
            <a:avLst/>
          </a:prstGeom>
          <a:noFill/>
        </p:spPr>
        <p:txBody>
          <a:bodyPr wrap="square" rtlCol="0">
            <a:spAutoFit/>
          </a:bodyPr>
          <a:lstStyle/>
          <a:p>
            <a:pPr algn="ctr"/>
            <a:r>
              <a:rPr lang="pt-BR" dirty="0" smtClean="0">
                <a:solidFill>
                  <a:srgbClr val="FFFF00"/>
                </a:solidFill>
              </a:rPr>
              <a:t>Evento exige monitoramento cuidadoso</a:t>
            </a:r>
          </a:p>
        </p:txBody>
      </p:sp>
      <p:sp>
        <p:nvSpPr>
          <p:cNvPr id="18" name="CaixaDeTexto 17"/>
          <p:cNvSpPr txBox="1"/>
          <p:nvPr/>
        </p:nvSpPr>
        <p:spPr>
          <a:xfrm>
            <a:off x="2771800" y="4065016"/>
            <a:ext cx="2860746" cy="369332"/>
          </a:xfrm>
          <a:prstGeom prst="rect">
            <a:avLst/>
          </a:prstGeom>
          <a:noFill/>
        </p:spPr>
        <p:txBody>
          <a:bodyPr wrap="square" rtlCol="0">
            <a:spAutoFit/>
          </a:bodyPr>
          <a:lstStyle/>
          <a:p>
            <a:pPr algn="ctr"/>
            <a:r>
              <a:rPr lang="pt-BR" dirty="0" smtClean="0">
                <a:solidFill>
                  <a:schemeClr val="accent6">
                    <a:lumMod val="60000"/>
                    <a:lumOff val="40000"/>
                  </a:schemeClr>
                </a:solidFill>
              </a:rPr>
              <a:t>Eventos  ameaçadores</a:t>
            </a:r>
          </a:p>
        </p:txBody>
      </p:sp>
      <p:sp>
        <p:nvSpPr>
          <p:cNvPr id="19" name="CaixaDeTexto 18"/>
          <p:cNvSpPr txBox="1"/>
          <p:nvPr/>
        </p:nvSpPr>
        <p:spPr>
          <a:xfrm>
            <a:off x="2826870" y="5692973"/>
            <a:ext cx="2860746" cy="369332"/>
          </a:xfrm>
          <a:prstGeom prst="rect">
            <a:avLst/>
          </a:prstGeom>
          <a:noFill/>
        </p:spPr>
        <p:txBody>
          <a:bodyPr wrap="square" rtlCol="0">
            <a:spAutoFit/>
          </a:bodyPr>
          <a:lstStyle/>
          <a:p>
            <a:pPr algn="ctr"/>
            <a:r>
              <a:rPr lang="pt-BR" dirty="0" smtClean="0">
                <a:solidFill>
                  <a:srgbClr val="C00000"/>
                </a:solidFill>
              </a:rPr>
              <a:t>Colisão é certa</a:t>
            </a:r>
          </a:p>
        </p:txBody>
      </p:sp>
      <p:cxnSp>
        <p:nvCxnSpPr>
          <p:cNvPr id="15" name="Conector de seta reta 14"/>
          <p:cNvCxnSpPr/>
          <p:nvPr/>
        </p:nvCxnSpPr>
        <p:spPr>
          <a:xfrm>
            <a:off x="5220072" y="1159879"/>
            <a:ext cx="445232"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Conector de seta reta 21"/>
          <p:cNvCxnSpPr/>
          <p:nvPr/>
        </p:nvCxnSpPr>
        <p:spPr>
          <a:xfrm>
            <a:off x="5179031" y="1886320"/>
            <a:ext cx="445232" cy="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ector de seta reta 22"/>
          <p:cNvCxnSpPr/>
          <p:nvPr/>
        </p:nvCxnSpPr>
        <p:spPr>
          <a:xfrm>
            <a:off x="5187314" y="2868505"/>
            <a:ext cx="445232" cy="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ector de seta reta 23"/>
          <p:cNvCxnSpPr/>
          <p:nvPr/>
        </p:nvCxnSpPr>
        <p:spPr>
          <a:xfrm>
            <a:off x="5220072" y="4434348"/>
            <a:ext cx="445232" cy="0"/>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Conector de seta reta 24"/>
          <p:cNvCxnSpPr/>
          <p:nvPr/>
        </p:nvCxnSpPr>
        <p:spPr>
          <a:xfrm>
            <a:off x="5149856" y="5892387"/>
            <a:ext cx="445232"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028" name="Picture 4" descr="http://www.zenite.nu/figs/f20/2029.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7158" y="3917385"/>
            <a:ext cx="2581662" cy="2581662"/>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Imagem"/>
          <p:cNvPicPr>
            <a:picLocks noChangeAspect="1" noChangeArrowheads="1"/>
          </p:cNvPicPr>
          <p:nvPr/>
        </p:nvPicPr>
        <p:blipFill>
          <a:blip r:embed="rId6" cstate="print">
            <a:clrChange>
              <a:clrFrom>
                <a:srgbClr val="010101"/>
              </a:clrFrom>
              <a:clrTo>
                <a:srgbClr val="010101">
                  <a:alpha val="0"/>
                </a:srgbClr>
              </a:clrTo>
            </a:clrChange>
            <a:extLst>
              <a:ext uri="{28A0092B-C50C-407E-A947-70E740481C1C}">
                <a14:useLocalDpi xmlns:a14="http://schemas.microsoft.com/office/drawing/2010/main" xmlns="" val="0"/>
              </a:ext>
            </a:extLst>
          </a:blip>
          <a:srcRect/>
          <a:stretch>
            <a:fillRect/>
          </a:stretch>
        </p:blipFill>
        <p:spPr bwMode="auto">
          <a:xfrm>
            <a:off x="-252536" y="1772817"/>
            <a:ext cx="3548708" cy="2661532"/>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ttp://1.bp.blogspot.com/_w1_ST4SPOHA/TUwp-39c3tI/AAAAAAAAAe8/TcyPLrCxozk/s1600/apofis+%25281%2529.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04056" y="964524"/>
            <a:ext cx="1880906" cy="118578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tângulo 11"/>
          <p:cNvSpPr/>
          <p:nvPr/>
        </p:nvSpPr>
        <p:spPr>
          <a:xfrm>
            <a:off x="6244285" y="29884"/>
            <a:ext cx="2572051" cy="523220"/>
          </a:xfrm>
          <a:prstGeom prst="rect">
            <a:avLst/>
          </a:prstGeom>
        </p:spPr>
        <p:txBody>
          <a:bodyPr wrap="none">
            <a:spAutoFit/>
          </a:bodyPr>
          <a:lstStyle/>
          <a:p>
            <a:r>
              <a:rPr lang="pt-BR" sz="2800" b="1" dirty="0" smtClean="0">
                <a:solidFill>
                  <a:schemeClr val="bg1"/>
                </a:solidFill>
              </a:rPr>
              <a:t>Escala </a:t>
            </a:r>
            <a:r>
              <a:rPr lang="pt-BR" sz="2800" b="1" dirty="0">
                <a:solidFill>
                  <a:schemeClr val="bg1"/>
                </a:solidFill>
              </a:rPr>
              <a:t>de </a:t>
            </a:r>
            <a:r>
              <a:rPr lang="pt-BR" sz="2800" b="1" dirty="0" smtClean="0">
                <a:solidFill>
                  <a:schemeClr val="bg1"/>
                </a:solidFill>
              </a:rPr>
              <a:t>Torino</a:t>
            </a:r>
            <a:endParaRPr lang="pt-BR" sz="2800" b="1" dirty="0">
              <a:solidFill>
                <a:schemeClr val="bg1"/>
              </a:solidFill>
            </a:endParaRPr>
          </a:p>
        </p:txBody>
      </p:sp>
    </p:spTree>
    <p:extLst>
      <p:ext uri="{BB962C8B-B14F-4D97-AF65-F5344CB8AC3E}">
        <p14:creationId xmlns:p14="http://schemas.microsoft.com/office/powerpoint/2010/main" xmlns="" val="266865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8" grpId="0"/>
      <p:bldP spid="19"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EFA35B07-003C-49E7-AB7D-A8D3347F1DDC}" type="slidenum">
              <a:rPr lang="pt-BR" smtClean="0"/>
              <a:pPr/>
              <a:t>11</a:t>
            </a:fld>
            <a:endParaRPr lang="pt-BR"/>
          </a:p>
        </p:txBody>
      </p:sp>
      <p:cxnSp>
        <p:nvCxnSpPr>
          <p:cNvPr id="4" name="Conector reto 3"/>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Conector reto 4"/>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Entrada manual 7"/>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0" name="Espaço Reservado para Rodapé 18"/>
          <p:cNvSpPr>
            <a:spLocks noGrp="1"/>
          </p:cNvSpPr>
          <p:nvPr>
            <p:ph type="ftr" sz="quarter" idx="11"/>
          </p:nvPr>
        </p:nvSpPr>
        <p:spPr>
          <a:xfrm>
            <a:off x="3124200" y="6356351"/>
            <a:ext cx="3464024" cy="313010"/>
          </a:xfrm>
        </p:spPr>
        <p:txBody>
          <a:bodyPr/>
          <a:lstStyle/>
          <a:p>
            <a:r>
              <a:rPr lang="pt-BR" dirty="0" smtClean="0"/>
              <a:t>Dúvidas Astronômicas – Sessão Astronomia 2011</a:t>
            </a:r>
            <a:endParaRPr lang="pt-BR" dirty="0"/>
          </a:p>
        </p:txBody>
      </p:sp>
      <p:sp>
        <p:nvSpPr>
          <p:cNvPr id="11" name="CaixaDeTexto 10"/>
          <p:cNvSpPr txBox="1"/>
          <p:nvPr/>
        </p:nvSpPr>
        <p:spPr>
          <a:xfrm>
            <a:off x="-324544" y="104895"/>
            <a:ext cx="3672408" cy="584775"/>
          </a:xfrm>
          <a:prstGeom prst="rect">
            <a:avLst/>
          </a:prstGeom>
          <a:noFill/>
        </p:spPr>
        <p:txBody>
          <a:bodyPr wrap="square" rtlCol="0">
            <a:spAutoFit/>
          </a:bodyPr>
          <a:lstStyle/>
          <a:p>
            <a:pPr algn="ctr"/>
            <a:r>
              <a:rPr lang="pt-BR" sz="3200" b="1" dirty="0" smtClean="0">
                <a:ln w="3175">
                  <a:noFill/>
                </a:ln>
                <a:solidFill>
                  <a:schemeClr val="bg1"/>
                </a:solidFill>
              </a:rPr>
              <a:t>Fim do Mundo</a:t>
            </a:r>
            <a:endParaRPr lang="pt-BR" sz="3200" b="1" dirty="0">
              <a:ln w="3175">
                <a:noFill/>
              </a:ln>
              <a:solidFill>
                <a:schemeClr val="bg1"/>
              </a:solidFill>
            </a:endParaRPr>
          </a:p>
        </p:txBody>
      </p:sp>
      <p:pic>
        <p:nvPicPr>
          <p:cNvPr id="15" name="Picture 4" descr="http://3.bp.blogspot.com/_H6dF2GGJqA4/TSzglvojCII/AAAAAAAAAD0/zvTghc7dcHA/s1600/2012.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32603"/>
          <a:stretch/>
        </p:blipFill>
        <p:spPr bwMode="auto">
          <a:xfrm>
            <a:off x="1511660" y="1379096"/>
            <a:ext cx="6205880" cy="49430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7792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EFA35B07-003C-49E7-AB7D-A8D3347F1DDC}" type="slidenum">
              <a:rPr lang="pt-BR" smtClean="0"/>
              <a:pPr/>
              <a:t>12</a:t>
            </a:fld>
            <a:endParaRPr lang="pt-BR"/>
          </a:p>
        </p:txBody>
      </p:sp>
      <p:cxnSp>
        <p:nvCxnSpPr>
          <p:cNvPr id="4" name="Conector reto 3"/>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Conector reto 4"/>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Entrada manual 7"/>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0" name="Espaço Reservado para Rodapé 18"/>
          <p:cNvSpPr>
            <a:spLocks noGrp="1"/>
          </p:cNvSpPr>
          <p:nvPr>
            <p:ph type="ftr" sz="quarter" idx="11"/>
          </p:nvPr>
        </p:nvSpPr>
        <p:spPr>
          <a:xfrm>
            <a:off x="3124200" y="6356351"/>
            <a:ext cx="3464024" cy="313010"/>
          </a:xfrm>
        </p:spPr>
        <p:txBody>
          <a:bodyPr/>
          <a:lstStyle/>
          <a:p>
            <a:r>
              <a:rPr lang="pt-BR" dirty="0" smtClean="0"/>
              <a:t>Dúvidas Astronômicas – Sessão Astronomia 2011</a:t>
            </a:r>
            <a:endParaRPr lang="pt-BR" dirty="0"/>
          </a:p>
        </p:txBody>
      </p:sp>
      <p:sp>
        <p:nvSpPr>
          <p:cNvPr id="11" name="CaixaDeTexto 10"/>
          <p:cNvSpPr txBox="1"/>
          <p:nvPr/>
        </p:nvSpPr>
        <p:spPr>
          <a:xfrm>
            <a:off x="-324544" y="104895"/>
            <a:ext cx="3672408" cy="584775"/>
          </a:xfrm>
          <a:prstGeom prst="rect">
            <a:avLst/>
          </a:prstGeom>
          <a:noFill/>
        </p:spPr>
        <p:txBody>
          <a:bodyPr wrap="square" rtlCol="0">
            <a:spAutoFit/>
          </a:bodyPr>
          <a:lstStyle/>
          <a:p>
            <a:pPr algn="ctr"/>
            <a:r>
              <a:rPr lang="pt-BR" sz="3200" b="1" dirty="0" smtClean="0">
                <a:ln w="3175">
                  <a:noFill/>
                </a:ln>
                <a:solidFill>
                  <a:schemeClr val="bg1"/>
                </a:solidFill>
              </a:rPr>
              <a:t>Os Maias</a:t>
            </a:r>
            <a:endParaRPr lang="pt-BR" sz="3200" b="1" dirty="0">
              <a:ln w="3175">
                <a:noFill/>
              </a:ln>
              <a:solidFill>
                <a:schemeClr val="bg1"/>
              </a:solidFill>
            </a:endParaRPr>
          </a:p>
        </p:txBody>
      </p:sp>
      <p:sp>
        <p:nvSpPr>
          <p:cNvPr id="13" name="CaixaDeTexto 12"/>
          <p:cNvSpPr txBox="1"/>
          <p:nvPr/>
        </p:nvSpPr>
        <p:spPr>
          <a:xfrm>
            <a:off x="3923928" y="888272"/>
            <a:ext cx="4752528" cy="523220"/>
          </a:xfrm>
          <a:prstGeom prst="rect">
            <a:avLst/>
          </a:prstGeom>
          <a:noFill/>
        </p:spPr>
        <p:txBody>
          <a:bodyPr wrap="square" rtlCol="0">
            <a:spAutoFit/>
          </a:bodyPr>
          <a:lstStyle/>
          <a:p>
            <a:r>
              <a:rPr lang="pt-BR" sz="2800" b="1" dirty="0" smtClean="0">
                <a:solidFill>
                  <a:srgbClr val="FFC000"/>
                </a:solidFill>
              </a:rPr>
              <a:t>O povo Maia</a:t>
            </a:r>
          </a:p>
        </p:txBody>
      </p:sp>
      <p:pic>
        <p:nvPicPr>
          <p:cNvPr id="2054" name="Picture 6" descr="http://www.pontassoltas.com/wp-content/uploads/2010/01/BXK1_chichen-itza-DSC00660800.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1780"/>
          <a:stretch/>
        </p:blipFill>
        <p:spPr bwMode="auto">
          <a:xfrm>
            <a:off x="4875146" y="4365104"/>
            <a:ext cx="3441270" cy="2018819"/>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http://2.bp.blogspot.com/_pLSqrG_fJE8/S5kMcRzNsSI/AAAAAAAABW4/apX0rP5KM90/s400/povomaia.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98268" y="1349937"/>
            <a:ext cx="3567590" cy="2854073"/>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descr="http://images03.olx.pt/ui/13/07/02/1298045276_32060502_1-Fotos-de--By-Munuera-banda-desenhada-O-caminho-para-Eldorado.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16024" y="1344361"/>
            <a:ext cx="3562691" cy="47988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6865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8"/>
                                        </p:tgtEl>
                                        <p:attrNameLst>
                                          <p:attrName>style.visibility</p:attrName>
                                        </p:attrNameLst>
                                      </p:cBhvr>
                                      <p:to>
                                        <p:strVal val="visible"/>
                                      </p:to>
                                    </p:set>
                                    <p:animEffect transition="in" filter="fade">
                                      <p:cBhvr>
                                        <p:cTn id="12" dur="500"/>
                                        <p:tgtEl>
                                          <p:spTgt spid="20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fade">
                                      <p:cBhvr>
                                        <p:cTn id="17" dur="500"/>
                                        <p:tgtEl>
                                          <p:spTgt spid="20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chamadoamanhecer.zip.net/images/maias.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782343"/>
            <a:ext cx="5580112" cy="5887018"/>
          </a:xfrm>
          <a:prstGeom prst="rect">
            <a:avLst/>
          </a:prstGeom>
          <a:noFill/>
          <a:effectLst>
            <a:softEdge rad="635000"/>
          </a:effectLst>
          <a:extLst>
            <a:ext uri="{909E8E84-426E-40DD-AFC4-6F175D3DCCD1}">
              <a14:hiddenFill xmlns:a14="http://schemas.microsoft.com/office/drawing/2010/main" xmlns="">
                <a:solidFill>
                  <a:srgbClr val="FFFFFF"/>
                </a:solidFill>
              </a14:hiddenFill>
            </a:ext>
          </a:extLst>
        </p:spPr>
      </p:pic>
      <p:sp>
        <p:nvSpPr>
          <p:cNvPr id="3" name="Espaço Reservado para Número de Slide 2"/>
          <p:cNvSpPr>
            <a:spLocks noGrp="1"/>
          </p:cNvSpPr>
          <p:nvPr>
            <p:ph type="sldNum" sz="quarter" idx="12"/>
          </p:nvPr>
        </p:nvSpPr>
        <p:spPr/>
        <p:txBody>
          <a:bodyPr/>
          <a:lstStyle/>
          <a:p>
            <a:fld id="{EFA35B07-003C-49E7-AB7D-A8D3347F1DDC}" type="slidenum">
              <a:rPr lang="pt-BR" smtClean="0"/>
              <a:pPr/>
              <a:t>13</a:t>
            </a:fld>
            <a:endParaRPr lang="pt-BR"/>
          </a:p>
        </p:txBody>
      </p:sp>
      <p:cxnSp>
        <p:nvCxnSpPr>
          <p:cNvPr id="4" name="Conector reto 3"/>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Conector reto 4"/>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Entrada manual 7"/>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0" name="Espaço Reservado para Rodapé 18"/>
          <p:cNvSpPr>
            <a:spLocks noGrp="1"/>
          </p:cNvSpPr>
          <p:nvPr>
            <p:ph type="ftr" sz="quarter" idx="11"/>
          </p:nvPr>
        </p:nvSpPr>
        <p:spPr>
          <a:xfrm>
            <a:off x="3124200" y="6356351"/>
            <a:ext cx="3464024" cy="313010"/>
          </a:xfrm>
        </p:spPr>
        <p:txBody>
          <a:bodyPr/>
          <a:lstStyle/>
          <a:p>
            <a:r>
              <a:rPr lang="pt-BR" dirty="0" smtClean="0"/>
              <a:t>Dúvidas Astronômicas – Sessão Astronomia 2011</a:t>
            </a:r>
            <a:endParaRPr lang="pt-BR" dirty="0"/>
          </a:p>
        </p:txBody>
      </p:sp>
      <p:sp>
        <p:nvSpPr>
          <p:cNvPr id="11" name="CaixaDeTexto 10"/>
          <p:cNvSpPr txBox="1"/>
          <p:nvPr/>
        </p:nvSpPr>
        <p:spPr>
          <a:xfrm>
            <a:off x="-324544" y="104895"/>
            <a:ext cx="3672408" cy="584775"/>
          </a:xfrm>
          <a:prstGeom prst="rect">
            <a:avLst/>
          </a:prstGeom>
          <a:noFill/>
        </p:spPr>
        <p:txBody>
          <a:bodyPr wrap="square" rtlCol="0">
            <a:spAutoFit/>
          </a:bodyPr>
          <a:lstStyle/>
          <a:p>
            <a:pPr algn="ctr"/>
            <a:r>
              <a:rPr lang="pt-BR" sz="3200" b="1" dirty="0" smtClean="0">
                <a:ln w="3175">
                  <a:noFill/>
                </a:ln>
                <a:solidFill>
                  <a:schemeClr val="bg1"/>
                </a:solidFill>
              </a:rPr>
              <a:t>Os Maias</a:t>
            </a:r>
          </a:p>
        </p:txBody>
      </p:sp>
      <p:sp>
        <p:nvSpPr>
          <p:cNvPr id="13" name="Retângulo 12"/>
          <p:cNvSpPr/>
          <p:nvPr/>
        </p:nvSpPr>
        <p:spPr>
          <a:xfrm>
            <a:off x="4807785" y="1196752"/>
            <a:ext cx="4372637" cy="2862322"/>
          </a:xfrm>
          <a:prstGeom prst="rect">
            <a:avLst/>
          </a:prstGeom>
        </p:spPr>
        <p:txBody>
          <a:bodyPr wrap="square">
            <a:spAutoFit/>
          </a:bodyPr>
          <a:lstStyle/>
          <a:p>
            <a:pPr marL="285750" indent="-285750">
              <a:lnSpc>
                <a:spcPct val="150000"/>
              </a:lnSpc>
              <a:buFont typeface="Arial" charset="0"/>
              <a:buChar char="•"/>
            </a:pPr>
            <a:r>
              <a:rPr lang="pt-BR" sz="2400" dirty="0" smtClean="0">
                <a:solidFill>
                  <a:schemeClr val="bg1"/>
                </a:solidFill>
              </a:rPr>
              <a:t>América Central e do Sul;</a:t>
            </a:r>
          </a:p>
          <a:p>
            <a:pPr marL="285750" indent="-285750">
              <a:lnSpc>
                <a:spcPct val="150000"/>
              </a:lnSpc>
              <a:buFont typeface="Arial" charset="0"/>
              <a:buChar char="•"/>
            </a:pPr>
            <a:r>
              <a:rPr lang="pt-BR" sz="2400" dirty="0" smtClean="0">
                <a:solidFill>
                  <a:schemeClr val="bg1"/>
                </a:solidFill>
              </a:rPr>
              <a:t>Filhos parecidos com deuses;</a:t>
            </a:r>
          </a:p>
          <a:p>
            <a:pPr marL="285750" indent="-285750">
              <a:lnSpc>
                <a:spcPct val="150000"/>
              </a:lnSpc>
              <a:buFont typeface="Arial" charset="0"/>
              <a:buChar char="•"/>
            </a:pPr>
            <a:r>
              <a:rPr lang="pt-BR" sz="2400" dirty="0">
                <a:solidFill>
                  <a:schemeClr val="bg1"/>
                </a:solidFill>
              </a:rPr>
              <a:t> </a:t>
            </a:r>
            <a:r>
              <a:rPr lang="pt-BR" sz="2400" dirty="0" smtClean="0">
                <a:solidFill>
                  <a:schemeClr val="bg1"/>
                </a:solidFill>
              </a:rPr>
              <a:t>Introdução do zero;</a:t>
            </a:r>
          </a:p>
          <a:p>
            <a:pPr marL="285750" indent="-285750">
              <a:lnSpc>
                <a:spcPct val="150000"/>
              </a:lnSpc>
              <a:buFont typeface="Arial" charset="0"/>
              <a:buChar char="•"/>
            </a:pPr>
            <a:r>
              <a:rPr lang="pt-BR" sz="2400" dirty="0">
                <a:solidFill>
                  <a:schemeClr val="bg1"/>
                </a:solidFill>
              </a:rPr>
              <a:t> </a:t>
            </a:r>
            <a:r>
              <a:rPr lang="pt-BR" sz="2400" dirty="0" err="1" smtClean="0">
                <a:solidFill>
                  <a:schemeClr val="bg1"/>
                </a:solidFill>
              </a:rPr>
              <a:t>Ulama</a:t>
            </a:r>
            <a:r>
              <a:rPr lang="pt-BR" sz="2400" dirty="0" smtClean="0">
                <a:solidFill>
                  <a:schemeClr val="bg1"/>
                </a:solidFill>
              </a:rPr>
              <a:t>;</a:t>
            </a:r>
          </a:p>
          <a:p>
            <a:pPr marL="285750" indent="-285750">
              <a:lnSpc>
                <a:spcPct val="150000"/>
              </a:lnSpc>
              <a:buFont typeface="Arial" charset="0"/>
              <a:buChar char="•"/>
            </a:pPr>
            <a:r>
              <a:rPr lang="pt-BR" sz="2400" dirty="0" smtClean="0">
                <a:solidFill>
                  <a:schemeClr val="bg1"/>
                </a:solidFill>
              </a:rPr>
              <a:t>Espanhóis, doenças, seca...</a:t>
            </a:r>
            <a:endParaRPr lang="pt-BR" sz="2400" dirty="0">
              <a:solidFill>
                <a:schemeClr val="bg1"/>
              </a:solidFill>
            </a:endParaRPr>
          </a:p>
        </p:txBody>
      </p:sp>
      <p:sp>
        <p:nvSpPr>
          <p:cNvPr id="2" name="AutoShape 2" descr="os mai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4" name="AutoShape 4" descr="os maia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5" name="AutoShape 6" descr="os maia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6" name="AutoShape 10" descr="os maia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8" name="AutoShape 13" descr="C:\Users\Juliane Sempionatto\Desktop\Maias %E2%80%93 Wikip%C3%A9dia, a enciclop%C3%A9dia livre_files\150px-Maya.svg.pn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9" name="AutoShape 16" descr="C:\Users\Juliane Sempionatto\Desktop\Maias %E2%80%93 Wikip%C3%A9dia, a enciclop%C3%A9dia livre_files\150px-Maya.svg.pn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20" name="AutoShape 18" descr="C:\Users\Juliane Sempionatto\Desktop\Maias %E2%80%93 Wikip%C3%A9dia, a enciclop%C3%A9dia livre_files\150px-Maya.svg.pn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043" name="Picture 19" descr="C:\Users\Juliane Sempionatto\Desktop\150px-Maya.svg.png"/>
          <p:cNvPicPr>
            <a:picLocks noChangeAspect="1" noChangeArrowheads="1"/>
          </p:cNvPicPr>
          <p:nvPr/>
        </p:nvPicPr>
        <p:blipFill>
          <a:blip r:embed="rId4">
            <a:lum bright="70000" contrast="-70000"/>
            <a:extLst>
              <a:ext uri="{28A0092B-C50C-407E-A947-70E740481C1C}">
                <a14:useLocalDpi xmlns:a14="http://schemas.microsoft.com/office/drawing/2010/main" xmlns="" val="0"/>
              </a:ext>
            </a:extLst>
          </a:blip>
          <a:srcRect/>
          <a:stretch>
            <a:fillRect/>
          </a:stretch>
        </p:blipFill>
        <p:spPr bwMode="auto">
          <a:xfrm>
            <a:off x="5171255" y="4440233"/>
            <a:ext cx="1636333" cy="1887237"/>
          </a:xfrm>
          <a:prstGeom prst="rect">
            <a:avLst/>
          </a:prstGeom>
          <a:noFill/>
          <a:extLst>
            <a:ext uri="{909E8E84-426E-40DD-AFC4-6F175D3DCCD1}">
              <a14:hiddenFill xmlns:a14="http://schemas.microsoft.com/office/drawing/2010/main" xmlns="">
                <a:solidFill>
                  <a:srgbClr val="FFFFFF"/>
                </a:solidFill>
              </a14:hiddenFill>
            </a:ext>
          </a:extLst>
        </p:spPr>
      </p:pic>
      <p:pic>
        <p:nvPicPr>
          <p:cNvPr id="1049" name="Picture 25" descr="http://4.bp.blogspot.com/-veQGfAIPbqo/TXdnnJw5VhI/AAAAAAAAAD4/epelkcIOL08/s1600/anunnaki_head.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55575" y="3308266"/>
            <a:ext cx="4490519" cy="2979769"/>
          </a:xfrm>
          <a:prstGeom prst="rect">
            <a:avLst/>
          </a:prstGeom>
          <a:noFill/>
          <a:extLst>
            <a:ext uri="{909E8E84-426E-40DD-AFC4-6F175D3DCCD1}">
              <a14:hiddenFill xmlns:a14="http://schemas.microsoft.com/office/drawing/2010/main" xmlns="">
                <a:solidFill>
                  <a:srgbClr val="FFFFFF"/>
                </a:solidFill>
              </a14:hiddenFill>
            </a:ext>
          </a:extLst>
        </p:spPr>
      </p:pic>
      <p:pic>
        <p:nvPicPr>
          <p:cNvPr id="1051" name="Picture 27" descr="http://3.bp.blogspot.com/-45NRih4foiI/Tc7zVX64kII/AAAAAAAAAOY/Ssmcl6PyCbQ/s1600/provas_cranio3.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45333" y="1533468"/>
            <a:ext cx="3810000" cy="4333875"/>
          </a:xfrm>
          <a:prstGeom prst="rect">
            <a:avLst/>
          </a:prstGeom>
          <a:noFill/>
          <a:extLst>
            <a:ext uri="{909E8E84-426E-40DD-AFC4-6F175D3DCCD1}">
              <a14:hiddenFill xmlns:a14="http://schemas.microsoft.com/office/drawing/2010/main" xmlns="">
                <a:solidFill>
                  <a:srgbClr val="FFFFFF"/>
                </a:solidFill>
              </a14:hiddenFill>
            </a:ext>
          </a:extLst>
        </p:spPr>
      </p:pic>
      <p:pic>
        <p:nvPicPr>
          <p:cNvPr id="1045" name="Picture 21" descr="http://www.doismiledoze.com/wp-content/uploads/2007/09/cranios.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3300" y="2095442"/>
            <a:ext cx="4572000" cy="3771901"/>
          </a:xfrm>
          <a:prstGeom prst="rect">
            <a:avLst/>
          </a:prstGeom>
          <a:noFill/>
          <a:extLst>
            <a:ext uri="{909E8E84-426E-40DD-AFC4-6F175D3DCCD1}">
              <a14:hiddenFill xmlns:a14="http://schemas.microsoft.com/office/drawing/2010/main" xmlns="">
                <a:solidFill>
                  <a:srgbClr val="FFFFFF"/>
                </a:solidFill>
              </a14:hiddenFill>
            </a:ext>
          </a:extLst>
        </p:spPr>
      </p:pic>
      <p:pic>
        <p:nvPicPr>
          <p:cNvPr id="1047" name="Picture 23" descr="http://2.bp.blogspot.com/_o26siOImXvI/TIcX3b9-pxI/AAAAAAAABQc/sePoBZll5IY/s1600/Sem-T%C3%ADtulo-2.jp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04056" y="2525615"/>
            <a:ext cx="3248902" cy="3216413"/>
          </a:xfrm>
          <a:prstGeom prst="rect">
            <a:avLst/>
          </a:prstGeom>
          <a:noFill/>
          <a:extLst>
            <a:ext uri="{909E8E84-426E-40DD-AFC4-6F175D3DCCD1}">
              <a14:hiddenFill xmlns:a14="http://schemas.microsoft.com/office/drawing/2010/main" xmlns="">
                <a:solidFill>
                  <a:srgbClr val="FFFFFF"/>
                </a:solidFill>
              </a14:hiddenFill>
            </a:ext>
          </a:extLst>
        </p:spPr>
      </p:pic>
      <p:pic>
        <p:nvPicPr>
          <p:cNvPr id="1035" name="Picture 11"/>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 y="3307162"/>
            <a:ext cx="4485403" cy="33640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1057378" y="886710"/>
            <a:ext cx="2142257" cy="3081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59488" y="3431473"/>
            <a:ext cx="4748297" cy="31813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2724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9"/>
                                        </p:tgtEl>
                                        <p:attrNameLst>
                                          <p:attrName>style.visibility</p:attrName>
                                        </p:attrNameLst>
                                      </p:cBhvr>
                                      <p:to>
                                        <p:strVal val="visible"/>
                                      </p:to>
                                    </p:set>
                                    <p:animEffect transition="in" filter="fade">
                                      <p:cBhvr>
                                        <p:cTn id="17" dur="500"/>
                                        <p:tgtEl>
                                          <p:spTgt spid="10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51"/>
                                        </p:tgtEl>
                                        <p:attrNameLst>
                                          <p:attrName>style.visibility</p:attrName>
                                        </p:attrNameLst>
                                      </p:cBhvr>
                                      <p:to>
                                        <p:strVal val="visible"/>
                                      </p:to>
                                    </p:set>
                                    <p:animEffect transition="in" filter="fade">
                                      <p:cBhvr>
                                        <p:cTn id="22" dur="500"/>
                                        <p:tgtEl>
                                          <p:spTgt spid="10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45"/>
                                        </p:tgtEl>
                                        <p:attrNameLst>
                                          <p:attrName>style.visibility</p:attrName>
                                        </p:attrNameLst>
                                      </p:cBhvr>
                                      <p:to>
                                        <p:strVal val="visible"/>
                                      </p:to>
                                    </p:set>
                                    <p:animEffect transition="in" filter="fade">
                                      <p:cBhvr>
                                        <p:cTn id="27" dur="500"/>
                                        <p:tgtEl>
                                          <p:spTgt spid="10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47"/>
                                        </p:tgtEl>
                                        <p:attrNameLst>
                                          <p:attrName>style.visibility</p:attrName>
                                        </p:attrNameLst>
                                      </p:cBhvr>
                                      <p:to>
                                        <p:strVal val="visible"/>
                                      </p:to>
                                    </p:set>
                                    <p:animEffect transition="in" filter="fade">
                                      <p:cBhvr>
                                        <p:cTn id="32" dur="500"/>
                                        <p:tgtEl>
                                          <p:spTgt spid="104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animEffect transition="in" filter="fade">
                                      <p:cBhvr>
                                        <p:cTn id="37" dur="500"/>
                                        <p:tgtEl>
                                          <p:spTgt spid="1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43"/>
                                        </p:tgtEl>
                                        <p:attrNameLst>
                                          <p:attrName>style.visibility</p:attrName>
                                        </p:attrNameLst>
                                      </p:cBhvr>
                                      <p:to>
                                        <p:strVal val="visible"/>
                                      </p:to>
                                    </p:set>
                                    <p:animEffect transition="in" filter="fade">
                                      <p:cBhvr>
                                        <p:cTn id="42" dur="500"/>
                                        <p:tgtEl>
                                          <p:spTgt spid="10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xEl>
                                              <p:pRg st="3" end="3"/>
                                            </p:txEl>
                                          </p:spTgt>
                                        </p:tgtEl>
                                        <p:attrNameLst>
                                          <p:attrName>style.visibility</p:attrName>
                                        </p:attrNameLst>
                                      </p:cBhvr>
                                      <p:to>
                                        <p:strVal val="visible"/>
                                      </p:to>
                                    </p:set>
                                    <p:animEffect transition="in" filter="fade">
                                      <p:cBhvr>
                                        <p:cTn id="47" dur="500"/>
                                        <p:tgtEl>
                                          <p:spTgt spid="13">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35"/>
                                        </p:tgtEl>
                                        <p:attrNameLst>
                                          <p:attrName>style.visibility</p:attrName>
                                        </p:attrNameLst>
                                      </p:cBhvr>
                                      <p:to>
                                        <p:strVal val="visible"/>
                                      </p:to>
                                    </p:set>
                                    <p:animEffect transition="in" filter="fade">
                                      <p:cBhvr>
                                        <p:cTn id="52" dur="500"/>
                                        <p:tgtEl>
                                          <p:spTgt spid="103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32"/>
                                        </p:tgtEl>
                                        <p:attrNameLst>
                                          <p:attrName>style.visibility</p:attrName>
                                        </p:attrNameLst>
                                      </p:cBhvr>
                                      <p:to>
                                        <p:strVal val="visible"/>
                                      </p:to>
                                    </p:set>
                                    <p:animEffect transition="in" filter="fade">
                                      <p:cBhvr>
                                        <p:cTn id="57" dur="500"/>
                                        <p:tgtEl>
                                          <p:spTgt spid="10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xEl>
                                              <p:pRg st="4" end="4"/>
                                            </p:txEl>
                                          </p:spTgt>
                                        </p:tgtEl>
                                        <p:attrNameLst>
                                          <p:attrName>style.visibility</p:attrName>
                                        </p:attrNameLst>
                                      </p:cBhvr>
                                      <p:to>
                                        <p:strVal val="visible"/>
                                      </p:to>
                                    </p:set>
                                    <p:animEffect transition="in" filter="fade">
                                      <p:cBhvr>
                                        <p:cTn id="62" dur="500"/>
                                        <p:tgtEl>
                                          <p:spTgt spid="13">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031"/>
                                        </p:tgtEl>
                                        <p:attrNameLst>
                                          <p:attrName>style.visibility</p:attrName>
                                        </p:attrNameLst>
                                      </p:cBhvr>
                                      <p:to>
                                        <p:strVal val="visible"/>
                                      </p:to>
                                    </p:set>
                                    <p:animEffect transition="in" filter="fade">
                                      <p:cBhvr>
                                        <p:cTn id="67"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EFA35B07-003C-49E7-AB7D-A8D3347F1DDC}" type="slidenum">
              <a:rPr lang="pt-BR" smtClean="0"/>
              <a:pPr/>
              <a:t>14</a:t>
            </a:fld>
            <a:endParaRPr lang="pt-BR"/>
          </a:p>
        </p:txBody>
      </p:sp>
      <p:cxnSp>
        <p:nvCxnSpPr>
          <p:cNvPr id="4" name="Conector reto 3"/>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Conector reto 4"/>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Entrada manual 7"/>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0" name="Espaço Reservado para Rodapé 18"/>
          <p:cNvSpPr>
            <a:spLocks noGrp="1"/>
          </p:cNvSpPr>
          <p:nvPr>
            <p:ph type="ftr" sz="quarter" idx="11"/>
          </p:nvPr>
        </p:nvSpPr>
        <p:spPr>
          <a:xfrm>
            <a:off x="3124200" y="6356351"/>
            <a:ext cx="3464024" cy="313010"/>
          </a:xfrm>
        </p:spPr>
        <p:txBody>
          <a:bodyPr/>
          <a:lstStyle/>
          <a:p>
            <a:r>
              <a:rPr lang="pt-BR" dirty="0" smtClean="0"/>
              <a:t>Dúvidas Astronômicas – Sessão Astronomia 2011</a:t>
            </a:r>
            <a:endParaRPr lang="pt-BR" dirty="0"/>
          </a:p>
        </p:txBody>
      </p:sp>
      <p:sp>
        <p:nvSpPr>
          <p:cNvPr id="11" name="CaixaDeTexto 10"/>
          <p:cNvSpPr txBox="1"/>
          <p:nvPr/>
        </p:nvSpPr>
        <p:spPr>
          <a:xfrm>
            <a:off x="-324544" y="104895"/>
            <a:ext cx="3672408" cy="584775"/>
          </a:xfrm>
          <a:prstGeom prst="rect">
            <a:avLst/>
          </a:prstGeom>
          <a:noFill/>
        </p:spPr>
        <p:txBody>
          <a:bodyPr wrap="square" rtlCol="0">
            <a:spAutoFit/>
          </a:bodyPr>
          <a:lstStyle/>
          <a:p>
            <a:pPr algn="ctr"/>
            <a:r>
              <a:rPr lang="pt-BR" sz="3200" b="1" dirty="0" smtClean="0">
                <a:ln w="3175">
                  <a:noFill/>
                </a:ln>
                <a:solidFill>
                  <a:schemeClr val="bg1"/>
                </a:solidFill>
              </a:rPr>
              <a:t>2012</a:t>
            </a:r>
            <a:endParaRPr lang="pt-BR" sz="3200" b="1" dirty="0">
              <a:ln w="3175">
                <a:noFill/>
              </a:ln>
              <a:solidFill>
                <a:schemeClr val="bg1"/>
              </a:solidFill>
            </a:endParaRPr>
          </a:p>
        </p:txBody>
      </p:sp>
      <p:sp>
        <p:nvSpPr>
          <p:cNvPr id="12" name="CaixaDeTexto 11"/>
          <p:cNvSpPr txBox="1"/>
          <p:nvPr/>
        </p:nvSpPr>
        <p:spPr>
          <a:xfrm>
            <a:off x="765211" y="1412776"/>
            <a:ext cx="7866113" cy="523220"/>
          </a:xfrm>
          <a:prstGeom prst="rect">
            <a:avLst/>
          </a:prstGeom>
          <a:noFill/>
        </p:spPr>
        <p:txBody>
          <a:bodyPr wrap="square" rtlCol="0">
            <a:spAutoFit/>
          </a:bodyPr>
          <a:lstStyle/>
          <a:p>
            <a:r>
              <a:rPr lang="pt-BR" sz="2800" b="1" dirty="0" smtClean="0">
                <a:solidFill>
                  <a:srgbClr val="FFC000"/>
                </a:solidFill>
              </a:rPr>
              <a:t>O mundo vai acabar em 21 de Dezembro de 2012?</a:t>
            </a:r>
          </a:p>
        </p:txBody>
      </p:sp>
      <p:sp>
        <p:nvSpPr>
          <p:cNvPr id="13" name="Retângulo 12"/>
          <p:cNvSpPr/>
          <p:nvPr/>
        </p:nvSpPr>
        <p:spPr>
          <a:xfrm>
            <a:off x="341784" y="2261595"/>
            <a:ext cx="8622704" cy="1200329"/>
          </a:xfrm>
          <a:prstGeom prst="rect">
            <a:avLst/>
          </a:prstGeom>
        </p:spPr>
        <p:txBody>
          <a:bodyPr wrap="square">
            <a:spAutoFit/>
          </a:bodyPr>
          <a:lstStyle/>
          <a:p>
            <a:pPr marL="285750" indent="-285750">
              <a:lnSpc>
                <a:spcPct val="150000"/>
              </a:lnSpc>
              <a:buFont typeface="Arial" charset="0"/>
              <a:buChar char="•"/>
            </a:pPr>
            <a:r>
              <a:rPr lang="pt-BR" sz="2400" dirty="0" smtClean="0">
                <a:solidFill>
                  <a:schemeClr val="bg1"/>
                </a:solidFill>
              </a:rPr>
              <a:t>Calendário de conta longa;</a:t>
            </a:r>
          </a:p>
          <a:p>
            <a:pPr marL="285750" indent="-285750">
              <a:lnSpc>
                <a:spcPct val="150000"/>
              </a:lnSpc>
              <a:buFont typeface="Arial" charset="0"/>
              <a:buChar char="•"/>
            </a:pPr>
            <a:r>
              <a:rPr lang="pt-BR" sz="2400" dirty="0">
                <a:solidFill>
                  <a:schemeClr val="bg1"/>
                </a:solidFill>
              </a:rPr>
              <a:t>1.872.000 dias ou 5.125,37 </a:t>
            </a:r>
            <a:r>
              <a:rPr lang="pt-BR" sz="2400" dirty="0" smtClean="0">
                <a:solidFill>
                  <a:schemeClr val="bg1"/>
                </a:solidFill>
              </a:rPr>
              <a:t>anos.</a:t>
            </a:r>
            <a:endParaRPr lang="pt-BR" sz="2400" dirty="0">
              <a:solidFill>
                <a:schemeClr val="bg1"/>
              </a:solidFill>
            </a:endParaRPr>
          </a:p>
        </p:txBody>
      </p:sp>
      <p:pic>
        <p:nvPicPr>
          <p:cNvPr id="14" name="Picture 4" descr="http://ednene.files.wordpress.com/2010/02/aztec_calendar_ston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445402" y="2152020"/>
            <a:ext cx="3509228" cy="3509228"/>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 descr="http://www.balaiodegato.com/wp-content/uploads/2011/03/calendario-maia.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63922" y="4015920"/>
            <a:ext cx="2207878" cy="247970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ângulo 1"/>
          <p:cNvSpPr/>
          <p:nvPr/>
        </p:nvSpPr>
        <p:spPr>
          <a:xfrm>
            <a:off x="3029383" y="5013176"/>
            <a:ext cx="3085234" cy="1200329"/>
          </a:xfrm>
          <a:prstGeom prst="rect">
            <a:avLst/>
          </a:prstGeom>
        </p:spPr>
        <p:txBody>
          <a:bodyPr wrap="square">
            <a:spAutoFit/>
          </a:bodyPr>
          <a:lstStyle/>
          <a:p>
            <a:pPr lvl="0" algn="ctr"/>
            <a:r>
              <a:rPr lang="pt-BR" dirty="0" smtClean="0">
                <a:solidFill>
                  <a:srgbClr val="92D050"/>
                </a:solidFill>
              </a:rPr>
              <a:t>1º de Janeira a cada ano</a:t>
            </a:r>
          </a:p>
          <a:p>
            <a:pPr lvl="0" algn="ctr"/>
            <a:r>
              <a:rPr lang="pt-BR" dirty="0" smtClean="0">
                <a:solidFill>
                  <a:srgbClr val="92D050"/>
                </a:solidFill>
              </a:rPr>
              <a:t>Dia 1 a cada mês</a:t>
            </a:r>
          </a:p>
          <a:p>
            <a:pPr lvl="0" algn="ctr"/>
            <a:r>
              <a:rPr lang="pt-BR" dirty="0" smtClean="0">
                <a:solidFill>
                  <a:srgbClr val="92D050"/>
                </a:solidFill>
              </a:rPr>
              <a:t>Segunda-feira toda semana</a:t>
            </a:r>
          </a:p>
          <a:p>
            <a:pPr lvl="0" algn="ctr"/>
            <a:r>
              <a:rPr lang="pt-BR" dirty="0" smtClean="0">
                <a:solidFill>
                  <a:srgbClr val="92D050"/>
                </a:solidFill>
              </a:rPr>
              <a:t>01h00 a cada dia.</a:t>
            </a:r>
            <a:endParaRPr lang="pt-BR" dirty="0">
              <a:solidFill>
                <a:srgbClr val="92D050"/>
              </a:solidFill>
            </a:endParaRPr>
          </a:p>
        </p:txBody>
      </p:sp>
    </p:spTree>
    <p:extLst>
      <p:ext uri="{BB962C8B-B14F-4D97-AF65-F5344CB8AC3E}">
        <p14:creationId xmlns:p14="http://schemas.microsoft.com/office/powerpoint/2010/main" xmlns="" val="28250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fade">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fade">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fade">
                                      <p:cBhvr>
                                        <p:cTn id="37" dur="500"/>
                                        <p:tgtEl>
                                          <p:spTgt spid="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fade">
                                      <p:cBhvr>
                                        <p:cTn id="4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EFA35B07-003C-49E7-AB7D-A8D3347F1DDC}" type="slidenum">
              <a:rPr lang="pt-BR" smtClean="0"/>
              <a:pPr/>
              <a:t>15</a:t>
            </a:fld>
            <a:endParaRPr lang="pt-BR"/>
          </a:p>
        </p:txBody>
      </p:sp>
      <p:cxnSp>
        <p:nvCxnSpPr>
          <p:cNvPr id="4" name="Conector reto 3"/>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Conector reto 4"/>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Entrada manual 7"/>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0" name="Espaço Reservado para Rodapé 18"/>
          <p:cNvSpPr>
            <a:spLocks noGrp="1"/>
          </p:cNvSpPr>
          <p:nvPr>
            <p:ph type="ftr" sz="quarter" idx="11"/>
          </p:nvPr>
        </p:nvSpPr>
        <p:spPr>
          <a:xfrm>
            <a:off x="3124200" y="6356351"/>
            <a:ext cx="3464024" cy="313010"/>
          </a:xfrm>
        </p:spPr>
        <p:txBody>
          <a:bodyPr/>
          <a:lstStyle/>
          <a:p>
            <a:r>
              <a:rPr lang="pt-BR" dirty="0" smtClean="0"/>
              <a:t>Dúvidas Astronômicas – Sessão Astronomia 2011</a:t>
            </a:r>
            <a:endParaRPr lang="pt-BR" dirty="0"/>
          </a:p>
        </p:txBody>
      </p:sp>
      <p:sp>
        <p:nvSpPr>
          <p:cNvPr id="11" name="CaixaDeTexto 10"/>
          <p:cNvSpPr txBox="1"/>
          <p:nvPr/>
        </p:nvSpPr>
        <p:spPr>
          <a:xfrm>
            <a:off x="-324544" y="104895"/>
            <a:ext cx="3672408" cy="584775"/>
          </a:xfrm>
          <a:prstGeom prst="rect">
            <a:avLst/>
          </a:prstGeom>
          <a:noFill/>
        </p:spPr>
        <p:txBody>
          <a:bodyPr wrap="square" rtlCol="0">
            <a:spAutoFit/>
          </a:bodyPr>
          <a:lstStyle/>
          <a:p>
            <a:pPr algn="ctr"/>
            <a:r>
              <a:rPr lang="pt-BR" sz="3200" b="1" dirty="0" smtClean="0">
                <a:ln w="3175">
                  <a:noFill/>
                </a:ln>
                <a:solidFill>
                  <a:schemeClr val="bg1"/>
                </a:solidFill>
              </a:rPr>
              <a:t>As profecias </a:t>
            </a:r>
            <a:endParaRPr lang="pt-BR" sz="3200" b="1" dirty="0">
              <a:ln w="3175">
                <a:noFill/>
              </a:ln>
              <a:solidFill>
                <a:schemeClr val="bg1"/>
              </a:solidFill>
            </a:endParaRPr>
          </a:p>
        </p:txBody>
      </p:sp>
      <p:sp>
        <p:nvSpPr>
          <p:cNvPr id="13" name="Retângulo 12"/>
          <p:cNvSpPr/>
          <p:nvPr/>
        </p:nvSpPr>
        <p:spPr>
          <a:xfrm>
            <a:off x="368660" y="1863506"/>
            <a:ext cx="8406680" cy="2308324"/>
          </a:xfrm>
          <a:prstGeom prst="rect">
            <a:avLst/>
          </a:prstGeom>
        </p:spPr>
        <p:txBody>
          <a:bodyPr wrap="square">
            <a:spAutoFit/>
          </a:bodyPr>
          <a:lstStyle/>
          <a:p>
            <a:pPr marL="285750" indent="-285750">
              <a:lnSpc>
                <a:spcPct val="150000"/>
              </a:lnSpc>
              <a:buFont typeface="Arial" pitchFamily="34" charset="0"/>
              <a:buChar char="•"/>
            </a:pPr>
            <a:r>
              <a:rPr lang="pt-BR" sz="2400" dirty="0" smtClean="0">
                <a:solidFill>
                  <a:schemeClr val="bg1"/>
                </a:solidFill>
              </a:rPr>
              <a:t>A </a:t>
            </a:r>
            <a:r>
              <a:rPr lang="pt-BR" sz="2400" dirty="0">
                <a:solidFill>
                  <a:schemeClr val="bg1"/>
                </a:solidFill>
              </a:rPr>
              <a:t>crosta e o manto do planeta irão de repente se deslocar, </a:t>
            </a:r>
          </a:p>
          <a:p>
            <a:pPr marL="285750" indent="-285750">
              <a:lnSpc>
                <a:spcPct val="150000"/>
              </a:lnSpc>
              <a:buFont typeface="Arial" pitchFamily="34" charset="0"/>
              <a:buChar char="•"/>
            </a:pPr>
            <a:r>
              <a:rPr lang="pt-BR" sz="2400" dirty="0">
                <a:solidFill>
                  <a:schemeClr val="bg1"/>
                </a:solidFill>
              </a:rPr>
              <a:t>A ruptura de oceanos e continentes , terremotos, tsunamis, erupções vulcânicas e outros desastres.</a:t>
            </a:r>
          </a:p>
          <a:p>
            <a:pPr marL="285750" indent="-285750">
              <a:lnSpc>
                <a:spcPct val="150000"/>
              </a:lnSpc>
              <a:buFont typeface="Arial" pitchFamily="34" charset="0"/>
              <a:buChar char="•"/>
            </a:pPr>
            <a:r>
              <a:rPr lang="pt-BR" sz="2400" dirty="0" smtClean="0">
                <a:solidFill>
                  <a:schemeClr val="bg1"/>
                </a:solidFill>
              </a:rPr>
              <a:t>Alinhamento galáctico;</a:t>
            </a:r>
            <a:endParaRPr lang="pt-BR" sz="2400" dirty="0">
              <a:solidFill>
                <a:schemeClr val="bg1"/>
              </a:solidFill>
            </a:endParaRPr>
          </a:p>
        </p:txBody>
      </p:sp>
      <p:sp>
        <p:nvSpPr>
          <p:cNvPr id="14" name="Retângulo 13"/>
          <p:cNvSpPr/>
          <p:nvPr/>
        </p:nvSpPr>
        <p:spPr>
          <a:xfrm>
            <a:off x="2627784" y="1042912"/>
            <a:ext cx="6353944" cy="738664"/>
          </a:xfrm>
          <a:prstGeom prst="rect">
            <a:avLst/>
          </a:prstGeom>
        </p:spPr>
        <p:txBody>
          <a:bodyPr wrap="square">
            <a:spAutoFit/>
          </a:bodyPr>
          <a:lstStyle/>
          <a:p>
            <a:pPr lvl="0" algn="r">
              <a:lnSpc>
                <a:spcPct val="150000"/>
              </a:lnSpc>
            </a:pPr>
            <a:r>
              <a:rPr lang="pt-BR" sz="2800" b="1" dirty="0">
                <a:solidFill>
                  <a:srgbClr val="FFC000"/>
                </a:solidFill>
              </a:rPr>
              <a:t>Inversão dos </a:t>
            </a:r>
            <a:r>
              <a:rPr lang="pt-BR" sz="2800" b="1" dirty="0" err="1">
                <a:solidFill>
                  <a:srgbClr val="FFC000"/>
                </a:solidFill>
              </a:rPr>
              <a:t>pólos</a:t>
            </a:r>
            <a:r>
              <a:rPr lang="pt-BR" sz="2800" b="1" dirty="0">
                <a:solidFill>
                  <a:srgbClr val="FFC000"/>
                </a:solidFill>
              </a:rPr>
              <a:t> magnéticos da </a:t>
            </a:r>
            <a:r>
              <a:rPr lang="pt-BR" sz="2800" b="1" dirty="0" smtClean="0">
                <a:solidFill>
                  <a:srgbClr val="FFC000"/>
                </a:solidFill>
              </a:rPr>
              <a:t>Terra</a:t>
            </a:r>
            <a:endParaRPr lang="pt-BR" sz="2800" b="1" dirty="0">
              <a:solidFill>
                <a:srgbClr val="FFC000"/>
              </a:solidFill>
            </a:endParaRPr>
          </a:p>
        </p:txBody>
      </p:sp>
      <p:pic>
        <p:nvPicPr>
          <p:cNvPr id="2050" name="Picture 2" descr="[milky+way.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23491" y="4155806"/>
            <a:ext cx="2925167" cy="2176039"/>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http://4.bp.blogspot.com/-_dwiz76g5tk/Ti24twQh6AI/AAAAAAAAAjQ/kSdkVSY78wE/s320/pictures-night-sky-astrophotography-photo-contest-australia-milky-way_35563_600x450.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89462" y="3856009"/>
            <a:ext cx="4055526" cy="2712133"/>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farm3.static.flickr.com/2697/4249656362_b7f6a5a44c.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618756" y="3856009"/>
            <a:ext cx="4026232" cy="27781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6865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500"/>
                                        <p:tgtEl>
                                          <p:spTgt spid="20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fade">
                                      <p:cBhvr>
                                        <p:cTn id="3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EFA35B07-003C-49E7-AB7D-A8D3347F1DDC}" type="slidenum">
              <a:rPr lang="pt-BR" smtClean="0"/>
              <a:pPr/>
              <a:t>16</a:t>
            </a:fld>
            <a:endParaRPr lang="pt-BR"/>
          </a:p>
        </p:txBody>
      </p:sp>
      <p:cxnSp>
        <p:nvCxnSpPr>
          <p:cNvPr id="4" name="Conector reto 3"/>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Conector reto 4"/>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Entrada manual 7"/>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0" name="Espaço Reservado para Rodapé 18"/>
          <p:cNvSpPr>
            <a:spLocks noGrp="1"/>
          </p:cNvSpPr>
          <p:nvPr>
            <p:ph type="ftr" sz="quarter" idx="11"/>
          </p:nvPr>
        </p:nvSpPr>
        <p:spPr>
          <a:xfrm>
            <a:off x="3124200" y="6356351"/>
            <a:ext cx="3464024" cy="313010"/>
          </a:xfrm>
        </p:spPr>
        <p:txBody>
          <a:bodyPr/>
          <a:lstStyle/>
          <a:p>
            <a:r>
              <a:rPr lang="pt-BR" dirty="0" smtClean="0"/>
              <a:t>Dúvidas Astronômicas – Sessão Astronomia 2011</a:t>
            </a:r>
            <a:endParaRPr lang="pt-BR" dirty="0"/>
          </a:p>
        </p:txBody>
      </p:sp>
      <p:sp>
        <p:nvSpPr>
          <p:cNvPr id="11" name="CaixaDeTexto 10"/>
          <p:cNvSpPr txBox="1"/>
          <p:nvPr/>
        </p:nvSpPr>
        <p:spPr>
          <a:xfrm>
            <a:off x="-324544" y="104895"/>
            <a:ext cx="3672408" cy="584775"/>
          </a:xfrm>
          <a:prstGeom prst="rect">
            <a:avLst/>
          </a:prstGeom>
          <a:noFill/>
        </p:spPr>
        <p:txBody>
          <a:bodyPr wrap="square" rtlCol="0">
            <a:spAutoFit/>
          </a:bodyPr>
          <a:lstStyle/>
          <a:p>
            <a:pPr algn="ctr"/>
            <a:r>
              <a:rPr lang="pt-BR" sz="3200" b="1" dirty="0" smtClean="0">
                <a:ln w="3175">
                  <a:noFill/>
                </a:ln>
                <a:solidFill>
                  <a:schemeClr val="bg1"/>
                </a:solidFill>
              </a:rPr>
              <a:t>As profecias </a:t>
            </a:r>
            <a:endParaRPr lang="pt-BR" sz="3200" b="1" dirty="0">
              <a:ln w="3175">
                <a:noFill/>
              </a:ln>
              <a:solidFill>
                <a:schemeClr val="bg1"/>
              </a:solidFill>
            </a:endParaRPr>
          </a:p>
        </p:txBody>
      </p:sp>
      <p:sp>
        <p:nvSpPr>
          <p:cNvPr id="12" name="Retângulo 11"/>
          <p:cNvSpPr/>
          <p:nvPr/>
        </p:nvSpPr>
        <p:spPr>
          <a:xfrm>
            <a:off x="341784" y="1358766"/>
            <a:ext cx="8622704" cy="4062651"/>
          </a:xfrm>
          <a:prstGeom prst="rect">
            <a:avLst/>
          </a:prstGeom>
        </p:spPr>
        <p:txBody>
          <a:bodyPr wrap="square">
            <a:spAutoFit/>
          </a:bodyPr>
          <a:lstStyle/>
          <a:p>
            <a:pPr algn="r">
              <a:lnSpc>
                <a:spcPct val="150000"/>
              </a:lnSpc>
            </a:pPr>
            <a:r>
              <a:rPr lang="pt-BR" sz="2800" b="1" dirty="0" smtClean="0">
                <a:solidFill>
                  <a:srgbClr val="FFC000"/>
                </a:solidFill>
              </a:rPr>
              <a:t>Inversão dos </a:t>
            </a:r>
            <a:r>
              <a:rPr lang="pt-BR" sz="2800" b="1" dirty="0" err="1" smtClean="0">
                <a:solidFill>
                  <a:srgbClr val="FFC000"/>
                </a:solidFill>
              </a:rPr>
              <a:t>pólos</a:t>
            </a:r>
            <a:r>
              <a:rPr lang="pt-BR" sz="2800" b="1" dirty="0" smtClean="0">
                <a:solidFill>
                  <a:srgbClr val="FFC000"/>
                </a:solidFill>
              </a:rPr>
              <a:t> magnéticos da Terra;</a:t>
            </a:r>
          </a:p>
          <a:p>
            <a:pPr>
              <a:lnSpc>
                <a:spcPct val="150000"/>
              </a:lnSpc>
            </a:pPr>
            <a:r>
              <a:rPr lang="pt-BR" sz="2400" dirty="0">
                <a:solidFill>
                  <a:schemeClr val="bg1"/>
                </a:solidFill>
              </a:rPr>
              <a:t> </a:t>
            </a:r>
          </a:p>
          <a:p>
            <a:pPr marL="285750" indent="-285750">
              <a:lnSpc>
                <a:spcPct val="150000"/>
              </a:lnSpc>
              <a:buFont typeface="Arial" charset="0"/>
              <a:buChar char="•"/>
            </a:pPr>
            <a:r>
              <a:rPr lang="pt-BR" sz="2400" dirty="0" smtClean="0">
                <a:solidFill>
                  <a:schemeClr val="bg1"/>
                </a:solidFill>
              </a:rPr>
              <a:t>Exposição a radiação solar em 2012;</a:t>
            </a:r>
            <a:endParaRPr lang="pt-BR" sz="2400" dirty="0">
              <a:solidFill>
                <a:schemeClr val="bg1"/>
              </a:solidFill>
            </a:endParaRPr>
          </a:p>
          <a:p>
            <a:pPr marL="285750" indent="-285750">
              <a:lnSpc>
                <a:spcPct val="150000"/>
              </a:lnSpc>
              <a:buFont typeface="Arial" charset="0"/>
              <a:buChar char="•"/>
            </a:pPr>
            <a:r>
              <a:rPr lang="pt-BR" sz="2400" dirty="0" smtClean="0">
                <a:solidFill>
                  <a:schemeClr val="bg1"/>
                </a:solidFill>
              </a:rPr>
              <a:t> Queda de satélites de comunicação e outros;</a:t>
            </a:r>
          </a:p>
          <a:p>
            <a:pPr marL="285750" indent="-285750">
              <a:lnSpc>
                <a:spcPct val="150000"/>
              </a:lnSpc>
              <a:buFont typeface="Arial" charset="0"/>
              <a:buChar char="•"/>
            </a:pPr>
            <a:r>
              <a:rPr lang="pt-BR" sz="2400" dirty="0">
                <a:solidFill>
                  <a:schemeClr val="bg1"/>
                </a:solidFill>
              </a:rPr>
              <a:t> </a:t>
            </a:r>
            <a:r>
              <a:rPr lang="pt-BR" sz="2400" dirty="0" smtClean="0">
                <a:solidFill>
                  <a:schemeClr val="bg1"/>
                </a:solidFill>
              </a:rPr>
              <a:t>Inversão geomagnética, diferente de inversão dos </a:t>
            </a:r>
            <a:r>
              <a:rPr lang="pt-BR" sz="2400" dirty="0" err="1" smtClean="0">
                <a:solidFill>
                  <a:schemeClr val="bg1"/>
                </a:solidFill>
              </a:rPr>
              <a:t>pólos</a:t>
            </a:r>
            <a:r>
              <a:rPr lang="pt-BR" sz="2400" dirty="0" smtClean="0">
                <a:solidFill>
                  <a:schemeClr val="bg1"/>
                </a:solidFill>
              </a:rPr>
              <a:t>;</a:t>
            </a:r>
          </a:p>
          <a:p>
            <a:pPr marL="285750" indent="-285750">
              <a:lnSpc>
                <a:spcPct val="150000"/>
              </a:lnSpc>
              <a:buFont typeface="Arial" charset="0"/>
              <a:buChar char="•"/>
            </a:pPr>
            <a:r>
              <a:rPr lang="pt-BR" sz="2400" dirty="0" smtClean="0">
                <a:solidFill>
                  <a:schemeClr val="bg1"/>
                </a:solidFill>
              </a:rPr>
              <a:t>Auroras em diferentes latitudes;</a:t>
            </a:r>
          </a:p>
          <a:p>
            <a:pPr marL="285750" indent="-285750">
              <a:lnSpc>
                <a:spcPct val="150000"/>
              </a:lnSpc>
              <a:buFont typeface="Arial" charset="0"/>
              <a:buChar char="•"/>
            </a:pPr>
            <a:r>
              <a:rPr lang="pt-BR" sz="2400" dirty="0">
                <a:solidFill>
                  <a:schemeClr val="bg1"/>
                </a:solidFill>
              </a:rPr>
              <a:t> </a:t>
            </a:r>
            <a:r>
              <a:rPr lang="pt-BR" sz="2400" dirty="0" smtClean="0">
                <a:solidFill>
                  <a:schemeClr val="bg1"/>
                </a:solidFill>
              </a:rPr>
              <a:t>Falhas de satélites e aves migratórias confusas.</a:t>
            </a:r>
            <a:endParaRPr lang="pt-BR" sz="2400" dirty="0">
              <a:solidFill>
                <a:schemeClr val="bg1"/>
              </a:solidFill>
            </a:endParaRPr>
          </a:p>
        </p:txBody>
      </p:sp>
      <p:pic>
        <p:nvPicPr>
          <p:cNvPr id="2" name="Picture 2" descr="http://ptesoterico.files.wordpress.com/2009/12/9226earthmagfield.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8764"/>
          <a:stretch/>
        </p:blipFill>
        <p:spPr bwMode="auto">
          <a:xfrm>
            <a:off x="216024" y="931155"/>
            <a:ext cx="2555776" cy="1748843"/>
          </a:xfrm>
          <a:prstGeom prst="rect">
            <a:avLst/>
          </a:prstGeom>
          <a:noFill/>
          <a:effectLst>
            <a:softEdge rad="317500"/>
          </a:effectLst>
          <a:extLst>
            <a:ext uri="{909E8E84-426E-40DD-AFC4-6F175D3DCCD1}">
              <a14:hiddenFill xmlns:a14="http://schemas.microsoft.com/office/drawing/2010/main" xmlns="">
                <a:solidFill>
                  <a:srgbClr val="FFFFFF"/>
                </a:solidFill>
              </a14:hiddenFill>
            </a:ext>
          </a:extLst>
        </p:spPr>
      </p:pic>
      <p:pic>
        <p:nvPicPr>
          <p:cNvPr id="1028" name="Picture 4" descr="http://3.bp.blogspot.com/_AV4qHaPWgMI/SXin5Nus1kI/AAAAAAAAAR0/bvqHIWx5-o0/s320/DSC01446.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41776" y="2048925"/>
            <a:ext cx="3240360" cy="4320481"/>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www.poisene.com.br/upload/2vacas.jp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xmlns="" val="0"/>
              </a:ext>
            </a:extLst>
          </a:blip>
          <a:srcRect/>
          <a:stretch>
            <a:fillRect/>
          </a:stretch>
        </p:blipFill>
        <p:spPr bwMode="auto">
          <a:xfrm>
            <a:off x="6660232" y="4190013"/>
            <a:ext cx="2554903" cy="21552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9153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fade">
                                      <p:cBhvr>
                                        <p:cTn id="20" dur="500"/>
                                        <p:tgtEl>
                                          <p:spTgt spid="1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Effect transition="in" filter="fade">
                                      <p:cBhvr>
                                        <p:cTn id="25" dur="500"/>
                                        <p:tgtEl>
                                          <p:spTgt spid="1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xEl>
                                              <p:pRg st="4" end="4"/>
                                            </p:txEl>
                                          </p:spTgt>
                                        </p:tgtEl>
                                        <p:attrNameLst>
                                          <p:attrName>style.visibility</p:attrName>
                                        </p:attrNameLst>
                                      </p:cBhvr>
                                      <p:to>
                                        <p:strVal val="visible"/>
                                      </p:to>
                                    </p:set>
                                    <p:animEffect transition="in" filter="fade">
                                      <p:cBhvr>
                                        <p:cTn id="30" dur="500"/>
                                        <p:tgtEl>
                                          <p:spTgt spid="1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5" end="5"/>
                                            </p:txEl>
                                          </p:spTgt>
                                        </p:tgtEl>
                                        <p:attrNameLst>
                                          <p:attrName>style.visibility</p:attrName>
                                        </p:attrNameLst>
                                      </p:cBhvr>
                                      <p:to>
                                        <p:strVal val="visible"/>
                                      </p:to>
                                    </p:set>
                                    <p:animEffect transition="in" filter="fade">
                                      <p:cBhvr>
                                        <p:cTn id="35" dur="500"/>
                                        <p:tgtEl>
                                          <p:spTgt spid="1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6" end="6"/>
                                            </p:txEl>
                                          </p:spTgt>
                                        </p:tgtEl>
                                        <p:attrNameLst>
                                          <p:attrName>style.visibility</p:attrName>
                                        </p:attrNameLst>
                                      </p:cBhvr>
                                      <p:to>
                                        <p:strVal val="visible"/>
                                      </p:to>
                                    </p:set>
                                    <p:animEffect transition="in" filter="fade">
                                      <p:cBhvr>
                                        <p:cTn id="40" dur="500"/>
                                        <p:tgtEl>
                                          <p:spTgt spid="1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30"/>
                                        </p:tgtEl>
                                        <p:attrNameLst>
                                          <p:attrName>style.visibility</p:attrName>
                                        </p:attrNameLst>
                                      </p:cBhvr>
                                      <p:to>
                                        <p:strVal val="visible"/>
                                      </p:to>
                                    </p:set>
                                    <p:animEffect transition="in" filter="fade">
                                      <p:cBhvr>
                                        <p:cTn id="45" dur="500"/>
                                        <p:tgtEl>
                                          <p:spTgt spid="103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28"/>
                                        </p:tgtEl>
                                        <p:attrNameLst>
                                          <p:attrName>style.visibility</p:attrName>
                                        </p:attrNameLst>
                                      </p:cBhvr>
                                      <p:to>
                                        <p:strVal val="visible"/>
                                      </p:to>
                                    </p:set>
                                    <p:animEffect transition="in" filter="fade">
                                      <p:cBhvr>
                                        <p:cTn id="5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031"/>
          <p:cNvSpPr txBox="1">
            <a:spLocks noChangeArrowheads="1"/>
          </p:cNvSpPr>
          <p:nvPr/>
        </p:nvSpPr>
        <p:spPr bwMode="auto">
          <a:xfrm>
            <a:off x="5003800" y="404813"/>
            <a:ext cx="39624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rgbClr val="FFFFFF"/>
                </a:solidFill>
                <a:latin typeface="Arial Black" pitchFamily="34" charset="0"/>
              </a:defRPr>
            </a:lvl1pPr>
            <a:lvl2pPr marL="742950" indent="-285750">
              <a:defRPr>
                <a:solidFill>
                  <a:srgbClr val="FFFFFF"/>
                </a:solidFill>
                <a:latin typeface="Arial Black" pitchFamily="34" charset="0"/>
              </a:defRPr>
            </a:lvl2pPr>
            <a:lvl3pPr marL="1143000" indent="-228600">
              <a:defRPr>
                <a:solidFill>
                  <a:srgbClr val="FFFFFF"/>
                </a:solidFill>
                <a:latin typeface="Arial Black" pitchFamily="34" charset="0"/>
              </a:defRPr>
            </a:lvl3pPr>
            <a:lvl4pPr marL="1600200" indent="-228600">
              <a:defRPr>
                <a:solidFill>
                  <a:srgbClr val="FFFFFF"/>
                </a:solidFill>
                <a:latin typeface="Arial Black" pitchFamily="34" charset="0"/>
              </a:defRPr>
            </a:lvl4pPr>
            <a:lvl5pPr marL="2057400" indent="-228600">
              <a:defRPr>
                <a:solidFill>
                  <a:srgbClr val="FFFFFF"/>
                </a:solidFill>
                <a:latin typeface="Arial Black" pitchFamily="34" charset="0"/>
              </a:defRPr>
            </a:lvl5pPr>
            <a:lvl6pPr marL="2514600" indent="-228600" eaLnBrk="0" fontAlgn="base" hangingPunct="0">
              <a:spcBef>
                <a:spcPct val="0"/>
              </a:spcBef>
              <a:spcAft>
                <a:spcPct val="0"/>
              </a:spcAft>
              <a:defRPr>
                <a:solidFill>
                  <a:srgbClr val="FFFFFF"/>
                </a:solidFill>
                <a:latin typeface="Arial Black" pitchFamily="34" charset="0"/>
              </a:defRPr>
            </a:lvl6pPr>
            <a:lvl7pPr marL="2971800" indent="-228600" eaLnBrk="0" fontAlgn="base" hangingPunct="0">
              <a:spcBef>
                <a:spcPct val="0"/>
              </a:spcBef>
              <a:spcAft>
                <a:spcPct val="0"/>
              </a:spcAft>
              <a:defRPr>
                <a:solidFill>
                  <a:srgbClr val="FFFFFF"/>
                </a:solidFill>
                <a:latin typeface="Arial Black" pitchFamily="34" charset="0"/>
              </a:defRPr>
            </a:lvl7pPr>
            <a:lvl8pPr marL="3429000" indent="-228600" eaLnBrk="0" fontAlgn="base" hangingPunct="0">
              <a:spcBef>
                <a:spcPct val="0"/>
              </a:spcBef>
              <a:spcAft>
                <a:spcPct val="0"/>
              </a:spcAft>
              <a:defRPr>
                <a:solidFill>
                  <a:srgbClr val="FFFFFF"/>
                </a:solidFill>
                <a:latin typeface="Arial Black" pitchFamily="34" charset="0"/>
              </a:defRPr>
            </a:lvl8pPr>
            <a:lvl9pPr marL="3886200" indent="-228600" eaLnBrk="0" fontAlgn="base" hangingPunct="0">
              <a:spcBef>
                <a:spcPct val="0"/>
              </a:spcBef>
              <a:spcAft>
                <a:spcPct val="0"/>
              </a:spcAft>
              <a:defRPr>
                <a:solidFill>
                  <a:srgbClr val="FFFFFF"/>
                </a:solidFill>
                <a:latin typeface="Arial Black" pitchFamily="34" charset="0"/>
              </a:defRPr>
            </a:lvl9pPr>
          </a:lstStyle>
          <a:p>
            <a:pPr algn="ctr">
              <a:spcBef>
                <a:spcPct val="50000"/>
              </a:spcBef>
            </a:pPr>
            <a:r>
              <a:rPr lang="pt-BR" sz="2600" b="1">
                <a:solidFill>
                  <a:srgbClr val="FFFF00"/>
                </a:solidFill>
                <a:latin typeface="Arial" pitchFamily="34" charset="0"/>
                <a:cs typeface="Arial" pitchFamily="34" charset="0"/>
              </a:rPr>
              <a:t>FÁCULAS</a:t>
            </a:r>
            <a:endParaRPr lang="pt-BR" sz="2000" b="1">
              <a:solidFill>
                <a:srgbClr val="FFFF00"/>
              </a:solidFill>
              <a:latin typeface="Arial" pitchFamily="34" charset="0"/>
              <a:cs typeface="Arial" pitchFamily="34" charset="0"/>
            </a:endParaRPr>
          </a:p>
        </p:txBody>
      </p:sp>
      <p:pic>
        <p:nvPicPr>
          <p:cNvPr id="22531" name="Picture 8" descr="C:\Users\Juliane\Desktop\epicblast2.gif"/>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755650" y="0"/>
            <a:ext cx="7693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2" name="Picture 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29350" y="4264025"/>
            <a:ext cx="2914650" cy="259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Espaço Reservado para Número de Slide 2"/>
          <p:cNvSpPr>
            <a:spLocks noGrp="1"/>
          </p:cNvSpPr>
          <p:nvPr>
            <p:ph type="sldNum" sz="quarter" idx="12"/>
          </p:nvPr>
        </p:nvSpPr>
        <p:spPr>
          <a:xfrm>
            <a:off x="6553200" y="6356350"/>
            <a:ext cx="2133600" cy="365125"/>
          </a:xfrm>
        </p:spPr>
        <p:txBody>
          <a:bodyPr/>
          <a:lstStyle/>
          <a:p>
            <a:fld id="{EFA35B07-003C-49E7-AB7D-A8D3347F1DDC}" type="slidenum">
              <a:rPr lang="pt-BR" smtClean="0"/>
              <a:pPr/>
              <a:t>17</a:t>
            </a:fld>
            <a:endParaRPr lang="pt-BR"/>
          </a:p>
        </p:txBody>
      </p:sp>
      <p:cxnSp>
        <p:nvCxnSpPr>
          <p:cNvPr id="6" name="Conector reto 5"/>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tângulo 8"/>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Fluxograma: Entrada manual 9"/>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2" name="Espaço Reservado para Rodapé 18"/>
          <p:cNvSpPr>
            <a:spLocks noGrp="1"/>
          </p:cNvSpPr>
          <p:nvPr>
            <p:ph type="ftr" sz="quarter" idx="11"/>
          </p:nvPr>
        </p:nvSpPr>
        <p:spPr>
          <a:xfrm>
            <a:off x="3124200" y="6356351"/>
            <a:ext cx="3464024" cy="313010"/>
          </a:xfrm>
        </p:spPr>
        <p:txBody>
          <a:bodyPr/>
          <a:lstStyle/>
          <a:p>
            <a:r>
              <a:rPr lang="pt-BR" dirty="0" smtClean="0"/>
              <a:t>Dúvidas Astronômicas – Sessão Astronomia 2011</a:t>
            </a:r>
            <a:endParaRPr lang="pt-BR" dirty="0"/>
          </a:p>
        </p:txBody>
      </p:sp>
      <p:sp>
        <p:nvSpPr>
          <p:cNvPr id="13" name="CaixaDeTexto 12"/>
          <p:cNvSpPr txBox="1"/>
          <p:nvPr/>
        </p:nvSpPr>
        <p:spPr>
          <a:xfrm>
            <a:off x="-324544" y="104895"/>
            <a:ext cx="3672408" cy="584775"/>
          </a:xfrm>
          <a:prstGeom prst="rect">
            <a:avLst/>
          </a:prstGeom>
          <a:noFill/>
        </p:spPr>
        <p:txBody>
          <a:bodyPr wrap="square" rtlCol="0">
            <a:spAutoFit/>
          </a:bodyPr>
          <a:lstStyle/>
          <a:p>
            <a:pPr algn="ctr"/>
            <a:r>
              <a:rPr lang="pt-BR" sz="3200" b="1" dirty="0" smtClean="0">
                <a:ln w="3175">
                  <a:noFill/>
                </a:ln>
                <a:solidFill>
                  <a:schemeClr val="bg1"/>
                </a:solidFill>
              </a:rPr>
              <a:t>As profecias </a:t>
            </a:r>
            <a:endParaRPr lang="pt-BR" sz="3200" b="1" dirty="0">
              <a:ln w="3175">
                <a:noFill/>
              </a:ln>
              <a:solidFill>
                <a:schemeClr val="bg1"/>
              </a:solidFill>
            </a:endParaRPr>
          </a:p>
        </p:txBody>
      </p:sp>
    </p:spTree>
    <p:extLst>
      <p:ext uri="{BB962C8B-B14F-4D97-AF65-F5344CB8AC3E}">
        <p14:creationId xmlns:p14="http://schemas.microsoft.com/office/powerpoint/2010/main" xmlns="" val="422312184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ocuments and Settings\Administrador\Desktop\Neto\Observatório\pag51.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File:Animati3.gif"/>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4355976" y="1663400"/>
            <a:ext cx="4788024" cy="436052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Espaço Reservado para Número de Slide 2"/>
          <p:cNvSpPr>
            <a:spLocks noGrp="1"/>
          </p:cNvSpPr>
          <p:nvPr>
            <p:ph type="sldNum" sz="quarter" idx="12"/>
          </p:nvPr>
        </p:nvSpPr>
        <p:spPr>
          <a:xfrm>
            <a:off x="6553200" y="6356350"/>
            <a:ext cx="2133600" cy="365125"/>
          </a:xfrm>
        </p:spPr>
        <p:txBody>
          <a:bodyPr/>
          <a:lstStyle/>
          <a:p>
            <a:fld id="{EFA35B07-003C-49E7-AB7D-A8D3347F1DDC}" type="slidenum">
              <a:rPr lang="pt-BR" smtClean="0"/>
              <a:pPr/>
              <a:t>18</a:t>
            </a:fld>
            <a:endParaRPr lang="pt-BR"/>
          </a:p>
        </p:txBody>
      </p:sp>
      <p:cxnSp>
        <p:nvCxnSpPr>
          <p:cNvPr id="7" name="Conector reto 6"/>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tângulo 9"/>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Fluxograma: Entrada manual 10"/>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3" name="Espaço Reservado para Rodapé 18"/>
          <p:cNvSpPr>
            <a:spLocks noGrp="1"/>
          </p:cNvSpPr>
          <p:nvPr>
            <p:ph type="ftr" sz="quarter" idx="11"/>
          </p:nvPr>
        </p:nvSpPr>
        <p:spPr>
          <a:xfrm>
            <a:off x="3124200" y="6356351"/>
            <a:ext cx="3464024" cy="313010"/>
          </a:xfrm>
        </p:spPr>
        <p:txBody>
          <a:bodyPr/>
          <a:lstStyle/>
          <a:p>
            <a:r>
              <a:rPr lang="pt-BR" dirty="0" smtClean="0"/>
              <a:t>Dúvidas Astronômicas – Sessão Astronomia 2011</a:t>
            </a:r>
            <a:endParaRPr lang="pt-BR" dirty="0"/>
          </a:p>
        </p:txBody>
      </p:sp>
      <p:sp>
        <p:nvSpPr>
          <p:cNvPr id="14" name="CaixaDeTexto 13"/>
          <p:cNvSpPr txBox="1"/>
          <p:nvPr/>
        </p:nvSpPr>
        <p:spPr>
          <a:xfrm>
            <a:off x="-324544" y="104895"/>
            <a:ext cx="3672408" cy="584775"/>
          </a:xfrm>
          <a:prstGeom prst="rect">
            <a:avLst/>
          </a:prstGeom>
          <a:noFill/>
        </p:spPr>
        <p:txBody>
          <a:bodyPr wrap="square" rtlCol="0">
            <a:spAutoFit/>
          </a:bodyPr>
          <a:lstStyle/>
          <a:p>
            <a:pPr algn="ctr"/>
            <a:r>
              <a:rPr lang="pt-BR" sz="3200" b="1" dirty="0" smtClean="0">
                <a:ln w="3175">
                  <a:noFill/>
                </a:ln>
                <a:solidFill>
                  <a:schemeClr val="bg1"/>
                </a:solidFill>
              </a:rPr>
              <a:t>As profecias </a:t>
            </a:r>
            <a:endParaRPr lang="pt-BR" sz="3200" b="1" dirty="0">
              <a:ln w="3175">
                <a:noFill/>
              </a:ln>
              <a:solidFill>
                <a:schemeClr val="bg1"/>
              </a:solidFill>
            </a:endParaRPr>
          </a:p>
        </p:txBody>
      </p:sp>
      <p:sp>
        <p:nvSpPr>
          <p:cNvPr id="15" name="Retângulo 14"/>
          <p:cNvSpPr/>
          <p:nvPr/>
        </p:nvSpPr>
        <p:spPr>
          <a:xfrm>
            <a:off x="2627784" y="1042912"/>
            <a:ext cx="6353944" cy="738664"/>
          </a:xfrm>
          <a:prstGeom prst="rect">
            <a:avLst/>
          </a:prstGeom>
        </p:spPr>
        <p:txBody>
          <a:bodyPr wrap="square">
            <a:spAutoFit/>
          </a:bodyPr>
          <a:lstStyle/>
          <a:p>
            <a:pPr lvl="0" algn="r">
              <a:lnSpc>
                <a:spcPct val="150000"/>
              </a:lnSpc>
            </a:pPr>
            <a:r>
              <a:rPr lang="pt-BR" sz="2800" b="1" dirty="0">
                <a:solidFill>
                  <a:srgbClr val="FFC000"/>
                </a:solidFill>
              </a:rPr>
              <a:t>Inversão dos </a:t>
            </a:r>
            <a:r>
              <a:rPr lang="pt-BR" sz="2800" b="1" dirty="0" err="1">
                <a:solidFill>
                  <a:srgbClr val="FFC000"/>
                </a:solidFill>
              </a:rPr>
              <a:t>pólos</a:t>
            </a:r>
            <a:r>
              <a:rPr lang="pt-BR" sz="2800" b="1" dirty="0">
                <a:solidFill>
                  <a:srgbClr val="FFC000"/>
                </a:solidFill>
              </a:rPr>
              <a:t> magnéticos da </a:t>
            </a:r>
            <a:r>
              <a:rPr lang="pt-BR" sz="2800" b="1" dirty="0" smtClean="0">
                <a:solidFill>
                  <a:srgbClr val="FFC000"/>
                </a:solidFill>
              </a:rPr>
              <a:t>Terra</a:t>
            </a:r>
            <a:endParaRPr lang="pt-BR" sz="2800" b="1" dirty="0">
              <a:solidFill>
                <a:srgbClr val="FFC000"/>
              </a:solidFill>
            </a:endParaRPr>
          </a:p>
        </p:txBody>
      </p:sp>
    </p:spTree>
    <p:extLst>
      <p:ext uri="{BB962C8B-B14F-4D97-AF65-F5344CB8AC3E}">
        <p14:creationId xmlns:p14="http://schemas.microsoft.com/office/powerpoint/2010/main" xmlns="" val="153424981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Imagem 15" descr="800px-Polarlicht_2.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944563"/>
            <a:ext cx="9144000" cy="595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Espaço Reservado para Número de Slide 2"/>
          <p:cNvSpPr>
            <a:spLocks noGrp="1"/>
          </p:cNvSpPr>
          <p:nvPr>
            <p:ph type="sldNum" sz="quarter" idx="12"/>
          </p:nvPr>
        </p:nvSpPr>
        <p:spPr>
          <a:xfrm>
            <a:off x="6553200" y="6383734"/>
            <a:ext cx="2133600" cy="365125"/>
          </a:xfrm>
        </p:spPr>
        <p:txBody>
          <a:bodyPr/>
          <a:lstStyle/>
          <a:p>
            <a:fld id="{EFA35B07-003C-49E7-AB7D-A8D3347F1DDC}" type="slidenum">
              <a:rPr lang="pt-BR" smtClean="0"/>
              <a:pPr/>
              <a:t>19</a:t>
            </a:fld>
            <a:endParaRPr lang="pt-BR"/>
          </a:p>
        </p:txBody>
      </p:sp>
      <p:cxnSp>
        <p:nvCxnSpPr>
          <p:cNvPr id="17" name="Conector reto 16"/>
          <p:cNvCxnSpPr/>
          <p:nvPr/>
        </p:nvCxnSpPr>
        <p:spPr>
          <a:xfrm>
            <a:off x="216024" y="551491"/>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Conector reto 17"/>
          <p:cNvCxnSpPr/>
          <p:nvPr/>
        </p:nvCxnSpPr>
        <p:spPr>
          <a:xfrm>
            <a:off x="720080" y="648072"/>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Conector reto 18"/>
          <p:cNvCxnSpPr/>
          <p:nvPr/>
        </p:nvCxnSpPr>
        <p:spPr>
          <a:xfrm>
            <a:off x="504056" y="769786"/>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tângulo 19"/>
          <p:cNvSpPr/>
          <p:nvPr/>
        </p:nvSpPr>
        <p:spPr>
          <a:xfrm>
            <a:off x="0" y="27383"/>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Fluxograma: Entrada manual 20"/>
          <p:cNvSpPr/>
          <p:nvPr/>
        </p:nvSpPr>
        <p:spPr>
          <a:xfrm rot="5400000" flipH="1">
            <a:off x="1392507" y="-1019251"/>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p:cNvSpPr/>
          <p:nvPr/>
        </p:nvSpPr>
        <p:spPr>
          <a:xfrm>
            <a:off x="0" y="6696744"/>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23" name="Espaço Reservado para Rodapé 18"/>
          <p:cNvSpPr>
            <a:spLocks noGrp="1"/>
          </p:cNvSpPr>
          <p:nvPr>
            <p:ph type="ftr" sz="quarter" idx="11"/>
          </p:nvPr>
        </p:nvSpPr>
        <p:spPr>
          <a:xfrm>
            <a:off x="3124200" y="6383735"/>
            <a:ext cx="3464024" cy="313010"/>
          </a:xfrm>
        </p:spPr>
        <p:txBody>
          <a:bodyPr/>
          <a:lstStyle/>
          <a:p>
            <a:r>
              <a:rPr lang="pt-BR" dirty="0" smtClean="0"/>
              <a:t>Dúvidas Astronômicas – Sessão Astronomia 2011</a:t>
            </a:r>
            <a:endParaRPr lang="pt-BR" dirty="0"/>
          </a:p>
        </p:txBody>
      </p:sp>
      <p:sp>
        <p:nvSpPr>
          <p:cNvPr id="24" name="CaixaDeTexto 23"/>
          <p:cNvSpPr txBox="1"/>
          <p:nvPr/>
        </p:nvSpPr>
        <p:spPr>
          <a:xfrm>
            <a:off x="-324544" y="132279"/>
            <a:ext cx="3672408" cy="584775"/>
          </a:xfrm>
          <a:prstGeom prst="rect">
            <a:avLst/>
          </a:prstGeom>
          <a:noFill/>
        </p:spPr>
        <p:txBody>
          <a:bodyPr wrap="square" rtlCol="0">
            <a:spAutoFit/>
          </a:bodyPr>
          <a:lstStyle/>
          <a:p>
            <a:pPr algn="ctr"/>
            <a:r>
              <a:rPr lang="pt-BR" sz="3200" b="1" dirty="0" smtClean="0">
                <a:ln w="3175">
                  <a:noFill/>
                </a:ln>
                <a:solidFill>
                  <a:schemeClr val="bg1"/>
                </a:solidFill>
              </a:rPr>
              <a:t>As profecias </a:t>
            </a:r>
            <a:endParaRPr lang="pt-BR" sz="3200" b="1" dirty="0">
              <a:ln w="3175">
                <a:noFill/>
              </a:ln>
              <a:solidFill>
                <a:schemeClr val="bg1"/>
              </a:solidFill>
            </a:endParaRPr>
          </a:p>
        </p:txBody>
      </p:sp>
      <p:sp>
        <p:nvSpPr>
          <p:cNvPr id="25" name="Retângulo 24"/>
          <p:cNvSpPr/>
          <p:nvPr/>
        </p:nvSpPr>
        <p:spPr>
          <a:xfrm>
            <a:off x="2627784" y="1070296"/>
            <a:ext cx="6353944" cy="671851"/>
          </a:xfrm>
          <a:prstGeom prst="rect">
            <a:avLst/>
          </a:prstGeom>
        </p:spPr>
        <p:txBody>
          <a:bodyPr wrap="square">
            <a:spAutoFit/>
          </a:bodyPr>
          <a:lstStyle/>
          <a:p>
            <a:pPr lvl="0" algn="r">
              <a:lnSpc>
                <a:spcPct val="150000"/>
              </a:lnSpc>
            </a:pPr>
            <a:r>
              <a:rPr lang="pt-BR" sz="2800" b="1" dirty="0" smtClean="0"/>
              <a:t>Aurora Boreal (Norte)</a:t>
            </a:r>
            <a:endParaRPr lang="pt-BR" sz="2800" b="1" dirty="0"/>
          </a:p>
        </p:txBody>
      </p:sp>
    </p:spTree>
    <p:extLst>
      <p:ext uri="{BB962C8B-B14F-4D97-AF65-F5344CB8AC3E}">
        <p14:creationId xmlns:p14="http://schemas.microsoft.com/office/powerpoint/2010/main" xmlns="" val="178841964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to 6"/>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tângulo 3"/>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Fluxograma: Entrada manual 4"/>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9" name="Espaço Reservado para Rodapé 18"/>
          <p:cNvSpPr>
            <a:spLocks noGrp="1"/>
          </p:cNvSpPr>
          <p:nvPr>
            <p:ph type="ftr" sz="quarter" idx="11"/>
          </p:nvPr>
        </p:nvSpPr>
        <p:spPr>
          <a:xfrm>
            <a:off x="3124200" y="6356351"/>
            <a:ext cx="3464024" cy="313010"/>
          </a:xfrm>
        </p:spPr>
        <p:txBody>
          <a:bodyPr/>
          <a:lstStyle/>
          <a:p>
            <a:r>
              <a:rPr lang="pt-BR" dirty="0" smtClean="0"/>
              <a:t>Dúvidas Astronômicas – Sessão Astronomia 2011</a:t>
            </a:r>
            <a:endParaRPr lang="pt-BR" dirty="0"/>
          </a:p>
        </p:txBody>
      </p:sp>
      <p:sp>
        <p:nvSpPr>
          <p:cNvPr id="20" name="Espaço Reservado para Número de Slide 19"/>
          <p:cNvSpPr>
            <a:spLocks noGrp="1"/>
          </p:cNvSpPr>
          <p:nvPr>
            <p:ph type="sldNum" sz="quarter" idx="12"/>
          </p:nvPr>
        </p:nvSpPr>
        <p:spPr/>
        <p:txBody>
          <a:bodyPr/>
          <a:lstStyle/>
          <a:p>
            <a:fld id="{EFA35B07-003C-49E7-AB7D-A8D3347F1DDC}" type="slidenum">
              <a:rPr lang="pt-BR" smtClean="0"/>
              <a:pPr/>
              <a:t>2</a:t>
            </a:fld>
            <a:endParaRPr lang="pt-BR"/>
          </a:p>
        </p:txBody>
      </p:sp>
      <p:sp>
        <p:nvSpPr>
          <p:cNvPr id="21" name="CaixaDeTexto 20"/>
          <p:cNvSpPr txBox="1"/>
          <p:nvPr/>
        </p:nvSpPr>
        <p:spPr>
          <a:xfrm>
            <a:off x="34702" y="104895"/>
            <a:ext cx="3672408" cy="584775"/>
          </a:xfrm>
          <a:prstGeom prst="rect">
            <a:avLst/>
          </a:prstGeom>
          <a:noFill/>
        </p:spPr>
        <p:txBody>
          <a:bodyPr wrap="square" rtlCol="0">
            <a:spAutoFit/>
          </a:bodyPr>
          <a:lstStyle/>
          <a:p>
            <a:r>
              <a:rPr lang="pt-BR" sz="3200" b="1" dirty="0" smtClean="0">
                <a:ln w="3175">
                  <a:noFill/>
                </a:ln>
                <a:solidFill>
                  <a:schemeClr val="bg1"/>
                </a:solidFill>
              </a:rPr>
              <a:t>É verdade que...</a:t>
            </a:r>
            <a:endParaRPr lang="pt-BR" sz="3200" b="1" dirty="0">
              <a:ln w="3175">
                <a:noFill/>
              </a:ln>
              <a:solidFill>
                <a:schemeClr val="bg1"/>
              </a:solidFill>
            </a:endParaRPr>
          </a:p>
        </p:txBody>
      </p:sp>
      <p:sp>
        <p:nvSpPr>
          <p:cNvPr id="26" name="Forma livre 25"/>
          <p:cNvSpPr/>
          <p:nvPr/>
        </p:nvSpPr>
        <p:spPr>
          <a:xfrm>
            <a:off x="2053734" y="1196752"/>
            <a:ext cx="6042331" cy="1104591"/>
          </a:xfrm>
          <a:custGeom>
            <a:avLst/>
            <a:gdLst>
              <a:gd name="connsiteX0" fmla="*/ 0 w 6836433"/>
              <a:gd name="connsiteY0" fmla="*/ 110459 h 1104591"/>
              <a:gd name="connsiteX1" fmla="*/ 110459 w 6836433"/>
              <a:gd name="connsiteY1" fmla="*/ 0 h 1104591"/>
              <a:gd name="connsiteX2" fmla="*/ 6725974 w 6836433"/>
              <a:gd name="connsiteY2" fmla="*/ 0 h 1104591"/>
              <a:gd name="connsiteX3" fmla="*/ 6836433 w 6836433"/>
              <a:gd name="connsiteY3" fmla="*/ 110459 h 1104591"/>
              <a:gd name="connsiteX4" fmla="*/ 6836433 w 6836433"/>
              <a:gd name="connsiteY4" fmla="*/ 994132 h 1104591"/>
              <a:gd name="connsiteX5" fmla="*/ 6725974 w 6836433"/>
              <a:gd name="connsiteY5" fmla="*/ 1104591 h 1104591"/>
              <a:gd name="connsiteX6" fmla="*/ 110459 w 6836433"/>
              <a:gd name="connsiteY6" fmla="*/ 1104591 h 1104591"/>
              <a:gd name="connsiteX7" fmla="*/ 0 w 6836433"/>
              <a:gd name="connsiteY7" fmla="*/ 994132 h 1104591"/>
              <a:gd name="connsiteX8" fmla="*/ 0 w 6836433"/>
              <a:gd name="connsiteY8" fmla="*/ 110459 h 110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6433" h="1104591">
                <a:moveTo>
                  <a:pt x="0" y="110459"/>
                </a:moveTo>
                <a:cubicBezTo>
                  <a:pt x="0" y="49454"/>
                  <a:pt x="49454" y="0"/>
                  <a:pt x="110459" y="0"/>
                </a:cubicBezTo>
                <a:lnTo>
                  <a:pt x="6725974" y="0"/>
                </a:lnTo>
                <a:cubicBezTo>
                  <a:pt x="6786979" y="0"/>
                  <a:pt x="6836433" y="49454"/>
                  <a:pt x="6836433" y="110459"/>
                </a:cubicBezTo>
                <a:lnTo>
                  <a:pt x="6836433" y="994132"/>
                </a:lnTo>
                <a:cubicBezTo>
                  <a:pt x="6836433" y="1055137"/>
                  <a:pt x="6786979" y="1104591"/>
                  <a:pt x="6725974" y="1104591"/>
                </a:cubicBezTo>
                <a:lnTo>
                  <a:pt x="110459" y="1104591"/>
                </a:lnTo>
                <a:cubicBezTo>
                  <a:pt x="49454" y="1104591"/>
                  <a:pt x="0" y="1055137"/>
                  <a:pt x="0" y="994132"/>
                </a:cubicBezTo>
                <a:lnTo>
                  <a:pt x="0" y="110459"/>
                </a:lnTo>
                <a:close/>
              </a:path>
            </a:pathLst>
          </a:custGeom>
          <a:solidFill>
            <a:schemeClr val="accent2">
              <a:lumMod val="60000"/>
              <a:lumOff val="40000"/>
            </a:schemeClr>
          </a:solidFill>
        </p:spPr>
        <p:style>
          <a:lnRef idx="1">
            <a:schemeClr val="dk1"/>
          </a:lnRef>
          <a:fillRef idx="2">
            <a:schemeClr val="dk1"/>
          </a:fillRef>
          <a:effectRef idx="1">
            <a:schemeClr val="dk1"/>
          </a:effectRef>
          <a:fontRef idx="minor">
            <a:schemeClr val="dk1"/>
          </a:fontRef>
        </p:style>
        <p:txBody>
          <a:bodyPr spcFirstLastPara="0" vert="horz" wrap="square" lIns="1588235" tIns="110490" rIns="110491" bIns="110490" numCol="1" spcCol="1270" anchor="ctr" anchorCtr="0">
            <a:noAutofit/>
          </a:bodyPr>
          <a:lstStyle/>
          <a:p>
            <a:pPr lvl="0" algn="ctr" defTabSz="1289050">
              <a:lnSpc>
                <a:spcPct val="90000"/>
              </a:lnSpc>
              <a:spcBef>
                <a:spcPct val="0"/>
              </a:spcBef>
              <a:spcAft>
                <a:spcPct val="35000"/>
              </a:spcAft>
            </a:pPr>
            <a:r>
              <a:rPr lang="pt-BR" sz="2900" dirty="0" smtClean="0">
                <a:solidFill>
                  <a:schemeClr val="tx1"/>
                </a:solidFill>
              </a:rPr>
              <a:t>O</a:t>
            </a:r>
            <a:r>
              <a:rPr lang="pt-BR" sz="2900" kern="1200" dirty="0" smtClean="0">
                <a:solidFill>
                  <a:schemeClr val="tx1"/>
                </a:solidFill>
              </a:rPr>
              <a:t>s planetas vão se alinhar a partir do Sol?</a:t>
            </a:r>
            <a:endParaRPr lang="pt-BR" sz="2900" kern="1200" dirty="0">
              <a:solidFill>
                <a:schemeClr val="tx1"/>
              </a:solidFill>
            </a:endParaRPr>
          </a:p>
        </p:txBody>
      </p:sp>
      <p:sp>
        <p:nvSpPr>
          <p:cNvPr id="27" name="Retângulo de cantos arredondados 26"/>
          <p:cNvSpPr/>
          <p:nvPr/>
        </p:nvSpPr>
        <p:spPr>
          <a:xfrm>
            <a:off x="1370091" y="1307211"/>
            <a:ext cx="1367286" cy="883673"/>
          </a:xfrm>
          <a:prstGeom prst="roundRect">
            <a:avLst>
              <a:gd name="adj" fmla="val 10000"/>
            </a:avLst>
          </a:prstGeom>
          <a:blipFill rotWithShape="1">
            <a:blip r:embed="rId2"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8" name="Forma livre 27"/>
          <p:cNvSpPr/>
          <p:nvPr/>
        </p:nvSpPr>
        <p:spPr>
          <a:xfrm>
            <a:off x="2053734" y="2540433"/>
            <a:ext cx="6042331" cy="1104591"/>
          </a:xfrm>
          <a:custGeom>
            <a:avLst/>
            <a:gdLst>
              <a:gd name="connsiteX0" fmla="*/ 0 w 6836433"/>
              <a:gd name="connsiteY0" fmla="*/ 110459 h 1104591"/>
              <a:gd name="connsiteX1" fmla="*/ 110459 w 6836433"/>
              <a:gd name="connsiteY1" fmla="*/ 0 h 1104591"/>
              <a:gd name="connsiteX2" fmla="*/ 6725974 w 6836433"/>
              <a:gd name="connsiteY2" fmla="*/ 0 h 1104591"/>
              <a:gd name="connsiteX3" fmla="*/ 6836433 w 6836433"/>
              <a:gd name="connsiteY3" fmla="*/ 110459 h 1104591"/>
              <a:gd name="connsiteX4" fmla="*/ 6836433 w 6836433"/>
              <a:gd name="connsiteY4" fmla="*/ 994132 h 1104591"/>
              <a:gd name="connsiteX5" fmla="*/ 6725974 w 6836433"/>
              <a:gd name="connsiteY5" fmla="*/ 1104591 h 1104591"/>
              <a:gd name="connsiteX6" fmla="*/ 110459 w 6836433"/>
              <a:gd name="connsiteY6" fmla="*/ 1104591 h 1104591"/>
              <a:gd name="connsiteX7" fmla="*/ 0 w 6836433"/>
              <a:gd name="connsiteY7" fmla="*/ 994132 h 1104591"/>
              <a:gd name="connsiteX8" fmla="*/ 0 w 6836433"/>
              <a:gd name="connsiteY8" fmla="*/ 110459 h 110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6433" h="1104591">
                <a:moveTo>
                  <a:pt x="0" y="110459"/>
                </a:moveTo>
                <a:cubicBezTo>
                  <a:pt x="0" y="49454"/>
                  <a:pt x="49454" y="0"/>
                  <a:pt x="110459" y="0"/>
                </a:cubicBezTo>
                <a:lnTo>
                  <a:pt x="6725974" y="0"/>
                </a:lnTo>
                <a:cubicBezTo>
                  <a:pt x="6786979" y="0"/>
                  <a:pt x="6836433" y="49454"/>
                  <a:pt x="6836433" y="110459"/>
                </a:cubicBezTo>
                <a:lnTo>
                  <a:pt x="6836433" y="994132"/>
                </a:lnTo>
                <a:cubicBezTo>
                  <a:pt x="6836433" y="1055137"/>
                  <a:pt x="6786979" y="1104591"/>
                  <a:pt x="6725974" y="1104591"/>
                </a:cubicBezTo>
                <a:lnTo>
                  <a:pt x="110459" y="1104591"/>
                </a:lnTo>
                <a:cubicBezTo>
                  <a:pt x="49454" y="1104591"/>
                  <a:pt x="0" y="1055137"/>
                  <a:pt x="0" y="994132"/>
                </a:cubicBezTo>
                <a:lnTo>
                  <a:pt x="0" y="110459"/>
                </a:lnTo>
                <a:close/>
              </a:path>
            </a:pathLst>
          </a:custGeom>
          <a:solidFill>
            <a:schemeClr val="bg1">
              <a:lumMod val="65000"/>
            </a:schemeClr>
          </a:solidFill>
        </p:spPr>
        <p:style>
          <a:lnRef idx="1">
            <a:schemeClr val="dk1"/>
          </a:lnRef>
          <a:fillRef idx="2">
            <a:schemeClr val="dk1"/>
          </a:fillRef>
          <a:effectRef idx="1">
            <a:schemeClr val="dk1"/>
          </a:effectRef>
          <a:fontRef idx="minor">
            <a:schemeClr val="dk1"/>
          </a:fontRef>
        </p:style>
        <p:txBody>
          <a:bodyPr spcFirstLastPara="0" vert="horz" wrap="square" lIns="1588235" tIns="110490" rIns="110491" bIns="110490" numCol="1" spcCol="1270" anchor="ctr" anchorCtr="0">
            <a:noAutofit/>
          </a:bodyPr>
          <a:lstStyle/>
          <a:p>
            <a:pPr lvl="0" algn="ctr" defTabSz="1289050">
              <a:lnSpc>
                <a:spcPct val="90000"/>
              </a:lnSpc>
              <a:spcBef>
                <a:spcPct val="0"/>
              </a:spcBef>
              <a:spcAft>
                <a:spcPct val="35000"/>
              </a:spcAft>
            </a:pPr>
            <a:r>
              <a:rPr lang="pt-BR" sz="2900" kern="1200" dirty="0" smtClean="0">
                <a:solidFill>
                  <a:schemeClr val="tx1"/>
                </a:solidFill>
              </a:rPr>
              <a:t>A Lua causa um retardo na rotação terrestre?</a:t>
            </a:r>
            <a:endParaRPr lang="pt-BR" sz="2900" kern="1200" dirty="0">
              <a:solidFill>
                <a:schemeClr val="tx1"/>
              </a:solidFill>
            </a:endParaRPr>
          </a:p>
        </p:txBody>
      </p:sp>
      <p:sp>
        <p:nvSpPr>
          <p:cNvPr id="29" name="Retângulo de cantos arredondados 28"/>
          <p:cNvSpPr/>
          <p:nvPr/>
        </p:nvSpPr>
        <p:spPr>
          <a:xfrm>
            <a:off x="1370091" y="2650892"/>
            <a:ext cx="1367286" cy="883673"/>
          </a:xfrm>
          <a:prstGeom prst="roundRect">
            <a:avLst>
              <a:gd name="adj" fmla="val 10000"/>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0" name="Forma livre 29"/>
          <p:cNvSpPr/>
          <p:nvPr/>
        </p:nvSpPr>
        <p:spPr>
          <a:xfrm>
            <a:off x="2053734" y="3836577"/>
            <a:ext cx="6042331" cy="1104591"/>
          </a:xfrm>
          <a:custGeom>
            <a:avLst/>
            <a:gdLst>
              <a:gd name="connsiteX0" fmla="*/ 0 w 6836433"/>
              <a:gd name="connsiteY0" fmla="*/ 110459 h 1104591"/>
              <a:gd name="connsiteX1" fmla="*/ 110459 w 6836433"/>
              <a:gd name="connsiteY1" fmla="*/ 0 h 1104591"/>
              <a:gd name="connsiteX2" fmla="*/ 6725974 w 6836433"/>
              <a:gd name="connsiteY2" fmla="*/ 0 h 1104591"/>
              <a:gd name="connsiteX3" fmla="*/ 6836433 w 6836433"/>
              <a:gd name="connsiteY3" fmla="*/ 110459 h 1104591"/>
              <a:gd name="connsiteX4" fmla="*/ 6836433 w 6836433"/>
              <a:gd name="connsiteY4" fmla="*/ 994132 h 1104591"/>
              <a:gd name="connsiteX5" fmla="*/ 6725974 w 6836433"/>
              <a:gd name="connsiteY5" fmla="*/ 1104591 h 1104591"/>
              <a:gd name="connsiteX6" fmla="*/ 110459 w 6836433"/>
              <a:gd name="connsiteY6" fmla="*/ 1104591 h 1104591"/>
              <a:gd name="connsiteX7" fmla="*/ 0 w 6836433"/>
              <a:gd name="connsiteY7" fmla="*/ 994132 h 1104591"/>
              <a:gd name="connsiteX8" fmla="*/ 0 w 6836433"/>
              <a:gd name="connsiteY8" fmla="*/ 110459 h 110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6433" h="1104591">
                <a:moveTo>
                  <a:pt x="0" y="110459"/>
                </a:moveTo>
                <a:cubicBezTo>
                  <a:pt x="0" y="49454"/>
                  <a:pt x="49454" y="0"/>
                  <a:pt x="110459" y="0"/>
                </a:cubicBezTo>
                <a:lnTo>
                  <a:pt x="6725974" y="0"/>
                </a:lnTo>
                <a:cubicBezTo>
                  <a:pt x="6786979" y="0"/>
                  <a:pt x="6836433" y="49454"/>
                  <a:pt x="6836433" y="110459"/>
                </a:cubicBezTo>
                <a:lnTo>
                  <a:pt x="6836433" y="994132"/>
                </a:lnTo>
                <a:cubicBezTo>
                  <a:pt x="6836433" y="1055137"/>
                  <a:pt x="6786979" y="1104591"/>
                  <a:pt x="6725974" y="1104591"/>
                </a:cubicBezTo>
                <a:lnTo>
                  <a:pt x="110459" y="1104591"/>
                </a:lnTo>
                <a:cubicBezTo>
                  <a:pt x="49454" y="1104591"/>
                  <a:pt x="0" y="1055137"/>
                  <a:pt x="0" y="994132"/>
                </a:cubicBezTo>
                <a:lnTo>
                  <a:pt x="0" y="110459"/>
                </a:lnTo>
                <a:close/>
              </a:path>
            </a:pathLst>
          </a:custGeom>
          <a:solidFill>
            <a:schemeClr val="accent3">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88235" tIns="110490" rIns="110491" bIns="110490" numCol="1" spcCol="1270" anchor="ctr" anchorCtr="0">
            <a:noAutofit/>
          </a:bodyPr>
          <a:lstStyle/>
          <a:p>
            <a:pPr lvl="0" algn="ctr" defTabSz="1289050">
              <a:lnSpc>
                <a:spcPct val="90000"/>
              </a:lnSpc>
              <a:spcBef>
                <a:spcPct val="0"/>
              </a:spcBef>
              <a:spcAft>
                <a:spcPct val="35000"/>
              </a:spcAft>
            </a:pPr>
            <a:r>
              <a:rPr lang="pt-BR" sz="2900" kern="1200" dirty="0" smtClean="0">
                <a:solidFill>
                  <a:schemeClr val="tx1"/>
                </a:solidFill>
              </a:rPr>
              <a:t>Um </a:t>
            </a:r>
            <a:r>
              <a:rPr lang="pt-BR" sz="2900" kern="1200" dirty="0" err="1" smtClean="0">
                <a:solidFill>
                  <a:schemeClr val="tx1"/>
                </a:solidFill>
              </a:rPr>
              <a:t>asteróide</a:t>
            </a:r>
            <a:r>
              <a:rPr lang="pt-BR" sz="2900" kern="1200" dirty="0" smtClean="0">
                <a:solidFill>
                  <a:schemeClr val="tx1"/>
                </a:solidFill>
              </a:rPr>
              <a:t> vai atingir a Terra em breve?</a:t>
            </a:r>
            <a:endParaRPr lang="pt-BR" sz="2900" kern="1200" dirty="0">
              <a:solidFill>
                <a:schemeClr val="tx1"/>
              </a:solidFill>
            </a:endParaRPr>
          </a:p>
        </p:txBody>
      </p:sp>
      <p:sp>
        <p:nvSpPr>
          <p:cNvPr id="31" name="Retângulo de cantos arredondados 30"/>
          <p:cNvSpPr/>
          <p:nvPr/>
        </p:nvSpPr>
        <p:spPr>
          <a:xfrm>
            <a:off x="1370091" y="3947036"/>
            <a:ext cx="1367286" cy="883673"/>
          </a:xfrm>
          <a:prstGeom prst="roundRect">
            <a:avLst>
              <a:gd name="adj" fmla="val 10000"/>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048" name="Forma livre 2047"/>
          <p:cNvSpPr/>
          <p:nvPr/>
        </p:nvSpPr>
        <p:spPr>
          <a:xfrm>
            <a:off x="2053734" y="5127653"/>
            <a:ext cx="6042331" cy="1104591"/>
          </a:xfrm>
          <a:custGeom>
            <a:avLst/>
            <a:gdLst>
              <a:gd name="connsiteX0" fmla="*/ 0 w 6836433"/>
              <a:gd name="connsiteY0" fmla="*/ 110459 h 1104591"/>
              <a:gd name="connsiteX1" fmla="*/ 110459 w 6836433"/>
              <a:gd name="connsiteY1" fmla="*/ 0 h 1104591"/>
              <a:gd name="connsiteX2" fmla="*/ 6725974 w 6836433"/>
              <a:gd name="connsiteY2" fmla="*/ 0 h 1104591"/>
              <a:gd name="connsiteX3" fmla="*/ 6836433 w 6836433"/>
              <a:gd name="connsiteY3" fmla="*/ 110459 h 1104591"/>
              <a:gd name="connsiteX4" fmla="*/ 6836433 w 6836433"/>
              <a:gd name="connsiteY4" fmla="*/ 994132 h 1104591"/>
              <a:gd name="connsiteX5" fmla="*/ 6725974 w 6836433"/>
              <a:gd name="connsiteY5" fmla="*/ 1104591 h 1104591"/>
              <a:gd name="connsiteX6" fmla="*/ 110459 w 6836433"/>
              <a:gd name="connsiteY6" fmla="*/ 1104591 h 1104591"/>
              <a:gd name="connsiteX7" fmla="*/ 0 w 6836433"/>
              <a:gd name="connsiteY7" fmla="*/ 994132 h 1104591"/>
              <a:gd name="connsiteX8" fmla="*/ 0 w 6836433"/>
              <a:gd name="connsiteY8" fmla="*/ 110459 h 110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6433" h="1104591">
                <a:moveTo>
                  <a:pt x="0" y="110459"/>
                </a:moveTo>
                <a:cubicBezTo>
                  <a:pt x="0" y="49454"/>
                  <a:pt x="49454" y="0"/>
                  <a:pt x="110459" y="0"/>
                </a:cubicBezTo>
                <a:lnTo>
                  <a:pt x="6725974" y="0"/>
                </a:lnTo>
                <a:cubicBezTo>
                  <a:pt x="6786979" y="0"/>
                  <a:pt x="6836433" y="49454"/>
                  <a:pt x="6836433" y="110459"/>
                </a:cubicBezTo>
                <a:lnTo>
                  <a:pt x="6836433" y="994132"/>
                </a:lnTo>
                <a:cubicBezTo>
                  <a:pt x="6836433" y="1055137"/>
                  <a:pt x="6786979" y="1104591"/>
                  <a:pt x="6725974" y="1104591"/>
                </a:cubicBezTo>
                <a:lnTo>
                  <a:pt x="110459" y="1104591"/>
                </a:lnTo>
                <a:cubicBezTo>
                  <a:pt x="49454" y="1104591"/>
                  <a:pt x="0" y="1055137"/>
                  <a:pt x="0" y="994132"/>
                </a:cubicBezTo>
                <a:lnTo>
                  <a:pt x="0" y="110459"/>
                </a:lnTo>
                <a:close/>
              </a:path>
            </a:pathLst>
          </a:cu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88235" tIns="110490" rIns="110491" bIns="110490" numCol="1" spcCol="1270" anchor="ctr" anchorCtr="0">
            <a:noAutofit/>
          </a:bodyPr>
          <a:lstStyle/>
          <a:p>
            <a:pPr lvl="0" algn="ctr" defTabSz="1289050">
              <a:lnSpc>
                <a:spcPct val="90000"/>
              </a:lnSpc>
              <a:spcBef>
                <a:spcPct val="0"/>
              </a:spcBef>
              <a:spcAft>
                <a:spcPct val="35000"/>
              </a:spcAft>
            </a:pPr>
            <a:r>
              <a:rPr lang="pt-BR" sz="2900" kern="1200" dirty="0" smtClean="0">
                <a:solidFill>
                  <a:schemeClr val="tx1"/>
                </a:solidFill>
              </a:rPr>
              <a:t>O mundo vai acabar em 2012?</a:t>
            </a:r>
            <a:endParaRPr lang="pt-BR" sz="2900" kern="1200" dirty="0">
              <a:solidFill>
                <a:schemeClr val="tx1"/>
              </a:solidFill>
            </a:endParaRPr>
          </a:p>
        </p:txBody>
      </p:sp>
      <p:sp>
        <p:nvSpPr>
          <p:cNvPr id="2049" name="Retângulo de cantos arredondados 2048"/>
          <p:cNvSpPr/>
          <p:nvPr/>
        </p:nvSpPr>
        <p:spPr>
          <a:xfrm>
            <a:off x="1370091" y="5238112"/>
            <a:ext cx="1367286" cy="883673"/>
          </a:xfrm>
          <a:prstGeom prst="roundRect">
            <a:avLst>
              <a:gd name="adj" fmla="val 10000"/>
            </a:avLst>
          </a:prstGeom>
          <a:blipFill rotWithShape="1">
            <a:blip r:embed="rId5"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xmlns="" val="8539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49"/>
                                        </p:tgtEl>
                                        <p:attrNameLst>
                                          <p:attrName>style.visibility</p:attrName>
                                        </p:attrNameLst>
                                      </p:cBhvr>
                                      <p:to>
                                        <p:strVal val="visible"/>
                                      </p:to>
                                    </p:set>
                                    <p:animEffect transition="in" filter="fade">
                                      <p:cBhvr>
                                        <p:cTn id="31" dur="500"/>
                                        <p:tgtEl>
                                          <p:spTgt spid="204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48"/>
                                        </p:tgtEl>
                                        <p:attrNameLst>
                                          <p:attrName>style.visibility</p:attrName>
                                        </p:attrNameLst>
                                      </p:cBhvr>
                                      <p:to>
                                        <p:strVal val="visible"/>
                                      </p:to>
                                    </p:set>
                                    <p:animEffect transition="in" filter="fade">
                                      <p:cBhvr>
                                        <p:cTn id="34" dur="500"/>
                                        <p:tgtEl>
                                          <p:spTgt spid="2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0" grpId="0" animBg="1"/>
      <p:bldP spid="204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9" descr="aurora+boreau"/>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885825"/>
            <a:ext cx="9144000"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Espaço Reservado para Número de Slide 2"/>
          <p:cNvSpPr>
            <a:spLocks noGrp="1"/>
          </p:cNvSpPr>
          <p:nvPr>
            <p:ph type="sldNum" sz="quarter" idx="12"/>
          </p:nvPr>
        </p:nvSpPr>
        <p:spPr>
          <a:xfrm>
            <a:off x="6553200" y="6356350"/>
            <a:ext cx="2133600" cy="365125"/>
          </a:xfrm>
        </p:spPr>
        <p:txBody>
          <a:bodyPr/>
          <a:lstStyle/>
          <a:p>
            <a:fld id="{EFA35B07-003C-49E7-AB7D-A8D3347F1DDC}" type="slidenum">
              <a:rPr lang="pt-BR" smtClean="0"/>
              <a:pPr/>
              <a:t>20</a:t>
            </a:fld>
            <a:endParaRPr lang="pt-BR"/>
          </a:p>
        </p:txBody>
      </p:sp>
      <p:cxnSp>
        <p:nvCxnSpPr>
          <p:cNvPr id="9" name="Conector reto 8"/>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to 9"/>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tângulo 11"/>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Fluxograma: Entrada manual 12"/>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5" name="Espaço Reservado para Rodapé 18"/>
          <p:cNvSpPr>
            <a:spLocks noGrp="1"/>
          </p:cNvSpPr>
          <p:nvPr>
            <p:ph type="ftr" sz="quarter" idx="11"/>
          </p:nvPr>
        </p:nvSpPr>
        <p:spPr>
          <a:xfrm>
            <a:off x="3124200" y="6356351"/>
            <a:ext cx="3464024" cy="313010"/>
          </a:xfrm>
        </p:spPr>
        <p:txBody>
          <a:bodyPr/>
          <a:lstStyle/>
          <a:p>
            <a:r>
              <a:rPr lang="pt-BR" dirty="0" smtClean="0"/>
              <a:t>Dúvidas Astronômicas – Sessão Astronomia 2011</a:t>
            </a:r>
            <a:endParaRPr lang="pt-BR" dirty="0"/>
          </a:p>
        </p:txBody>
      </p:sp>
      <p:sp>
        <p:nvSpPr>
          <p:cNvPr id="16" name="CaixaDeTexto 15"/>
          <p:cNvSpPr txBox="1"/>
          <p:nvPr/>
        </p:nvSpPr>
        <p:spPr>
          <a:xfrm>
            <a:off x="-324544" y="104895"/>
            <a:ext cx="3672408" cy="584775"/>
          </a:xfrm>
          <a:prstGeom prst="rect">
            <a:avLst/>
          </a:prstGeom>
          <a:noFill/>
        </p:spPr>
        <p:txBody>
          <a:bodyPr wrap="square" rtlCol="0">
            <a:spAutoFit/>
          </a:bodyPr>
          <a:lstStyle/>
          <a:p>
            <a:pPr algn="ctr"/>
            <a:r>
              <a:rPr lang="pt-BR" sz="3200" b="1" dirty="0" smtClean="0">
                <a:ln w="3175">
                  <a:noFill/>
                </a:ln>
                <a:solidFill>
                  <a:schemeClr val="bg1"/>
                </a:solidFill>
              </a:rPr>
              <a:t>As profecias </a:t>
            </a:r>
            <a:endParaRPr lang="pt-BR" sz="3200" b="1" dirty="0">
              <a:ln w="3175">
                <a:noFill/>
              </a:ln>
              <a:solidFill>
                <a:schemeClr val="bg1"/>
              </a:solidFill>
            </a:endParaRPr>
          </a:p>
        </p:txBody>
      </p:sp>
      <p:sp>
        <p:nvSpPr>
          <p:cNvPr id="19" name="Retângulo 18"/>
          <p:cNvSpPr/>
          <p:nvPr/>
        </p:nvSpPr>
        <p:spPr>
          <a:xfrm>
            <a:off x="2627784" y="1070296"/>
            <a:ext cx="6353944" cy="671851"/>
          </a:xfrm>
          <a:prstGeom prst="rect">
            <a:avLst/>
          </a:prstGeom>
        </p:spPr>
        <p:txBody>
          <a:bodyPr wrap="square">
            <a:spAutoFit/>
          </a:bodyPr>
          <a:lstStyle/>
          <a:p>
            <a:pPr lvl="0" algn="r">
              <a:lnSpc>
                <a:spcPct val="150000"/>
              </a:lnSpc>
            </a:pPr>
            <a:r>
              <a:rPr lang="pt-BR" sz="2800" b="1" dirty="0" smtClean="0">
                <a:solidFill>
                  <a:schemeClr val="bg1"/>
                </a:solidFill>
              </a:rPr>
              <a:t>Aurora Austral (Sul)</a:t>
            </a:r>
            <a:endParaRPr lang="pt-BR" sz="2800" b="1" dirty="0">
              <a:solidFill>
                <a:schemeClr val="bg1"/>
              </a:solidFill>
            </a:endParaRPr>
          </a:p>
        </p:txBody>
      </p:sp>
    </p:spTree>
    <p:extLst>
      <p:ext uri="{BB962C8B-B14F-4D97-AF65-F5344CB8AC3E}">
        <p14:creationId xmlns:p14="http://schemas.microsoft.com/office/powerpoint/2010/main" xmlns="" val="356308961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2"/>
          <p:cNvSpPr>
            <a:spLocks noGrp="1"/>
          </p:cNvSpPr>
          <p:nvPr>
            <p:ph type="sldNum" sz="quarter" idx="12"/>
          </p:nvPr>
        </p:nvSpPr>
        <p:spPr>
          <a:xfrm>
            <a:off x="6553200" y="6356350"/>
            <a:ext cx="2133600" cy="365125"/>
          </a:xfrm>
        </p:spPr>
        <p:txBody>
          <a:bodyPr/>
          <a:lstStyle/>
          <a:p>
            <a:fld id="{EFA35B07-003C-49E7-AB7D-A8D3347F1DDC}" type="slidenum">
              <a:rPr lang="pt-BR" smtClean="0"/>
              <a:pPr/>
              <a:t>21</a:t>
            </a:fld>
            <a:endParaRPr lang="pt-BR"/>
          </a:p>
        </p:txBody>
      </p:sp>
      <p:cxnSp>
        <p:nvCxnSpPr>
          <p:cNvPr id="6" name="Conector reto 5"/>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tângulo 8"/>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Fluxograma: Entrada manual 9"/>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2" name="Espaço Reservado para Rodapé 18"/>
          <p:cNvSpPr>
            <a:spLocks noGrp="1"/>
          </p:cNvSpPr>
          <p:nvPr>
            <p:ph type="ftr" sz="quarter" idx="11"/>
          </p:nvPr>
        </p:nvSpPr>
        <p:spPr>
          <a:xfrm>
            <a:off x="3124200" y="6356351"/>
            <a:ext cx="3464024" cy="313010"/>
          </a:xfrm>
        </p:spPr>
        <p:txBody>
          <a:bodyPr/>
          <a:lstStyle/>
          <a:p>
            <a:r>
              <a:rPr lang="pt-BR" dirty="0" smtClean="0"/>
              <a:t>Dúvidas Astronômicas – Sessão Astronomia 2011</a:t>
            </a:r>
            <a:endParaRPr lang="pt-BR" dirty="0"/>
          </a:p>
        </p:txBody>
      </p:sp>
      <p:sp>
        <p:nvSpPr>
          <p:cNvPr id="13" name="CaixaDeTexto 12"/>
          <p:cNvSpPr txBox="1"/>
          <p:nvPr/>
        </p:nvSpPr>
        <p:spPr>
          <a:xfrm>
            <a:off x="-324544" y="104895"/>
            <a:ext cx="3672408" cy="584775"/>
          </a:xfrm>
          <a:prstGeom prst="rect">
            <a:avLst/>
          </a:prstGeom>
          <a:noFill/>
        </p:spPr>
        <p:txBody>
          <a:bodyPr wrap="square" rtlCol="0">
            <a:spAutoFit/>
          </a:bodyPr>
          <a:lstStyle/>
          <a:p>
            <a:pPr algn="ctr"/>
            <a:r>
              <a:rPr lang="pt-BR" sz="3200" b="1" dirty="0" smtClean="0">
                <a:ln w="3175">
                  <a:noFill/>
                </a:ln>
                <a:solidFill>
                  <a:schemeClr val="bg1"/>
                </a:solidFill>
              </a:rPr>
              <a:t>As profecias </a:t>
            </a:r>
            <a:endParaRPr lang="pt-BR" sz="3200" b="1" dirty="0">
              <a:ln w="3175">
                <a:noFill/>
              </a:ln>
              <a:solidFill>
                <a:schemeClr val="bg1"/>
              </a:solidFill>
            </a:endParaRPr>
          </a:p>
        </p:txBody>
      </p:sp>
      <p:pic>
        <p:nvPicPr>
          <p:cNvPr id="10242" name="Picture 2" descr="http://revistagalileu.globo.com/Revista/Galileu/foto/0,,15339631,0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866430"/>
            <a:ext cx="5206946" cy="547260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aixaDeTexto 1"/>
          <p:cNvSpPr txBox="1"/>
          <p:nvPr/>
        </p:nvSpPr>
        <p:spPr>
          <a:xfrm>
            <a:off x="5508104" y="1848408"/>
            <a:ext cx="3218520" cy="1754326"/>
          </a:xfrm>
          <a:prstGeom prst="rect">
            <a:avLst/>
          </a:prstGeom>
          <a:noFill/>
        </p:spPr>
        <p:txBody>
          <a:bodyPr wrap="square" rtlCol="0">
            <a:spAutoFit/>
          </a:bodyPr>
          <a:lstStyle/>
          <a:p>
            <a:pPr marL="285750" indent="-285750">
              <a:lnSpc>
                <a:spcPct val="150000"/>
              </a:lnSpc>
              <a:buFont typeface="Arial" pitchFamily="34" charset="0"/>
              <a:buChar char="•"/>
            </a:pPr>
            <a:r>
              <a:rPr lang="pt-BR" sz="2400" dirty="0" smtClean="0">
                <a:solidFill>
                  <a:schemeClr val="bg1"/>
                </a:solidFill>
              </a:rPr>
              <a:t>Inversões ocorrem;</a:t>
            </a:r>
          </a:p>
          <a:p>
            <a:pPr marL="285750" indent="-285750">
              <a:lnSpc>
                <a:spcPct val="150000"/>
              </a:lnSpc>
              <a:buFont typeface="Arial" pitchFamily="34" charset="0"/>
              <a:buChar char="•"/>
            </a:pPr>
            <a:r>
              <a:rPr lang="pt-BR" sz="2400" dirty="0">
                <a:solidFill>
                  <a:schemeClr val="bg1"/>
                </a:solidFill>
              </a:rPr>
              <a:t> </a:t>
            </a:r>
            <a:r>
              <a:rPr lang="pt-BR" sz="2400" dirty="0" smtClean="0">
                <a:solidFill>
                  <a:schemeClr val="bg1"/>
                </a:solidFill>
              </a:rPr>
              <a:t>São imprevisíveis;</a:t>
            </a:r>
          </a:p>
          <a:p>
            <a:pPr marL="285750" indent="-285750">
              <a:lnSpc>
                <a:spcPct val="150000"/>
              </a:lnSpc>
              <a:buFont typeface="Arial" pitchFamily="34" charset="0"/>
              <a:buChar char="•"/>
            </a:pPr>
            <a:r>
              <a:rPr lang="pt-BR" sz="2400" dirty="0" smtClean="0">
                <a:solidFill>
                  <a:schemeClr val="bg1"/>
                </a:solidFill>
              </a:rPr>
              <a:t>Inversão lenta.</a:t>
            </a:r>
            <a:endParaRPr lang="pt-BR" sz="2400" dirty="0">
              <a:solidFill>
                <a:schemeClr val="bg1"/>
              </a:solidFill>
            </a:endParaRPr>
          </a:p>
        </p:txBody>
      </p:sp>
      <p:sp>
        <p:nvSpPr>
          <p:cNvPr id="17" name="Retângulo 16"/>
          <p:cNvSpPr/>
          <p:nvPr/>
        </p:nvSpPr>
        <p:spPr>
          <a:xfrm>
            <a:off x="2627784" y="836712"/>
            <a:ext cx="6353944" cy="738664"/>
          </a:xfrm>
          <a:prstGeom prst="rect">
            <a:avLst/>
          </a:prstGeom>
        </p:spPr>
        <p:txBody>
          <a:bodyPr wrap="square">
            <a:spAutoFit/>
          </a:bodyPr>
          <a:lstStyle/>
          <a:p>
            <a:pPr lvl="0" algn="r">
              <a:lnSpc>
                <a:spcPct val="150000"/>
              </a:lnSpc>
            </a:pPr>
            <a:r>
              <a:rPr lang="pt-BR" sz="2800" b="1" dirty="0">
                <a:solidFill>
                  <a:srgbClr val="FFC000"/>
                </a:solidFill>
              </a:rPr>
              <a:t>Inversão dos </a:t>
            </a:r>
            <a:r>
              <a:rPr lang="pt-BR" sz="2800" b="1" dirty="0" err="1">
                <a:solidFill>
                  <a:srgbClr val="FFC000"/>
                </a:solidFill>
              </a:rPr>
              <a:t>pólos</a:t>
            </a:r>
            <a:r>
              <a:rPr lang="pt-BR" sz="2800" b="1" dirty="0">
                <a:solidFill>
                  <a:srgbClr val="FFC000"/>
                </a:solidFill>
              </a:rPr>
              <a:t> magnéticos da </a:t>
            </a:r>
            <a:r>
              <a:rPr lang="pt-BR" sz="2800" b="1" dirty="0" smtClean="0">
                <a:solidFill>
                  <a:srgbClr val="FFC000"/>
                </a:solidFill>
              </a:rPr>
              <a:t>Terra</a:t>
            </a:r>
            <a:endParaRPr lang="pt-BR" sz="2800" b="1" dirty="0">
              <a:solidFill>
                <a:srgbClr val="FFC000"/>
              </a:solidFill>
            </a:endParaRPr>
          </a:p>
        </p:txBody>
      </p:sp>
    </p:spTree>
    <p:extLst>
      <p:ext uri="{BB962C8B-B14F-4D97-AF65-F5344CB8AC3E}">
        <p14:creationId xmlns:p14="http://schemas.microsoft.com/office/powerpoint/2010/main" xmlns="" val="409101250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EFA35B07-003C-49E7-AB7D-A8D3347F1DDC}" type="slidenum">
              <a:rPr lang="pt-BR" smtClean="0"/>
              <a:pPr/>
              <a:t>22</a:t>
            </a:fld>
            <a:endParaRPr lang="pt-BR"/>
          </a:p>
        </p:txBody>
      </p:sp>
      <p:cxnSp>
        <p:nvCxnSpPr>
          <p:cNvPr id="4" name="Conector reto 3"/>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Conector reto 4"/>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Entrada manual 7"/>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0" name="Espaço Reservado para Rodapé 18"/>
          <p:cNvSpPr>
            <a:spLocks noGrp="1"/>
          </p:cNvSpPr>
          <p:nvPr>
            <p:ph type="ftr" sz="quarter" idx="11"/>
          </p:nvPr>
        </p:nvSpPr>
        <p:spPr>
          <a:xfrm>
            <a:off x="3124200" y="6356351"/>
            <a:ext cx="3464024" cy="313010"/>
          </a:xfrm>
        </p:spPr>
        <p:txBody>
          <a:bodyPr/>
          <a:lstStyle/>
          <a:p>
            <a:r>
              <a:rPr lang="pt-BR" dirty="0" smtClean="0"/>
              <a:t>Dúvidas Astronômicas – Sessão Astronomia 2011</a:t>
            </a:r>
            <a:endParaRPr lang="pt-BR" dirty="0"/>
          </a:p>
        </p:txBody>
      </p:sp>
      <p:sp>
        <p:nvSpPr>
          <p:cNvPr id="11" name="CaixaDeTexto 10"/>
          <p:cNvSpPr txBox="1"/>
          <p:nvPr/>
        </p:nvSpPr>
        <p:spPr>
          <a:xfrm>
            <a:off x="-324544" y="104895"/>
            <a:ext cx="3672408" cy="584775"/>
          </a:xfrm>
          <a:prstGeom prst="rect">
            <a:avLst/>
          </a:prstGeom>
          <a:noFill/>
        </p:spPr>
        <p:txBody>
          <a:bodyPr wrap="square" rtlCol="0">
            <a:spAutoFit/>
          </a:bodyPr>
          <a:lstStyle/>
          <a:p>
            <a:pPr algn="ctr"/>
            <a:r>
              <a:rPr lang="pt-BR" sz="3200" b="1" dirty="0" smtClean="0">
                <a:ln w="3175">
                  <a:noFill/>
                </a:ln>
                <a:solidFill>
                  <a:schemeClr val="bg1"/>
                </a:solidFill>
              </a:rPr>
              <a:t>As profecias </a:t>
            </a:r>
            <a:endParaRPr lang="pt-BR" sz="3200" b="1" dirty="0">
              <a:ln w="3175">
                <a:noFill/>
              </a:ln>
              <a:solidFill>
                <a:schemeClr val="bg1"/>
              </a:solidFill>
            </a:endParaRPr>
          </a:p>
        </p:txBody>
      </p:sp>
      <p:sp>
        <p:nvSpPr>
          <p:cNvPr id="12" name="Retângulo 11"/>
          <p:cNvSpPr/>
          <p:nvPr/>
        </p:nvSpPr>
        <p:spPr>
          <a:xfrm>
            <a:off x="476672" y="1431360"/>
            <a:ext cx="8190656" cy="2031325"/>
          </a:xfrm>
          <a:prstGeom prst="rect">
            <a:avLst/>
          </a:prstGeom>
        </p:spPr>
        <p:txBody>
          <a:bodyPr wrap="square">
            <a:spAutoFit/>
          </a:bodyPr>
          <a:lstStyle/>
          <a:p>
            <a:pPr marL="285750" indent="-285750">
              <a:lnSpc>
                <a:spcPct val="150000"/>
              </a:lnSpc>
              <a:buFont typeface="Arial" pitchFamily="34" charset="0"/>
              <a:buChar char="•"/>
            </a:pPr>
            <a:r>
              <a:rPr lang="pt-BR" sz="2400" dirty="0" err="1" smtClean="0">
                <a:solidFill>
                  <a:schemeClr val="bg1"/>
                </a:solidFill>
              </a:rPr>
              <a:t>Nibiru</a:t>
            </a:r>
            <a:r>
              <a:rPr lang="pt-BR" sz="2400" dirty="0" smtClean="0">
                <a:solidFill>
                  <a:schemeClr val="bg1"/>
                </a:solidFill>
              </a:rPr>
              <a:t>,  colisão </a:t>
            </a:r>
            <a:r>
              <a:rPr lang="pt-BR" sz="2400" dirty="0">
                <a:solidFill>
                  <a:schemeClr val="bg1"/>
                </a:solidFill>
              </a:rPr>
              <a:t>direta iria destruir a Terra. </a:t>
            </a:r>
          </a:p>
          <a:p>
            <a:pPr marL="285750" indent="-285750">
              <a:lnSpc>
                <a:spcPct val="150000"/>
              </a:lnSpc>
              <a:buFont typeface="Arial" pitchFamily="34" charset="0"/>
              <a:buChar char="•"/>
            </a:pPr>
            <a:r>
              <a:rPr lang="pt-BR" sz="2400" dirty="0" smtClean="0">
                <a:solidFill>
                  <a:schemeClr val="bg1"/>
                </a:solidFill>
              </a:rPr>
              <a:t>Passagem </a:t>
            </a:r>
            <a:r>
              <a:rPr lang="pt-BR" sz="2400" dirty="0">
                <a:solidFill>
                  <a:schemeClr val="bg1"/>
                </a:solidFill>
              </a:rPr>
              <a:t>de </a:t>
            </a:r>
            <a:r>
              <a:rPr lang="pt-BR" sz="2400" dirty="0" smtClean="0">
                <a:solidFill>
                  <a:schemeClr val="bg1"/>
                </a:solidFill>
              </a:rPr>
              <a:t>raspão irá destruir a Terra,</a:t>
            </a:r>
          </a:p>
          <a:p>
            <a:pPr marL="285750" indent="-285750">
              <a:lnSpc>
                <a:spcPct val="150000"/>
              </a:lnSpc>
              <a:buFont typeface="Arial" pitchFamily="34" charset="0"/>
              <a:buChar char="•"/>
            </a:pPr>
            <a:r>
              <a:rPr lang="pt-BR" sz="2400" dirty="0" smtClean="0">
                <a:solidFill>
                  <a:schemeClr val="bg1"/>
                </a:solidFill>
              </a:rPr>
              <a:t>Chuva </a:t>
            </a:r>
            <a:r>
              <a:rPr lang="pt-BR" sz="2400" dirty="0">
                <a:solidFill>
                  <a:schemeClr val="bg1"/>
                </a:solidFill>
              </a:rPr>
              <a:t>de </a:t>
            </a:r>
            <a:r>
              <a:rPr lang="pt-BR" sz="2400" dirty="0" smtClean="0">
                <a:solidFill>
                  <a:schemeClr val="bg1"/>
                </a:solidFill>
              </a:rPr>
              <a:t>asteroides </a:t>
            </a:r>
            <a:r>
              <a:rPr lang="pt-BR" sz="2400" dirty="0">
                <a:solidFill>
                  <a:schemeClr val="bg1"/>
                </a:solidFill>
              </a:rPr>
              <a:t>de impacto </a:t>
            </a:r>
            <a:r>
              <a:rPr lang="pt-BR" sz="2400" dirty="0" smtClean="0">
                <a:solidFill>
                  <a:schemeClr val="bg1"/>
                </a:solidFill>
              </a:rPr>
              <a:t>mortal</a:t>
            </a:r>
            <a:r>
              <a:rPr lang="pt-BR" sz="2400" dirty="0">
                <a:solidFill>
                  <a:schemeClr val="bg1"/>
                </a:solidFill>
              </a:rPr>
              <a:t>.</a:t>
            </a:r>
            <a:endParaRPr lang="pt-BR" sz="2400" dirty="0" smtClean="0">
              <a:solidFill>
                <a:schemeClr val="bg1"/>
              </a:solidFill>
            </a:endParaRPr>
          </a:p>
          <a:p>
            <a:endParaRPr lang="pt-BR" dirty="0" smtClean="0">
              <a:solidFill>
                <a:schemeClr val="bg1"/>
              </a:solidFill>
            </a:endParaRPr>
          </a:p>
        </p:txBody>
      </p:sp>
      <p:sp>
        <p:nvSpPr>
          <p:cNvPr id="14" name="Retângulo 13"/>
          <p:cNvSpPr/>
          <p:nvPr/>
        </p:nvSpPr>
        <p:spPr>
          <a:xfrm>
            <a:off x="1619672" y="692696"/>
            <a:ext cx="7380312" cy="738664"/>
          </a:xfrm>
          <a:prstGeom prst="rect">
            <a:avLst/>
          </a:prstGeom>
        </p:spPr>
        <p:txBody>
          <a:bodyPr wrap="square">
            <a:spAutoFit/>
          </a:bodyPr>
          <a:lstStyle/>
          <a:p>
            <a:pPr lvl="0" algn="r">
              <a:lnSpc>
                <a:spcPct val="150000"/>
              </a:lnSpc>
            </a:pPr>
            <a:r>
              <a:rPr lang="pt-BR" sz="2800" b="1" dirty="0" smtClean="0">
                <a:solidFill>
                  <a:srgbClr val="FFC000"/>
                </a:solidFill>
              </a:rPr>
              <a:t>Planeta X em rota de colisão com a Terra</a:t>
            </a:r>
            <a:endParaRPr lang="pt-BR" sz="2800" b="1" dirty="0">
              <a:solidFill>
                <a:srgbClr val="FFC000"/>
              </a:solidFill>
            </a:endParaRPr>
          </a:p>
        </p:txBody>
      </p:sp>
      <p:pic>
        <p:nvPicPr>
          <p:cNvPr id="15" name="Picture 6" descr="http://subversify.com/wp-content/uploads/2011/06/nibiru.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64965" y="3140968"/>
            <a:ext cx="6414070" cy="3311526"/>
          </a:xfrm>
          <a:prstGeom prst="rect">
            <a:avLst/>
          </a:prstGeom>
          <a:noFill/>
          <a:effectLst>
            <a:softEdge rad="317500"/>
          </a:effectLst>
          <a:extLst>
            <a:ext uri="{909E8E84-426E-40DD-AFC4-6F175D3DCCD1}">
              <a14:hiddenFill xmlns:a14="http://schemas.microsoft.com/office/drawing/2010/main" xmlns="">
                <a:solidFill>
                  <a:srgbClr val="FFFFFF"/>
                </a:solidFill>
              </a14:hiddenFill>
            </a:ext>
          </a:extLst>
        </p:spPr>
      </p:pic>
      <p:pic>
        <p:nvPicPr>
          <p:cNvPr id="8194" name="Picture 2" descr="https://lh4.googleusercontent.com/-V5ha2oV5I2s/TX-LIZvfD3I/AAAAAAAAAJQ/JW6o5jAD_ng/NIBIRU2.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256784" y="1404034"/>
            <a:ext cx="2743200" cy="20859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6865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fade">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194"/>
                                        </p:tgtEl>
                                        <p:attrNameLst>
                                          <p:attrName>style.visibility</p:attrName>
                                        </p:attrNameLst>
                                      </p:cBhvr>
                                      <p:to>
                                        <p:strVal val="visible"/>
                                      </p:to>
                                    </p:set>
                                    <p:animEffect transition="in" filter="fade">
                                      <p:cBhvr>
                                        <p:cTn id="3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EFA35B07-003C-49E7-AB7D-A8D3347F1DDC}" type="slidenum">
              <a:rPr lang="pt-BR" smtClean="0"/>
              <a:pPr/>
              <a:t>23</a:t>
            </a:fld>
            <a:endParaRPr lang="pt-BR"/>
          </a:p>
        </p:txBody>
      </p:sp>
      <p:cxnSp>
        <p:nvCxnSpPr>
          <p:cNvPr id="4" name="Conector reto 3"/>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Conector reto 4"/>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Entrada manual 7"/>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0" name="Espaço Reservado para Rodapé 18"/>
          <p:cNvSpPr>
            <a:spLocks noGrp="1"/>
          </p:cNvSpPr>
          <p:nvPr>
            <p:ph type="ftr" sz="quarter" idx="11"/>
          </p:nvPr>
        </p:nvSpPr>
        <p:spPr>
          <a:xfrm>
            <a:off x="3124200" y="6356351"/>
            <a:ext cx="3464024" cy="313010"/>
          </a:xfrm>
        </p:spPr>
        <p:txBody>
          <a:bodyPr/>
          <a:lstStyle/>
          <a:p>
            <a:r>
              <a:rPr lang="pt-BR" dirty="0" smtClean="0"/>
              <a:t>Dúvidas Astronômicas – Sessão Astronomia 2011</a:t>
            </a:r>
            <a:endParaRPr lang="pt-BR" dirty="0"/>
          </a:p>
        </p:txBody>
      </p:sp>
      <p:sp>
        <p:nvSpPr>
          <p:cNvPr id="11" name="CaixaDeTexto 10"/>
          <p:cNvSpPr txBox="1"/>
          <p:nvPr/>
        </p:nvSpPr>
        <p:spPr>
          <a:xfrm>
            <a:off x="-324544" y="104895"/>
            <a:ext cx="3672408" cy="584775"/>
          </a:xfrm>
          <a:prstGeom prst="rect">
            <a:avLst/>
          </a:prstGeom>
          <a:noFill/>
        </p:spPr>
        <p:txBody>
          <a:bodyPr wrap="square" rtlCol="0">
            <a:spAutoFit/>
          </a:bodyPr>
          <a:lstStyle/>
          <a:p>
            <a:pPr algn="ctr"/>
            <a:r>
              <a:rPr lang="pt-BR" sz="3200" b="1" dirty="0" smtClean="0">
                <a:ln w="3175">
                  <a:noFill/>
                </a:ln>
                <a:solidFill>
                  <a:schemeClr val="bg1"/>
                </a:solidFill>
              </a:rPr>
              <a:t>FIM ?</a:t>
            </a:r>
            <a:endParaRPr lang="pt-BR" sz="3200" b="1" dirty="0">
              <a:ln w="3175">
                <a:noFill/>
              </a:ln>
              <a:solidFill>
                <a:schemeClr val="bg1"/>
              </a:solidFill>
            </a:endParaRPr>
          </a:p>
        </p:txBody>
      </p:sp>
      <p:pic>
        <p:nvPicPr>
          <p:cNvPr id="4098" name="Picture 2" descr="http://torqueteam.files.wordpress.com/2008/09/buraco_negro_terra.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6050" y="689670"/>
            <a:ext cx="7554342" cy="5979690"/>
          </a:xfrm>
          <a:prstGeom prst="rect">
            <a:avLst/>
          </a:prstGeom>
          <a:noFill/>
          <a:effectLst>
            <a:softEdge rad="6350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9445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nodeType="clickEffect">
                                  <p:stCondLst>
                                    <p:cond delay="0"/>
                                  </p:stCondLst>
                                  <p:childTnLst>
                                    <p:animEffect transition="out" filter="fade">
                                      <p:cBhvr>
                                        <p:cTn id="6" dur="1000"/>
                                        <p:tgtEl>
                                          <p:spTgt spid="4098"/>
                                        </p:tgtEl>
                                      </p:cBhvr>
                                    </p:animEffect>
                                    <p:anim calcmode="lin" valueType="num">
                                      <p:cBhvr>
                                        <p:cTn id="7" dur="1000"/>
                                        <p:tgtEl>
                                          <p:spTgt spid="4098"/>
                                        </p:tgtEl>
                                        <p:attrNameLst>
                                          <p:attrName>ppt_x</p:attrName>
                                        </p:attrNameLst>
                                      </p:cBhvr>
                                      <p:tavLst>
                                        <p:tav tm="0">
                                          <p:val>
                                            <p:strVal val="ppt_x"/>
                                          </p:val>
                                        </p:tav>
                                        <p:tav tm="100000">
                                          <p:val>
                                            <p:strVal val="ppt_x"/>
                                          </p:val>
                                        </p:tav>
                                      </p:tavLst>
                                    </p:anim>
                                    <p:anim calcmode="lin" valueType="num">
                                      <p:cBhvr>
                                        <p:cTn id="8" dur="1000"/>
                                        <p:tgtEl>
                                          <p:spTgt spid="4098"/>
                                        </p:tgtEl>
                                        <p:attrNameLst>
                                          <p:attrName>ppt_y</p:attrName>
                                        </p:attrNameLst>
                                      </p:cBhvr>
                                      <p:tavLst>
                                        <p:tav tm="0">
                                          <p:val>
                                            <p:strVal val="ppt_y"/>
                                          </p:val>
                                        </p:tav>
                                        <p:tav tm="100000">
                                          <p:val>
                                            <p:strVal val="ppt_y-.1"/>
                                          </p:val>
                                        </p:tav>
                                      </p:tavLst>
                                    </p:anim>
                                    <p:set>
                                      <p:cBhvr>
                                        <p:cTn id="9" dur="1" fill="hold">
                                          <p:stCondLst>
                                            <p:cond delay="9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EFA35B07-003C-49E7-AB7D-A8D3347F1DDC}" type="slidenum">
              <a:rPr lang="pt-BR" smtClean="0"/>
              <a:pPr/>
              <a:t>24</a:t>
            </a:fld>
            <a:endParaRPr lang="pt-BR"/>
          </a:p>
        </p:txBody>
      </p:sp>
      <p:cxnSp>
        <p:nvCxnSpPr>
          <p:cNvPr id="12" name="Conector reto 11"/>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to 12"/>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to 13"/>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tângulo 14"/>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Fluxograma: Entrada manual 15"/>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8" name="Espaço Reservado para Rodapé 18"/>
          <p:cNvSpPr>
            <a:spLocks noGrp="1"/>
          </p:cNvSpPr>
          <p:nvPr>
            <p:ph type="ftr" sz="quarter" idx="11"/>
          </p:nvPr>
        </p:nvSpPr>
        <p:spPr>
          <a:xfrm>
            <a:off x="3124200" y="6356351"/>
            <a:ext cx="3464024" cy="313010"/>
          </a:xfrm>
        </p:spPr>
        <p:txBody>
          <a:bodyPr/>
          <a:lstStyle/>
          <a:p>
            <a:r>
              <a:rPr lang="pt-BR" dirty="0" smtClean="0"/>
              <a:t>Dúvidas Astronômicas – Sessão Astronomia 2011</a:t>
            </a:r>
            <a:endParaRPr lang="pt-BR" dirty="0"/>
          </a:p>
        </p:txBody>
      </p:sp>
      <p:sp>
        <p:nvSpPr>
          <p:cNvPr id="10" name="CaixaDeTexto 9"/>
          <p:cNvSpPr txBox="1"/>
          <p:nvPr/>
        </p:nvSpPr>
        <p:spPr>
          <a:xfrm>
            <a:off x="-324544" y="104895"/>
            <a:ext cx="3672408" cy="584775"/>
          </a:xfrm>
          <a:prstGeom prst="rect">
            <a:avLst/>
          </a:prstGeom>
          <a:noFill/>
        </p:spPr>
        <p:txBody>
          <a:bodyPr wrap="square" rtlCol="0">
            <a:spAutoFit/>
          </a:bodyPr>
          <a:lstStyle/>
          <a:p>
            <a:pPr algn="ctr"/>
            <a:r>
              <a:rPr lang="pt-BR" sz="3200" b="1" dirty="0" smtClean="0">
                <a:ln w="3175">
                  <a:noFill/>
                </a:ln>
                <a:solidFill>
                  <a:schemeClr val="bg1"/>
                </a:solidFill>
              </a:rPr>
              <a:t>Referências</a:t>
            </a:r>
            <a:endParaRPr lang="pt-BR" sz="3200" b="1" dirty="0">
              <a:ln w="3175">
                <a:noFill/>
              </a:ln>
              <a:solidFill>
                <a:schemeClr val="bg1"/>
              </a:solidFill>
            </a:endParaRPr>
          </a:p>
        </p:txBody>
      </p:sp>
      <p:sp>
        <p:nvSpPr>
          <p:cNvPr id="4" name="Retângulo 3"/>
          <p:cNvSpPr/>
          <p:nvPr/>
        </p:nvSpPr>
        <p:spPr>
          <a:xfrm>
            <a:off x="328092" y="1196752"/>
            <a:ext cx="8487816" cy="4524315"/>
          </a:xfrm>
          <a:prstGeom prst="rect">
            <a:avLst/>
          </a:prstGeom>
        </p:spPr>
        <p:txBody>
          <a:bodyPr wrap="square">
            <a:spAutoFit/>
          </a:bodyPr>
          <a:lstStyle/>
          <a:p>
            <a:pPr marL="342900" indent="-342900">
              <a:buFont typeface="Arial" pitchFamily="34" charset="0"/>
              <a:buChar char="•"/>
            </a:pPr>
            <a:r>
              <a:rPr lang="pt-BR" sz="2400" dirty="0">
                <a:solidFill>
                  <a:schemeClr val="bg1"/>
                </a:solidFill>
              </a:rPr>
              <a:t>http://eternosaprendizes.com/2009/02/03/2012-nao-havera-inversao-dos-polos-magneticos-da-terra/</a:t>
            </a:r>
          </a:p>
          <a:p>
            <a:pPr marL="342900" indent="-342900">
              <a:buFont typeface="Arial" pitchFamily="34" charset="0"/>
              <a:buChar char="•"/>
              <a:defRPr/>
            </a:pPr>
            <a:r>
              <a:rPr lang="pt-BR" sz="2400" dirty="0" smtClean="0">
                <a:solidFill>
                  <a:schemeClr val="bg1"/>
                </a:solidFill>
              </a:rPr>
              <a:t>http</a:t>
            </a:r>
            <a:r>
              <a:rPr lang="pt-BR" sz="2400" dirty="0">
                <a:solidFill>
                  <a:schemeClr val="bg1"/>
                </a:solidFill>
              </a:rPr>
              <a:t>://saucer2.vilabol.uol.com.br/lua.html</a:t>
            </a:r>
          </a:p>
          <a:p>
            <a:pPr marL="342900" indent="-342900">
              <a:buFont typeface="Arial" pitchFamily="34" charset="0"/>
              <a:buChar char="•"/>
              <a:defRPr/>
            </a:pPr>
            <a:r>
              <a:rPr lang="pt-BR" sz="2400" dirty="0">
                <a:solidFill>
                  <a:srgbClr val="FFC000"/>
                </a:solidFill>
              </a:rPr>
              <a:t>http://www.brasilescola.com/geografia/terremotos.htm</a:t>
            </a:r>
          </a:p>
          <a:p>
            <a:pPr marL="342900" indent="-342900">
              <a:buFont typeface="Arial" pitchFamily="34" charset="0"/>
              <a:buChar char="•"/>
              <a:defRPr/>
            </a:pPr>
            <a:r>
              <a:rPr lang="pt-BR" sz="2400" dirty="0" smtClean="0">
                <a:solidFill>
                  <a:schemeClr val="bg1"/>
                </a:solidFill>
              </a:rPr>
              <a:t>http://www.aprh.pt/rgci/glossario/mare.html</a:t>
            </a:r>
          </a:p>
          <a:p>
            <a:pPr marL="342900" indent="-342900">
              <a:buFont typeface="Arial" pitchFamily="34" charset="0"/>
              <a:buChar char="•"/>
              <a:defRPr/>
            </a:pPr>
            <a:r>
              <a:rPr lang="pt-BR" sz="2400" dirty="0" smtClean="0">
                <a:solidFill>
                  <a:schemeClr val="bg1"/>
                </a:solidFill>
              </a:rPr>
              <a:t>http://mundoestranho.abril.com.br/materia/o-que-aconteceria-com-a-terra-se-a-lua-se-afastasse</a:t>
            </a:r>
          </a:p>
          <a:p>
            <a:pPr marL="342900" indent="-342900">
              <a:buFont typeface="Arial" pitchFamily="34" charset="0"/>
              <a:buChar char="•"/>
            </a:pPr>
            <a:r>
              <a:rPr lang="pt-BR" sz="2400" dirty="0" smtClean="0">
                <a:solidFill>
                  <a:srgbClr val="FFC000"/>
                </a:solidFill>
              </a:rPr>
              <a:t>http</a:t>
            </a:r>
            <a:r>
              <a:rPr lang="pt-BR" sz="2400" dirty="0">
                <a:solidFill>
                  <a:srgbClr val="FFC000"/>
                </a:solidFill>
              </a:rPr>
              <a:t>://www.zenite.nu/</a:t>
            </a:r>
          </a:p>
          <a:p>
            <a:pPr marL="342900" indent="-342900">
              <a:buFont typeface="Arial" pitchFamily="34" charset="0"/>
              <a:buChar char="•"/>
            </a:pPr>
            <a:r>
              <a:rPr lang="pt-BR" sz="2400" dirty="0">
                <a:solidFill>
                  <a:srgbClr val="FF0000"/>
                </a:solidFill>
              </a:rPr>
              <a:t>http://curious.astro.cornell.edu/question.php?number=686</a:t>
            </a:r>
          </a:p>
          <a:p>
            <a:pPr marL="342900" indent="-342900">
              <a:buFont typeface="Arial" pitchFamily="34" charset="0"/>
              <a:buChar char="•"/>
            </a:pPr>
            <a:r>
              <a:rPr lang="pt-BR" sz="2400" dirty="0">
                <a:solidFill>
                  <a:srgbClr val="FFC000"/>
                </a:solidFill>
              </a:rPr>
              <a:t>http://revistagalileu.globo.com/Revista/Galileu/0,,EDG84272-7943-206-5,00-AFINAL+O+QUE+VAI+ACONTECER+COM+A+TERRA+EM.html</a:t>
            </a:r>
          </a:p>
        </p:txBody>
      </p:sp>
    </p:spTree>
    <p:extLst>
      <p:ext uri="{BB962C8B-B14F-4D97-AF65-F5344CB8AC3E}">
        <p14:creationId xmlns:p14="http://schemas.microsoft.com/office/powerpoint/2010/main" xmlns="" val="26686553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EFA35B07-003C-49E7-AB7D-A8D3347F1DDC}" type="slidenum">
              <a:rPr lang="pt-BR" smtClean="0"/>
              <a:pPr/>
              <a:t>25</a:t>
            </a:fld>
            <a:endParaRPr lang="pt-BR"/>
          </a:p>
        </p:txBody>
      </p:sp>
      <p:cxnSp>
        <p:nvCxnSpPr>
          <p:cNvPr id="12" name="Conector reto 11"/>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to 12"/>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to 13"/>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tângulo 14"/>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Fluxograma: Entrada manual 15"/>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8" name="Espaço Reservado para Rodapé 18"/>
          <p:cNvSpPr>
            <a:spLocks noGrp="1"/>
          </p:cNvSpPr>
          <p:nvPr>
            <p:ph type="ftr" sz="quarter" idx="11"/>
          </p:nvPr>
        </p:nvSpPr>
        <p:spPr>
          <a:xfrm>
            <a:off x="3124200" y="6356351"/>
            <a:ext cx="3464024" cy="313010"/>
          </a:xfrm>
        </p:spPr>
        <p:txBody>
          <a:bodyPr/>
          <a:lstStyle/>
          <a:p>
            <a:r>
              <a:rPr lang="pt-BR" dirty="0" smtClean="0"/>
              <a:t>Dúvidas Astronômicas – Sessão Astronomia 2011</a:t>
            </a:r>
            <a:endParaRPr lang="pt-BR" dirty="0"/>
          </a:p>
        </p:txBody>
      </p:sp>
      <p:sp>
        <p:nvSpPr>
          <p:cNvPr id="10" name="CaixaDeTexto 9"/>
          <p:cNvSpPr txBox="1"/>
          <p:nvPr/>
        </p:nvSpPr>
        <p:spPr>
          <a:xfrm>
            <a:off x="-324544" y="104895"/>
            <a:ext cx="3672408" cy="584775"/>
          </a:xfrm>
          <a:prstGeom prst="rect">
            <a:avLst/>
          </a:prstGeom>
          <a:noFill/>
        </p:spPr>
        <p:txBody>
          <a:bodyPr wrap="square" rtlCol="0">
            <a:spAutoFit/>
          </a:bodyPr>
          <a:lstStyle/>
          <a:p>
            <a:pPr algn="ctr"/>
            <a:r>
              <a:rPr lang="pt-BR" sz="3200" b="1" dirty="0" smtClean="0">
                <a:ln w="3175">
                  <a:noFill/>
                </a:ln>
                <a:solidFill>
                  <a:schemeClr val="bg1"/>
                </a:solidFill>
              </a:rPr>
              <a:t>Solstício</a:t>
            </a:r>
            <a:endParaRPr lang="pt-BR" sz="3200" b="1" dirty="0">
              <a:ln w="3175">
                <a:noFill/>
              </a:ln>
              <a:solidFill>
                <a:schemeClr val="bg1"/>
              </a:solidFill>
            </a:endParaRPr>
          </a:p>
        </p:txBody>
      </p:sp>
      <p:pic>
        <p:nvPicPr>
          <p:cNvPr id="3074" name="Picture 2" descr="http://3.bp.blogspot.com/-HlGMrhYw_I0/TgFeG23VCQI/AAAAAAAAAH8/lMhnOBnJbSc/s1600/solsticio.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76486" y="1081855"/>
            <a:ext cx="3619500" cy="2343151"/>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http://4.bp.blogspot.com/-IMadIS-pAM0/TgIuy-lM52I/AAAAAAAABGE/RL7Y607E1xc/s1600/solsticio.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50296" y="1217290"/>
            <a:ext cx="3086100" cy="2124075"/>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http://blog.hugomaesta.com/wp-content/uploads/Solsticio-de-Inverno.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476375" y="3581403"/>
            <a:ext cx="6191250" cy="28384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840234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EFA35B07-003C-49E7-AB7D-A8D3347F1DDC}" type="slidenum">
              <a:rPr lang="pt-BR" smtClean="0"/>
              <a:pPr/>
              <a:t>3</a:t>
            </a:fld>
            <a:endParaRPr lang="pt-BR"/>
          </a:p>
        </p:txBody>
      </p:sp>
      <p:cxnSp>
        <p:nvCxnSpPr>
          <p:cNvPr id="4" name="Conector reto 3"/>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Conector reto 4"/>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Entrada manual 7"/>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0" name="Espaço Reservado para Rodapé 18"/>
          <p:cNvSpPr>
            <a:spLocks noGrp="1"/>
          </p:cNvSpPr>
          <p:nvPr>
            <p:ph type="ftr" sz="quarter" idx="11"/>
          </p:nvPr>
        </p:nvSpPr>
        <p:spPr>
          <a:xfrm>
            <a:off x="3124200" y="6356351"/>
            <a:ext cx="3464024" cy="313010"/>
          </a:xfrm>
        </p:spPr>
        <p:txBody>
          <a:bodyPr/>
          <a:lstStyle/>
          <a:p>
            <a:r>
              <a:rPr lang="pt-BR" dirty="0" smtClean="0"/>
              <a:t>Dúvidas Astronômicas – Sessão Astronomia 2011</a:t>
            </a:r>
            <a:endParaRPr lang="pt-BR" dirty="0"/>
          </a:p>
        </p:txBody>
      </p:sp>
      <p:sp>
        <p:nvSpPr>
          <p:cNvPr id="11" name="CaixaDeTexto 10"/>
          <p:cNvSpPr txBox="1"/>
          <p:nvPr/>
        </p:nvSpPr>
        <p:spPr>
          <a:xfrm>
            <a:off x="-198277" y="104895"/>
            <a:ext cx="3672408" cy="584775"/>
          </a:xfrm>
          <a:prstGeom prst="rect">
            <a:avLst/>
          </a:prstGeom>
          <a:noFill/>
        </p:spPr>
        <p:txBody>
          <a:bodyPr wrap="square" rtlCol="0">
            <a:spAutoFit/>
          </a:bodyPr>
          <a:lstStyle/>
          <a:p>
            <a:pPr algn="ctr"/>
            <a:r>
              <a:rPr lang="pt-BR" sz="3200" b="1" dirty="0" smtClean="0">
                <a:ln w="3175">
                  <a:noFill/>
                </a:ln>
                <a:solidFill>
                  <a:schemeClr val="bg1"/>
                </a:solidFill>
              </a:rPr>
              <a:t>Alinhamento</a:t>
            </a:r>
            <a:endParaRPr lang="pt-BR" sz="3200" b="1" dirty="0">
              <a:ln w="3175">
                <a:noFill/>
              </a:ln>
              <a:solidFill>
                <a:schemeClr val="bg1"/>
              </a:solidFill>
            </a:endParaRPr>
          </a:p>
        </p:txBody>
      </p:sp>
      <p:pic>
        <p:nvPicPr>
          <p:cNvPr id="20482" name="Picture 2" descr="http://4.bp.blogspot.com/_sLjuDPlTvUo/S7s9uzS3gUI/AAAAAAAABGY/tjpYpjAeCcQ/s1600/ECL%C3%8DPTICA+e+os+planetas.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6024" y="1124744"/>
            <a:ext cx="8640960" cy="3888432"/>
          </a:xfrm>
          <a:prstGeom prst="rect">
            <a:avLst/>
          </a:prstGeom>
          <a:noFill/>
          <a:ln w="57150">
            <a:solidFill>
              <a:schemeClr val="bg1">
                <a:lumMod val="50000"/>
              </a:schemeClr>
            </a:solidFill>
          </a:ln>
          <a:extLst>
            <a:ext uri="{909E8E84-426E-40DD-AFC4-6F175D3DCCD1}">
              <a14:hiddenFill xmlns:a14="http://schemas.microsoft.com/office/drawing/2010/main" xmlns="">
                <a:solidFill>
                  <a:srgbClr val="FFFFFF"/>
                </a:solidFill>
              </a14:hiddenFill>
            </a:ext>
          </a:extLst>
        </p:spPr>
      </p:pic>
      <p:sp>
        <p:nvSpPr>
          <p:cNvPr id="12" name="Retângulo 11"/>
          <p:cNvSpPr/>
          <p:nvPr/>
        </p:nvSpPr>
        <p:spPr>
          <a:xfrm>
            <a:off x="611560" y="5157192"/>
            <a:ext cx="6237312" cy="1200329"/>
          </a:xfrm>
          <a:prstGeom prst="rect">
            <a:avLst/>
          </a:prstGeom>
        </p:spPr>
        <p:txBody>
          <a:bodyPr wrap="square">
            <a:spAutoFit/>
          </a:bodyPr>
          <a:lstStyle/>
          <a:p>
            <a:pPr marL="285750" indent="-285750">
              <a:buFont typeface="Arial" pitchFamily="34" charset="0"/>
              <a:buChar char="•"/>
            </a:pPr>
            <a:r>
              <a:rPr lang="pt-BR" sz="2400" dirty="0">
                <a:solidFill>
                  <a:schemeClr val="bg1"/>
                </a:solidFill>
              </a:rPr>
              <a:t>N</a:t>
            </a:r>
            <a:r>
              <a:rPr lang="pt-BR" sz="2400" dirty="0" smtClean="0">
                <a:solidFill>
                  <a:schemeClr val="bg1"/>
                </a:solidFill>
              </a:rPr>
              <a:t>ão estão no mesmo plano; </a:t>
            </a:r>
          </a:p>
          <a:p>
            <a:pPr marL="285750" indent="-285750">
              <a:buFont typeface="Arial" pitchFamily="34" charset="0"/>
              <a:buChar char="•"/>
            </a:pPr>
            <a:r>
              <a:rPr lang="pt-BR" sz="2400" dirty="0">
                <a:solidFill>
                  <a:schemeClr val="bg1"/>
                </a:solidFill>
              </a:rPr>
              <a:t>D</a:t>
            </a:r>
            <a:r>
              <a:rPr lang="pt-BR" sz="2400" dirty="0" smtClean="0">
                <a:solidFill>
                  <a:schemeClr val="bg1"/>
                </a:solidFill>
              </a:rPr>
              <a:t>iferença nas velocidades ao redor do Sol; </a:t>
            </a:r>
          </a:p>
          <a:p>
            <a:pPr marL="285750" indent="-285750">
              <a:buFont typeface="Arial" pitchFamily="34" charset="0"/>
              <a:buChar char="•"/>
            </a:pPr>
            <a:r>
              <a:rPr lang="pt-BR" sz="2400" dirty="0" smtClean="0">
                <a:solidFill>
                  <a:schemeClr val="bg1"/>
                </a:solidFill>
              </a:rPr>
              <a:t>1 em 18 bilhões de anos. </a:t>
            </a:r>
          </a:p>
        </p:txBody>
      </p:sp>
    </p:spTree>
    <p:extLst>
      <p:ext uri="{BB962C8B-B14F-4D97-AF65-F5344CB8AC3E}">
        <p14:creationId xmlns:p14="http://schemas.microsoft.com/office/powerpoint/2010/main" xmlns="" val="266865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EFA35B07-003C-49E7-AB7D-A8D3347F1DDC}" type="slidenum">
              <a:rPr lang="pt-BR" smtClean="0"/>
              <a:pPr/>
              <a:t>4</a:t>
            </a:fld>
            <a:endParaRPr lang="pt-BR"/>
          </a:p>
        </p:txBody>
      </p:sp>
      <p:cxnSp>
        <p:nvCxnSpPr>
          <p:cNvPr id="4" name="Conector reto 3"/>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Conector reto 4"/>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Entrada manual 7"/>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0" name="Espaço Reservado para Rodapé 18"/>
          <p:cNvSpPr txBox="1">
            <a:spLocks/>
          </p:cNvSpPr>
          <p:nvPr/>
        </p:nvSpPr>
        <p:spPr>
          <a:xfrm>
            <a:off x="3124200" y="6356351"/>
            <a:ext cx="3464024" cy="313010"/>
          </a:xfrm>
          <a:prstGeom prst="rect">
            <a:avLst/>
          </a:prstGeom>
        </p:spPr>
        <p:txBody>
          <a:bodyPr vert="horz" lIns="91440" tIns="45720" rIns="91440" bIns="45720" rtlCol="0" anchor="ctr"/>
          <a:lstStyle>
            <a:defPPr>
              <a:defRPr lang="pt-B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mtClean="0"/>
              <a:t>Dúvidas Astronômicas – Sessão Astronomia 2011</a:t>
            </a:r>
            <a:endParaRPr lang="pt-BR" dirty="0"/>
          </a:p>
        </p:txBody>
      </p:sp>
      <p:sp>
        <p:nvSpPr>
          <p:cNvPr id="11" name="CaixaDeTexto 10"/>
          <p:cNvSpPr txBox="1"/>
          <p:nvPr/>
        </p:nvSpPr>
        <p:spPr>
          <a:xfrm>
            <a:off x="-324544" y="104895"/>
            <a:ext cx="3672408" cy="584775"/>
          </a:xfrm>
          <a:prstGeom prst="rect">
            <a:avLst/>
          </a:prstGeom>
          <a:noFill/>
        </p:spPr>
        <p:txBody>
          <a:bodyPr wrap="square" rtlCol="0">
            <a:spAutoFit/>
          </a:bodyPr>
          <a:lstStyle/>
          <a:p>
            <a:pPr algn="ctr"/>
            <a:r>
              <a:rPr lang="pt-BR" sz="3200" b="1" dirty="0" smtClean="0">
                <a:ln w="3175">
                  <a:noFill/>
                </a:ln>
                <a:solidFill>
                  <a:schemeClr val="bg1"/>
                </a:solidFill>
              </a:rPr>
              <a:t>E se acontecesse?</a:t>
            </a:r>
            <a:endParaRPr lang="pt-BR" sz="3200" b="1" dirty="0">
              <a:ln w="3175">
                <a:noFill/>
              </a:ln>
              <a:solidFill>
                <a:schemeClr val="bg1"/>
              </a:solidFill>
            </a:endParaRPr>
          </a:p>
        </p:txBody>
      </p:sp>
      <p:pic>
        <p:nvPicPr>
          <p:cNvPr id="19458" name="Picture 2" descr="http://skanyyh.files.wordpress.com/2011/01/ogaaahr5wn_cqgz_ykenx8sforuij3vvpeaexvuve7_zaobypezm-f4b-ledfvheoawcrh2sbzmecnnt3pcvkkuwqw0am1t1ua-bmds5mvkyg3tkjpfhfmwslvbz.jpg?w=469&amp;h=800"/>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1795" b="79853"/>
          <a:stretch/>
        </p:blipFill>
        <p:spPr bwMode="auto">
          <a:xfrm>
            <a:off x="-1" y="1060385"/>
            <a:ext cx="3885887" cy="1216487"/>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http://skanyyh.files.wordpress.com/2011/01/ogaaahr5wn_cqgz_ykenx8sforuij3vvpeaexvuve7_zaobypezm-f4b-ledfvheoawcrh2sbzmecnnt3pcvkkuwqw0am1t1ua-bmds5mvkyg3tkjpfhfmwslvbz.jpg?w=469&amp;h=800"/>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24890" b="56758"/>
          <a:stretch/>
        </p:blipFill>
        <p:spPr bwMode="auto">
          <a:xfrm>
            <a:off x="1588" y="2371145"/>
            <a:ext cx="4069217" cy="1273879"/>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http://skanyyh.files.wordpress.com/2011/01/ogaaahr5wn_cqgz_ykenx8sforuij3vvpeaexvuve7_zaobypezm-f4b-ledfvheoawcrh2sbzmecnnt3pcvkkuwqw0am1t1ua-bmds5mvkyg3tkjpfhfmwslvbz.jpg?w=469&amp;h=800"/>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46613" b="34235"/>
          <a:stretch/>
        </p:blipFill>
        <p:spPr bwMode="auto">
          <a:xfrm>
            <a:off x="2816" y="3711080"/>
            <a:ext cx="3985774" cy="130209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8" name="Grupo 17"/>
          <p:cNvGrpSpPr/>
          <p:nvPr/>
        </p:nvGrpSpPr>
        <p:grpSpPr>
          <a:xfrm>
            <a:off x="-1" y="5059907"/>
            <a:ext cx="4015579" cy="1321421"/>
            <a:chOff x="-1" y="5059907"/>
            <a:chExt cx="4015579" cy="1321421"/>
          </a:xfrm>
        </p:grpSpPr>
        <p:pic>
          <p:nvPicPr>
            <p:cNvPr id="15" name="Picture 2" descr="http://skanyyh.files.wordpress.com/2011/01/ogaaahr5wn_cqgz_ykenx8sforuij3vvpeaexvuve7_zaobypezm-f4b-ledfvheoawcrh2sbzmecnnt3pcvkkuwqw0am1t1ua-bmds5mvkyg3tkjpfhfmwslvbz.jpg?w=469&amp;h=800"/>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80695"/>
            <a:stretch/>
          </p:blipFill>
          <p:spPr bwMode="auto">
            <a:xfrm>
              <a:off x="2816" y="5059907"/>
              <a:ext cx="4012762" cy="1321421"/>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http://skanyyh.files.wordpress.com/2011/01/ogaaahr5wn_cqgz_ykenx8sforuij3vvpeaexvuve7_zaobypezm-f4b-ledfvheoawcrh2sbzmecnnt3pcvkkuwqw0am1t1ua-bmds5mvkyg3tkjpfhfmwslvbz.jpg?w=469&amp;h=800"/>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58853" r="70845" b="34796"/>
            <a:stretch/>
          </p:blipFill>
          <p:spPr bwMode="auto">
            <a:xfrm>
              <a:off x="-1" y="5924550"/>
              <a:ext cx="1162051" cy="431801"/>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2" name="Símbolo de 'Não' 11"/>
          <p:cNvSpPr/>
          <p:nvPr/>
        </p:nvSpPr>
        <p:spPr>
          <a:xfrm>
            <a:off x="5148064" y="2276872"/>
            <a:ext cx="3384376" cy="3456384"/>
          </a:xfrm>
          <a:prstGeom prst="noSmoking">
            <a:avLst/>
          </a:prstGeom>
          <a:gradFill>
            <a:gsLst>
              <a:gs pos="50000">
                <a:schemeClr val="accent2">
                  <a:alpha val="47000"/>
                  <a:lumMod val="10000"/>
                </a:schemeClr>
              </a:gs>
              <a:gs pos="0">
                <a:schemeClr val="accent2">
                  <a:shade val="51000"/>
                  <a:satMod val="130000"/>
                </a:schemeClr>
              </a:gs>
              <a:gs pos="80000">
                <a:schemeClr val="accent2">
                  <a:shade val="93000"/>
                  <a:satMod val="130000"/>
                </a:schemeClr>
              </a:gs>
              <a:gs pos="100000">
                <a:schemeClr val="accent2">
                  <a:shade val="94000"/>
                  <a:satMod val="135000"/>
                </a:schemeClr>
              </a:gs>
            </a:gsLst>
          </a:gradFill>
          <a:effectLst>
            <a:glow rad="127000">
              <a:schemeClr val="tx1">
                <a:alpha val="64000"/>
              </a:schemeClr>
            </a:glow>
            <a:outerShdw blurRad="381000" dist="63500" dir="21540000" sx="110000" sy="110000" rotWithShape="0">
              <a:schemeClr val="bg1">
                <a:alpha val="24000"/>
              </a:schemeClr>
            </a:outerShdw>
            <a:softEdge rad="0"/>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a:solidFill>
                <a:schemeClr val="tx1"/>
              </a:solidFill>
            </a:endParaRPr>
          </a:p>
        </p:txBody>
      </p:sp>
      <p:sp>
        <p:nvSpPr>
          <p:cNvPr id="17" name="CaixaDeTexto 16"/>
          <p:cNvSpPr txBox="1"/>
          <p:nvPr/>
        </p:nvSpPr>
        <p:spPr>
          <a:xfrm>
            <a:off x="5273191" y="1083853"/>
            <a:ext cx="2770534" cy="584775"/>
          </a:xfrm>
          <a:prstGeom prst="rect">
            <a:avLst/>
          </a:prstGeom>
          <a:noFill/>
        </p:spPr>
        <p:txBody>
          <a:bodyPr wrap="square" rtlCol="0">
            <a:spAutoFit/>
          </a:bodyPr>
          <a:lstStyle/>
          <a:p>
            <a:pPr algn="ctr"/>
            <a:r>
              <a:rPr lang="pt-BR" sz="3200" b="1" dirty="0" smtClean="0">
                <a:solidFill>
                  <a:srgbClr val="FF0000"/>
                </a:solidFill>
              </a:rPr>
              <a:t>NADA!!!!</a:t>
            </a:r>
            <a:endParaRPr lang="pt-BR" sz="3200" b="1" dirty="0">
              <a:solidFill>
                <a:srgbClr val="FF0000"/>
              </a:solidFill>
            </a:endParaRPr>
          </a:p>
        </p:txBody>
      </p:sp>
    </p:spTree>
    <p:extLst>
      <p:ext uri="{BB962C8B-B14F-4D97-AF65-F5344CB8AC3E}">
        <p14:creationId xmlns:p14="http://schemas.microsoft.com/office/powerpoint/2010/main" xmlns="" val="266865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eekendmirror.com/news/images/stories/word-sell-earth-and-moon.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 y="1045470"/>
            <a:ext cx="7472061" cy="560404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Espaço Reservado para Número de Slide 2"/>
          <p:cNvSpPr>
            <a:spLocks noGrp="1"/>
          </p:cNvSpPr>
          <p:nvPr>
            <p:ph type="sldNum" sz="quarter" idx="12"/>
          </p:nvPr>
        </p:nvSpPr>
        <p:spPr/>
        <p:txBody>
          <a:bodyPr/>
          <a:lstStyle/>
          <a:p>
            <a:fld id="{EFA35B07-003C-49E7-AB7D-A8D3347F1DDC}" type="slidenum">
              <a:rPr lang="pt-BR" smtClean="0"/>
              <a:pPr/>
              <a:t>5</a:t>
            </a:fld>
            <a:endParaRPr lang="pt-BR"/>
          </a:p>
        </p:txBody>
      </p:sp>
      <p:cxnSp>
        <p:nvCxnSpPr>
          <p:cNvPr id="4" name="Conector reto 3"/>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Conector reto 4"/>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Entrada manual 7"/>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 </a:t>
            </a:r>
            <a:endParaRPr lang="pt-BR" dirty="0"/>
          </a:p>
        </p:txBody>
      </p:sp>
      <p:sp>
        <p:nvSpPr>
          <p:cNvPr id="9" name="Retângulo 8"/>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0" name="Espaço Reservado para Rodapé 18"/>
          <p:cNvSpPr>
            <a:spLocks noGrp="1"/>
          </p:cNvSpPr>
          <p:nvPr>
            <p:ph type="ftr" sz="quarter" idx="11"/>
          </p:nvPr>
        </p:nvSpPr>
        <p:spPr>
          <a:xfrm>
            <a:off x="3124200" y="6356351"/>
            <a:ext cx="3464024" cy="313010"/>
          </a:xfrm>
        </p:spPr>
        <p:txBody>
          <a:bodyPr/>
          <a:lstStyle/>
          <a:p>
            <a:r>
              <a:rPr lang="pt-BR" dirty="0" smtClean="0"/>
              <a:t>Dúvidas Astronômicas – Sessão Astronomia 2011</a:t>
            </a:r>
            <a:endParaRPr lang="pt-BR" dirty="0"/>
          </a:p>
        </p:txBody>
      </p:sp>
      <p:sp>
        <p:nvSpPr>
          <p:cNvPr id="11" name="CaixaDeTexto 10"/>
          <p:cNvSpPr txBox="1"/>
          <p:nvPr/>
        </p:nvSpPr>
        <p:spPr>
          <a:xfrm>
            <a:off x="-324544" y="104895"/>
            <a:ext cx="3672408" cy="584775"/>
          </a:xfrm>
          <a:prstGeom prst="rect">
            <a:avLst/>
          </a:prstGeom>
          <a:noFill/>
        </p:spPr>
        <p:txBody>
          <a:bodyPr wrap="square" rtlCol="0">
            <a:spAutoFit/>
          </a:bodyPr>
          <a:lstStyle/>
          <a:p>
            <a:pPr algn="ctr"/>
            <a:r>
              <a:rPr lang="pt-BR" sz="3200" b="1" dirty="0" smtClean="0">
                <a:ln w="3175">
                  <a:noFill/>
                </a:ln>
                <a:solidFill>
                  <a:schemeClr val="bg1"/>
                </a:solidFill>
              </a:rPr>
              <a:t>A Lua e a Terra</a:t>
            </a:r>
            <a:endParaRPr lang="pt-BR" sz="3200" b="1" dirty="0">
              <a:ln w="3175">
                <a:noFill/>
              </a:ln>
              <a:solidFill>
                <a:schemeClr val="bg1"/>
              </a:solidFill>
            </a:endParaRPr>
          </a:p>
        </p:txBody>
      </p:sp>
      <p:sp>
        <p:nvSpPr>
          <p:cNvPr id="12" name="CaixaDeTexto 11"/>
          <p:cNvSpPr txBox="1"/>
          <p:nvPr/>
        </p:nvSpPr>
        <p:spPr>
          <a:xfrm>
            <a:off x="3059832" y="1045470"/>
            <a:ext cx="4968552" cy="1200329"/>
          </a:xfrm>
          <a:prstGeom prst="rect">
            <a:avLst/>
          </a:prstGeom>
          <a:noFill/>
        </p:spPr>
        <p:txBody>
          <a:bodyPr wrap="square" rtlCol="0">
            <a:spAutoFit/>
          </a:bodyPr>
          <a:lstStyle/>
          <a:p>
            <a:pPr marL="285750" indent="-285750">
              <a:buFont typeface="Arial" pitchFamily="34" charset="0"/>
              <a:buChar char="•"/>
            </a:pPr>
            <a:r>
              <a:rPr lang="pt-BR" sz="2400" dirty="0">
                <a:solidFill>
                  <a:schemeClr val="bg1"/>
                </a:solidFill>
              </a:rPr>
              <a:t>Lua influencia na rotação da </a:t>
            </a:r>
            <a:r>
              <a:rPr lang="pt-BR" sz="2400" dirty="0" smtClean="0">
                <a:solidFill>
                  <a:schemeClr val="bg1"/>
                </a:solidFill>
              </a:rPr>
              <a:t>Terra.</a:t>
            </a:r>
            <a:endParaRPr lang="pt-BR" sz="2400" dirty="0">
              <a:solidFill>
                <a:schemeClr val="bg1"/>
              </a:solidFill>
            </a:endParaRPr>
          </a:p>
          <a:p>
            <a:pPr marL="285750" indent="-285750">
              <a:buFont typeface="Arial" pitchFamily="34" charset="0"/>
              <a:buChar char="•"/>
            </a:pPr>
            <a:r>
              <a:rPr lang="pt-BR" sz="2400" dirty="0" smtClean="0">
                <a:solidFill>
                  <a:schemeClr val="bg1"/>
                </a:solidFill>
              </a:rPr>
              <a:t>Causa marés.</a:t>
            </a:r>
          </a:p>
          <a:p>
            <a:pPr marL="285750" indent="-285750">
              <a:buFont typeface="Arial" pitchFamily="34" charset="0"/>
              <a:buChar char="•"/>
            </a:pPr>
            <a:r>
              <a:rPr lang="pt-BR" sz="2400" dirty="0" smtClean="0">
                <a:solidFill>
                  <a:schemeClr val="bg1"/>
                </a:solidFill>
              </a:rPr>
              <a:t>Causa </a:t>
            </a:r>
            <a:r>
              <a:rPr lang="pt-BR" sz="2400" dirty="0">
                <a:solidFill>
                  <a:schemeClr val="bg1"/>
                </a:solidFill>
              </a:rPr>
              <a:t>Terremotos?</a:t>
            </a:r>
          </a:p>
        </p:txBody>
      </p:sp>
    </p:spTree>
    <p:extLst>
      <p:ext uri="{BB962C8B-B14F-4D97-AF65-F5344CB8AC3E}">
        <p14:creationId xmlns:p14="http://schemas.microsoft.com/office/powerpoint/2010/main" xmlns="" val="266865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EFA35B07-003C-49E7-AB7D-A8D3347F1DDC}" type="slidenum">
              <a:rPr lang="pt-BR" smtClean="0"/>
              <a:pPr/>
              <a:t>6</a:t>
            </a:fld>
            <a:endParaRPr lang="pt-BR"/>
          </a:p>
        </p:txBody>
      </p:sp>
      <p:cxnSp>
        <p:nvCxnSpPr>
          <p:cNvPr id="4" name="Conector reto 3"/>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Conector reto 4"/>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Entrada manual 7"/>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 </a:t>
            </a:r>
            <a:endParaRPr lang="pt-BR" dirty="0"/>
          </a:p>
        </p:txBody>
      </p:sp>
      <p:sp>
        <p:nvSpPr>
          <p:cNvPr id="9" name="Retângulo 8"/>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0" name="Espaço Reservado para Rodapé 18"/>
          <p:cNvSpPr>
            <a:spLocks noGrp="1"/>
          </p:cNvSpPr>
          <p:nvPr>
            <p:ph type="ftr" sz="quarter" idx="11"/>
          </p:nvPr>
        </p:nvSpPr>
        <p:spPr>
          <a:xfrm>
            <a:off x="3124200" y="6356351"/>
            <a:ext cx="3464024" cy="313010"/>
          </a:xfrm>
        </p:spPr>
        <p:txBody>
          <a:bodyPr/>
          <a:lstStyle/>
          <a:p>
            <a:r>
              <a:rPr lang="pt-BR" dirty="0" smtClean="0"/>
              <a:t>Dúvidas Astronômicas – Sessão Astronomia 2011</a:t>
            </a:r>
            <a:endParaRPr lang="pt-BR" dirty="0"/>
          </a:p>
        </p:txBody>
      </p:sp>
      <p:sp>
        <p:nvSpPr>
          <p:cNvPr id="11" name="CaixaDeTexto 10"/>
          <p:cNvSpPr txBox="1"/>
          <p:nvPr/>
        </p:nvSpPr>
        <p:spPr>
          <a:xfrm>
            <a:off x="-324544" y="104895"/>
            <a:ext cx="3672408" cy="584775"/>
          </a:xfrm>
          <a:prstGeom prst="rect">
            <a:avLst/>
          </a:prstGeom>
          <a:noFill/>
        </p:spPr>
        <p:txBody>
          <a:bodyPr wrap="square" rtlCol="0">
            <a:spAutoFit/>
          </a:bodyPr>
          <a:lstStyle/>
          <a:p>
            <a:pPr algn="ctr"/>
            <a:r>
              <a:rPr lang="pt-BR" sz="3200" b="1" dirty="0" smtClean="0">
                <a:ln w="3175">
                  <a:noFill/>
                </a:ln>
                <a:solidFill>
                  <a:schemeClr val="bg1"/>
                </a:solidFill>
              </a:rPr>
              <a:t>A Lua e a Terra</a:t>
            </a:r>
            <a:endParaRPr lang="pt-BR" sz="3200" b="1" dirty="0">
              <a:ln w="3175">
                <a:noFill/>
              </a:ln>
              <a:solidFill>
                <a:schemeClr val="bg1"/>
              </a:solidFill>
            </a:endParaRPr>
          </a:p>
        </p:txBody>
      </p:sp>
      <p:sp>
        <p:nvSpPr>
          <p:cNvPr id="12" name="CaixaDeTexto 11"/>
          <p:cNvSpPr txBox="1"/>
          <p:nvPr/>
        </p:nvSpPr>
        <p:spPr>
          <a:xfrm>
            <a:off x="3059832" y="1045470"/>
            <a:ext cx="4968552" cy="830997"/>
          </a:xfrm>
          <a:prstGeom prst="rect">
            <a:avLst/>
          </a:prstGeom>
          <a:noFill/>
        </p:spPr>
        <p:txBody>
          <a:bodyPr wrap="square" rtlCol="0">
            <a:spAutoFit/>
          </a:bodyPr>
          <a:lstStyle/>
          <a:p>
            <a:pPr marL="285750" indent="-285750">
              <a:buFont typeface="Arial" pitchFamily="34" charset="0"/>
              <a:buChar char="•"/>
            </a:pPr>
            <a:r>
              <a:rPr lang="pt-BR" sz="2400" dirty="0">
                <a:solidFill>
                  <a:schemeClr val="bg1"/>
                </a:solidFill>
              </a:rPr>
              <a:t>Lua influencia na rotação da </a:t>
            </a:r>
            <a:r>
              <a:rPr lang="pt-BR" sz="2400" dirty="0" smtClean="0">
                <a:solidFill>
                  <a:schemeClr val="bg1"/>
                </a:solidFill>
              </a:rPr>
              <a:t>Terra.</a:t>
            </a:r>
          </a:p>
          <a:p>
            <a:pPr marL="285750" indent="-285750">
              <a:buFont typeface="Arial" pitchFamily="34" charset="0"/>
              <a:buChar char="•"/>
            </a:pPr>
            <a:r>
              <a:rPr lang="pt-BR" sz="2400" dirty="0" smtClean="0">
                <a:solidFill>
                  <a:schemeClr val="bg1"/>
                </a:solidFill>
              </a:rPr>
              <a:t>Causa marés.</a:t>
            </a:r>
          </a:p>
        </p:txBody>
      </p:sp>
      <p:pic>
        <p:nvPicPr>
          <p:cNvPr id="21506" name="Picture 2" descr="Ficheiro:Lunar libration with phase2.gif"/>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323528" y="4581128"/>
            <a:ext cx="1837924" cy="1724344"/>
          </a:xfrm>
          <a:prstGeom prst="rect">
            <a:avLst/>
          </a:prstGeom>
          <a:noFill/>
          <a:extLst>
            <a:ext uri="{909E8E84-426E-40DD-AFC4-6F175D3DCCD1}">
              <a14:hiddenFill xmlns:a14="http://schemas.microsoft.com/office/drawing/2010/main" xmlns="">
                <a:solidFill>
                  <a:srgbClr val="FFFFFF"/>
                </a:solidFill>
              </a14:hiddenFill>
            </a:ext>
          </a:extLst>
        </p:spPr>
      </p:pic>
      <p:pic>
        <p:nvPicPr>
          <p:cNvPr id="31746" name="Picture 2" descr="http://www.aprh.pt/rgci/imagens/mare2fases.jpg"/>
          <p:cNvPicPr>
            <a:picLocks noChangeAspect="1" noChangeArrowheads="1"/>
          </p:cNvPicPr>
          <p:nvPr/>
        </p:nvPicPr>
        <p:blipFill>
          <a:blip r:embed="rId4"/>
          <a:srcRect/>
          <a:stretch>
            <a:fillRect/>
          </a:stretch>
        </p:blipFill>
        <p:spPr bwMode="auto">
          <a:xfrm>
            <a:off x="5076056" y="2060848"/>
            <a:ext cx="3288202" cy="4104456"/>
          </a:xfrm>
          <a:prstGeom prst="rect">
            <a:avLst/>
          </a:prstGeom>
          <a:noFill/>
        </p:spPr>
      </p:pic>
      <p:pic>
        <p:nvPicPr>
          <p:cNvPr id="31748" name="Picture 4" descr="Mare"/>
          <p:cNvPicPr>
            <a:picLocks noChangeAspect="1" noChangeArrowheads="1" noCrop="1"/>
          </p:cNvPicPr>
          <p:nvPr/>
        </p:nvPicPr>
        <p:blipFill>
          <a:blip r:embed="rId5"/>
          <a:srcRect/>
          <a:stretch>
            <a:fillRect/>
          </a:stretch>
        </p:blipFill>
        <p:spPr bwMode="auto">
          <a:xfrm>
            <a:off x="251520" y="1844824"/>
            <a:ext cx="2232247" cy="2232248"/>
          </a:xfrm>
          <a:prstGeom prst="rect">
            <a:avLst/>
          </a:prstGeom>
          <a:noFill/>
        </p:spPr>
      </p:pic>
    </p:spTree>
    <p:extLst>
      <p:ext uri="{BB962C8B-B14F-4D97-AF65-F5344CB8AC3E}">
        <p14:creationId xmlns:p14="http://schemas.microsoft.com/office/powerpoint/2010/main" xmlns="" val="40838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748"/>
                                        </p:tgtEl>
                                        <p:attrNameLst>
                                          <p:attrName>style.visibility</p:attrName>
                                        </p:attrNameLst>
                                      </p:cBhvr>
                                      <p:to>
                                        <p:strVal val="visible"/>
                                      </p:to>
                                    </p:set>
                                    <p:animEffect transition="in" filter="fade">
                                      <p:cBhvr>
                                        <p:cTn id="17" dur="2000"/>
                                        <p:tgtEl>
                                          <p:spTgt spid="317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6"/>
                                        </p:tgtEl>
                                        <p:attrNameLst>
                                          <p:attrName>style.visibility</p:attrName>
                                        </p:attrNameLst>
                                      </p:cBhvr>
                                      <p:to>
                                        <p:strVal val="visible"/>
                                      </p:to>
                                    </p:set>
                                    <p:animEffect transition="in" filter="fade">
                                      <p:cBhvr>
                                        <p:cTn id="22" dur="500"/>
                                        <p:tgtEl>
                                          <p:spTgt spid="21506"/>
                                        </p:tgtEl>
                                      </p:cBhvr>
                                    </p:animEffect>
                                  </p:childTnLst>
                                </p:cTn>
                              </p:par>
                              <p:par>
                                <p:cTn id="23" presetID="9" presetClass="entr" presetSubtype="0" fill="hold" nodeType="withEffect">
                                  <p:stCondLst>
                                    <p:cond delay="0"/>
                                  </p:stCondLst>
                                  <p:childTnLst>
                                    <p:set>
                                      <p:cBhvr>
                                        <p:cTn id="24" dur="1" fill="hold">
                                          <p:stCondLst>
                                            <p:cond delay="0"/>
                                          </p:stCondLst>
                                        </p:cTn>
                                        <p:tgtEl>
                                          <p:spTgt spid="31746"/>
                                        </p:tgtEl>
                                        <p:attrNameLst>
                                          <p:attrName>style.visibility</p:attrName>
                                        </p:attrNameLst>
                                      </p:cBhvr>
                                      <p:to>
                                        <p:strVal val="visible"/>
                                      </p:to>
                                    </p:set>
                                    <p:animEffect transition="in" filter="dissolve">
                                      <p:cBhvr>
                                        <p:cTn id="25"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4.bp.blogspot.com/_7cYCd8v4N-E/Sm0iB82hP6I/AAAAAAAAAdA/x3MSsqYG4Ck/s400/pare+o+mundo.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30496"/>
          <a:stretch/>
        </p:blipFill>
        <p:spPr bwMode="auto">
          <a:xfrm>
            <a:off x="206897" y="2487749"/>
            <a:ext cx="8676456" cy="4145999"/>
          </a:xfrm>
          <a:prstGeom prst="rect">
            <a:avLst/>
          </a:prstGeom>
          <a:noFill/>
          <a:effectLst>
            <a:softEdge rad="1270000"/>
          </a:effectLst>
          <a:extLst>
            <a:ext uri="{909E8E84-426E-40DD-AFC4-6F175D3DCCD1}">
              <a14:hiddenFill xmlns:a14="http://schemas.microsoft.com/office/drawing/2010/main" xmlns="">
                <a:solidFill>
                  <a:srgbClr val="FFFFFF"/>
                </a:solidFill>
              </a14:hiddenFill>
            </a:ext>
          </a:extLst>
        </p:spPr>
      </p:pic>
      <p:sp>
        <p:nvSpPr>
          <p:cNvPr id="3" name="Espaço Reservado para Número de Slide 2"/>
          <p:cNvSpPr>
            <a:spLocks noGrp="1"/>
          </p:cNvSpPr>
          <p:nvPr>
            <p:ph type="sldNum" sz="quarter" idx="12"/>
          </p:nvPr>
        </p:nvSpPr>
        <p:spPr/>
        <p:txBody>
          <a:bodyPr/>
          <a:lstStyle/>
          <a:p>
            <a:fld id="{EFA35B07-003C-49E7-AB7D-A8D3347F1DDC}" type="slidenum">
              <a:rPr lang="pt-BR" smtClean="0"/>
              <a:pPr/>
              <a:t>7</a:t>
            </a:fld>
            <a:endParaRPr lang="pt-BR"/>
          </a:p>
        </p:txBody>
      </p:sp>
      <p:cxnSp>
        <p:nvCxnSpPr>
          <p:cNvPr id="4" name="Conector reto 3"/>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Conector reto 4"/>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Entrada manual 7"/>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 </a:t>
            </a:r>
            <a:endParaRPr lang="pt-BR" dirty="0"/>
          </a:p>
        </p:txBody>
      </p:sp>
      <p:sp>
        <p:nvSpPr>
          <p:cNvPr id="9" name="Retângulo 8"/>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0" name="Espaço Reservado para Rodapé 18"/>
          <p:cNvSpPr>
            <a:spLocks noGrp="1"/>
          </p:cNvSpPr>
          <p:nvPr>
            <p:ph type="ftr" sz="quarter" idx="11"/>
          </p:nvPr>
        </p:nvSpPr>
        <p:spPr>
          <a:xfrm>
            <a:off x="3124200" y="6356351"/>
            <a:ext cx="3464024" cy="313010"/>
          </a:xfrm>
        </p:spPr>
        <p:txBody>
          <a:bodyPr/>
          <a:lstStyle/>
          <a:p>
            <a:r>
              <a:rPr lang="pt-BR" dirty="0" smtClean="0"/>
              <a:t>Dúvidas Astronômicas – Sessão Astronomia 2011</a:t>
            </a:r>
            <a:endParaRPr lang="pt-BR" dirty="0"/>
          </a:p>
        </p:txBody>
      </p:sp>
      <p:sp>
        <p:nvSpPr>
          <p:cNvPr id="11" name="CaixaDeTexto 10"/>
          <p:cNvSpPr txBox="1"/>
          <p:nvPr/>
        </p:nvSpPr>
        <p:spPr>
          <a:xfrm>
            <a:off x="-324544" y="104895"/>
            <a:ext cx="3672408" cy="584775"/>
          </a:xfrm>
          <a:prstGeom prst="rect">
            <a:avLst/>
          </a:prstGeom>
          <a:noFill/>
        </p:spPr>
        <p:txBody>
          <a:bodyPr wrap="square" rtlCol="0">
            <a:spAutoFit/>
          </a:bodyPr>
          <a:lstStyle/>
          <a:p>
            <a:pPr algn="ctr"/>
            <a:r>
              <a:rPr lang="pt-BR" sz="3200" b="1" dirty="0" smtClean="0">
                <a:ln w="3175">
                  <a:noFill/>
                </a:ln>
                <a:solidFill>
                  <a:schemeClr val="bg1"/>
                </a:solidFill>
              </a:rPr>
              <a:t>E se...</a:t>
            </a:r>
            <a:endParaRPr lang="pt-BR" sz="3200" b="1" dirty="0">
              <a:ln w="3175">
                <a:noFill/>
              </a:ln>
              <a:solidFill>
                <a:schemeClr val="bg1"/>
              </a:solidFill>
            </a:endParaRPr>
          </a:p>
        </p:txBody>
      </p:sp>
      <p:sp>
        <p:nvSpPr>
          <p:cNvPr id="12" name="CaixaDeTexto 11"/>
          <p:cNvSpPr txBox="1"/>
          <p:nvPr/>
        </p:nvSpPr>
        <p:spPr>
          <a:xfrm>
            <a:off x="2555776" y="888271"/>
            <a:ext cx="6091471" cy="892552"/>
          </a:xfrm>
          <a:prstGeom prst="rect">
            <a:avLst/>
          </a:prstGeom>
          <a:noFill/>
        </p:spPr>
        <p:txBody>
          <a:bodyPr wrap="square" rtlCol="0">
            <a:spAutoFit/>
          </a:bodyPr>
          <a:lstStyle/>
          <a:p>
            <a:pPr algn="ctr"/>
            <a:r>
              <a:rPr lang="pt-BR" sz="2800" b="1" dirty="0" smtClean="0">
                <a:solidFill>
                  <a:srgbClr val="FFC000"/>
                </a:solidFill>
              </a:rPr>
              <a:t>                         A Terra parasse de girar?</a:t>
            </a:r>
          </a:p>
          <a:p>
            <a:pPr marL="285750" indent="-285750">
              <a:buFont typeface="Arial" pitchFamily="34" charset="0"/>
              <a:buChar char="•"/>
            </a:pPr>
            <a:endParaRPr lang="pt-BR" sz="2400" dirty="0">
              <a:solidFill>
                <a:schemeClr val="bg1"/>
              </a:solidFill>
            </a:endParaRPr>
          </a:p>
        </p:txBody>
      </p:sp>
      <p:sp>
        <p:nvSpPr>
          <p:cNvPr id="2" name="CaixaDeTexto 1"/>
          <p:cNvSpPr txBox="1"/>
          <p:nvPr/>
        </p:nvSpPr>
        <p:spPr>
          <a:xfrm>
            <a:off x="720080" y="1519624"/>
            <a:ext cx="7956376" cy="2031325"/>
          </a:xfrm>
          <a:prstGeom prst="rect">
            <a:avLst/>
          </a:prstGeom>
          <a:noFill/>
        </p:spPr>
        <p:txBody>
          <a:bodyPr wrap="square" rtlCol="0">
            <a:spAutoFit/>
          </a:bodyPr>
          <a:lstStyle/>
          <a:p>
            <a:pPr marL="285750" indent="-285750">
              <a:lnSpc>
                <a:spcPct val="150000"/>
              </a:lnSpc>
              <a:buFont typeface="Arial" charset="0"/>
              <a:buChar char="•"/>
            </a:pPr>
            <a:r>
              <a:rPr lang="pt-BR" sz="2400" dirty="0">
                <a:solidFill>
                  <a:schemeClr val="bg1"/>
                </a:solidFill>
              </a:rPr>
              <a:t>900 km/h para zero, causando uma forte freada;</a:t>
            </a:r>
          </a:p>
          <a:p>
            <a:pPr marL="285750" indent="-285750">
              <a:lnSpc>
                <a:spcPct val="150000"/>
              </a:lnSpc>
              <a:buFont typeface="Arial" charset="0"/>
              <a:buChar char="•"/>
            </a:pPr>
            <a:r>
              <a:rPr lang="pt-BR" sz="2400" dirty="0" smtClean="0">
                <a:solidFill>
                  <a:schemeClr val="bg1"/>
                </a:solidFill>
              </a:rPr>
              <a:t>Dia </a:t>
            </a:r>
            <a:r>
              <a:rPr lang="pt-BR" sz="2400" dirty="0">
                <a:solidFill>
                  <a:schemeClr val="bg1"/>
                </a:solidFill>
              </a:rPr>
              <a:t>e noite sofreria graves mudanças;</a:t>
            </a:r>
          </a:p>
          <a:p>
            <a:pPr marL="285750" indent="-285750">
              <a:lnSpc>
                <a:spcPct val="150000"/>
              </a:lnSpc>
              <a:buFont typeface="Arial" charset="0"/>
              <a:buChar char="•"/>
            </a:pPr>
            <a:r>
              <a:rPr lang="pt-BR" sz="2400" dirty="0">
                <a:solidFill>
                  <a:schemeClr val="bg1"/>
                </a:solidFill>
              </a:rPr>
              <a:t>Temperaturas </a:t>
            </a:r>
            <a:r>
              <a:rPr lang="pt-BR" sz="2400" dirty="0" smtClean="0">
                <a:solidFill>
                  <a:schemeClr val="bg1"/>
                </a:solidFill>
              </a:rPr>
              <a:t>extremas.</a:t>
            </a:r>
            <a:endParaRPr lang="pt-BR" sz="2400" dirty="0">
              <a:solidFill>
                <a:schemeClr val="bg1"/>
              </a:solidFill>
            </a:endParaRPr>
          </a:p>
          <a:p>
            <a:pPr marL="285750" indent="-285750">
              <a:buFont typeface="Arial" charset="0"/>
              <a:buChar char="•"/>
            </a:pPr>
            <a:endParaRPr lang="pt-BR" dirty="0" smtClean="0">
              <a:solidFill>
                <a:schemeClr val="bg1"/>
              </a:solidFill>
            </a:endParaRPr>
          </a:p>
        </p:txBody>
      </p:sp>
    </p:spTree>
    <p:extLst>
      <p:ext uri="{BB962C8B-B14F-4D97-AF65-F5344CB8AC3E}">
        <p14:creationId xmlns:p14="http://schemas.microsoft.com/office/powerpoint/2010/main" xmlns="" val="403904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EFA35B07-003C-49E7-AB7D-A8D3347F1DDC}" type="slidenum">
              <a:rPr lang="pt-BR" smtClean="0"/>
              <a:pPr/>
              <a:t>8</a:t>
            </a:fld>
            <a:endParaRPr lang="pt-BR"/>
          </a:p>
        </p:txBody>
      </p:sp>
      <p:cxnSp>
        <p:nvCxnSpPr>
          <p:cNvPr id="4" name="Conector reto 3"/>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Conector reto 4"/>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Entrada manual 7"/>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 </a:t>
            </a:r>
            <a:endParaRPr lang="pt-BR" dirty="0"/>
          </a:p>
        </p:txBody>
      </p:sp>
      <p:sp>
        <p:nvSpPr>
          <p:cNvPr id="9" name="Retângulo 8"/>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0" name="Espaço Reservado para Rodapé 18"/>
          <p:cNvSpPr>
            <a:spLocks noGrp="1"/>
          </p:cNvSpPr>
          <p:nvPr>
            <p:ph type="ftr" sz="quarter" idx="11"/>
          </p:nvPr>
        </p:nvSpPr>
        <p:spPr>
          <a:xfrm>
            <a:off x="3124200" y="6356351"/>
            <a:ext cx="3464024" cy="313010"/>
          </a:xfrm>
        </p:spPr>
        <p:txBody>
          <a:bodyPr/>
          <a:lstStyle/>
          <a:p>
            <a:r>
              <a:rPr lang="pt-BR" dirty="0" smtClean="0"/>
              <a:t>Dúvidas Astronômicas – Sessão Astronomia 2011</a:t>
            </a:r>
            <a:endParaRPr lang="pt-BR" dirty="0"/>
          </a:p>
        </p:txBody>
      </p:sp>
      <p:sp>
        <p:nvSpPr>
          <p:cNvPr id="11" name="CaixaDeTexto 10"/>
          <p:cNvSpPr txBox="1"/>
          <p:nvPr/>
        </p:nvSpPr>
        <p:spPr>
          <a:xfrm>
            <a:off x="-324544" y="104895"/>
            <a:ext cx="3672408" cy="584775"/>
          </a:xfrm>
          <a:prstGeom prst="rect">
            <a:avLst/>
          </a:prstGeom>
          <a:noFill/>
        </p:spPr>
        <p:txBody>
          <a:bodyPr wrap="square" rtlCol="0">
            <a:spAutoFit/>
          </a:bodyPr>
          <a:lstStyle/>
          <a:p>
            <a:pPr algn="ctr"/>
            <a:r>
              <a:rPr lang="pt-BR" sz="3200" b="1" dirty="0" smtClean="0">
                <a:ln w="3175">
                  <a:noFill/>
                </a:ln>
                <a:solidFill>
                  <a:schemeClr val="bg1"/>
                </a:solidFill>
              </a:rPr>
              <a:t>E se...</a:t>
            </a:r>
            <a:endParaRPr lang="pt-BR" sz="3200" b="1" dirty="0">
              <a:ln w="3175">
                <a:noFill/>
              </a:ln>
              <a:solidFill>
                <a:schemeClr val="bg1"/>
              </a:solidFill>
            </a:endParaRPr>
          </a:p>
        </p:txBody>
      </p:sp>
      <p:sp>
        <p:nvSpPr>
          <p:cNvPr id="12" name="CaixaDeTexto 11"/>
          <p:cNvSpPr txBox="1"/>
          <p:nvPr/>
        </p:nvSpPr>
        <p:spPr>
          <a:xfrm>
            <a:off x="3707904" y="888271"/>
            <a:ext cx="4968552" cy="523220"/>
          </a:xfrm>
          <a:prstGeom prst="rect">
            <a:avLst/>
          </a:prstGeom>
          <a:noFill/>
        </p:spPr>
        <p:txBody>
          <a:bodyPr wrap="square" rtlCol="0">
            <a:spAutoFit/>
          </a:bodyPr>
          <a:lstStyle/>
          <a:p>
            <a:pPr algn="ctr"/>
            <a:r>
              <a:rPr lang="pt-BR" sz="2800" b="1" dirty="0" smtClean="0">
                <a:solidFill>
                  <a:srgbClr val="FFC000"/>
                </a:solidFill>
              </a:rPr>
              <a:t>A Lua fosse embora?</a:t>
            </a:r>
          </a:p>
        </p:txBody>
      </p:sp>
      <p:sp>
        <p:nvSpPr>
          <p:cNvPr id="2" name="Retângulo 1"/>
          <p:cNvSpPr/>
          <p:nvPr/>
        </p:nvSpPr>
        <p:spPr>
          <a:xfrm>
            <a:off x="341784" y="1358766"/>
            <a:ext cx="8622704" cy="2862322"/>
          </a:xfrm>
          <a:prstGeom prst="rect">
            <a:avLst/>
          </a:prstGeom>
        </p:spPr>
        <p:txBody>
          <a:bodyPr wrap="square">
            <a:spAutoFit/>
          </a:bodyPr>
          <a:lstStyle/>
          <a:p>
            <a:pPr marL="285750" indent="-285750">
              <a:lnSpc>
                <a:spcPct val="150000"/>
              </a:lnSpc>
              <a:buFont typeface="Arial" charset="0"/>
              <a:buChar char="•"/>
            </a:pPr>
            <a:r>
              <a:rPr lang="pt-BR" sz="2400" dirty="0">
                <a:solidFill>
                  <a:schemeClr val="bg1"/>
                </a:solidFill>
              </a:rPr>
              <a:t>Um dia </a:t>
            </a:r>
            <a:r>
              <a:rPr lang="pt-BR" sz="2400" dirty="0" smtClean="0">
                <a:solidFill>
                  <a:schemeClr val="bg1"/>
                </a:solidFill>
              </a:rPr>
              <a:t>6-8h, mais de </a:t>
            </a:r>
            <a:r>
              <a:rPr lang="pt-BR" sz="2400" dirty="0">
                <a:solidFill>
                  <a:schemeClr val="bg1"/>
                </a:solidFill>
              </a:rPr>
              <a:t>4 bilhões de </a:t>
            </a:r>
            <a:r>
              <a:rPr lang="pt-BR" sz="2400" dirty="0" smtClean="0">
                <a:solidFill>
                  <a:schemeClr val="bg1"/>
                </a:solidFill>
              </a:rPr>
              <a:t>anos, 15 </a:t>
            </a:r>
            <a:r>
              <a:rPr lang="pt-BR" sz="2400" dirty="0">
                <a:solidFill>
                  <a:schemeClr val="bg1"/>
                </a:solidFill>
              </a:rPr>
              <a:t>vezes mais perto. </a:t>
            </a:r>
          </a:p>
          <a:p>
            <a:pPr marL="285750" indent="-285750">
              <a:lnSpc>
                <a:spcPct val="150000"/>
              </a:lnSpc>
              <a:buFont typeface="Arial" charset="0"/>
              <a:buChar char="•"/>
            </a:pPr>
            <a:r>
              <a:rPr lang="pt-BR" sz="2400" dirty="0">
                <a:solidFill>
                  <a:schemeClr val="bg1"/>
                </a:solidFill>
              </a:rPr>
              <a:t>3,8 centímetros por ano, daqui 4 </a:t>
            </a:r>
            <a:r>
              <a:rPr lang="pt-BR" sz="2400" dirty="0" err="1">
                <a:solidFill>
                  <a:schemeClr val="bg1"/>
                </a:solidFill>
              </a:rPr>
              <a:t>bilhoes</a:t>
            </a:r>
            <a:r>
              <a:rPr lang="pt-BR" sz="2400" dirty="0">
                <a:solidFill>
                  <a:schemeClr val="bg1"/>
                </a:solidFill>
              </a:rPr>
              <a:t> de anos a Lua estará </a:t>
            </a:r>
            <a:r>
              <a:rPr lang="pt-BR" sz="2400" dirty="0" smtClean="0">
                <a:solidFill>
                  <a:schemeClr val="bg1"/>
                </a:solidFill>
              </a:rPr>
              <a:t>2X </a:t>
            </a:r>
            <a:r>
              <a:rPr lang="pt-BR" sz="2400" dirty="0">
                <a:solidFill>
                  <a:schemeClr val="bg1"/>
                </a:solidFill>
              </a:rPr>
              <a:t>mais </a:t>
            </a:r>
            <a:r>
              <a:rPr lang="pt-BR" sz="2400" dirty="0" smtClean="0">
                <a:solidFill>
                  <a:schemeClr val="bg1"/>
                </a:solidFill>
              </a:rPr>
              <a:t>longe, dias serão 48X mais </a:t>
            </a:r>
            <a:r>
              <a:rPr lang="pt-BR" sz="2400" dirty="0">
                <a:solidFill>
                  <a:schemeClr val="bg1"/>
                </a:solidFill>
              </a:rPr>
              <a:t>longos.</a:t>
            </a:r>
          </a:p>
          <a:p>
            <a:pPr marL="285750" indent="-285750">
              <a:lnSpc>
                <a:spcPct val="150000"/>
              </a:lnSpc>
              <a:buFont typeface="Arial" charset="0"/>
              <a:buChar char="•"/>
            </a:pPr>
            <a:r>
              <a:rPr lang="pt-BR" sz="2400" dirty="0" smtClean="0">
                <a:solidFill>
                  <a:schemeClr val="bg1"/>
                </a:solidFill>
              </a:rPr>
              <a:t>Temperaturas extremas. </a:t>
            </a:r>
          </a:p>
          <a:p>
            <a:pPr marL="285750" indent="-285750">
              <a:lnSpc>
                <a:spcPct val="150000"/>
              </a:lnSpc>
              <a:buFont typeface="Arial" charset="0"/>
              <a:buChar char="•"/>
            </a:pPr>
            <a:r>
              <a:rPr lang="pt-BR" sz="2400" dirty="0" smtClean="0">
                <a:solidFill>
                  <a:schemeClr val="bg1"/>
                </a:solidFill>
              </a:rPr>
              <a:t>Em </a:t>
            </a:r>
            <a:r>
              <a:rPr lang="pt-BR" sz="2400" dirty="0">
                <a:solidFill>
                  <a:schemeClr val="bg1"/>
                </a:solidFill>
              </a:rPr>
              <a:t>cerca de 1 bilhão de anos, o Sol vai estar 10% mais quente. </a:t>
            </a:r>
          </a:p>
        </p:txBody>
      </p:sp>
      <p:grpSp>
        <p:nvGrpSpPr>
          <p:cNvPr id="17" name="Grupo 16"/>
          <p:cNvGrpSpPr/>
          <p:nvPr/>
        </p:nvGrpSpPr>
        <p:grpSpPr>
          <a:xfrm>
            <a:off x="5580112" y="4077072"/>
            <a:ext cx="2592288" cy="2304256"/>
            <a:chOff x="1360214" y="2708920"/>
            <a:chExt cx="3590082" cy="3096344"/>
          </a:xfrm>
        </p:grpSpPr>
        <p:pic>
          <p:nvPicPr>
            <p:cNvPr id="18" name="Picture 4" descr="http://www.parosan.com.br/gifs%20pessoas/pessoas/animado_pessoa0016.gif"/>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3550916" y="2828384"/>
              <a:ext cx="1143000" cy="1143001"/>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Retângulo 18"/>
            <p:cNvSpPr/>
            <p:nvPr/>
          </p:nvSpPr>
          <p:spPr>
            <a:xfrm>
              <a:off x="3923928" y="2708920"/>
              <a:ext cx="432048" cy="43204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pic>
          <p:nvPicPr>
            <p:cNvPr id="20" name="Picture 2" descr="http://pt.dreamstime.com/terra-e-lua-thumb9092976.jpg"/>
            <p:cNvPicPr>
              <a:picLocks noChangeAspect="1" noChangeArrowheads="1"/>
            </p:cNvPicPr>
            <p:nvPr/>
          </p:nvPicPr>
          <p:blipFill rotWithShape="1">
            <a:blip r:embed="rId4">
              <a:clrChange>
                <a:clrFrom>
                  <a:srgbClr val="000000"/>
                </a:clrFrom>
                <a:clrTo>
                  <a:srgbClr val="000000">
                    <a:alpha val="0"/>
                  </a:srgbClr>
                </a:clrTo>
              </a:clrChange>
              <a:extLst>
                <a:ext uri="{BEBA8EAE-BF5A-486C-A8C5-ECC9F3942E4B}">
                  <a14:imgProps xmlns:a14="http://schemas.microsoft.com/office/drawing/2010/main" xmlns="">
                    <a14:imgLayer r:embed="rId5">
                      <a14:imgEffect>
                        <a14:colorTemperature colorTemp="5300"/>
                      </a14:imgEffect>
                    </a14:imgLayer>
                  </a14:imgProps>
                </a:ext>
                <a:ext uri="{28A0092B-C50C-407E-A947-70E740481C1C}">
                  <a14:useLocalDpi xmlns:a14="http://schemas.microsoft.com/office/drawing/2010/main" xmlns="" val="0"/>
                </a:ext>
              </a:extLst>
            </a:blip>
            <a:srcRect b="11182"/>
            <a:stretch/>
          </p:blipFill>
          <p:spPr bwMode="auto">
            <a:xfrm>
              <a:off x="1360214" y="2708920"/>
              <a:ext cx="3590082" cy="3096344"/>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136993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ttp://media.nola.com/tpphotos/photo/2011/03/super-moon-de43b8c5a739cad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384" y="3796791"/>
            <a:ext cx="3649517" cy="287256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Espaço Reservado para Número de Slide 2"/>
          <p:cNvSpPr>
            <a:spLocks noGrp="1"/>
          </p:cNvSpPr>
          <p:nvPr>
            <p:ph type="sldNum" sz="quarter" idx="12"/>
          </p:nvPr>
        </p:nvSpPr>
        <p:spPr/>
        <p:txBody>
          <a:bodyPr/>
          <a:lstStyle/>
          <a:p>
            <a:fld id="{EFA35B07-003C-49E7-AB7D-A8D3347F1DDC}" type="slidenum">
              <a:rPr lang="pt-BR" smtClean="0"/>
              <a:pPr/>
              <a:t>9</a:t>
            </a:fld>
            <a:endParaRPr lang="pt-BR"/>
          </a:p>
        </p:txBody>
      </p:sp>
      <p:cxnSp>
        <p:nvCxnSpPr>
          <p:cNvPr id="4" name="Conector reto 3"/>
          <p:cNvCxnSpPr/>
          <p:nvPr/>
        </p:nvCxnSpPr>
        <p:spPr>
          <a:xfrm>
            <a:off x="216024" y="524107"/>
            <a:ext cx="8964488"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Conector reto 4"/>
          <p:cNvCxnSpPr/>
          <p:nvPr/>
        </p:nvCxnSpPr>
        <p:spPr>
          <a:xfrm>
            <a:off x="720080" y="620688"/>
            <a:ext cx="8460432"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504056" y="742402"/>
            <a:ext cx="86764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0" y="-1"/>
            <a:ext cx="9144000" cy="404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Entrada manual 7"/>
          <p:cNvSpPr/>
          <p:nvPr/>
        </p:nvSpPr>
        <p:spPr>
          <a:xfrm rot="5400000" flipH="1">
            <a:off x="1392507" y="-1046635"/>
            <a:ext cx="490841" cy="3275856"/>
          </a:xfrm>
          <a:prstGeom prst="flowChartManualInp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0" y="6669360"/>
            <a:ext cx="9144000" cy="1886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85000"/>
                </a:schemeClr>
              </a:solidFill>
            </a:endParaRPr>
          </a:p>
        </p:txBody>
      </p:sp>
      <p:sp>
        <p:nvSpPr>
          <p:cNvPr id="10" name="Espaço Reservado para Rodapé 18"/>
          <p:cNvSpPr>
            <a:spLocks noGrp="1"/>
          </p:cNvSpPr>
          <p:nvPr>
            <p:ph type="ftr" sz="quarter" idx="11"/>
          </p:nvPr>
        </p:nvSpPr>
        <p:spPr>
          <a:xfrm>
            <a:off x="3124200" y="6356351"/>
            <a:ext cx="3464024" cy="313010"/>
          </a:xfrm>
        </p:spPr>
        <p:txBody>
          <a:bodyPr/>
          <a:lstStyle/>
          <a:p>
            <a:r>
              <a:rPr lang="pt-BR" dirty="0" smtClean="0"/>
              <a:t>Dúvidas Astronômicas – Sessão Astronomia 2011</a:t>
            </a:r>
            <a:endParaRPr lang="pt-BR" dirty="0"/>
          </a:p>
        </p:txBody>
      </p:sp>
      <p:sp>
        <p:nvSpPr>
          <p:cNvPr id="12" name="CaixaDeTexto 11"/>
          <p:cNvSpPr txBox="1"/>
          <p:nvPr/>
        </p:nvSpPr>
        <p:spPr>
          <a:xfrm>
            <a:off x="-324544" y="104895"/>
            <a:ext cx="3672408" cy="584775"/>
          </a:xfrm>
          <a:prstGeom prst="rect">
            <a:avLst/>
          </a:prstGeom>
          <a:noFill/>
        </p:spPr>
        <p:txBody>
          <a:bodyPr wrap="square" rtlCol="0">
            <a:spAutoFit/>
          </a:bodyPr>
          <a:lstStyle/>
          <a:p>
            <a:pPr algn="ctr"/>
            <a:r>
              <a:rPr lang="pt-BR" sz="3200" b="1" dirty="0" smtClean="0">
                <a:ln w="3175">
                  <a:noFill/>
                </a:ln>
                <a:solidFill>
                  <a:schemeClr val="bg1"/>
                </a:solidFill>
              </a:rPr>
              <a:t>A Lua e a Terra</a:t>
            </a:r>
            <a:endParaRPr lang="pt-BR" sz="3200" b="1" dirty="0">
              <a:ln w="3175">
                <a:noFill/>
              </a:ln>
              <a:solidFill>
                <a:schemeClr val="bg1"/>
              </a:solidFill>
            </a:endParaRPr>
          </a:p>
        </p:txBody>
      </p:sp>
      <p:sp>
        <p:nvSpPr>
          <p:cNvPr id="13" name="CaixaDeTexto 12"/>
          <p:cNvSpPr txBox="1"/>
          <p:nvPr/>
        </p:nvSpPr>
        <p:spPr>
          <a:xfrm>
            <a:off x="2411760" y="836712"/>
            <a:ext cx="6732240" cy="523220"/>
          </a:xfrm>
          <a:prstGeom prst="rect">
            <a:avLst/>
          </a:prstGeom>
          <a:noFill/>
        </p:spPr>
        <p:txBody>
          <a:bodyPr wrap="square" rtlCol="0">
            <a:spAutoFit/>
          </a:bodyPr>
          <a:lstStyle/>
          <a:p>
            <a:r>
              <a:rPr lang="pt-BR" sz="2800" b="1" dirty="0" err="1" smtClean="0">
                <a:solidFill>
                  <a:srgbClr val="FFC000"/>
                </a:solidFill>
              </a:rPr>
              <a:t>Super-Lua</a:t>
            </a:r>
            <a:r>
              <a:rPr lang="pt-BR" sz="2800" b="1" dirty="0" smtClean="0">
                <a:solidFill>
                  <a:srgbClr val="FFC000"/>
                </a:solidFill>
              </a:rPr>
              <a:t> causa terremotos e maremotos?</a:t>
            </a:r>
          </a:p>
        </p:txBody>
      </p:sp>
      <p:pic>
        <p:nvPicPr>
          <p:cNvPr id="1026" name="Picture 2" descr="http://www.brasilescola.com/upload/e/terremotos2.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660232" y="4951523"/>
            <a:ext cx="2042332" cy="1524638"/>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www.destaquecatarina.com.br/Noticias/thumb.php?imagem=Imagens/cda37ae8dcc070f7a86540fd1ff7342c.gif"/>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759962" y="1614523"/>
            <a:ext cx="4683908" cy="2888410"/>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ttp://static.hsw.com.br/gif/tsunami-formation.gif"/>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244464" y="4801416"/>
            <a:ext cx="1865155" cy="1543416"/>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upload.wikimedia.org/wikipedia/commons/thumb/d/d7/Crosta-terrestre-corte-portugues.svg/800px-Crosta-terrestre-corte-portugues.svg.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5384" y="1276302"/>
            <a:ext cx="3502073" cy="2407675"/>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suri-emu.co.jp/blog/wp-content/uploads/2011/08/placas-tectonicas.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442794" y="3058728"/>
            <a:ext cx="1494125" cy="16664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6865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fade">
                                      <p:cBhvr>
                                        <p:cTn id="17" dur="500"/>
                                        <p:tgtEl>
                                          <p:spTgt spid="10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fade">
                                      <p:cBhvr>
                                        <p:cTn id="32" dur="500"/>
                                        <p:tgtEl>
                                          <p:spTgt spid="10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fade">
                                      <p:cBhvr>
                                        <p:cTn id="3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3840</TotalTime>
  <Words>2123</Words>
  <Application>Microsoft Office PowerPoint</Application>
  <PresentationFormat>Apresentação na tela (4:3)</PresentationFormat>
  <Paragraphs>241</Paragraphs>
  <Slides>25</Slides>
  <Notes>13</Notes>
  <HiddenSlides>0</HiddenSlides>
  <MMClips>0</MMClips>
  <ScaleCrop>false</ScaleCrop>
  <HeadingPairs>
    <vt:vector size="4" baseType="variant">
      <vt:variant>
        <vt:lpstr>Tema</vt:lpstr>
      </vt:variant>
      <vt:variant>
        <vt:i4>1</vt:i4>
      </vt:variant>
      <vt:variant>
        <vt:lpstr>Títulos de slides</vt:lpstr>
      </vt:variant>
      <vt:variant>
        <vt:i4>25</vt:i4>
      </vt:variant>
    </vt:vector>
  </HeadingPairs>
  <TitlesOfParts>
    <vt:vector size="26" baseType="lpstr">
      <vt:lpstr>Tema do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Juliane Sempionatto</dc:creator>
  <cp:lastModifiedBy>Observatório</cp:lastModifiedBy>
  <cp:revision>87</cp:revision>
  <cp:lastPrinted>2011-08-31T22:57:42Z</cp:lastPrinted>
  <dcterms:created xsi:type="dcterms:W3CDTF">2011-08-20T18:40:58Z</dcterms:created>
  <dcterms:modified xsi:type="dcterms:W3CDTF">2011-09-03T22:11:04Z</dcterms:modified>
</cp:coreProperties>
</file>