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9" r:id="rId13"/>
    <p:sldId id="267" r:id="rId14"/>
    <p:sldId id="268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28" autoAdjust="0"/>
    <p:restoredTop sz="94576" autoAdjust="0"/>
  </p:normalViewPr>
  <p:slideViewPr>
    <p:cSldViewPr>
      <p:cViewPr varScale="1">
        <p:scale>
          <a:sx n="67" d="100"/>
          <a:sy n="67" d="100"/>
        </p:scale>
        <p:origin x="-4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29/01/2011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29/01/2011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29/01/2011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29/01/2011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29/01/2011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29/01/2011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29/01/2011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29/01/2011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29/01/2011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29/01/2011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29/01/2011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29/01/2011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Meus documentos\Moicano\Cda\C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32656"/>
            <a:ext cx="3386138" cy="4848225"/>
          </a:xfrm>
          <a:prstGeom prst="rect">
            <a:avLst/>
          </a:prstGeom>
          <a:noFill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O 13º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Espaço Reservado para Conteúdo 3" descr="golden-sain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980728"/>
            <a:ext cx="6624736" cy="5020308"/>
          </a:xfrm>
        </p:spPr>
      </p:pic>
      <p:pic>
        <p:nvPicPr>
          <p:cNvPr id="9" name="Imagem 8" descr="interrogaca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2060848"/>
            <a:ext cx="1728192" cy="3384376"/>
          </a:xfrm>
          <a:prstGeom prst="rect">
            <a:avLst/>
          </a:prstGeom>
        </p:spPr>
      </p:pic>
      <p:pic>
        <p:nvPicPr>
          <p:cNvPr id="8" name="Imagem 7" descr="12074327311562940906milker_X_icon.svg.m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2852936"/>
            <a:ext cx="1296144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O 13º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Espaço Reservado para Conteúdo 7" descr="ophiucu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9173209" cy="6093296"/>
          </a:xfrm>
          <a:prstGeom prst="rect">
            <a:avLst/>
          </a:prstGeom>
        </p:spPr>
      </p:pic>
      <p:pic>
        <p:nvPicPr>
          <p:cNvPr id="5" name="Imagem 4" descr="eclipticaDiasConstelacion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340768"/>
            <a:ext cx="6775576" cy="3827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O 13º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Espaço Reservado para Conteúdo 3" descr="golden-sain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980728"/>
            <a:ext cx="6624736" cy="5020308"/>
          </a:xfrm>
        </p:spPr>
      </p:pic>
      <p:pic>
        <p:nvPicPr>
          <p:cNvPr id="9" name="Imagem 8" descr="interrogaca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1916832"/>
            <a:ext cx="1728192" cy="3384376"/>
          </a:xfrm>
          <a:prstGeom prst="rect">
            <a:avLst/>
          </a:prstGeom>
        </p:spPr>
      </p:pic>
      <p:pic>
        <p:nvPicPr>
          <p:cNvPr id="10" name="Imagem 9" descr="Silver_-_Ophiucus_Shaina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1916832"/>
            <a:ext cx="1767408" cy="3534816"/>
          </a:xfrm>
          <a:prstGeom prst="rect">
            <a:avLst/>
          </a:prstGeom>
        </p:spPr>
      </p:pic>
      <p:pic>
        <p:nvPicPr>
          <p:cNvPr id="11" name="Imagem 10" descr="Goldei-shin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1916832"/>
            <a:ext cx="2032073" cy="3528392"/>
          </a:xfrm>
          <a:prstGeom prst="rect">
            <a:avLst/>
          </a:prstGeom>
        </p:spPr>
      </p:pic>
      <p:pic>
        <p:nvPicPr>
          <p:cNvPr id="8" name="Imagem 7" descr="12074327311562940906milker_X_icon.svg.m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192" y="2852936"/>
            <a:ext cx="1296144" cy="1296144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3851920" y="139279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latin typeface="+mj-lt"/>
              </a:rPr>
              <a:t>A 13ª</a:t>
            </a:r>
            <a:endParaRPr lang="pt-BR" sz="4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Precessão dos Equinócios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Espaço Reservado para Conteúdo 3" descr="eclipti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2016224" cy="1707490"/>
          </a:xfrm>
        </p:spPr>
      </p:pic>
      <p:pic>
        <p:nvPicPr>
          <p:cNvPr id="5" name="Imagem 4" descr="13760533 precessã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340768"/>
            <a:ext cx="6732240" cy="416599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067944" y="5733256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Período de Precessão:  </a:t>
            </a:r>
            <a:r>
              <a:rPr lang="pt-BR" dirty="0" smtClean="0">
                <a:solidFill>
                  <a:schemeClr val="bg1"/>
                </a:solidFill>
              </a:rPr>
              <a:t>   </a:t>
            </a:r>
            <a:r>
              <a:rPr lang="pt-BR" dirty="0" smtClean="0">
                <a:solidFill>
                  <a:schemeClr val="bg1"/>
                </a:solidFill>
              </a:rPr>
              <a:t>26.000 anos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Constelações zodiacais</a:t>
            </a:r>
            <a:r>
              <a:rPr lang="pt-BR" dirty="0" smtClean="0">
                <a:solidFill>
                  <a:schemeClr val="bg1"/>
                </a:solidFill>
              </a:rPr>
              <a:t>:   </a:t>
            </a:r>
            <a:r>
              <a:rPr lang="pt-BR" dirty="0" smtClean="0">
                <a:solidFill>
                  <a:schemeClr val="bg1"/>
                </a:solidFill>
              </a:rPr>
              <a:t>13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  -&gt;     A </a:t>
            </a:r>
            <a:r>
              <a:rPr lang="pt-BR" dirty="0" smtClean="0">
                <a:solidFill>
                  <a:schemeClr val="bg1"/>
                </a:solidFill>
              </a:rPr>
              <a:t>cada 2.000 anos os “signos mudam”!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Fim?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Espaço Reservado para Conteúdo 4" descr="Stellariu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2060848"/>
            <a:ext cx="3936508" cy="4444445"/>
          </a:xfrm>
        </p:spPr>
      </p:pic>
      <p:sp>
        <p:nvSpPr>
          <p:cNvPr id="6" name="CaixaDeTexto 5"/>
          <p:cNvSpPr txBox="1"/>
          <p:nvPr/>
        </p:nvSpPr>
        <p:spPr>
          <a:xfrm>
            <a:off x="2195736" y="1484784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Vamos fazer alguns testes utilizando o </a:t>
            </a:r>
            <a:r>
              <a:rPr lang="pt-BR" dirty="0" err="1" smtClean="0">
                <a:solidFill>
                  <a:schemeClr val="bg1"/>
                </a:solidFill>
              </a:rPr>
              <a:t>Stellarium</a:t>
            </a:r>
            <a:r>
              <a:rPr lang="pt-BR" dirty="0" smtClean="0">
                <a:solidFill>
                  <a:schemeClr val="bg1"/>
                </a:solidFill>
              </a:rPr>
              <a:t>.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Meus documentos\Moicano\Cda\SESSA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00200"/>
            <a:ext cx="7391400" cy="3198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ceu-eclitica-abertur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Espaço Reservado para Conteúdo 3" descr="logo_o_zodiac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764704"/>
            <a:ext cx="7554905" cy="4104456"/>
          </a:xfrm>
        </p:spPr>
      </p:pic>
      <p:sp>
        <p:nvSpPr>
          <p:cNvPr id="7" name="CaixaDeTexto 6"/>
          <p:cNvSpPr txBox="1"/>
          <p:nvPr/>
        </p:nvSpPr>
        <p:spPr>
          <a:xfrm>
            <a:off x="5508104" y="580526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Evandro Martinez Ribeiro</a:t>
            </a:r>
          </a:p>
          <a:p>
            <a:r>
              <a:rPr lang="pt-B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evandro.ribeiro@usp.br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Motivação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Espaço Reservado para Conteúdo 3" descr="g1-13signo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6516010" cy="4277322"/>
          </a:xfrm>
        </p:spPr>
      </p:pic>
      <p:pic>
        <p:nvPicPr>
          <p:cNvPr id="5" name="Imagem 4" descr="cgn-13sign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1556792"/>
            <a:ext cx="5753903" cy="4848902"/>
          </a:xfrm>
          <a:prstGeom prst="rect">
            <a:avLst/>
          </a:prstGeom>
        </p:spPr>
      </p:pic>
      <p:pic>
        <p:nvPicPr>
          <p:cNvPr id="6" name="Imagem 5" descr="folha-13signo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2338630"/>
            <a:ext cx="5472608" cy="4519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13394"/>
            <a:ext cx="8229600" cy="778098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O que é?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Espaço Reservado para Conteúdo 3" descr="ceu-eclitica-abertur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980728"/>
            <a:ext cx="8640960" cy="5400600"/>
          </a:xfrm>
        </p:spPr>
      </p:pic>
      <p:pic>
        <p:nvPicPr>
          <p:cNvPr id="5" name="Imagem 4" descr="eclipt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595905"/>
            <a:ext cx="3851920" cy="3262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Astrologia vs. Astronomia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544616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Astrologia: </a:t>
            </a:r>
            <a:r>
              <a:rPr lang="pt-BR" dirty="0" smtClean="0">
                <a:solidFill>
                  <a:schemeClr val="bg1"/>
                </a:solidFill>
              </a:rPr>
              <a:t>A </a:t>
            </a:r>
            <a:r>
              <a:rPr lang="pt-BR" b="1" dirty="0" smtClean="0">
                <a:solidFill>
                  <a:schemeClr val="bg1"/>
                </a:solidFill>
              </a:rPr>
              <a:t>Astrologia</a:t>
            </a:r>
            <a:r>
              <a:rPr lang="pt-BR" dirty="0" smtClean="0">
                <a:solidFill>
                  <a:schemeClr val="bg1"/>
                </a:solidFill>
              </a:rPr>
              <a:t> é uma crença segundo a qual as posições relativas dos corpos celestes podem prover informação sobre a personalidade, as relações humanas, e outros assuntos mundanos. É, como tal, uma atividade divinatória. Um praticante de Astrologia é chamado astrólogo.</a:t>
            </a:r>
          </a:p>
          <a:p>
            <a:r>
              <a:rPr lang="pt-BR" dirty="0" smtClean="0">
                <a:solidFill>
                  <a:srgbClr val="FFFF00"/>
                </a:solidFill>
              </a:rPr>
              <a:t>Astronomia</a:t>
            </a:r>
            <a:r>
              <a:rPr lang="pt-BR" dirty="0" smtClean="0">
                <a:solidFill>
                  <a:schemeClr val="bg1"/>
                </a:solidFill>
              </a:rPr>
              <a:t>: é hoje uma ciência que se abre num leque de categorias complementares aos interesses da física, da matemática e da biologia. Envolve diversas observações procurando respostas aos fenômenos físicos que ocorrem dentro e fora da Terra bem como em sua atmosfera e estuda as origens, evolução e propriedades físicas e químicas de todos os </a:t>
            </a:r>
            <a:r>
              <a:rPr lang="pt-BR" dirty="0" err="1" smtClean="0">
                <a:solidFill>
                  <a:schemeClr val="bg1"/>
                </a:solidFill>
              </a:rPr>
              <a:t>objectos</a:t>
            </a:r>
            <a:r>
              <a:rPr lang="pt-BR" dirty="0" smtClean="0">
                <a:solidFill>
                  <a:schemeClr val="bg1"/>
                </a:solidFill>
              </a:rPr>
              <a:t> que podem ser observados no céu (e estão além da Terra), bem como todos os processos que os envolvem.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635896" y="648866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Fonte: </a:t>
            </a:r>
            <a:r>
              <a:rPr lang="pt-BR" dirty="0" err="1" smtClean="0">
                <a:solidFill>
                  <a:schemeClr val="bg1"/>
                </a:solidFill>
              </a:rPr>
              <a:t>Wikipedia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Uma única origem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Espaço Reservado para Conteúdo 3" descr="Cometa de Halley4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279301"/>
            <a:ext cx="5392408" cy="4525963"/>
          </a:xfrm>
        </p:spPr>
      </p:pic>
      <p:pic>
        <p:nvPicPr>
          <p:cNvPr id="6" name="Imagem 5" descr="EgyptianPyramidsAr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0688" y="2996952"/>
            <a:ext cx="5003800" cy="3810000"/>
          </a:xfrm>
          <a:prstGeom prst="rect">
            <a:avLst/>
          </a:prstGeom>
        </p:spPr>
      </p:pic>
      <p:pic>
        <p:nvPicPr>
          <p:cNvPr id="5" name="Imagem 4" descr="babilon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65509" y="1296144"/>
            <a:ext cx="4178491" cy="263691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771800" y="76470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Prever  catástrofes e eventos naturais.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Horóscopo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Espaço Reservado para Conteúdo 3" descr="horoscopos_semanale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981105"/>
            <a:ext cx="3960440" cy="3971001"/>
          </a:xfrm>
        </p:spPr>
      </p:pic>
      <p:pic>
        <p:nvPicPr>
          <p:cNvPr id="5" name="Imagem 4" descr="horoscope-1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980728"/>
            <a:ext cx="3810000" cy="3810000"/>
          </a:xfrm>
          <a:prstGeom prst="rect">
            <a:avLst/>
          </a:prstGeom>
        </p:spPr>
      </p:pic>
      <p:pic>
        <p:nvPicPr>
          <p:cNvPr id="6" name="Imagem 5" descr="img_astec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077072"/>
            <a:ext cx="2543175" cy="2581275"/>
          </a:xfrm>
          <a:prstGeom prst="rect">
            <a:avLst/>
          </a:prstGeom>
        </p:spPr>
      </p:pic>
      <p:pic>
        <p:nvPicPr>
          <p:cNvPr id="7" name="Imagem 6" descr="horoscopo-egipci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2143125"/>
            <a:ext cx="4191000" cy="4714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Signos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Espaço Reservado para Conteúdo 3" descr="ceu-eclitica-abertur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0914" y="836713"/>
            <a:ext cx="9194914" cy="5976664"/>
          </a:xfrm>
        </p:spPr>
      </p:pic>
      <p:pic>
        <p:nvPicPr>
          <p:cNvPr id="5" name="Imagem 4" descr="horoscopo-anti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1988840"/>
            <a:ext cx="3639058" cy="2753109"/>
          </a:xfrm>
          <a:prstGeom prst="rect">
            <a:avLst/>
          </a:prstGeom>
        </p:spPr>
      </p:pic>
      <p:pic>
        <p:nvPicPr>
          <p:cNvPr id="6" name="Imagem 5" descr="12074327311562940906milker_X_icon.svg.m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1556792"/>
            <a:ext cx="3240360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202</Words>
  <Application>Microsoft Office PowerPoint</Application>
  <PresentationFormat>Apresentação na tela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Slide 1</vt:lpstr>
      <vt:lpstr>Slide 2</vt:lpstr>
      <vt:lpstr>Slide 3</vt:lpstr>
      <vt:lpstr>Motivação</vt:lpstr>
      <vt:lpstr>O que é?</vt:lpstr>
      <vt:lpstr>Astrologia vs. Astronomia</vt:lpstr>
      <vt:lpstr>Uma única origem</vt:lpstr>
      <vt:lpstr>Horóscopo</vt:lpstr>
      <vt:lpstr>Signos</vt:lpstr>
      <vt:lpstr>O 13º</vt:lpstr>
      <vt:lpstr>O 13º</vt:lpstr>
      <vt:lpstr>O 13º</vt:lpstr>
      <vt:lpstr>Precessão dos Equinócios</vt:lpstr>
      <vt:lpstr>Fim?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CDA</dc:title>
  <dc:creator>Evandro</dc:creator>
  <cp:lastModifiedBy>Observatório</cp:lastModifiedBy>
  <cp:revision>84</cp:revision>
  <dcterms:created xsi:type="dcterms:W3CDTF">2011-01-29T14:06:19Z</dcterms:created>
  <dcterms:modified xsi:type="dcterms:W3CDTF">2011-01-29T21:57:50Z</dcterms:modified>
</cp:coreProperties>
</file>