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6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2AFC6-6EE5-48F1-8917-A8DC0AC2C887}" type="datetimeFigureOut">
              <a:rPr lang="pt-BR" smtClean="0"/>
              <a:pPr/>
              <a:t>02/07/2011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93B67-D065-4AFB-8217-38BA7C9DDF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cecarpark.com/models/Saturn.php?v=76145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ternosaprendizes.com/2010/05/11/cassini-revela-detalhes-da-cratera-herschel-em-mimas-lua-de-saturno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auri-dreams.org/?p=11527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theage.com.au/news/national/art-expedition-on-shaky-ground/2007/07/11/1183833599478.html" TargetMode="External"/><Relationship Id="rId4" Type="http://schemas.openxmlformats.org/officeDocument/2006/relationships/hyperlink" Target="http://solarsystem.nasa.gov/planets/images/inset-sat_enceladus-large.jpg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ceprime.com/enceladus.ht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jpl.nasa.gov/news/features.cfm?feature=1597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nomyonline.org/aoblog/AOBlog17.asp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cience.nasa.gov/science-news/science-at-nasa/2007/04may_methaneblast/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cluboflongisland.com/astronomy_pics.ht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irulocosmico.blogspot.com/2010/12/hiperion-un-coral-de-hielo-en-saturno.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add.corank.com/tech/story/ap090809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photo.com/media/327037/enlarge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lccharter.org/kurt1/Galaxy%20Project/Saturnrings.htm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curybay.co.nz/local/starman.html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aturn's_Rings_PIA03550.jpg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ceref.com/news/viewsr.html?pid=24014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mission_pages/voyager/PIA_02275_10539.html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ce-pictures.com/view/pictures-of-planets/planet-saturn/saturns-rings/saturns-rings-2008a.php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discovermagazine.com/badastronomy/2009/06/11/saturns-rings-do-the-wave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nomy.org/StarWatch/January/index-1-07.html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aturn.jpl.nasa.gov/photos/imagedetails/index.cfm?imageId=4128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cticalspace.com/saturn/rings/gallery.php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net.ru/db/xware/msg/1231433/saturn8_cassini_big.jpg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sources.info/saturn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antuar.blogspot.com/2009/01/christian-cosmology-and-days-of-week.html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radoespirito.blogspot.com/2010/11/crencas-ceticas-v-o-caso-galileu-e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ee.uci.edu/clients/bjbecker/ExploringtheCosmos/lecture11.html" TargetMode="External"/><Relationship Id="rId5" Type="http://schemas.openxmlformats.org/officeDocument/2006/relationships/hyperlink" Target="http://galileotelescope.org/" TargetMode="External"/><Relationship Id="rId4" Type="http://schemas.openxmlformats.org/officeDocument/2006/relationships/hyperlink" Target="http://blogdofavre.ig.com.br/tag/galileu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rensmuseum.org/cosmicquest/outer_planets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guarniero.nl/large_models/gallery/Cassini-Huygens.htm" TargetMode="External"/><Relationship Id="rId4" Type="http://schemas.openxmlformats.org/officeDocument/2006/relationships/hyperlink" Target="http://www.spurgeonworld.com/blog/archives/2006/08/voyager_sets_an.html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aidera.com.br/viewtopic.php?f=29&amp;t=100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ssdc.gsfc.nasa.gov/image/planetary/saturn/saturn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servatorij.org/GalerijaCanon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asterisk.apod.com/viewtopic.php?t=12724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F42921-F55D-4C72-A9C1-EA111063131D}" type="slidenum">
              <a:rPr lang="pt-BR"/>
              <a:pPr/>
              <a:t>1</a:t>
            </a:fld>
            <a:endParaRPr lang="pt-BR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56CF007A-CEE3-41C6-B5D7-949AE886CC76}" type="slidenum">
              <a:rPr lang="pt-BR" sz="12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pt-B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F9165F8E-8F8A-4D03-8491-993F457133B8}" type="slidenum">
              <a:rPr lang="pt-BR" sz="12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pt-B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4B62A77-F365-48D5-9A19-546728CCB78E}" type="slidenum">
              <a:rPr lang="en-GB" sz="12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en-GB" sz="1200">
              <a:solidFill>
                <a:srgbClr val="000000"/>
              </a:solidFill>
              <a:latin typeface="Times New Roman" pitchFamily="16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0FAE976E-7F50-479A-BA63-D49212CDC514}" type="slidenum">
              <a:rPr lang="en-GB" sz="12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en-GB" sz="1200">
              <a:solidFill>
                <a:srgbClr val="000000"/>
              </a:solidFill>
              <a:latin typeface="Times New Roman" pitchFamily="16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654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1475" cy="41735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</a:t>
            </a:r>
            <a:r>
              <a:rPr lang="pt-BR" dirty="0" smtClean="0">
                <a:hlinkClick r:id="rId3"/>
              </a:rPr>
              <a:t>http://www.racecarpark.com/models/Saturn.</a:t>
            </a:r>
            <a:r>
              <a:rPr lang="pt-BR" dirty="0" err="1" smtClean="0">
                <a:hlinkClick r:id="rId3"/>
              </a:rPr>
              <a:t>php</a:t>
            </a:r>
            <a:r>
              <a:rPr lang="pt-BR" dirty="0" smtClean="0">
                <a:hlinkClick r:id="rId3"/>
              </a:rPr>
              <a:t>?v=76145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93B67-D065-4AFB-8217-38BA7C9DDF44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das imagens:</a:t>
            </a:r>
            <a:r>
              <a:rPr lang="pt-BR" dirty="0" smtClean="0">
                <a:hlinkClick r:id="rId3"/>
              </a:rPr>
              <a:t>http://eternosaprendizes.com/2010/05/11/cassini-revela-detalhes-da-cratera-herschel-em-mimas-lua-de-saturno/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93B67-D065-4AFB-8217-38BA7C9DDF44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Fontes das imagens: </a:t>
            </a:r>
            <a:r>
              <a:rPr lang="pt-BR" dirty="0" smtClean="0">
                <a:hlinkClick r:id="rId3"/>
              </a:rPr>
              <a:t>http://www.centauri-dreams.org/?p=11527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http://solarsystem.nasa.gov/planets/images/inset-sat_enceladus-large.jpg</a:t>
            </a:r>
            <a:endParaRPr lang="pt-BR" dirty="0" smtClean="0"/>
          </a:p>
          <a:p>
            <a:r>
              <a:rPr lang="pt-BR" dirty="0" smtClean="0">
                <a:hlinkClick r:id="rId5"/>
              </a:rPr>
              <a:t>http://www.theage.com.au/news/national/art-expedition-on-shaky-ground/2007/07/11/1183833599478.html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93B67-D065-4AFB-8217-38BA7C9DDF44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Fontes</a:t>
            </a:r>
            <a:r>
              <a:rPr lang="pt-BR" baseline="0" dirty="0" smtClean="0"/>
              <a:t> das imagens:</a:t>
            </a:r>
            <a:r>
              <a:rPr lang="pt-BR" dirty="0" smtClean="0">
                <a:hlinkClick r:id="rId3"/>
              </a:rPr>
              <a:t>http://www.spaceprime.com/enceladus.htm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http://www.jpl.nasa.gov/news/features.</a:t>
            </a:r>
            <a:r>
              <a:rPr lang="pt-BR" dirty="0" err="1" smtClean="0">
                <a:hlinkClick r:id="rId4"/>
              </a:rPr>
              <a:t>cfm</a:t>
            </a:r>
            <a:r>
              <a:rPr lang="pt-BR" dirty="0" smtClean="0">
                <a:hlinkClick r:id="rId4"/>
              </a:rPr>
              <a:t>?</a:t>
            </a:r>
            <a:r>
              <a:rPr lang="pt-BR" dirty="0" err="1" smtClean="0">
                <a:hlinkClick r:id="rId4"/>
              </a:rPr>
              <a:t>feature</a:t>
            </a:r>
            <a:r>
              <a:rPr lang="pt-BR" smtClean="0">
                <a:hlinkClick r:id="rId4"/>
              </a:rPr>
              <a:t>=1597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93B67-D065-4AFB-8217-38BA7C9DDF44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Fontes das</a:t>
            </a:r>
            <a:r>
              <a:rPr lang="pt-BR" baseline="0" dirty="0" smtClean="0"/>
              <a:t> imagens: 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http://astronomyonline.org/aoblog/AOBlog17.asp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http://science.nasa.gov/science-news/science-at-nasa/2007/04may_methaneblast/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93B67-D065-4AFB-8217-38BA7C9DDF44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http://sciencecluboflongisland.com/astronomy_pics.htm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93B67-D065-4AFB-8217-38BA7C9DDF44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</a:t>
            </a:r>
            <a:r>
              <a:rPr lang="pt-BR" baseline="0" dirty="0" smtClean="0"/>
              <a:t> da imagem: </a:t>
            </a:r>
            <a:r>
              <a:rPr lang="pt-BR" dirty="0" smtClean="0">
                <a:hlinkClick r:id="rId3"/>
              </a:rPr>
              <a:t>http://pirulocosmico.blogspot.com/2010/12/hiperion-un-coral-de-hielo-en-saturno.html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93B67-D065-4AFB-8217-38BA7C9DDF44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</a:t>
            </a:r>
            <a:r>
              <a:rPr lang="pt-BR" dirty="0" smtClean="0">
                <a:hlinkClick r:id="rId3"/>
              </a:rPr>
              <a:t>http://fadd.corank.com/tech/story/ap090809.html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93B67-D065-4AFB-8217-38BA7C9DDF44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das imagens:</a:t>
            </a:r>
            <a:r>
              <a:rPr lang="pt-BR" baseline="0" dirty="0" smtClean="0"/>
              <a:t> </a:t>
            </a:r>
            <a:r>
              <a:rPr lang="pt-BR" dirty="0" smtClean="0">
                <a:hlinkClick r:id="rId3"/>
              </a:rPr>
              <a:t>http://www.sciencephoto.com/media/327037/enlarge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93B67-D065-4AFB-8217-38BA7C9DDF44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http://clccharter.org/kurt1/Galaxy%20Project/Saturnrings.html</a:t>
            </a:r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93B67-D065-4AFB-8217-38BA7C9DDF44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06CD30-B7EB-4DC7-AFB4-E25C9D35FE02}" type="slidenum">
              <a:rPr lang="pt-BR"/>
              <a:pPr/>
              <a:t>2</a:t>
            </a:fld>
            <a:endParaRPr lang="pt-BR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4B1BC173-A12E-4285-831B-49D9ECF6BD14}" type="slidenum">
              <a:rPr lang="pt-BR" sz="12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</a:t>
            </a:fld>
            <a:endParaRPr lang="pt-B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B503B621-A5DE-4F5B-83F3-893AC3F2246E}" type="slidenum">
              <a:rPr lang="pt-BR" sz="12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</a:t>
            </a:fld>
            <a:endParaRPr lang="pt-B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09D8691-6806-403F-B985-376F9ED2DFA3}" type="slidenum">
              <a:rPr lang="en-GB" sz="12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</a:t>
            </a:fld>
            <a:endParaRPr lang="en-GB" sz="1200">
              <a:solidFill>
                <a:srgbClr val="000000"/>
              </a:solidFill>
              <a:latin typeface="Times New Roman" pitchFamily="16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677" name="Rectangle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1475" cy="41735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http://www.mercurybay.co.nz/local/starman.html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93B67-D065-4AFB-8217-38BA7C9DDF44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 da imagem:</a:t>
            </a:r>
            <a:r>
              <a:rPr lang="pt-BR" baseline="0" dirty="0" smtClean="0"/>
              <a:t> 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http://en.wikipedia.org/wiki/File:</a:t>
            </a:r>
            <a:r>
              <a:rPr lang="pt-B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Saturn's_Rings_PIA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03550.</a:t>
            </a:r>
            <a:r>
              <a:rPr lang="pt-B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jpg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93B67-D065-4AFB-8217-38BA7C9DDF44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</a:t>
            </a:r>
            <a:r>
              <a:rPr lang="pt-BR" dirty="0" smtClean="0">
                <a:hlinkClick r:id="rId3"/>
              </a:rPr>
              <a:t>http://www.spaceref.com/news/viewsr.html?</a:t>
            </a:r>
            <a:r>
              <a:rPr lang="pt-BR" dirty="0" err="1" smtClean="0">
                <a:hlinkClick r:id="rId3"/>
              </a:rPr>
              <a:t>pid</a:t>
            </a:r>
            <a:r>
              <a:rPr lang="pt-BR" dirty="0" smtClean="0">
                <a:hlinkClick r:id="rId3"/>
              </a:rPr>
              <a:t>=24014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93B67-D065-4AFB-8217-38BA7C9DDF44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</a:t>
            </a:r>
            <a:r>
              <a:rPr lang="pt-BR" dirty="0" smtClean="0">
                <a:hlinkClick r:id="rId3"/>
              </a:rPr>
              <a:t>http://www.nasa.gov/mission_pages/voyager/PIA_02275_10539.html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93B67-D065-4AFB-8217-38BA7C9DDF44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</a:t>
            </a:r>
            <a:r>
              <a:rPr lang="pt-BR" dirty="0" smtClean="0">
                <a:hlinkClick r:id="rId3"/>
              </a:rPr>
              <a:t>http://www.space-pictures.com/view/pictures-of-planets/planet-saturn/saturns-rings/saturns-rings-2008a.</a:t>
            </a:r>
            <a:r>
              <a:rPr lang="pt-BR" dirty="0" err="1" smtClean="0">
                <a:hlinkClick r:id="rId3"/>
              </a:rPr>
              <a:t>php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93B67-D065-4AFB-8217-38BA7C9DDF44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Fonte da imagem: </a:t>
            </a:r>
            <a:r>
              <a:rPr lang="pt-BR" dirty="0" smtClean="0">
                <a:hlinkClick r:id="rId3"/>
              </a:rPr>
              <a:t>http://blogs.discovermagazine.com/badastronomy/2009/06/11/saturns-rings-do-the-wave/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93B67-D065-4AFB-8217-38BA7C9DDF44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http://www.astronomy.org/StarWatch/January/index-1-07.html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93B67-D065-4AFB-8217-38BA7C9DDF44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 da imagem: 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http://saturn.jpl.nasa.gov/photos/imagedetails/index.</a:t>
            </a:r>
            <a:r>
              <a:rPr lang="pt-B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cfm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?</a:t>
            </a:r>
            <a:r>
              <a:rPr lang="pt-B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imageId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=4128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93B67-D065-4AFB-8217-38BA7C9DDF44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</a:t>
            </a:r>
            <a:r>
              <a:rPr lang="pt-BR" dirty="0" smtClean="0">
                <a:hlinkClick r:id="rId3"/>
              </a:rPr>
              <a:t>http://www.practicalspace.com/saturn/rings/gallery.</a:t>
            </a:r>
            <a:r>
              <a:rPr lang="pt-BR" dirty="0" err="1" smtClean="0">
                <a:hlinkClick r:id="rId3"/>
              </a:rPr>
              <a:t>php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93B67-D065-4AFB-8217-38BA7C9DDF44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</a:t>
            </a:r>
            <a:r>
              <a:rPr lang="pt-BR" dirty="0" smtClean="0">
                <a:hlinkClick r:id="rId3"/>
              </a:rPr>
              <a:t>http://www.astronet.ru/db/xware/msg/1231433/saturn8_cassini_big.jpg.</a:t>
            </a:r>
            <a:r>
              <a:rPr lang="pt-BR" dirty="0" err="1" smtClean="0">
                <a:hlinkClick r:id="rId3"/>
              </a:rPr>
              <a:t>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93B67-D065-4AFB-8217-38BA7C9DDF44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 das imagens:</a:t>
            </a:r>
            <a:r>
              <a:rPr lang="pt-BR" baseline="0" dirty="0" smtClean="0"/>
              <a:t>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http://www.wordsources.info/saturn.html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dirty="0" smtClean="0">
                <a:hlinkClick r:id="rId4"/>
              </a:rPr>
              <a:t>http://cantuar.blogspot.com/2009/01/christian-cosmology-and-days-of-week.html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93B67-D065-4AFB-8217-38BA7C9DDF44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das imagens:</a:t>
            </a:r>
            <a:endParaRPr lang="pt-BR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  <a:hlinkClick r:id="rId3"/>
            </a:endParaRPr>
          </a:p>
          <a:p>
            <a:r>
              <a:rPr lang="pt-BR" dirty="0" smtClean="0">
                <a:hlinkClick r:id="rId4"/>
              </a:rPr>
              <a:t>http://blogdofavre.ig.com.br/tag/galileu/</a:t>
            </a:r>
            <a:endParaRPr lang="pt-BR" dirty="0" smtClean="0"/>
          </a:p>
          <a:p>
            <a:r>
              <a:rPr lang="pt-BR" dirty="0" smtClean="0">
                <a:hlinkClick r:id="rId5"/>
              </a:rPr>
              <a:t>http://galileotelescope.org/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hlinkClick r:id="rId6"/>
              </a:rPr>
              <a:t>https://eee.uci.edu/clients/bjbecker/ExploringtheCosmos/lecture11.html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93B67-D065-4AFB-8217-38BA7C9DDF44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Fontes das imagens: </a:t>
            </a:r>
            <a:r>
              <a:rPr lang="pt-BR" dirty="0" smtClean="0">
                <a:hlinkClick r:id="rId3"/>
              </a:rPr>
              <a:t>http://www.childrensmuseum.org/cosmicquest/outer_planets.html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http://www.spurgeonworld.com/blog/archives/2006/08/voyager_sets_an.html</a:t>
            </a:r>
            <a:endParaRPr lang="pt-BR" dirty="0" smtClean="0"/>
          </a:p>
          <a:p>
            <a:r>
              <a:rPr lang="pt-BR" dirty="0" smtClean="0">
                <a:hlinkClick r:id="rId5"/>
              </a:rPr>
              <a:t>http://www.guarniero.nl/large_models/gallery/Cassini-Huygens.htm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93B67-D065-4AFB-8217-38BA7C9DDF44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 das imagens: 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http://www.asaidera.com.br/viewtopic.</a:t>
            </a:r>
            <a:r>
              <a:rPr lang="pt-B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php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?f=29&amp;t=1007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93B67-D065-4AFB-8217-38BA7C9DDF44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das imagens:</a:t>
            </a:r>
            <a:r>
              <a:rPr lang="pt-BR" baseline="0" dirty="0" smtClean="0"/>
              <a:t> </a:t>
            </a:r>
            <a:r>
              <a:rPr lang="pt-BR" dirty="0" smtClean="0">
                <a:hlinkClick r:id="rId3"/>
              </a:rPr>
              <a:t>http://nssdc.gsfc.nasa.gov/image/planetary/saturn/saturn.jpg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93B67-D065-4AFB-8217-38BA7C9DDF44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Fontes das imagens: 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http://www.observatorij.org/GalerijaCanon.html</a:t>
            </a:r>
            <a:endParaRPr lang="pt-BR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dirty="0" smtClean="0">
                <a:hlinkClick r:id="rId4"/>
              </a:rPr>
              <a:t>http://asterisk.apod.com/viewtopic.</a:t>
            </a:r>
            <a:r>
              <a:rPr lang="pt-BR" dirty="0" err="1" smtClean="0">
                <a:hlinkClick r:id="rId4"/>
              </a:rPr>
              <a:t>php</a:t>
            </a:r>
            <a:r>
              <a:rPr lang="pt-BR" dirty="0" smtClean="0">
                <a:hlinkClick r:id="rId4"/>
              </a:rPr>
              <a:t>?t=12724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93B67-D065-4AFB-8217-38BA7C9DDF44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AD7544-FFC6-403C-ADC6-C307F1303CC4}" type="datetimeFigureOut">
              <a:rPr lang="pt-BR" smtClean="0"/>
              <a:pPr/>
              <a:t>02/07/2011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9D104-B6AF-4F48-A9E3-E343CC34037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AD7544-FFC6-403C-ADC6-C307F1303CC4}" type="datetimeFigureOut">
              <a:rPr lang="pt-BR" smtClean="0"/>
              <a:pPr/>
              <a:t>02/07/2011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9D104-B6AF-4F48-A9E3-E343CC34037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AD7544-FFC6-403C-ADC6-C307F1303CC4}" type="datetimeFigureOut">
              <a:rPr lang="pt-BR" smtClean="0"/>
              <a:pPr/>
              <a:t>02/07/2011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9D104-B6AF-4F48-A9E3-E343CC34037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AD7544-FFC6-403C-ADC6-C307F1303CC4}" type="datetimeFigureOut">
              <a:rPr lang="pt-BR" smtClean="0"/>
              <a:pPr/>
              <a:t>02/07/2011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9D104-B6AF-4F48-A9E3-E343CC34037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AD7544-FFC6-403C-ADC6-C307F1303CC4}" type="datetimeFigureOut">
              <a:rPr lang="pt-BR" smtClean="0"/>
              <a:pPr/>
              <a:t>02/07/2011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9D104-B6AF-4F48-A9E3-E343CC34037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AD7544-FFC6-403C-ADC6-C307F1303CC4}" type="datetimeFigureOut">
              <a:rPr lang="pt-BR" smtClean="0"/>
              <a:pPr/>
              <a:t>02/07/2011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9D104-B6AF-4F48-A9E3-E343CC34037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AD7544-FFC6-403C-ADC6-C307F1303CC4}" type="datetimeFigureOut">
              <a:rPr lang="pt-BR" smtClean="0"/>
              <a:pPr/>
              <a:t>02/07/2011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9D104-B6AF-4F48-A9E3-E343CC34037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AD7544-FFC6-403C-ADC6-C307F1303CC4}" type="datetimeFigureOut">
              <a:rPr lang="pt-BR" smtClean="0"/>
              <a:pPr/>
              <a:t>02/07/2011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9D104-B6AF-4F48-A9E3-E343CC34037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AD7544-FFC6-403C-ADC6-C307F1303CC4}" type="datetimeFigureOut">
              <a:rPr lang="pt-BR" smtClean="0"/>
              <a:pPr/>
              <a:t>02/07/2011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9D104-B6AF-4F48-A9E3-E343CC34037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AD7544-FFC6-403C-ADC6-C307F1303CC4}" type="datetimeFigureOut">
              <a:rPr lang="pt-BR" smtClean="0"/>
              <a:pPr/>
              <a:t>02/07/2011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9D104-B6AF-4F48-A9E3-E343CC34037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AD7544-FFC6-403C-ADC6-C307F1303CC4}" type="datetimeFigureOut">
              <a:rPr lang="pt-BR" smtClean="0"/>
              <a:pPr/>
              <a:t>02/07/2011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9D104-B6AF-4F48-A9E3-E343CC34037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9AD7544-FFC6-403C-ADC6-C307F1303CC4}" type="datetimeFigureOut">
              <a:rPr lang="pt-BR" smtClean="0"/>
              <a:pPr/>
              <a:t>02/07/2011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899D104-B6AF-4F48-A9E3-E343CC34037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system.nasa.gov/planets/profile.cfm?Object=Saturn&amp;Display=Rings" TargetMode="External"/><Relationship Id="rId2" Type="http://schemas.openxmlformats.org/officeDocument/2006/relationships/hyperlink" Target="http://www.cdcc.usp.br/cda/aprendendo-basico/sistema-solar/saturno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ciencia-cultura.com/Astronomia/saturno.html" TargetMode="External"/><Relationship Id="rId4" Type="http://schemas.openxmlformats.org/officeDocument/2006/relationships/hyperlink" Target="http://pds-rings.seti.org/satur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Luas de Saturno</a:t>
            </a:r>
            <a:endParaRPr lang="pt-BR" dirty="0"/>
          </a:p>
        </p:txBody>
      </p:sp>
      <p:pic>
        <p:nvPicPr>
          <p:cNvPr id="34820" name="Picture 4" descr="http://www.celestialmuse.org/pangloss/Saturn_Addon/saturn_mo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96752"/>
            <a:ext cx="7269832" cy="545237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Luas de Saturno - Mimas</a:t>
            </a:r>
            <a:endParaRPr lang="pt-BR" dirty="0"/>
          </a:p>
        </p:txBody>
      </p:sp>
      <p:pic>
        <p:nvPicPr>
          <p:cNvPr id="37894" name="Picture 6" descr="PIA12572_cratera_Herschel_em_Mimas_lua_de_Saturno_Cassini_2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2851751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896" name="Picture 8" descr="Imagem anterior de Mimas, capturada pela Cassini em 02 de agosto de 2005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340768"/>
            <a:ext cx="4241626" cy="4449987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403648" y="609329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 cratera de </a:t>
            </a:r>
            <a:r>
              <a:rPr lang="pt-BR" dirty="0" err="1" smtClean="0"/>
              <a:t>Herschel</a:t>
            </a:r>
            <a:r>
              <a:rPr lang="pt-BR" dirty="0" smtClean="0"/>
              <a:t> tem 140 km de diâmetro enquanto a lua tem 398 km de diâmetro. </a:t>
            </a:r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 Luas de Saturno - Encélado</a:t>
            </a:r>
            <a:endParaRPr lang="pt-BR" dirty="0"/>
          </a:p>
        </p:txBody>
      </p:sp>
      <p:pic>
        <p:nvPicPr>
          <p:cNvPr id="40962" name="Picture 2" descr="http://solarsystem.nasa.gov/planets/images/inset-sat_enceladus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96752"/>
            <a:ext cx="3366459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64" name="Picture 4" descr="http://www.centauri-dreams.org/wp-content/uploads/2010/02/enceladus_new_plum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340768"/>
            <a:ext cx="3024336" cy="1869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aixaDeTexto 4"/>
          <p:cNvSpPr txBox="1"/>
          <p:nvPr/>
        </p:nvSpPr>
        <p:spPr>
          <a:xfrm>
            <a:off x="1475656" y="573325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 lua Encélado possui estrias de gelo azul e na região sul emite plumas de vapor d’água.</a:t>
            </a:r>
            <a:endParaRPr lang="pt-BR" dirty="0"/>
          </a:p>
        </p:txBody>
      </p:sp>
      <p:pic>
        <p:nvPicPr>
          <p:cNvPr id="40966" name="Picture 6" descr="http://www.theage.com.au/ffximage/2007/07/11/sw_antarctic_wideweb__470x302,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356992"/>
            <a:ext cx="3217118" cy="2067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Luas de Saturno - Encélado</a:t>
            </a:r>
            <a:endParaRPr lang="pt-BR" dirty="0"/>
          </a:p>
        </p:txBody>
      </p:sp>
      <p:pic>
        <p:nvPicPr>
          <p:cNvPr id="1026" name="Picture 2" descr="http://www.spaceprime.com/images/encelad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2" y="2348880"/>
            <a:ext cx="4409008" cy="2683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http://www.jpl.nasa.gov/images/cassini/20080207/cassini20080207-brow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628800"/>
            <a:ext cx="3259862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Luas de Saturno - Titã</a:t>
            </a:r>
            <a:endParaRPr lang="pt-BR" dirty="0"/>
          </a:p>
        </p:txBody>
      </p:sp>
      <p:pic>
        <p:nvPicPr>
          <p:cNvPr id="3" name="Imagem 2" descr="http://astronomyonline.org/aoblog/uploads/2006/07/Titan_July2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56792"/>
            <a:ext cx="3024336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m 3" descr="http://science.nasa.gov/media/medialibrary/2007/05/04/04may_methaneblast_resources/titanlakes2_cassini_me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988840"/>
            <a:ext cx="3312368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aixaDeTexto 4"/>
          <p:cNvSpPr txBox="1"/>
          <p:nvPr/>
        </p:nvSpPr>
        <p:spPr>
          <a:xfrm>
            <a:off x="1619672" y="537321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Titã é a segunda maior lua do Sistema Solar, com atmosfera enevoada  e chuva orgânica. Tem lagos de metano líquido.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Luas de Saturno - Phoebe</a:t>
            </a:r>
            <a:endParaRPr lang="pt-BR" dirty="0"/>
          </a:p>
        </p:txBody>
      </p:sp>
      <p:pic>
        <p:nvPicPr>
          <p:cNvPr id="3" name="Imagem 2" descr="http://sciencecluboflongisland.com/homepage/home_html_493e445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556792"/>
            <a:ext cx="5253930" cy="3652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aixaDeTexto 3"/>
          <p:cNvSpPr txBox="1"/>
          <p:nvPr/>
        </p:nvSpPr>
        <p:spPr>
          <a:xfrm>
            <a:off x="1475656" y="566124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Phoebe faz parte de um conjunto de luas ‘estranhas’. Tem órbita com loops e forma de asteróide.</a:t>
            </a:r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Luas de Saturno - Hipérion</a:t>
            </a:r>
            <a:endParaRPr lang="pt-BR" dirty="0"/>
          </a:p>
        </p:txBody>
      </p:sp>
      <p:pic>
        <p:nvPicPr>
          <p:cNvPr id="43010" name="Picture 2" descr="http://1.bp.blogspot.com/_CeJ-wrXBqkI/TRecAncZYGI/AAAAAAAABGA/VIsZzjsCSAg/s1600/Hyperion_PIA07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12776"/>
            <a:ext cx="4680520" cy="4680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aixaDeTexto 3"/>
          <p:cNvSpPr txBox="1"/>
          <p:nvPr/>
        </p:nvSpPr>
        <p:spPr>
          <a:xfrm>
            <a:off x="6372200" y="1628800"/>
            <a:ext cx="2304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Hipérion tem:</a:t>
            </a:r>
          </a:p>
          <a:p>
            <a:pPr algn="ctr"/>
            <a:endParaRPr lang="pt-BR" dirty="0"/>
          </a:p>
          <a:p>
            <a:pPr algn="ctr">
              <a:buFont typeface="Arial" pitchFamily="34" charset="0"/>
              <a:buChar char="•"/>
            </a:pPr>
            <a:r>
              <a:rPr lang="pt-BR" dirty="0" smtClean="0"/>
              <a:t> Baixa densidade,</a:t>
            </a:r>
          </a:p>
          <a:p>
            <a:pPr algn="ctr"/>
            <a:endParaRPr lang="pt-BR" dirty="0" smtClean="0"/>
          </a:p>
          <a:p>
            <a:pPr algn="ctr">
              <a:buFont typeface="Arial" pitchFamily="34" charset="0"/>
              <a:buChar char="•"/>
            </a:pPr>
            <a:r>
              <a:rPr lang="pt-BR" dirty="0"/>
              <a:t>A</a:t>
            </a:r>
            <a:r>
              <a:rPr lang="pt-BR" dirty="0" smtClean="0"/>
              <a:t>parência vesicular</a:t>
            </a:r>
          </a:p>
          <a:p>
            <a:pPr algn="ctr">
              <a:buFont typeface="Arial" pitchFamily="34" charset="0"/>
              <a:buChar char="•"/>
            </a:pPr>
            <a:endParaRPr lang="pt-BR" dirty="0"/>
          </a:p>
          <a:p>
            <a:pPr algn="ctr">
              <a:buFont typeface="Arial" pitchFamily="34" charset="0"/>
              <a:buChar char="•"/>
            </a:pPr>
            <a:r>
              <a:rPr lang="pt-BR" dirty="0"/>
              <a:t>E</a:t>
            </a:r>
            <a:r>
              <a:rPr lang="pt-BR" dirty="0" smtClean="0"/>
              <a:t>m cada cratera um líquido negro de origem desconhecida.</a:t>
            </a:r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Luas de Saturno - </a:t>
            </a:r>
            <a:r>
              <a:rPr lang="pt-BR" dirty="0" err="1" smtClean="0"/>
              <a:t>Jápeto</a:t>
            </a:r>
            <a:endParaRPr lang="pt-BR" dirty="0"/>
          </a:p>
        </p:txBody>
      </p:sp>
      <p:pic>
        <p:nvPicPr>
          <p:cNvPr id="49154" name="Picture 2" descr="http://antwrp.gsfc.nasa.gov/apod/image/0908/iapetus3_cass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556792"/>
            <a:ext cx="4608512" cy="4096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aixaDeTexto 3"/>
          <p:cNvSpPr txBox="1"/>
          <p:nvPr/>
        </p:nvSpPr>
        <p:spPr>
          <a:xfrm>
            <a:off x="1331640" y="580526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Jápeto</a:t>
            </a:r>
            <a:r>
              <a:rPr lang="pt-BR" dirty="0" smtClean="0"/>
              <a:t> é uma lua dual, síncrona e gira bastante rápido.</a:t>
            </a:r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Anéis de Saturno</a:t>
            </a:r>
            <a:endParaRPr lang="pt-BR" dirty="0"/>
          </a:p>
        </p:txBody>
      </p:sp>
      <p:pic>
        <p:nvPicPr>
          <p:cNvPr id="51202" name="Picture 2" descr="http://www.sciencephoto.com/image/327037/large/R3960128-The_rings_of_Saturn,_artwork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268760"/>
            <a:ext cx="6552728" cy="451273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187624" y="587727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Embora pareçam homogêneos, os anéis são formados por bilhões de partículas que podem chegar aos quilômetros em dimensão.</a:t>
            </a:r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Anéis de Saturno</a:t>
            </a:r>
            <a:endParaRPr lang="pt-BR" dirty="0"/>
          </a:p>
        </p:txBody>
      </p:sp>
      <p:pic>
        <p:nvPicPr>
          <p:cNvPr id="3" name="Imagem 2" descr="http://clccharter.org/kurt1/Galaxy%20Project/Saturn_Rings_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6444927" cy="4367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aixaDeTexto 3"/>
          <p:cNvSpPr txBox="1"/>
          <p:nvPr/>
        </p:nvSpPr>
        <p:spPr>
          <a:xfrm>
            <a:off x="1259632" y="602128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Em algumas regiões ocorrem divisões, como as descobertas por Jean Dominique Cassini (1675) e Johann Encke (1783).</a:t>
            </a:r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6050"/>
            <a:ext cx="9144000" cy="703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8000" y="1441450"/>
            <a:ext cx="8124825" cy="3514725"/>
            <a:chOff x="320" y="908"/>
            <a:chExt cx="5118" cy="2214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" y="908"/>
              <a:ext cx="5119" cy="2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320" y="908"/>
              <a:ext cx="5119" cy="2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Anéis de Saturno</a:t>
            </a:r>
            <a:endParaRPr lang="pt-BR" dirty="0"/>
          </a:p>
        </p:txBody>
      </p:sp>
      <p:pic>
        <p:nvPicPr>
          <p:cNvPr id="52226" name="Picture 2" descr="Saturn Rings Asp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40768"/>
            <a:ext cx="7056784" cy="5292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Anéis de Saturno</a:t>
            </a:r>
            <a:endParaRPr lang="pt-BR" dirty="0"/>
          </a:p>
        </p:txBody>
      </p:sp>
      <p:pic>
        <p:nvPicPr>
          <p:cNvPr id="3" name="Imagem 2" descr="http://upload.wikimedia.org/wikipedia/commons/f/f7/Saturn%27s_Rings_PIA035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060848"/>
            <a:ext cx="7577138" cy="2675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aixaDeTexto 3"/>
          <p:cNvSpPr txBox="1"/>
          <p:nvPr/>
        </p:nvSpPr>
        <p:spPr>
          <a:xfrm>
            <a:off x="1691680" y="5085184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Os anéis são divididos em grupos principais, nomeados de acordo com a sua descoberta. Chegam aos 282.000 km de extensão por 1 km de espessura.</a:t>
            </a:r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Anéis de Saturno - A</a:t>
            </a:r>
            <a:endParaRPr lang="pt-BR" dirty="0"/>
          </a:p>
        </p:txBody>
      </p:sp>
      <p:pic>
        <p:nvPicPr>
          <p:cNvPr id="58370" name="Picture 2" descr="http://images.spaceref.com/news/2007/PIA08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72816"/>
            <a:ext cx="4762500" cy="4076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5" name="Conector de seta reta 4"/>
          <p:cNvCxnSpPr/>
          <p:nvPr/>
        </p:nvCxnSpPr>
        <p:spPr>
          <a:xfrm rot="5400000">
            <a:off x="4391980" y="2024844"/>
            <a:ext cx="158417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rot="5400000" flipH="1" flipV="1">
            <a:off x="971600" y="4797152"/>
            <a:ext cx="216024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076056" y="11247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Pan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259632" y="60932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Daphnis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300192" y="2996952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Os anéis A são delimitados pelas divisão de Encke, onde está a lua Pan, e Keeler, onde está a lua Daphnis.</a:t>
            </a:r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Anéis de Saturno - B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15616" y="609329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Estes anéis são conhecidos pelos ‘spokes’, marcas radiais ‘fantasmas’.</a:t>
            </a:r>
            <a:endParaRPr lang="pt-BR" dirty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340768"/>
            <a:ext cx="6648450" cy="415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Anéis de Saturno - C</a:t>
            </a:r>
            <a:endParaRPr lang="pt-BR" dirty="0"/>
          </a:p>
        </p:txBody>
      </p:sp>
      <p:pic>
        <p:nvPicPr>
          <p:cNvPr id="61442" name="Picture 2" descr="http://www.space-pictures.com/images/full-size/Saturns_Rings_200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340768"/>
            <a:ext cx="6811094" cy="4540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aixaDeTexto 3"/>
          <p:cNvSpPr txBox="1"/>
          <p:nvPr/>
        </p:nvSpPr>
        <p:spPr>
          <a:xfrm>
            <a:off x="1331640" y="602128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Os anéis C possuem menos luminosidade, então se acredita que têm menos partículas.</a:t>
            </a:r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Anéis de Saturno - D</a:t>
            </a:r>
            <a:endParaRPr lang="pt-BR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7058025" cy="3819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aixaDeTexto 3"/>
          <p:cNvSpPr txBox="1"/>
          <p:nvPr/>
        </p:nvSpPr>
        <p:spPr>
          <a:xfrm>
            <a:off x="1403648" y="551723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Os anéis D são bastante dinâmicos, se movimentando uns sobre os outros e ‘enrugando’.</a:t>
            </a:r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Anéis de Saturno - E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47664" y="602128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Os anéis E são formados pelas plumas de Encélado.</a:t>
            </a:r>
            <a:endParaRPr lang="pt-BR" dirty="0"/>
          </a:p>
        </p:txBody>
      </p:sp>
      <p:pic>
        <p:nvPicPr>
          <p:cNvPr id="5" name="Imagem 4" descr="http://www.astronomy.org/StarWatch/January/1-07-enceladus-and-e-rin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5976938" cy="3881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Anéis de Saturno - F</a:t>
            </a:r>
            <a:endParaRPr lang="pt-BR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052736"/>
            <a:ext cx="5326948" cy="454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403648" y="580526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Os anéis F são definidos pelas órbitas de </a:t>
            </a:r>
            <a:r>
              <a:rPr lang="pt-BR" dirty="0" err="1" smtClean="0"/>
              <a:t>Prometheus</a:t>
            </a:r>
            <a:r>
              <a:rPr lang="pt-BR" dirty="0" smtClean="0"/>
              <a:t> (102km de diâmetro) e Pandora (84 km de diâmetro). O grupo tem espessura de 1.500 km.</a:t>
            </a:r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Anéis de Saturno - G</a:t>
            </a:r>
            <a:endParaRPr lang="pt-BR" dirty="0"/>
          </a:p>
        </p:txBody>
      </p:sp>
      <p:pic>
        <p:nvPicPr>
          <p:cNvPr id="67586" name="Picture 2" descr="http://www.practicalspace.com/saturn/rings/images/cassini-saturn-g-ring-aegae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6984776" cy="3492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aixaDeTexto 3"/>
          <p:cNvSpPr txBox="1"/>
          <p:nvPr/>
        </p:nvSpPr>
        <p:spPr>
          <a:xfrm>
            <a:off x="1403648" y="530120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Os anéis G podem estar sob ressonância com Mimas.</a:t>
            </a:r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75656" y="1556792"/>
            <a:ext cx="66967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>
                <a:hlinkClick r:id="rId2"/>
              </a:rPr>
              <a:t>http://www.cdcc.usp.br/cda/aprendendo-basico/sistema-solar/saturno.html</a:t>
            </a:r>
            <a:endParaRPr lang="pt-BR" dirty="0"/>
          </a:p>
          <a:p>
            <a:endParaRPr lang="pt-BR" dirty="0">
              <a:hlinkClick r:id="rId3"/>
            </a:endParaRPr>
          </a:p>
          <a:p>
            <a:r>
              <a:rPr lang="pt-BR" u="sng" dirty="0" smtClean="0">
                <a:hlinkClick r:id="rId3"/>
              </a:rPr>
              <a:t>http</a:t>
            </a:r>
            <a:r>
              <a:rPr lang="pt-BR" u="sng" dirty="0">
                <a:hlinkClick r:id="rId3"/>
              </a:rPr>
              <a:t>://solarsystem.nasa.gov/planets/profile.</a:t>
            </a:r>
            <a:r>
              <a:rPr lang="pt-BR" u="sng" dirty="0" err="1">
                <a:hlinkClick r:id="rId3"/>
              </a:rPr>
              <a:t>cfm</a:t>
            </a:r>
            <a:r>
              <a:rPr lang="pt-BR" u="sng" dirty="0">
                <a:hlinkClick r:id="rId3"/>
              </a:rPr>
              <a:t>?</a:t>
            </a:r>
            <a:r>
              <a:rPr lang="pt-BR" u="sng" dirty="0" err="1">
                <a:hlinkClick r:id="rId3"/>
              </a:rPr>
              <a:t>Object</a:t>
            </a:r>
            <a:r>
              <a:rPr lang="pt-BR" u="sng" dirty="0">
                <a:hlinkClick r:id="rId3"/>
              </a:rPr>
              <a:t>=</a:t>
            </a:r>
            <a:r>
              <a:rPr lang="pt-BR" u="sng" dirty="0" err="1">
                <a:hlinkClick r:id="rId3"/>
              </a:rPr>
              <a:t>Saturn&amp;Display</a:t>
            </a:r>
            <a:r>
              <a:rPr lang="pt-BR" u="sng" dirty="0">
                <a:hlinkClick r:id="rId3"/>
              </a:rPr>
              <a:t>=</a:t>
            </a:r>
            <a:r>
              <a:rPr lang="pt-BR" u="sng" dirty="0" err="1">
                <a:hlinkClick r:id="rId3"/>
              </a:rPr>
              <a:t>Rings</a:t>
            </a:r>
            <a:endParaRPr lang="pt-BR" dirty="0"/>
          </a:p>
          <a:p>
            <a:endParaRPr lang="pt-BR" dirty="0">
              <a:hlinkClick r:id="rId4"/>
            </a:endParaRPr>
          </a:p>
          <a:p>
            <a:r>
              <a:rPr lang="pt-BR" u="sng" dirty="0" smtClean="0">
                <a:hlinkClick r:id="rId4"/>
              </a:rPr>
              <a:t>http</a:t>
            </a:r>
            <a:r>
              <a:rPr lang="pt-BR" u="sng" dirty="0">
                <a:hlinkClick r:id="rId4"/>
              </a:rPr>
              <a:t>://pds-rings.seti.org/saturn</a:t>
            </a:r>
            <a:r>
              <a:rPr lang="pt-BR" u="sng" dirty="0" smtClean="0">
                <a:hlinkClick r:id="rId4"/>
              </a:rPr>
              <a:t>/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 </a:t>
            </a:r>
            <a:r>
              <a:rPr lang="pt-BR" u="sng" dirty="0">
                <a:hlinkClick r:id="rId5"/>
              </a:rPr>
              <a:t>http://</a:t>
            </a:r>
            <a:r>
              <a:rPr lang="pt-BR" u="sng" dirty="0" smtClean="0">
                <a:hlinkClick r:id="rId5"/>
              </a:rPr>
              <a:t>www.ciencia-cultura.com/Astronomia/saturno.html</a:t>
            </a:r>
            <a:endParaRPr lang="pt-BR" u="sng" dirty="0" smtClean="0"/>
          </a:p>
          <a:p>
            <a:endParaRPr lang="pt-BR" u="sng" dirty="0"/>
          </a:p>
          <a:p>
            <a:r>
              <a:rPr lang="pt-BR" dirty="0" smtClean="0"/>
              <a:t>TISCARENO</a:t>
            </a:r>
            <a:r>
              <a:rPr lang="pt-BR" dirty="0"/>
              <a:t>, Matthew S., “</a:t>
            </a:r>
            <a:r>
              <a:rPr lang="pt-BR" i="1" dirty="0" err="1"/>
              <a:t>Ringworld</a:t>
            </a:r>
            <a:r>
              <a:rPr lang="pt-BR" i="1" dirty="0"/>
              <a:t> </a:t>
            </a:r>
            <a:r>
              <a:rPr lang="pt-BR" i="1" dirty="0" err="1"/>
              <a:t>Revelation</a:t>
            </a:r>
            <a:r>
              <a:rPr lang="pt-BR" dirty="0"/>
              <a:t>”, Revista Sky &amp; Telescope, Edição de Fevereiro de 2007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err="1" smtClean="0"/>
              <a:t>McEWEN</a:t>
            </a:r>
            <a:r>
              <a:rPr lang="pt-BR" dirty="0"/>
              <a:t>, Alfred S., “Cassini desvenda Saturno”, Revista </a:t>
            </a:r>
            <a:r>
              <a:rPr lang="pt-BR" dirty="0" err="1"/>
              <a:t>Astronomy</a:t>
            </a:r>
            <a:r>
              <a:rPr lang="pt-BR" dirty="0"/>
              <a:t> Brasil, </a:t>
            </a:r>
            <a:r>
              <a:rPr lang="pt-BR" dirty="0" err="1"/>
              <a:t>Vol</a:t>
            </a:r>
            <a:r>
              <a:rPr lang="pt-BR" dirty="0"/>
              <a:t> 1., n˚3.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astronet.ru/pubd/2008/10/20/0001231435/saturn8_cassini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4350" y="-675456"/>
            <a:ext cx="9658350" cy="942975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SATURNO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396552" y="1844824"/>
            <a:ext cx="5288632" cy="622920"/>
          </a:xfrm>
        </p:spPr>
        <p:txBody>
          <a:bodyPr/>
          <a:lstStyle/>
          <a:p>
            <a:pPr algn="ctr"/>
            <a:r>
              <a:rPr lang="pt-BR" dirty="0" smtClean="0">
                <a:blipFill>
                  <a:blip r:embed="rId4"/>
                  <a:tile tx="0" ty="0" sx="100000" sy="100000" flip="none" algn="tl"/>
                </a:blipFill>
              </a:rPr>
              <a:t>O senhor dos anéis</a:t>
            </a:r>
            <a:endParaRPr lang="pt-BR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13844" y="836712"/>
            <a:ext cx="3462102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500" dirty="0" smtClean="0">
                <a:blipFill>
                  <a:blip r:embed="rId4"/>
                  <a:tile tx="0" ty="0" sx="100000" sy="100000" flip="none" algn="tl"/>
                </a:blipFill>
              </a:rPr>
              <a:t>SATURNO</a:t>
            </a:r>
            <a:endParaRPr lang="pt-BR" sz="6500" dirty="0">
              <a:blipFill>
                <a:blip r:embed="rId4"/>
                <a:tile tx="0" ty="0" sx="100000" sy="100000" flip="none" algn="tl"/>
              </a:blipFill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2" descr="http://images.astronet.ru/pubd/2008/10/20/0001231435/saturn8_cassini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4350" y="-675456"/>
            <a:ext cx="9658350" cy="9429751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-324544" y="332656"/>
            <a:ext cx="5776582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500" dirty="0" smtClean="0">
                <a:blipFill>
                  <a:blip r:embed="rId3"/>
                  <a:tile tx="0" ty="0" sx="100000" sy="100000" flip="none" algn="tl"/>
                </a:blipFill>
              </a:rPr>
              <a:t>PERGUNTAS?</a:t>
            </a:r>
            <a:endParaRPr lang="pt-BR" sz="65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 pouco de história</a:t>
            </a:r>
            <a:endParaRPr lang="pt-BR" dirty="0"/>
          </a:p>
        </p:txBody>
      </p:sp>
      <p:pic>
        <p:nvPicPr>
          <p:cNvPr id="3" name="Imagem 2" descr="http://www.wordsources.info/planet-saturn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3075781" cy="3920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aixaDeTexto 3"/>
          <p:cNvSpPr txBox="1"/>
          <p:nvPr/>
        </p:nvSpPr>
        <p:spPr>
          <a:xfrm>
            <a:off x="1043608" y="544522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Saturno – deus romano da colheita e do tempo. O sábado recebe esse nome em sua homenagem.</a:t>
            </a:r>
            <a:endParaRPr lang="pt-BR" dirty="0"/>
          </a:p>
        </p:txBody>
      </p:sp>
      <p:pic>
        <p:nvPicPr>
          <p:cNvPr id="18434" name="Picture 2" descr="http://www.alchemywebsite.com/images/amcl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268760"/>
            <a:ext cx="4067944" cy="412218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 pouco de história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43608" y="544522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Saturno – Foi Galileu Galilei (1564-1642) quem primeiro observou os anéis de Saturno, em 1610. Chamou-os de ‘orelhas’.</a:t>
            </a:r>
            <a:endParaRPr lang="pt-BR" dirty="0"/>
          </a:p>
        </p:txBody>
      </p:sp>
      <p:pic>
        <p:nvPicPr>
          <p:cNvPr id="25602" name="Picture 2" descr="http://blogdofavre.ig.com.br/wp-content/uploads/2008/03/galile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060848"/>
            <a:ext cx="1872208" cy="2502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http://www.scitechantiques.com/Galileo_telescope/AAAAgalileo_telesc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060848"/>
            <a:ext cx="1800200" cy="2514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https://eee.uci.edu/clients/bjbecker/ExploringtheCosmos/huygenssaturndraw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700808"/>
            <a:ext cx="3439245" cy="32715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 pouco de história</a:t>
            </a:r>
            <a:endParaRPr lang="pt-BR" dirty="0"/>
          </a:p>
        </p:txBody>
      </p:sp>
      <p:pic>
        <p:nvPicPr>
          <p:cNvPr id="26626" name="Picture 2" descr="http://www.childrensmuseum.org/cosmicquest/assets/voyager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348880"/>
            <a:ext cx="3333750" cy="2152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aixaDeTexto 3"/>
          <p:cNvSpPr txBox="1"/>
          <p:nvPr/>
        </p:nvSpPr>
        <p:spPr>
          <a:xfrm>
            <a:off x="1187624" y="5157192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Foi só por volta da década de 70, 80 que foi possível ter maior aproximação de Saturno.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47664" y="177281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Pioneer 11</a:t>
            </a:r>
            <a:endParaRPr lang="pt-BR" dirty="0"/>
          </a:p>
        </p:txBody>
      </p:sp>
      <p:pic>
        <p:nvPicPr>
          <p:cNvPr id="26628" name="Picture 4" descr="http://www.spurgeonworld.com/blog/images/voya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628800"/>
            <a:ext cx="2857500" cy="2124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aixaDeTexto 6"/>
          <p:cNvSpPr txBox="1"/>
          <p:nvPr/>
        </p:nvSpPr>
        <p:spPr>
          <a:xfrm>
            <a:off x="5364088" y="112474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Voyager </a:t>
            </a:r>
            <a:endParaRPr lang="pt-BR" dirty="0"/>
          </a:p>
        </p:txBody>
      </p:sp>
      <p:pic>
        <p:nvPicPr>
          <p:cNvPr id="26632" name="Picture 8" descr="http://www.guarniero.nl/large_models/gallery/Cassini-Huygens/Cassini-huyge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293096"/>
            <a:ext cx="2784025" cy="2091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aixaDeTexto 9"/>
          <p:cNvSpPr txBox="1"/>
          <p:nvPr/>
        </p:nvSpPr>
        <p:spPr>
          <a:xfrm>
            <a:off x="5436096" y="39330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Cassini Huygens</a:t>
            </a:r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Saturno</a:t>
            </a:r>
            <a:endParaRPr lang="pt-BR" dirty="0"/>
          </a:p>
        </p:txBody>
      </p:sp>
      <p:pic>
        <p:nvPicPr>
          <p:cNvPr id="3" name="Imagem 2" descr="http://www.asaidera.com.br/userpix/2_sistema_sol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9360" y="1412777"/>
            <a:ext cx="7663120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aixaDeTexto 3"/>
          <p:cNvSpPr txBox="1"/>
          <p:nvPr/>
        </p:nvSpPr>
        <p:spPr>
          <a:xfrm>
            <a:off x="1403648" y="4941168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Saturno é o sexto planeta do sistema Solar, contando a partir do Sol, em distância. Em tamanho, o segundo se não forem considerados os seus anéis.</a:t>
            </a:r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Saturno</a:t>
            </a:r>
            <a:endParaRPr lang="pt-BR" dirty="0"/>
          </a:p>
        </p:txBody>
      </p:sp>
      <p:pic>
        <p:nvPicPr>
          <p:cNvPr id="28674" name="Picture 2" descr="http://nssdc.gsfc.nasa.gov/image/planetary/saturn/satu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4176464" cy="3249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aixaDeTexto 3"/>
          <p:cNvSpPr txBox="1"/>
          <p:nvPr/>
        </p:nvSpPr>
        <p:spPr>
          <a:xfrm>
            <a:off x="5580112" y="1124744"/>
            <a:ext cx="356388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Características :</a:t>
            </a:r>
          </a:p>
          <a:p>
            <a:pPr algn="ctr"/>
            <a:endParaRPr lang="pt-BR" dirty="0"/>
          </a:p>
          <a:p>
            <a:pPr algn="ctr">
              <a:buFont typeface="Arial" pitchFamily="34" charset="0"/>
              <a:buChar char="•"/>
            </a:pPr>
            <a:r>
              <a:rPr lang="pt-BR" dirty="0" smtClean="0"/>
              <a:t>Diâmetro: 120.536 km</a:t>
            </a:r>
          </a:p>
          <a:p>
            <a:pPr algn="ctr"/>
            <a:endParaRPr lang="pt-BR" dirty="0"/>
          </a:p>
          <a:p>
            <a:pPr algn="ctr">
              <a:buFont typeface="Arial" pitchFamily="34" charset="0"/>
              <a:buChar char="•"/>
            </a:pPr>
            <a:r>
              <a:rPr lang="pt-BR" dirty="0" smtClean="0"/>
              <a:t> Temperatura superficial média: -125 </a:t>
            </a:r>
            <a:r>
              <a:rPr lang="pt-BR" dirty="0" smtClean="0">
                <a:latin typeface="Arial"/>
                <a:cs typeface="Arial"/>
              </a:rPr>
              <a:t>˚C</a:t>
            </a:r>
          </a:p>
          <a:p>
            <a:pPr algn="ctr">
              <a:buFont typeface="Arial" pitchFamily="34" charset="0"/>
              <a:buChar char="•"/>
            </a:pPr>
            <a:endParaRPr lang="pt-BR" dirty="0">
              <a:latin typeface="Arial"/>
              <a:cs typeface="Arial"/>
            </a:endParaRPr>
          </a:p>
          <a:p>
            <a:pPr algn="ctr">
              <a:buFont typeface="Arial" pitchFamily="34" charset="0"/>
              <a:buChar char="•"/>
            </a:pPr>
            <a:r>
              <a:rPr lang="pt-BR" dirty="0">
                <a:latin typeface="Arial"/>
                <a:cs typeface="Arial"/>
              </a:rPr>
              <a:t> </a:t>
            </a:r>
            <a:r>
              <a:rPr lang="pt-BR" dirty="0" smtClean="0">
                <a:latin typeface="Arial"/>
                <a:cs typeface="Arial"/>
              </a:rPr>
              <a:t>Rotação equatorial: 10h45min</a:t>
            </a:r>
          </a:p>
          <a:p>
            <a:pPr algn="ctr">
              <a:buFont typeface="Arial" pitchFamily="34" charset="0"/>
              <a:buChar char="•"/>
            </a:pPr>
            <a:endParaRPr lang="pt-BR" dirty="0">
              <a:latin typeface="Arial"/>
              <a:cs typeface="Arial"/>
            </a:endParaRPr>
          </a:p>
          <a:p>
            <a:pPr algn="ctr">
              <a:buFont typeface="Arial" pitchFamily="34" charset="0"/>
              <a:buChar char="•"/>
            </a:pPr>
            <a:r>
              <a:rPr lang="pt-BR" dirty="0" smtClean="0">
                <a:latin typeface="Arial"/>
                <a:cs typeface="Arial"/>
              </a:rPr>
              <a:t>Translação: 29,5 anos (35.000km/h)</a:t>
            </a:r>
          </a:p>
          <a:p>
            <a:pPr algn="ctr">
              <a:buFont typeface="Arial" pitchFamily="34" charset="0"/>
              <a:buChar char="•"/>
            </a:pPr>
            <a:endParaRPr lang="pt-BR" dirty="0">
              <a:latin typeface="Arial"/>
              <a:cs typeface="Arial"/>
            </a:endParaRPr>
          </a:p>
          <a:p>
            <a:pPr algn="ctr">
              <a:buFont typeface="Arial" pitchFamily="34" charset="0"/>
              <a:buChar char="•"/>
            </a:pPr>
            <a:r>
              <a:rPr lang="pt-BR" dirty="0" smtClean="0">
                <a:latin typeface="Arial"/>
                <a:cs typeface="Arial"/>
              </a:rPr>
              <a:t>Inclinação em relação à eclítica: 27˚</a:t>
            </a:r>
          </a:p>
          <a:p>
            <a:pPr algn="ctr">
              <a:buFont typeface="Arial" pitchFamily="34" charset="0"/>
              <a:buChar char="•"/>
            </a:pPr>
            <a:endParaRPr lang="pt-BR" dirty="0">
              <a:latin typeface="Arial"/>
              <a:cs typeface="Arial"/>
            </a:endParaRPr>
          </a:p>
          <a:p>
            <a:pPr algn="ctr">
              <a:buFont typeface="Arial" pitchFamily="34" charset="0"/>
              <a:buChar char="•"/>
            </a:pPr>
            <a:r>
              <a:rPr lang="pt-BR" dirty="0" smtClean="0">
                <a:latin typeface="Arial"/>
                <a:cs typeface="Arial"/>
              </a:rPr>
              <a:t>Gravidade: 9.05m/s</a:t>
            </a:r>
            <a:r>
              <a:rPr lang="pt-BR" baseline="30000" dirty="0" smtClean="0">
                <a:latin typeface="Arial"/>
                <a:cs typeface="Arial"/>
              </a:rPr>
              <a:t>2</a:t>
            </a:r>
          </a:p>
          <a:p>
            <a:pPr algn="ctr">
              <a:buFont typeface="Arial" pitchFamily="34" charset="0"/>
              <a:buChar char="•"/>
            </a:pPr>
            <a:endParaRPr lang="pt-BR" baseline="30000" dirty="0">
              <a:latin typeface="Arial"/>
              <a:cs typeface="Arial"/>
            </a:endParaRPr>
          </a:p>
          <a:p>
            <a:pPr algn="ctr">
              <a:buFont typeface="Arial" pitchFamily="34" charset="0"/>
              <a:buChar char="•"/>
            </a:pPr>
            <a:r>
              <a:rPr lang="pt-BR" dirty="0" smtClean="0">
                <a:latin typeface="Arial"/>
                <a:cs typeface="Arial"/>
              </a:rPr>
              <a:t>Luas: 53 nomeadas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Saturno</a:t>
            </a:r>
            <a:endParaRPr lang="pt-BR" dirty="0"/>
          </a:p>
        </p:txBody>
      </p:sp>
      <p:pic>
        <p:nvPicPr>
          <p:cNvPr id="3" name="Imagem 2" descr="http://t0.gstatic.com/images?q=tbn:ANd9GcQFZ74e4zkLz4BA3eo7fD_JAgod93Dsh4w-VFh5MAp4nTAPoAfo&amp;t=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052736"/>
            <a:ext cx="1872208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m 3" descr="http://www.observatorij.org/Canon/saturn2007-04-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692696"/>
            <a:ext cx="2088232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708920"/>
            <a:ext cx="7467124" cy="38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475656" y="141277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observação noturna hoje, 02/07/2011 às  21h</a:t>
            </a:r>
            <a:endParaRPr lang="pt-BR" dirty="0"/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122</TotalTime>
  <Words>880</Words>
  <Application>Microsoft Office PowerPoint</Application>
  <PresentationFormat>Apresentação na tela (4:3)</PresentationFormat>
  <Paragraphs>159</Paragraphs>
  <Slides>30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Solstício</vt:lpstr>
      <vt:lpstr>Slide 1</vt:lpstr>
      <vt:lpstr>Slide 2</vt:lpstr>
      <vt:lpstr>SATURNO</vt:lpstr>
      <vt:lpstr>Um pouco de história</vt:lpstr>
      <vt:lpstr>Um pouco de história</vt:lpstr>
      <vt:lpstr>Um pouco de história</vt:lpstr>
      <vt:lpstr>Saturno</vt:lpstr>
      <vt:lpstr>Saturno</vt:lpstr>
      <vt:lpstr>Saturno</vt:lpstr>
      <vt:lpstr>As Luas de Saturno</vt:lpstr>
      <vt:lpstr>As Luas de Saturno - Mimas</vt:lpstr>
      <vt:lpstr>As Luas de Saturno - Encélado</vt:lpstr>
      <vt:lpstr>As Luas de Saturno - Encélado</vt:lpstr>
      <vt:lpstr>As Luas de Saturno - Titã</vt:lpstr>
      <vt:lpstr>As Luas de Saturno - Phoebe</vt:lpstr>
      <vt:lpstr>As Luas de Saturno - Hipérion</vt:lpstr>
      <vt:lpstr>As Luas de Saturno - Jápeto</vt:lpstr>
      <vt:lpstr>Os Anéis de Saturno</vt:lpstr>
      <vt:lpstr>Os Anéis de Saturno</vt:lpstr>
      <vt:lpstr>Os Anéis de Saturno</vt:lpstr>
      <vt:lpstr>Os Anéis de Saturno</vt:lpstr>
      <vt:lpstr>Os Anéis de Saturno - A</vt:lpstr>
      <vt:lpstr>Os Anéis de Saturno - B</vt:lpstr>
      <vt:lpstr>Os Anéis de Saturno - C</vt:lpstr>
      <vt:lpstr>Os Anéis de Saturno - D</vt:lpstr>
      <vt:lpstr>Os Anéis de Saturno - E</vt:lpstr>
      <vt:lpstr>Os Anéis de Saturno - F</vt:lpstr>
      <vt:lpstr>Os Anéis de Saturno - G</vt:lpstr>
      <vt:lpstr>Bibliografia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SATURNO</dc:title>
  <dc:creator>Julio</dc:creator>
  <cp:lastModifiedBy>Observatório</cp:lastModifiedBy>
  <cp:revision>87</cp:revision>
  <dcterms:created xsi:type="dcterms:W3CDTF">2011-07-02T19:39:36Z</dcterms:created>
  <dcterms:modified xsi:type="dcterms:W3CDTF">2011-07-02T23:26:25Z</dcterms:modified>
</cp:coreProperties>
</file>