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7" r:id="rId10"/>
    <p:sldId id="269" r:id="rId11"/>
    <p:sldId id="263" r:id="rId12"/>
    <p:sldId id="270" r:id="rId13"/>
    <p:sldId id="271" r:id="rId14"/>
    <p:sldId id="272" r:id="rId15"/>
    <p:sldId id="264" r:id="rId16"/>
    <p:sldId id="273" r:id="rId17"/>
    <p:sldId id="26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899EB-D1D9-4F2F-9EB3-87E95CADA276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D3EDB-2F1F-4BFE-B507-FA0A936DA93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4DFB0-7233-48FD-BAE1-787A952298D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CB2ED07-A19A-45DC-A487-F1205F7B2DA1}" type="slidenum">
              <a:rPr lang="pt-BR" sz="1200">
                <a:latin typeface="+mn-lt"/>
                <a:cs typeface="+mn-cs"/>
              </a:rPr>
              <a:pPr algn="r">
                <a:defRPr/>
              </a:pPr>
              <a:t>2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3994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355778DE-7147-454A-A86B-97F21201FF5D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0" hangingPunct="0"/>
              <a:t>2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3C91F97-2A37-4F5C-A356-C0547167D3C4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defTabSz="449263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2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BB913C3-D8A6-4187-B83B-EBFDD50B9B19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defTabSz="449263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994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t-B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944" name="Rectangle 3"/>
          <p:cNvSpPr>
            <a:spLocks noGrp="1" noChangeArrowheads="1"/>
          </p:cNvSpPr>
          <p:nvPr>
            <p:ph type="body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B9439-647A-44B8-9522-B5301BF29293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266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6C18A0B-9AE6-409E-BC11-7857C5A87E51}" type="slidenum">
              <a:rPr lang="pt-BR" sz="1200">
                <a:latin typeface="+mn-lt"/>
                <a:cs typeface="+mn-cs"/>
              </a:rPr>
              <a:pPr algn="r">
                <a:defRPr/>
              </a:pPr>
              <a:t>4</a:t>
            </a:fld>
            <a:endParaRPr lang="pt-BR" sz="1200">
              <a:latin typeface="+mn-lt"/>
              <a:cs typeface="+mn-cs"/>
            </a:endParaRPr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1923E7A-50A5-4344-8C8C-2756BF7954AF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algn="r" eaLnBrk="0" hangingPunct="0"/>
              <a:t>4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F6D73A5-C8D9-41EB-B8B5-E7AF800DD677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algn="r" defTabSz="449263" eaLnBrk="0" hangingPunct="0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GB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09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lIns="90000" tIns="46800" rIns="90000" bIns="46800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8177-A4E1-4500-9F83-580A6D704BB0}" type="datetimeFigureOut">
              <a:rPr lang="pt-BR" smtClean="0"/>
              <a:t>19/03/2011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E3340-9B9C-4DC3-8033-C1C13A188E5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da@cdcc.sc.usp.br" TargetMode="External"/><Relationship Id="rId2" Type="http://schemas.openxmlformats.org/officeDocument/2006/relationships/hyperlink" Target="http://www.cdcc.sc.usp.br/cd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c.sc.usp.br/cda/sessao-astronomia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Observat&#243;rio\Desktop\eclissi-tot-an-rP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Observat&#243;rio\Desktop\FasiLuna-rP-Divx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clicrbs.com.br/rbs/image/105890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196752"/>
            <a:ext cx="9001125" cy="478155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755576" y="76470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PERIGEU +LUA CHEIA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</a:rPr>
              <a:t>Foi por causa disso que aconteceu o terremoto no Japão?</a:t>
            </a:r>
          </a:p>
        </p:txBody>
      </p:sp>
      <p:pic>
        <p:nvPicPr>
          <p:cNvPr id="4098" name="Picture 2" descr="Two images of the northeastern Japan coastal cities of Ofunato and Kesennu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060848"/>
            <a:ext cx="5914712" cy="4439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69847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"Os efeitos sobre a Terra de um </a:t>
            </a:r>
            <a:r>
              <a:rPr lang="pt-BR" sz="3200" dirty="0" err="1">
                <a:solidFill>
                  <a:schemeClr val="bg1"/>
                </a:solidFill>
              </a:rPr>
              <a:t>Supermoon</a:t>
            </a:r>
            <a:r>
              <a:rPr lang="pt-BR" sz="3200" dirty="0">
                <a:solidFill>
                  <a:schemeClr val="bg1"/>
                </a:solidFill>
              </a:rPr>
              <a:t> são menores, e de acordo com os estudos mais detalhados por </a:t>
            </a:r>
            <a:r>
              <a:rPr lang="pt-BR" sz="3200" dirty="0" err="1">
                <a:solidFill>
                  <a:schemeClr val="bg1"/>
                </a:solidFill>
              </a:rPr>
              <a:t>sismólogos</a:t>
            </a:r>
            <a:r>
              <a:rPr lang="pt-BR" sz="3200" dirty="0">
                <a:solidFill>
                  <a:schemeClr val="bg1"/>
                </a:solidFill>
              </a:rPr>
              <a:t> e </a:t>
            </a:r>
            <a:r>
              <a:rPr lang="pt-BR" sz="3200" dirty="0" err="1">
                <a:solidFill>
                  <a:schemeClr val="bg1"/>
                </a:solidFill>
              </a:rPr>
              <a:t>vulcanólogos</a:t>
            </a:r>
            <a:r>
              <a:rPr lang="pt-BR" sz="3200" dirty="0">
                <a:solidFill>
                  <a:schemeClr val="bg1"/>
                </a:solidFill>
              </a:rPr>
              <a:t> terrestre, a combinação da lua estar em sua maior aproximação da Terra em sua órbita, e estando em sua configuração" lua cheia "(em relação para a Terra </a:t>
            </a:r>
            <a:r>
              <a:rPr lang="pt-BR" sz="3200" dirty="0" smtClean="0">
                <a:solidFill>
                  <a:schemeClr val="bg1"/>
                </a:solidFill>
              </a:rPr>
              <a:t>e o </a:t>
            </a:r>
            <a:r>
              <a:rPr lang="pt-BR" sz="3200" dirty="0">
                <a:solidFill>
                  <a:schemeClr val="bg1"/>
                </a:solidFill>
              </a:rPr>
              <a:t>Sol), não deve </a:t>
            </a:r>
            <a:r>
              <a:rPr lang="pt-BR" sz="3200" dirty="0" err="1">
                <a:solidFill>
                  <a:schemeClr val="bg1"/>
                </a:solidFill>
              </a:rPr>
              <a:t>afectar</a:t>
            </a:r>
            <a:r>
              <a:rPr lang="pt-BR" sz="3200" dirty="0">
                <a:solidFill>
                  <a:schemeClr val="bg1"/>
                </a:solidFill>
              </a:rPr>
              <a:t> o equilíbrio interno da energia da Terra desde que há marés lunares a cada dia ", escreveu </a:t>
            </a:r>
            <a:r>
              <a:rPr lang="pt-BR" sz="3200" dirty="0" err="1">
                <a:solidFill>
                  <a:schemeClr val="bg1"/>
                </a:solidFill>
              </a:rPr>
              <a:t>Garvin</a:t>
            </a:r>
            <a:r>
              <a:rPr lang="pt-BR" sz="3200" dirty="0">
                <a:solidFill>
                  <a:schemeClr val="bg1"/>
                </a:solidFill>
              </a:rPr>
              <a:t>.</a:t>
            </a:r>
            <a:endParaRPr lang="pt-BR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69847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"É chamado de </a:t>
            </a:r>
            <a:r>
              <a:rPr lang="pt-BR" sz="2800" dirty="0" err="1">
                <a:solidFill>
                  <a:schemeClr val="bg1"/>
                </a:solidFill>
              </a:rPr>
              <a:t>Supermoon</a:t>
            </a:r>
            <a:r>
              <a:rPr lang="pt-BR" sz="2800" dirty="0">
                <a:solidFill>
                  <a:schemeClr val="bg1"/>
                </a:solidFill>
              </a:rPr>
              <a:t> porque esta é uma aproximação muito perceptível que, à primeira vista parece ter um efeito", explicou </a:t>
            </a:r>
            <a:r>
              <a:rPr lang="pt-BR" sz="2800" dirty="0" err="1">
                <a:solidFill>
                  <a:schemeClr val="bg1"/>
                </a:solidFill>
              </a:rPr>
              <a:t>Garvin</a:t>
            </a:r>
            <a:r>
              <a:rPr lang="pt-BR" sz="2800" dirty="0">
                <a:solidFill>
                  <a:schemeClr val="bg1"/>
                </a:solidFill>
              </a:rPr>
              <a:t>. "A 'super' em </a:t>
            </a:r>
            <a:r>
              <a:rPr lang="pt-BR" sz="2800" dirty="0" err="1">
                <a:solidFill>
                  <a:schemeClr val="bg1"/>
                </a:solidFill>
              </a:rPr>
              <a:t>Supermoon</a:t>
            </a:r>
            <a:r>
              <a:rPr lang="pt-BR" sz="2800" dirty="0">
                <a:solidFill>
                  <a:schemeClr val="bg1"/>
                </a:solidFill>
              </a:rPr>
              <a:t> é realmente apenas a aparência de estar mais perto, mas a menos que nós estávamos medindo a distância Terra-Lua pelo </a:t>
            </a:r>
            <a:r>
              <a:rPr lang="pt-BR" sz="2800" dirty="0" err="1">
                <a:solidFill>
                  <a:schemeClr val="bg1"/>
                </a:solidFill>
              </a:rPr>
              <a:t>telémetros</a:t>
            </a:r>
            <a:r>
              <a:rPr lang="pt-BR" sz="2800" dirty="0">
                <a:solidFill>
                  <a:schemeClr val="bg1"/>
                </a:solidFill>
              </a:rPr>
              <a:t> laser (como podemos fazer para controlar o LRO [Lunar </a:t>
            </a:r>
            <a:r>
              <a:rPr lang="pt-BR" sz="2800" dirty="0" err="1">
                <a:solidFill>
                  <a:schemeClr val="bg1"/>
                </a:solidFill>
              </a:rPr>
              <a:t>Reconnaissance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  <a:r>
              <a:rPr lang="pt-BR" sz="2800" dirty="0" err="1">
                <a:solidFill>
                  <a:schemeClr val="bg1"/>
                </a:solidFill>
              </a:rPr>
              <a:t>Orbiter</a:t>
            </a:r>
            <a:r>
              <a:rPr lang="pt-BR" sz="2800" dirty="0">
                <a:solidFill>
                  <a:schemeClr val="bg1"/>
                </a:solidFill>
              </a:rPr>
              <a:t>] nave espacial em órbita lunar baixo e para assistir a distância Terra-Lua ao longo dos anos), não há realmente nenhuma diferença. </a:t>
            </a:r>
            <a:endParaRPr lang="pt-B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Foi astrólogo Richard </a:t>
            </a:r>
            <a:r>
              <a:rPr lang="pt-BR" sz="2800" dirty="0" err="1">
                <a:solidFill>
                  <a:schemeClr val="bg1"/>
                </a:solidFill>
              </a:rPr>
              <a:t>Nolle</a:t>
            </a:r>
            <a:r>
              <a:rPr lang="pt-BR" sz="2800" dirty="0">
                <a:solidFill>
                  <a:schemeClr val="bg1"/>
                </a:solidFill>
              </a:rPr>
              <a:t> que associou a lua cheia de 19 de março aos desastres naturais. Ele afirmou que esta "</a:t>
            </a:r>
            <a:r>
              <a:rPr lang="pt-BR" sz="2800" dirty="0" err="1">
                <a:solidFill>
                  <a:schemeClr val="bg1"/>
                </a:solidFill>
              </a:rPr>
              <a:t>Supermoon</a:t>
            </a:r>
            <a:r>
              <a:rPr lang="pt-BR" sz="2800" dirty="0">
                <a:solidFill>
                  <a:schemeClr val="bg1"/>
                </a:solidFill>
              </a:rPr>
              <a:t>" provocaria terremotos, vulcões e tempestades, quando ele chegou. Mas os cientistas garantem que este não é o caso.</a:t>
            </a:r>
            <a:endParaRPr lang="pt-BR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Então no que isso nos influencia?</a:t>
            </a:r>
          </a:p>
          <a:p>
            <a:endParaRPr lang="pt-BR" sz="3600" dirty="0">
              <a:solidFill>
                <a:schemeClr val="bg1"/>
              </a:solidFill>
            </a:endParaRPr>
          </a:p>
          <a:p>
            <a:r>
              <a:rPr lang="pt-BR" sz="3600" dirty="0" smtClean="0">
                <a:solidFill>
                  <a:schemeClr val="bg1"/>
                </a:solidFill>
              </a:rPr>
              <a:t>MARÉS!!!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3078" name="Picture 6" descr="http://4.bp.blogspot.com/_vAfdZUfu6UY/SYLYUKCLedI/AAAAAAAAACk/g4JxliNCXlM/s400/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472" y="2708920"/>
            <a:ext cx="4832752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.bp.blogspot.com/_0UxmDXSepzg/TG2hdG81fcI/AAAAAAAAAIE/BokACs5QyIs/s1600/Imag%C3%A9ns+de+mar%C3%A9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1" y="476672"/>
            <a:ext cx="5225069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>
                <a:solidFill>
                  <a:schemeClr val="bg1"/>
                </a:solidFill>
              </a:rPr>
              <a:t>Hyderabad</a:t>
            </a:r>
            <a:r>
              <a:rPr lang="pt-BR" sz="4000" dirty="0" smtClean="0">
                <a:solidFill>
                  <a:schemeClr val="bg1"/>
                </a:solidFill>
              </a:rPr>
              <a:t> - Índia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ua cheia Índia (Foto: Noah Seelam / AFP Photo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556792"/>
            <a:ext cx="6768752" cy="5076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8788"/>
            <a:ext cx="7918450" cy="692150"/>
          </a:xfrm>
        </p:spPr>
        <p:txBody>
          <a:bodyPr lIns="109515" tIns="54757" rIns="109515" bIns="54757"/>
          <a:lstStyle/>
          <a:p>
            <a:pPr algn="l" eaLnBrk="1" hangingPunct="1"/>
            <a:r>
              <a:rPr lang="pt-BR" sz="3200" noProof="1" smtClean="0">
                <a:solidFill>
                  <a:srgbClr val="FFFF00"/>
                </a:solidFill>
              </a:rPr>
              <a:t>Observatório do CDCC - USP/SC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0988" y="1182688"/>
            <a:ext cx="8577262" cy="471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515" tIns="54757" rIns="109515" bIns="54757" anchor="ctr">
            <a:spAutoFit/>
          </a:bodyPr>
          <a:lstStyle/>
          <a:p>
            <a:pPr algn="just" defTabSz="1095375" eaLnBrk="0" hangingPunct="0">
              <a:spcBef>
                <a:spcPct val="50000"/>
              </a:spcBef>
            </a:pPr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Setor de Astronomia (OBSERVATÓRIO) </a:t>
            </a: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(Centro de Divulgação da Astronomia - CDA)</a:t>
            </a: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Centro de Divulgação Científica e Cultural - CDCC</a:t>
            </a: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Universidade de São Paulo - USP</a:t>
            </a:r>
          </a:p>
          <a:p>
            <a:pPr algn="just" defTabSz="1095375" eaLnBrk="0" hangingPunct="0"/>
            <a:endParaRPr lang="pt-BR" sz="2200">
              <a:solidFill>
                <a:srgbClr val="FFFF00"/>
              </a:solidFill>
              <a:latin typeface="Calibri" pitchFamily="34" charset="0"/>
            </a:endParaRP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  <a:hlinkClick r:id="rId2"/>
              </a:rPr>
              <a:t>http://www.cdcc.sc.usp.br/cda</a:t>
            </a:r>
            <a:endParaRPr lang="pt-BR" sz="2200">
              <a:solidFill>
                <a:srgbClr val="FFFF00"/>
              </a:solidFill>
              <a:latin typeface="Calibri" pitchFamily="34" charset="0"/>
            </a:endParaRP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Endereço: Av. Trabalhador São-Carlense, n.400</a:t>
            </a: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São Carlos-SP</a:t>
            </a: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Tel: 0-xx-16-273-9191 (Observatório)</a:t>
            </a: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Tel: 0-xx-16-273-9772 (CDCC)</a:t>
            </a: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e-mail: </a:t>
            </a:r>
            <a:r>
              <a:rPr lang="pt-BR" sz="2200">
                <a:solidFill>
                  <a:srgbClr val="FFFF00"/>
                </a:solidFill>
                <a:latin typeface="Calibri" pitchFamily="34" charset="0"/>
                <a:hlinkClick r:id="rId3"/>
              </a:rPr>
              <a:t>cda@cdcc.sc.usp.br</a:t>
            </a:r>
            <a:endParaRPr lang="pt-BR" sz="2200">
              <a:solidFill>
                <a:srgbClr val="FFFF00"/>
              </a:solidFill>
              <a:latin typeface="Calibri" pitchFamily="34" charset="0"/>
            </a:endParaRP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Localização:</a:t>
            </a:r>
            <a:br>
              <a:rPr lang="pt-BR" sz="2200">
                <a:solidFill>
                  <a:srgbClr val="FFFF00"/>
                </a:solidFill>
                <a:latin typeface="Calibri" pitchFamily="34" charset="0"/>
              </a:rPr>
            </a:br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Latitude: 22° 00' 39,5"S  Longitude: 47° 53' 47,5"W</a:t>
            </a:r>
          </a:p>
          <a:p>
            <a:pPr algn="just" defTabSz="1095375" eaLnBrk="0" hangingPunct="0"/>
            <a:r>
              <a:rPr lang="pt-BR" sz="2200">
                <a:solidFill>
                  <a:srgbClr val="FFFF00"/>
                </a:solidFill>
                <a:latin typeface="Calibri" pitchFamily="34" charset="0"/>
              </a:rPr>
              <a:t>Imagem: O Inicio do Observatório</a:t>
            </a:r>
            <a:endParaRPr lang="pt-BR" sz="1900" noProof="1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703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8000" y="1441450"/>
            <a:ext cx="8126413" cy="3516313"/>
            <a:chOff x="320" y="908"/>
            <a:chExt cx="5119" cy="2215"/>
          </a:xfrm>
        </p:grpSpPr>
        <p:pic>
          <p:nvPicPr>
            <p:cNvPr id="410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0" y="908"/>
              <a:ext cx="5120" cy="2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4101" name="Text Box 4"/>
            <p:cNvSpPr txBox="1">
              <a:spLocks noChangeArrowheads="1"/>
            </p:cNvSpPr>
            <p:nvPr/>
          </p:nvSpPr>
          <p:spPr bwMode="auto">
            <a:xfrm>
              <a:off x="320" y="908"/>
              <a:ext cx="5120" cy="22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449263" eaLnBrk="0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Arial" charset="0"/>
                <a:buNone/>
              </a:pPr>
              <a:endParaRPr lang="pt-BR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4788"/>
            <a:ext cx="6375400" cy="569912"/>
          </a:xfrm>
        </p:spPr>
        <p:txBody>
          <a:bodyPr lIns="109515" tIns="54757" rIns="109515" bIns="54757"/>
          <a:lstStyle/>
          <a:p>
            <a:pPr algn="l" eaLnBrk="1" hangingPunct="1"/>
            <a:r>
              <a:rPr lang="pt-BR" sz="2900" noProof="1" smtClean="0">
                <a:solidFill>
                  <a:srgbClr val="FFFF00"/>
                </a:solidFill>
              </a:rPr>
              <a:t>Sessão Astronomia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80988" y="592138"/>
            <a:ext cx="8577262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515" tIns="54757" rIns="109515" bIns="54757" anchor="ctr">
            <a:spAutoFit/>
          </a:bodyPr>
          <a:lstStyle/>
          <a:p>
            <a:pPr algn="just" defTabSz="1095375" eaLnBrk="0" hangingPunct="0"/>
            <a:r>
              <a:rPr lang="pt-BR" sz="1900" noProof="1">
                <a:solidFill>
                  <a:srgbClr val="FFFF00"/>
                </a:solidFill>
                <a:latin typeface="Calibri" pitchFamily="34" charset="0"/>
              </a:rPr>
              <a:t>As Sessões Astronomia são palestras proferidas pela equipe do Setor de Astronomia todos os sábados às 21h00. Iniciadas em 1992, foram criadas com o objetivo de falar sobre Astronomia ao nosso público em uma linguagem simples e acessível a todas as faixas etárias. Estas palestras se tornaram uma opção de diversão e informação para a comunidade local e também para visitantes de nossa cidade. Os temas abordados são os mais variados possíveis.</a:t>
            </a:r>
          </a:p>
          <a:p>
            <a:pPr algn="just" defTabSz="1095375" eaLnBrk="0" hangingPunct="0"/>
            <a:r>
              <a:rPr lang="pt-BR" sz="1900" noProof="1">
                <a:solidFill>
                  <a:srgbClr val="FFFF00"/>
                </a:solidFill>
                <a:latin typeface="Calibri" pitchFamily="34" charset="0"/>
              </a:rPr>
              <a:t>O material multimídia contido aqui consiste numa opção audiovisual complementar que o professor do Sistema de Ensino pode utilizar como auxílio às suas aulas. </a:t>
            </a:r>
          </a:p>
          <a:p>
            <a:pPr algn="just" defTabSz="1095375" eaLnBrk="0" hangingPunct="0"/>
            <a:r>
              <a:rPr lang="pt-BR" sz="1900" noProof="1">
                <a:solidFill>
                  <a:srgbClr val="FFFF00"/>
                </a:solidFill>
                <a:latin typeface="Calibri" pitchFamily="34" charset="0"/>
              </a:rPr>
              <a:t>O conteúdo das Sessões Astronomia pode ser acessado no seguinte endereço:</a:t>
            </a:r>
          </a:p>
          <a:p>
            <a:pPr algn="just" defTabSz="1095375" eaLnBrk="0" hangingPunct="0"/>
            <a:r>
              <a:rPr lang="pt-BR" sz="1900" noProof="1">
                <a:solidFill>
                  <a:srgbClr val="FFFF00"/>
                </a:solidFill>
                <a:latin typeface="Calibri" pitchFamily="34" charset="0"/>
                <a:hlinkClick r:id="rId2"/>
              </a:rPr>
              <a:t>http://www.cdcc.sc.usp.br/cda/sessao-astronomia/</a:t>
            </a:r>
          </a:p>
          <a:p>
            <a:pPr algn="just" defTabSz="1095375" eaLnBrk="0" hangingPunct="0"/>
            <a:r>
              <a:rPr lang="pt-BR" sz="1900" noProof="1">
                <a:solidFill>
                  <a:srgbClr val="FFFF00"/>
                </a:solidFill>
                <a:latin typeface="Calibri" pitchFamily="34" charset="0"/>
              </a:rPr>
              <a:t>Crédito do logo: Sessão Astronomia, CDCC-USP/SC, criado por Andre Fonseca da Silva</a:t>
            </a:r>
          </a:p>
          <a:p>
            <a:pPr algn="just" defTabSz="1095375" eaLnBrk="0" hangingPunct="0"/>
            <a:r>
              <a:rPr lang="pt-BR" sz="1900" b="1" noProof="1">
                <a:solidFill>
                  <a:srgbClr val="FFCC99"/>
                </a:solidFill>
                <a:latin typeface="Calibri" pitchFamily="34" charset="0"/>
              </a:rPr>
              <a:t>Observaçã</a:t>
            </a:r>
            <a:r>
              <a:rPr lang="pt-BR" sz="1900" b="1">
                <a:solidFill>
                  <a:srgbClr val="FFCC99"/>
                </a:solidFill>
                <a:latin typeface="Calibri" pitchFamily="34" charset="0"/>
              </a:rPr>
              <a:t>o</a:t>
            </a:r>
            <a:r>
              <a:rPr lang="pt-BR" sz="1900" b="1" noProof="1">
                <a:solidFill>
                  <a:srgbClr val="FFCC99"/>
                </a:solidFill>
                <a:latin typeface="Calibri" pitchFamily="34" charset="0"/>
              </a:rPr>
              <a:t>: Padrão e resolução da apresentação: 800 x 600  pixel com imagens a  96 dpi ou 38 pixel por centímetro com dimensão de 8,35 polegadas x 6,26 polegadas ou 21,2 cm x 15,9 cm respectivamente. Editado normamente em Office 97, podendo haver incompatibilidade de execução no Office XP e vice-versa.</a:t>
            </a:r>
            <a:endParaRPr lang="pt-BR" sz="1900" noProof="1">
              <a:solidFill>
                <a:srgbClr val="FFCC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ownloads.open4group.com/wallpapers/noite-com-lua-cheia-d0e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332656"/>
            <a:ext cx="8256917" cy="6192688"/>
          </a:xfrm>
          <a:prstGeom prst="rect">
            <a:avLst/>
          </a:prstGeom>
          <a:noFill/>
        </p:spPr>
      </p:pic>
      <p:sp>
        <p:nvSpPr>
          <p:cNvPr id="6147" name="WordArt 9"/>
          <p:cNvSpPr>
            <a:spLocks noChangeArrowheads="1" noChangeShapeType="1" noTextEdit="1"/>
          </p:cNvSpPr>
          <p:nvPr/>
        </p:nvSpPr>
        <p:spPr bwMode="auto">
          <a:xfrm>
            <a:off x="6660232" y="404466"/>
            <a:ext cx="20161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Andrea </a:t>
            </a:r>
            <a:r>
              <a:rPr lang="pt-BR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Greff</a:t>
            </a:r>
            <a:endParaRPr lang="pt-B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andrea.greff@usp.br</a:t>
            </a:r>
          </a:p>
        </p:txBody>
      </p:sp>
      <p:sp>
        <p:nvSpPr>
          <p:cNvPr id="6148" name="WordArt 11"/>
          <p:cNvSpPr>
            <a:spLocks noChangeArrowheads="1" noChangeShapeType="1" noTextEdit="1"/>
          </p:cNvSpPr>
          <p:nvPr/>
        </p:nvSpPr>
        <p:spPr bwMode="auto">
          <a:xfrm>
            <a:off x="611560" y="5229200"/>
            <a:ext cx="8064896" cy="129572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SUPERLUA</a:t>
            </a:r>
            <a:endParaRPr lang="pt-B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O que é?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5400" dirty="0" smtClean="0">
                <a:solidFill>
                  <a:schemeClr val="bg1"/>
                </a:solidFill>
              </a:rPr>
              <a:t>PERIGEU</a:t>
            </a:r>
          </a:p>
        </p:txBody>
      </p:sp>
      <p:pic>
        <p:nvPicPr>
          <p:cNvPr id="1026" name="Picture 2" descr="http://astronomychamber.files.wordpress.com/2010/02/lua_orbita_em_torno_da_terra1.gif?w=489&amp;h=2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2636912"/>
            <a:ext cx="8424936" cy="3842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4766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lua cheia de março irá ocorrer no próximo sábado dia 19 de março, quando a Lua estará cerca de 221.567 milhas (356.577 quilômetros) de distância da Terra. A distância média entre a Terra </a:t>
            </a:r>
            <a:r>
              <a:rPr lang="pt-BR" dirty="0" smtClean="0">
                <a:solidFill>
                  <a:schemeClr val="bg1"/>
                </a:solidFill>
              </a:rPr>
              <a:t>e a </a:t>
            </a:r>
            <a:r>
              <a:rPr lang="pt-BR" dirty="0">
                <a:solidFill>
                  <a:schemeClr val="bg1"/>
                </a:solidFill>
              </a:rPr>
              <a:t>Lua é de cerca de 238,000 milhas (382,900 km).</a:t>
            </a:r>
          </a:p>
        </p:txBody>
      </p:sp>
      <p:pic>
        <p:nvPicPr>
          <p:cNvPr id="3" name="eclissi-tot-an-rP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5048" y="1610797"/>
            <a:ext cx="5589240" cy="4704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764704"/>
            <a:ext cx="69847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O que é?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sz="5400" dirty="0" smtClean="0">
                <a:solidFill>
                  <a:schemeClr val="bg1"/>
                </a:solidFill>
              </a:rPr>
              <a:t>LUA CHEIA</a:t>
            </a:r>
          </a:p>
        </p:txBody>
      </p:sp>
      <p:pic>
        <p:nvPicPr>
          <p:cNvPr id="4" name="FasiLuna-rP-Div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14800" y="1196752"/>
            <a:ext cx="5229200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460</Words>
  <Application>Microsoft Office PowerPoint</Application>
  <PresentationFormat>Apresentação na tela (4:3)</PresentationFormat>
  <Paragraphs>49</Paragraphs>
  <Slides>17</Slides>
  <Notes>2</Notes>
  <HiddenSlides>2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Observatório do CDCC - USP/SC</vt:lpstr>
      <vt:lpstr>Slide 4</vt:lpstr>
      <vt:lpstr>Sessão Astronomia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Observatório</dc:creator>
  <cp:lastModifiedBy>Observatório</cp:lastModifiedBy>
  <cp:revision>5</cp:revision>
  <dcterms:created xsi:type="dcterms:W3CDTF">2011-03-19T23:27:31Z</dcterms:created>
  <dcterms:modified xsi:type="dcterms:W3CDTF">2011-03-20T00:11:20Z</dcterms:modified>
</cp:coreProperties>
</file>