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6" autoAdjust="0"/>
    <p:restoredTop sz="94167" autoAdjust="0"/>
  </p:normalViewPr>
  <p:slideViewPr>
    <p:cSldViewPr>
      <p:cViewPr varScale="1">
        <p:scale>
          <a:sx n="74" d="100"/>
          <a:sy n="74" d="100"/>
        </p:scale>
        <p:origin x="-10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8955C-1338-40B3-9F3C-21F063D4E18D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9F585-1CCF-4359-B5AE-18EB8C72336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elumobservatory.com/gallery/m8.s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ine.gsfc.nasa.gov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http://vladstudio.deviantart.com/art/The-Black-Hole-90725228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de imagem:</a:t>
            </a:r>
            <a:r>
              <a:rPr lang="pt-BR" baseline="0" dirty="0" smtClean="0"/>
              <a:t> http://www.opapudo.com/dali-clock-um-relogio-alucinogeno/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http://www.csmonitor.com/Science/2010/0621/Monster-black-holes-light-up-when-galaxies-collide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</a:t>
            </a:r>
            <a:r>
              <a:rPr lang="pt-BR" baseline="0" dirty="0" smtClean="0"/>
              <a:t> da imagem da Terra como bola de gude: </a:t>
            </a:r>
            <a:r>
              <a:rPr lang="pt-BR" dirty="0" smtClean="0"/>
              <a:t>http://www.sodahead.com/fun/whats-on-your-key-chain-why/blog-115559/?link=</a:t>
            </a:r>
            <a:r>
              <a:rPr lang="pt-BR" dirty="0" err="1" smtClean="0"/>
              <a:t>ibaf&amp;imgurl</a:t>
            </a:r>
            <a:r>
              <a:rPr lang="pt-BR" dirty="0" smtClean="0"/>
              <a:t>=http://idaretocare.org/images/EarthMarble.jpg&amp;q=</a:t>
            </a:r>
            <a:r>
              <a:rPr lang="pt-BR" dirty="0" err="1" smtClean="0"/>
              <a:t>marble</a:t>
            </a:r>
            <a:r>
              <a:rPr lang="pt-BR" dirty="0" smtClean="0"/>
              <a:t>%2Bearth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Fonte da imagem da</a:t>
            </a:r>
            <a:r>
              <a:rPr lang="pt-BR" baseline="0" dirty="0" smtClean="0"/>
              <a:t> Terra</a:t>
            </a:r>
            <a:r>
              <a:rPr lang="pt-BR" dirty="0" smtClean="0"/>
              <a:t>: http://visibleearth.nasa.gov/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da imagem: http://www.spacetelescope.org/static/archives/images/screen/heic0409a.jpg&amp;</a:t>
            </a:r>
            <a:r>
              <a:rPr lang="pt-BR" dirty="0" err="1" smtClean="0"/>
              <a:t>imgrefurl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Fonte:</a:t>
            </a:r>
            <a:r>
              <a:rPr lang="pt-BR" baseline="0" dirty="0" smtClean="0"/>
              <a:t> </a:t>
            </a:r>
            <a:r>
              <a:rPr lang="pt-BR" dirty="0" smtClean="0">
                <a:hlinkClick r:id="rId3"/>
              </a:rPr>
              <a:t>http://www.caelumobservatory.com/gallery/m8.shtml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</a:t>
            </a:r>
            <a:r>
              <a:rPr lang="pt-BR" baseline="0" dirty="0" smtClean="0"/>
              <a:t> da imagem: http://mail.colonial.net/~hkaiter/life_cycle_of_a_star.htm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de imagem: http://www.star.le.ac.uk/~sav2/blackholes/milkyway.html</a:t>
            </a:r>
          </a:p>
          <a:p>
            <a:r>
              <a:rPr lang="pt-BR" dirty="0" smtClean="0"/>
              <a:t>http://www.nasa.gov/vision/universe/starsgalaxies/milkyway_map.html</a:t>
            </a:r>
          </a:p>
          <a:p>
            <a:r>
              <a:rPr lang="pt-BR" dirty="0" smtClean="0"/>
              <a:t>http://www.star.le.ac.uk/~sav2/blackholes/milkyway.html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de imagem: 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http://imagine.gsfc.nasa.gov/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Tidal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Addison</a:t>
            </a:r>
            <a:r>
              <a:rPr lang="pt-BR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Wesley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 de imagem:</a:t>
            </a:r>
            <a:r>
              <a:rPr lang="pt-BR" baseline="0" dirty="0" smtClean="0"/>
              <a:t> http://www.namimatsu.com/fisica/buracosnegros.htm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Fontes de imagem: http://www.feandft.com/60%20Big%20Bangs%20and%20Black%20Hole%20Myths.</a:t>
            </a:r>
            <a:r>
              <a:rPr lang="pt-BR" dirty="0" err="1" smtClean="0"/>
              <a:t>htm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http://heasarc.gsfc.nasa.gov/nasap/docs/unive2_p/quasa_p.html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9F585-1CCF-4359-B5AE-18EB8C723362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5" name="Subtítulo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1" name="Espaço Reservado para Dat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Título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1" name="Espaço Reservado para Texto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7" name="Espaço Reservado para Dat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D08A719-0D24-41E9-B083-EE1B7D7357D1}" type="datetimeFigureOut">
              <a:rPr lang="pt-BR" smtClean="0"/>
              <a:pPr/>
              <a:t>05/11/2010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902CFEE-B0EC-44B8-9BED-1DB3078CA7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explore_astronomy/black_holes/modules.html" TargetMode="External"/><Relationship Id="rId2" Type="http://schemas.openxmlformats.org/officeDocument/2006/relationships/hyperlink" Target="http://imagine.gsfc.nasa.gov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-459432"/>
            <a:ext cx="10703496" cy="802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1600" y="3933056"/>
            <a:ext cx="7772400" cy="100811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88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rankRuehl" pitchFamily="34" charset="-79"/>
                <a:cs typeface="FrankRuehl" pitchFamily="34" charset="-79"/>
              </a:rPr>
              <a:t>Buracos Negros</a:t>
            </a:r>
            <a:endParaRPr lang="pt-BR" sz="8800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rankRuehl" pitchFamily="34" charset="-79"/>
              <a:cs typeface="FrankRuehl" pitchFamily="34" charset="-79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67744" y="5013176"/>
            <a:ext cx="6400800" cy="84388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4400" b="1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arrington" pitchFamily="82" charset="0"/>
                <a:cs typeface="FrankRuehl" pitchFamily="34" charset="-79"/>
              </a:rPr>
              <a:t>Singularidades do Espaço-Tempo</a:t>
            </a:r>
            <a:endParaRPr lang="pt-BR" sz="4400" b="1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arrington" pitchFamily="82" charset="0"/>
              <a:cs typeface="FrankRuehl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764704"/>
            <a:ext cx="4996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Identificando um buraco negro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5576" y="1700808"/>
            <a:ext cx="28825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pt-BR" dirty="0" smtClean="0"/>
              <a:t>2. Desvio para o vermelho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10242" name="Picture 2" descr="D:\USP 2010 - Segundo Semestre\Astronomia\Buracos negros\Imagens\buraco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60848"/>
            <a:ext cx="5580732" cy="4312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764704"/>
            <a:ext cx="4996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Identificando um buraco negro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5576" y="170080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t-BR" dirty="0"/>
              <a:t>3</a:t>
            </a:r>
            <a:r>
              <a:rPr lang="pt-BR" dirty="0" smtClean="0"/>
              <a:t>. Disco de </a:t>
            </a:r>
            <a:r>
              <a:rPr lang="pt-BR" dirty="0" smtClean="0"/>
              <a:t>acreção e emissão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755576" y="2276872"/>
            <a:ext cx="6174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1600" dirty="0" smtClean="0"/>
              <a:t> Quando </a:t>
            </a:r>
            <a:r>
              <a:rPr lang="pt-BR" sz="1600" dirty="0"/>
              <a:t>gases e matéria chegam muito próximos ao horizonte de eventos, a cerca de 3 ou 4 raios de Schwarzchild, começam a espiralar ao redor do buraco negro e formam um disco, chamado ‘disco de acreção’</a:t>
            </a:r>
          </a:p>
        </p:txBody>
      </p:sp>
      <p:pic>
        <p:nvPicPr>
          <p:cNvPr id="11266" name="Picture 2" descr="D:\USP 2010 - Segundo Semestre\Astronomia\Buracos negros\Imagens\Black_holio_accretion_di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9" name="Picture 5" descr="D:\USP 2010 - Segundo Semestre\Astronomia\Buracos negros\Imagens\1992-27-a-web_print NGC 4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429000"/>
            <a:ext cx="3642172" cy="2890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420888"/>
            <a:ext cx="3389362" cy="3389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aixaDeTexto 1"/>
          <p:cNvSpPr txBox="1"/>
          <p:nvPr/>
        </p:nvSpPr>
        <p:spPr>
          <a:xfrm>
            <a:off x="755576" y="764704"/>
            <a:ext cx="4996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Identificando um buraco negro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5576" y="1700808"/>
            <a:ext cx="220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pt-BR" dirty="0" smtClean="0"/>
              <a:t>4. Atraso de relógio</a:t>
            </a:r>
            <a:endParaRPr lang="pt-BR" dirty="0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95536" y="2636912"/>
            <a:ext cx="60841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Conforme se aproxima do</a:t>
            </a:r>
            <a:b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interior do buraco negro, </a:t>
            </a:r>
            <a:b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os corpos adquirem uma </a:t>
            </a:r>
            <a:b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velocidade tão alta que ocorre </a:t>
            </a:r>
            <a:b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distorção do espaço-tempo, </a:t>
            </a:r>
            <a:b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sendo que para um observador </a:t>
            </a:r>
            <a:b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externo é como se o tempo </a:t>
            </a:r>
            <a:b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praticamente parasse e o </a:t>
            </a:r>
            <a:b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corpo nunca chegasse ao </a:t>
            </a:r>
            <a:b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buraco negro. 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8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764704"/>
            <a:ext cx="4564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O espaço-tempo de Einstein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1772816"/>
            <a:ext cx="7200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1905 – Teoria da Relatividade Especial</a:t>
            </a:r>
          </a:p>
          <a:p>
            <a:endParaRPr lang="pt-BR" dirty="0"/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 A única constante é a velocidade da luz</a:t>
            </a:r>
            <a:br>
              <a:rPr lang="pt-BR" dirty="0" smtClean="0"/>
            </a:b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/>
              <a:t> </a:t>
            </a:r>
            <a:r>
              <a:rPr lang="pt-BR" dirty="0" smtClean="0"/>
              <a:t>O tempo é relativo: quanto maior a velocidade do movimento, mais devagar o tempo passa</a:t>
            </a:r>
            <a:br>
              <a:rPr lang="pt-BR" dirty="0" smtClean="0"/>
            </a:b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/>
              <a:t> </a:t>
            </a:r>
            <a:r>
              <a:rPr lang="pt-BR" dirty="0" smtClean="0"/>
              <a:t>O tempo e o espaço formam uma malha única chamada espaço-tempo</a:t>
            </a:r>
            <a:br>
              <a:rPr lang="pt-BR" dirty="0" smtClean="0"/>
            </a:b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/>
              <a:t> </a:t>
            </a:r>
            <a:r>
              <a:rPr lang="pt-BR" dirty="0" smtClean="0"/>
              <a:t>E = mc</a:t>
            </a:r>
            <a:r>
              <a:rPr lang="pt-BR" baseline="30000" dirty="0" smtClean="0"/>
              <a:t>2 </a:t>
            </a: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691680" y="5085184"/>
          <a:ext cx="4245472" cy="1080120"/>
        </p:xfrm>
        <a:graphic>
          <a:graphicData uri="http://schemas.openxmlformats.org/presentationml/2006/ole">
            <p:oleObj spid="_x0000_s38914" name="Package" showAsIcon="1" r:id="rId3" imgW="2694960" imgH="685440" progId="Package">
              <p:embed/>
            </p:oleObj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39552" y="2060848"/>
            <a:ext cx="7200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1915 – Teoria da Relatividade Geral</a:t>
            </a:r>
          </a:p>
          <a:p>
            <a:endParaRPr lang="pt-BR" dirty="0"/>
          </a:p>
          <a:p>
            <a:pPr>
              <a:buFont typeface="Wingdings" pitchFamily="2" charset="2"/>
              <a:buChar char="ü"/>
            </a:pPr>
            <a:r>
              <a:rPr lang="pt-BR" dirty="0" smtClean="0"/>
              <a:t> Teoria da Relatividade Especial</a:t>
            </a:r>
            <a:br>
              <a:rPr lang="pt-BR" dirty="0" smtClean="0"/>
            </a:br>
            <a:endParaRPr lang="pt-BR" dirty="0" smtClean="0"/>
          </a:p>
          <a:p>
            <a:pPr>
              <a:buFont typeface="Wingdings" pitchFamily="2" charset="2"/>
              <a:buChar char="ü"/>
            </a:pPr>
            <a:r>
              <a:rPr lang="pt-BR" dirty="0"/>
              <a:t> </a:t>
            </a:r>
            <a:r>
              <a:rPr lang="pt-BR" dirty="0" smtClean="0"/>
              <a:t>A gravidade é um efeito da curvatura do espaço-tempo</a:t>
            </a:r>
          </a:p>
          <a:p>
            <a:pPr>
              <a:buFont typeface="Wingdings" pitchFamily="2" charset="2"/>
              <a:buChar char="ü"/>
            </a:pPr>
            <a:endParaRPr lang="pt-BR" baseline="30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27" dur="1" fill="hold"/>
                                        <p:tgtEl>
                                          <p:spTgt spid="389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764704"/>
            <a:ext cx="2876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E além disso . . .?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539552" y="1412776"/>
            <a:ext cx="4536504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0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pt-BR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choque entre galáxias</a:t>
            </a:r>
          </a:p>
          <a:p>
            <a:pPr marL="0" marR="0" lvl="0" indent="220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220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600" dirty="0" smtClean="0">
                <a:ea typeface="Calibri" pitchFamily="34" charset="0"/>
                <a:cs typeface="Times New Roman" pitchFamily="18" charset="0"/>
              </a:rPr>
              <a:t>Choque entre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buracos negros supermassivos como no centro da Via Láctea</a:t>
            </a:r>
          </a:p>
          <a:p>
            <a:pPr marL="0" marR="0" lvl="0" indent="220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600" dirty="0"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istemas binários</a:t>
            </a:r>
          </a:p>
          <a:p>
            <a:pPr marL="0" marR="0" lvl="0" indent="220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600" dirty="0"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missões de ondas gravitacionais</a:t>
            </a:r>
          </a:p>
          <a:p>
            <a:pPr marL="0" marR="0" lvl="0" indent="220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pt-BR" sz="1600" dirty="0"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nversão de força centrífuga</a:t>
            </a:r>
          </a:p>
          <a:p>
            <a:pPr marL="0" marR="0" lvl="0" indent="2206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pt-BR" sz="1600" dirty="0">
                <a:ea typeface="Calibri" pitchFamily="34" charset="0"/>
                <a:cs typeface="Times New Roman" pitchFamily="18" charset="0"/>
              </a:rPr>
              <a:t>R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adiação de Hawking e mini buracos negros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06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D:\USP 2010 - Segundo Semestre\Astronomia\Buracos negros\Imagens\hubbl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5152954" cy="2635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764704"/>
            <a:ext cx="4974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Agradecimentos e Bibliografia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1412776"/>
            <a:ext cx="72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206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dirty="0"/>
              <a:t>Agradecimentos ao Prof. Dr. Daniel Vanzella do Instituto de Física de São Carlos pelo apoio e pelas referências para montagem desta palestra.</a:t>
            </a:r>
          </a:p>
          <a:p>
            <a:pPr marL="0" marR="0" lvl="0" indent="2206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5536" y="2276872"/>
            <a:ext cx="7200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u="sng" dirty="0" smtClean="0">
                <a:hlinkClick r:id="rId2"/>
              </a:rPr>
              <a:t>[1] http</a:t>
            </a:r>
            <a:r>
              <a:rPr lang="pt-BR" sz="1600" u="sng" dirty="0">
                <a:hlinkClick r:id="rId2"/>
              </a:rPr>
              <a:t>://imagine.gsfc.nasa.gov</a:t>
            </a:r>
            <a:r>
              <a:rPr lang="pt-BR" sz="1600" u="sng" dirty="0" smtClean="0">
                <a:hlinkClick r:id="rId2"/>
              </a:rPr>
              <a:t>/</a:t>
            </a:r>
            <a:r>
              <a:rPr lang="pt-BR" sz="1600" u="sng" dirty="0" smtClean="0"/>
              <a:t/>
            </a:r>
            <a:br>
              <a:rPr lang="pt-BR" sz="1600" u="sng" dirty="0" smtClean="0"/>
            </a:br>
            <a:r>
              <a:rPr lang="pt-BR" sz="1600" u="sng" dirty="0" smtClean="0"/>
              <a:t>[2] </a:t>
            </a:r>
            <a:r>
              <a:rPr lang="pt-BR" sz="1600" dirty="0" smtClean="0"/>
              <a:t>MATSAS</a:t>
            </a:r>
            <a:r>
              <a:rPr lang="pt-BR" sz="1600" dirty="0"/>
              <a:t>, G. E. A. ; VANZELLA, D. A. T. . Buracos Negros: Rompendo os limites da ficção. 1. ed. Rio de Janeiro: Vieira e </a:t>
            </a:r>
            <a:r>
              <a:rPr lang="pt-BR" sz="1600" dirty="0" err="1"/>
              <a:t>Lent</a:t>
            </a:r>
            <a:r>
              <a:rPr lang="pt-BR" sz="1600" dirty="0"/>
              <a:t>, 2008. v. 1. 128 p</a:t>
            </a:r>
            <a:r>
              <a:rPr lang="pt-BR" sz="1600" dirty="0" smtClean="0"/>
              <a:t>.</a:t>
            </a:r>
            <a:br>
              <a:rPr lang="pt-BR" sz="1600" dirty="0" smtClean="0"/>
            </a:br>
            <a:r>
              <a:rPr lang="pt-BR" sz="1600" dirty="0" smtClean="0"/>
              <a:t>[3] </a:t>
            </a:r>
            <a:r>
              <a:rPr lang="pt-BR" sz="1600" dirty="0"/>
              <a:t>Sagan, Carl: Cosmos: </a:t>
            </a:r>
            <a:r>
              <a:rPr lang="pt-BR" sz="1600" dirty="0" err="1"/>
              <a:t>Lives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</a:t>
            </a:r>
            <a:r>
              <a:rPr lang="pt-BR" sz="1600" dirty="0" err="1"/>
              <a:t>the</a:t>
            </a:r>
            <a:r>
              <a:rPr lang="pt-BR" sz="1600" dirty="0"/>
              <a:t> stars. s.l Turner Home </a:t>
            </a:r>
            <a:r>
              <a:rPr lang="pt-BR" sz="1600" dirty="0" err="1"/>
              <a:t>Entertainment</a:t>
            </a:r>
            <a:r>
              <a:rPr lang="pt-BR" sz="1600" dirty="0"/>
              <a:t> c1989. E.9 (60 min.). 13 DVDs. ; </a:t>
            </a:r>
            <a:r>
              <a:rPr lang="pt-BR" sz="1600" dirty="0" err="1"/>
              <a:t>son</a:t>
            </a:r>
            <a:r>
              <a:rPr lang="pt-BR" sz="1600" dirty="0"/>
              <a:t>., </a:t>
            </a:r>
            <a:r>
              <a:rPr lang="pt-BR" sz="1600" dirty="0" err="1"/>
              <a:t>color</a:t>
            </a:r>
            <a:r>
              <a:rPr lang="pt-BR" sz="1600" dirty="0"/>
              <a:t> : digital/NTSC</a:t>
            </a:r>
            <a:r>
              <a:rPr lang="pt-BR" sz="1600" dirty="0" smtClean="0"/>
              <a:t>.</a:t>
            </a:r>
            <a:br>
              <a:rPr lang="pt-BR" sz="1600" dirty="0" smtClean="0"/>
            </a:br>
            <a:r>
              <a:rPr lang="pt-BR" sz="1600" dirty="0" smtClean="0"/>
              <a:t>[4] </a:t>
            </a:r>
            <a:r>
              <a:rPr lang="pt-BR" sz="1600" dirty="0"/>
              <a:t>Vanzella, Daniel A. T.. Buracos negros: abismos do espaço e tempo. São Carlos Grupo de Óptica - IFSC 2005. 1 DVD (129min.): digital/NTSC, </a:t>
            </a:r>
            <a:r>
              <a:rPr lang="pt-BR" sz="1600" dirty="0" err="1"/>
              <a:t>son</a:t>
            </a:r>
            <a:r>
              <a:rPr lang="pt-BR" sz="1600" dirty="0"/>
              <a:t>., </a:t>
            </a:r>
            <a:r>
              <a:rPr lang="pt-BR" sz="1600" dirty="0" err="1"/>
              <a:t>color</a:t>
            </a:r>
            <a:r>
              <a:rPr lang="pt-BR" sz="1600" dirty="0" smtClean="0"/>
              <a:t>..</a:t>
            </a:r>
            <a:br>
              <a:rPr lang="pt-BR" sz="1600" dirty="0" smtClean="0"/>
            </a:br>
            <a:r>
              <a:rPr lang="pt-BR" sz="1600" dirty="0" smtClean="0"/>
              <a:t>[5] </a:t>
            </a:r>
            <a:r>
              <a:rPr lang="pt-BR" sz="1600" dirty="0" err="1"/>
              <a:t>Steiner</a:t>
            </a:r>
            <a:r>
              <a:rPr lang="pt-BR" sz="1600" dirty="0"/>
              <a:t>, João. Buracos negros: eles existem? --   São Carlos Grupo de Óptica - IFSC 2006 . 1 DVD (1:48 min.): digital/NTSC, </a:t>
            </a:r>
            <a:r>
              <a:rPr lang="pt-BR" sz="1600" dirty="0" err="1"/>
              <a:t>son</a:t>
            </a:r>
            <a:r>
              <a:rPr lang="pt-BR" sz="1600" dirty="0"/>
              <a:t>., </a:t>
            </a:r>
            <a:r>
              <a:rPr lang="pt-BR" sz="1600" dirty="0" err="1"/>
              <a:t>color</a:t>
            </a:r>
            <a:r>
              <a:rPr lang="pt-BR" sz="1600" dirty="0"/>
              <a:t>.</a:t>
            </a:r>
            <a:br>
              <a:rPr lang="pt-BR" sz="1600" dirty="0"/>
            </a:br>
            <a:r>
              <a:rPr lang="pt-BR" sz="1600" dirty="0" smtClean="0"/>
              <a:t>[6] </a:t>
            </a:r>
            <a:r>
              <a:rPr lang="pt-BR" sz="1600" u="sng" dirty="0" smtClean="0">
                <a:hlinkClick r:id="rId3"/>
              </a:rPr>
              <a:t>http</a:t>
            </a:r>
            <a:r>
              <a:rPr lang="pt-BR" sz="1600" u="sng" dirty="0">
                <a:hlinkClick r:id="rId3"/>
              </a:rPr>
              <a:t>://hubblesite.org/explore_astronomy/black_holes/modules.html</a:t>
            </a:r>
            <a:endParaRPr lang="pt-BR" sz="1600" dirty="0"/>
          </a:p>
          <a:p>
            <a:r>
              <a:rPr lang="pt-BR" sz="1600" dirty="0" smtClean="0"/>
              <a:t/>
            </a:r>
            <a:br>
              <a:rPr lang="pt-BR" sz="1600" dirty="0" smtClean="0"/>
            </a:br>
            <a:endParaRPr lang="pt-BR" sz="1600" dirty="0"/>
          </a:p>
          <a:p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USP 2010 - Segundo Semestre\Astronomia\Buracos negros\Imagens\worm-ho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1259632" y="4509120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Perguntas</a:t>
            </a:r>
            <a:r>
              <a:rPr lang="pt-BR" sz="7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... ?</a:t>
            </a:r>
            <a:endParaRPr lang="pt-BR" sz="72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3568" y="2132856"/>
            <a:ext cx="6894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Definição: um buraco negro é uma região do espaço de grande</a:t>
            </a:r>
            <a:br>
              <a:rPr lang="pt-B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pt-B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densidade cuja atração gravitacional é tão intensa a ponto de nem</a:t>
            </a:r>
            <a:br>
              <a:rPr lang="pt-B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pt-BR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mesmo a luz conseguir escapar de lá.</a:t>
            </a:r>
            <a:endParaRPr lang="pt-BR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1979712" y="3717032"/>
            <a:ext cx="3456384" cy="23042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/>
          <p:cNvCxnSpPr/>
          <p:nvPr/>
        </p:nvCxnSpPr>
        <p:spPr>
          <a:xfrm flipV="1">
            <a:off x="3923928" y="3861048"/>
            <a:ext cx="1728192" cy="72008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3923928" y="4581128"/>
            <a:ext cx="1728192" cy="36004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5652120" y="3212976"/>
            <a:ext cx="2160240" cy="23762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6444208" y="450912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Luz</a:t>
            </a:r>
            <a:endParaRPr lang="pt-BR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44" name="Conector de seta reta 43"/>
          <p:cNvCxnSpPr/>
          <p:nvPr/>
        </p:nvCxnSpPr>
        <p:spPr>
          <a:xfrm rot="5400000" flipH="1" flipV="1">
            <a:off x="5832140" y="3753036"/>
            <a:ext cx="648072" cy="43204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Conector de seta reta 46"/>
          <p:cNvCxnSpPr/>
          <p:nvPr/>
        </p:nvCxnSpPr>
        <p:spPr>
          <a:xfrm rot="16200000" flipH="1">
            <a:off x="6876256" y="3789040"/>
            <a:ext cx="648072" cy="3600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Arco 49"/>
          <p:cNvSpPr/>
          <p:nvPr/>
        </p:nvSpPr>
        <p:spPr>
          <a:xfrm>
            <a:off x="6444208" y="3501008"/>
            <a:ext cx="432048" cy="1512168"/>
          </a:xfrm>
          <a:prstGeom prst="arc">
            <a:avLst>
              <a:gd name="adj1" fmla="val 8888228"/>
              <a:gd name="adj2" fmla="val 1628154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Arco 50"/>
          <p:cNvSpPr/>
          <p:nvPr/>
        </p:nvSpPr>
        <p:spPr>
          <a:xfrm>
            <a:off x="6372200" y="3501008"/>
            <a:ext cx="576064" cy="1800200"/>
          </a:xfrm>
          <a:prstGeom prst="arc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aixaDeTexto 51"/>
          <p:cNvSpPr txBox="1"/>
          <p:nvPr/>
        </p:nvSpPr>
        <p:spPr>
          <a:xfrm>
            <a:off x="755576" y="764704"/>
            <a:ext cx="598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Uma introdução aos buracos negros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33" grpId="0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548680"/>
            <a:ext cx="598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Uma introdução aos buracos negros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628800"/>
            <a:ext cx="6012159" cy="450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D:\USP 2010 - Segundo Semestre\Astronomia\Buracos negros\Imagens\earth marb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5013176"/>
            <a:ext cx="145273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1403648" y="3068960"/>
          <a:ext cx="5073564" cy="1368152"/>
        </p:xfrm>
        <a:graphic>
          <a:graphicData uri="http://schemas.openxmlformats.org/presentationml/2006/ole">
            <p:oleObj spid="_x0000_s2055" name="Package" showAsIcon="1" r:id="rId6" imgW="2542680" imgH="685440" progId="Packag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verb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33" dur="1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0"/>
            <a:ext cx="10153128" cy="761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55576" y="764704"/>
            <a:ext cx="5391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Harrington" pitchFamily="82" charset="0"/>
              </a:rPr>
              <a:t>De onde vêm os buracos negros?</a:t>
            </a:r>
            <a:endParaRPr lang="pt-BR" sz="2800" dirty="0">
              <a:solidFill>
                <a:schemeClr val="accent3">
                  <a:lumMod val="20000"/>
                  <a:lumOff val="80000"/>
                </a:schemeClr>
              </a:solidFill>
              <a:latin typeface="Harrington" pitchFamily="8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7200800" cy="480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16832"/>
            <a:ext cx="7725122" cy="395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aixaDeTexto 2"/>
          <p:cNvSpPr txBox="1"/>
          <p:nvPr/>
        </p:nvSpPr>
        <p:spPr>
          <a:xfrm>
            <a:off x="755576" y="764704"/>
            <a:ext cx="4525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Vida e morte de uma estrela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283968" y="5013176"/>
          <a:ext cx="1512168" cy="1338641"/>
        </p:xfrm>
        <a:graphic>
          <a:graphicData uri="http://schemas.openxmlformats.org/presentationml/2006/ole">
            <p:oleObj spid="_x0000_s6147" name="Package" showAsIcon="1" r:id="rId5" imgW="775440" imgH="685440" progId="Package">
              <p:embed/>
            </p:oleObj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1979712" y="3429000"/>
          <a:ext cx="6194021" cy="1440160"/>
        </p:xfrm>
        <a:graphic>
          <a:graphicData uri="http://schemas.openxmlformats.org/presentationml/2006/ole">
            <p:oleObj spid="_x0000_s6149" name="Package" showAsIcon="1" r:id="rId6" imgW="2949480" imgH="685440" progId="Package">
              <p:embed/>
            </p:oleObj>
          </a:graphicData>
        </a:graphic>
      </p:graphicFrame>
      <p:graphicFrame>
        <p:nvGraphicFramePr>
          <p:cNvPr id="6150" name="Object 6"/>
          <p:cNvGraphicFramePr>
            <a:graphicFrameLocks noChangeAspect="1"/>
          </p:cNvGraphicFramePr>
          <p:nvPr/>
        </p:nvGraphicFramePr>
        <p:xfrm>
          <a:off x="1186432" y="1916832"/>
          <a:ext cx="7706048" cy="1500907"/>
        </p:xfrm>
        <a:graphic>
          <a:graphicData uri="http://schemas.openxmlformats.org/presentationml/2006/ole">
            <p:oleObj spid="_x0000_s6150" name="Package" showAsIcon="1" r:id="rId7" imgW="3521520" imgH="685440" progId="Packag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22" dur="1" fill="hold"/>
                                        <p:tgtEl>
                                          <p:spTgt spid="6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32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0" presetClass="verb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40" dur="1" fill="hold"/>
                                        <p:tgtEl>
                                          <p:spTgt spid="6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USP 2010 - Segundo Semestre\Astronomia\Buracos negros\Imagens\nrl_galce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3034568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ixaDeTexto 2"/>
          <p:cNvSpPr txBox="1"/>
          <p:nvPr/>
        </p:nvSpPr>
        <p:spPr>
          <a:xfrm>
            <a:off x="755576" y="764704"/>
            <a:ext cx="5646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Como encontrar buracos negros?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pic>
        <p:nvPicPr>
          <p:cNvPr id="7172" name="Picture 4" descr="D:\USP 2010 - Segundo Semestre\Astronomia\Buracos negros\Imagens\143338main_xray_background_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132856"/>
            <a:ext cx="4248472" cy="2076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365104"/>
            <a:ext cx="4301278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5" name="Picture 7" descr="D:\USP 2010 - Segundo Semestre\Astronomia\Buracos negros\Imagens\distort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132856"/>
            <a:ext cx="7452320" cy="3726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aixaDeTexto 7"/>
          <p:cNvSpPr txBox="1"/>
          <p:nvPr/>
        </p:nvSpPr>
        <p:spPr>
          <a:xfrm>
            <a:off x="323528" y="1556792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000" u="sng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Harrington" pitchFamily="82" charset="0"/>
              </a:rPr>
              <a:t> Lentes Gravitacionais</a:t>
            </a:r>
            <a:endParaRPr lang="pt-BR" sz="2000" u="sng" dirty="0">
              <a:solidFill>
                <a:schemeClr val="accent3">
                  <a:lumMod val="20000"/>
                  <a:lumOff val="80000"/>
                </a:schemeClr>
              </a:solidFill>
              <a:latin typeface="Harrington" pitchFamily="82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23528" y="1556792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000" u="sng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Harrington" pitchFamily="82" charset="0"/>
              </a:rPr>
              <a:t> Ondas de rádio, raio-X, infravermelho, óptica e Gama</a:t>
            </a:r>
            <a:endParaRPr lang="pt-BR" sz="2000" u="sng" dirty="0">
              <a:solidFill>
                <a:schemeClr val="accent3">
                  <a:lumMod val="20000"/>
                  <a:lumOff val="80000"/>
                </a:schemeClr>
              </a:solidFill>
              <a:latin typeface="Harrington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1"/>
      <p:bldP spid="1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576" y="764704"/>
            <a:ext cx="4514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Buracos negros – o modelo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pic>
        <p:nvPicPr>
          <p:cNvPr id="8194" name="Picture 2" descr="D:\USP 2010 - Segundo Semestre\Astronomia\Buracos negros\Imagens\ergosphe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5544616" cy="4158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55576" y="764704"/>
            <a:ext cx="4996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Harrington" pitchFamily="82" charset="0"/>
              </a:rPr>
              <a:t>Identificando um buraco negro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Harrington" pitchFamily="82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55576" y="1700808"/>
            <a:ext cx="2250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 smtClean="0"/>
              <a:t>Efeito das marés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11" name="Imagem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20888"/>
            <a:ext cx="3219797" cy="3573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484784"/>
            <a:ext cx="3096344" cy="4793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Personalizada 20">
      <a:dk1>
        <a:srgbClr val="97D2FF"/>
      </a:dk1>
      <a:lt1>
        <a:srgbClr val="003760"/>
      </a:lt1>
      <a:dk2>
        <a:srgbClr val="005390"/>
      </a:dk2>
      <a:lt2>
        <a:srgbClr val="0070C0"/>
      </a:lt2>
      <a:accent1>
        <a:srgbClr val="FFFFFF"/>
      </a:accent1>
      <a:accent2>
        <a:srgbClr val="005390"/>
      </a:accent2>
      <a:accent3>
        <a:srgbClr val="002060"/>
      </a:accent3>
      <a:accent4>
        <a:srgbClr val="000000"/>
      </a:accent4>
      <a:accent5>
        <a:srgbClr val="003760"/>
      </a:accent5>
      <a:accent6>
        <a:srgbClr val="0070C0"/>
      </a:accent6>
      <a:hlink>
        <a:srgbClr val="00B0F0"/>
      </a:hlink>
      <a:folHlink>
        <a:srgbClr val="C00000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332</TotalTime>
  <Words>366</Words>
  <Application>Microsoft Office PowerPoint</Application>
  <PresentationFormat>Apresentação na tela (4:3)</PresentationFormat>
  <Paragraphs>70</Paragraphs>
  <Slides>16</Slides>
  <Notes>11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8" baseType="lpstr">
      <vt:lpstr>Opulento</vt:lpstr>
      <vt:lpstr>Package</vt:lpstr>
      <vt:lpstr>Buracos Negros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Buracos Negros</dc:title>
  <dc:creator>Julio</dc:creator>
  <cp:lastModifiedBy>Julio</cp:lastModifiedBy>
  <cp:revision>7</cp:revision>
  <dcterms:created xsi:type="dcterms:W3CDTF">2010-11-04T21:07:33Z</dcterms:created>
  <dcterms:modified xsi:type="dcterms:W3CDTF">2010-11-05T11:22:40Z</dcterms:modified>
</cp:coreProperties>
</file>