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39" r:id="rId2"/>
    <p:sldId id="1075" r:id="rId3"/>
    <p:sldId id="1076" r:id="rId4"/>
    <p:sldId id="1078" r:id="rId5"/>
    <p:sldId id="1115" r:id="rId6"/>
    <p:sldId id="1080" r:id="rId7"/>
    <p:sldId id="1111" r:id="rId8"/>
    <p:sldId id="1112" r:id="rId9"/>
    <p:sldId id="1117" r:id="rId10"/>
    <p:sldId id="1120" r:id="rId11"/>
    <p:sldId id="1121" r:id="rId12"/>
    <p:sldId id="1122" r:id="rId13"/>
    <p:sldId id="1127" r:id="rId14"/>
    <p:sldId id="1128" r:id="rId15"/>
    <p:sldId id="1093" r:id="rId16"/>
    <p:sldId id="1094" r:id="rId17"/>
    <p:sldId id="1096" r:id="rId18"/>
    <p:sldId id="1095" r:id="rId19"/>
    <p:sldId id="1097" r:id="rId20"/>
    <p:sldId id="1098" r:id="rId21"/>
    <p:sldId id="1099" r:id="rId22"/>
    <p:sldId id="1118" r:id="rId23"/>
    <p:sldId id="1119" r:id="rId2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53D2FF"/>
    <a:srgbClr val="CC6600"/>
    <a:srgbClr val="EE8800"/>
    <a:srgbClr val="00CC99"/>
    <a:srgbClr val="143C2B"/>
    <a:srgbClr val="005392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 varScale="1">
        <p:scale>
          <a:sx n="86" d="100"/>
          <a:sy n="86" d="100"/>
        </p:scale>
        <p:origin x="1181" y="5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96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85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3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7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05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90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3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56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User:Se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>
            <a:spLocks/>
          </p:cNvSpPr>
          <p:nvPr/>
        </p:nvSpPr>
        <p:spPr bwMode="auto">
          <a:xfrm>
            <a:off x="560640" y="234888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27044" y="-243408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27044" y="-243408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6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27044" y="-243408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19" name="Agrupar 18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 rotWithShape="1">
          <a:blip r:embed="rId2" cstate="print"/>
          <a:srcRect l="5902" t="-722" r="11184" b="722"/>
          <a:stretch/>
        </p:blipFill>
        <p:spPr bwMode="auto">
          <a:xfrm>
            <a:off x="19730" y="-20711"/>
            <a:ext cx="9104540" cy="6862945"/>
          </a:xfrm>
          <a:prstGeom prst="rect">
            <a:avLst/>
          </a:prstGeom>
          <a:noFill/>
        </p:spPr>
      </p:pic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Elongação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680074" y="6535564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http://astro.unl.edu</a:t>
            </a:r>
          </a:p>
        </p:txBody>
      </p:sp>
      <p:cxnSp>
        <p:nvCxnSpPr>
          <p:cNvPr id="6" name="Conector de seta reta 5"/>
          <p:cNvCxnSpPr/>
          <p:nvPr/>
        </p:nvCxnSpPr>
        <p:spPr bwMode="auto">
          <a:xfrm flipH="1" flipV="1">
            <a:off x="590222" y="996494"/>
            <a:ext cx="1238578" cy="4160722"/>
          </a:xfrm>
          <a:prstGeom prst="straightConnector1">
            <a:avLst/>
          </a:prstGeom>
          <a:solidFill>
            <a:schemeClr val="accent1"/>
          </a:solidFill>
          <a:ln w="15557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590683" y="4372682"/>
            <a:ext cx="2844288" cy="2741895"/>
          </a:xfrm>
          <a:prstGeom prst="arc">
            <a:avLst>
              <a:gd name="adj1" fmla="val 16565023"/>
              <a:gd name="adj2" fmla="val 300437"/>
            </a:avLst>
          </a:prstGeom>
          <a:noFill/>
          <a:ln w="155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2743200" y="4941168"/>
            <a:ext cx="4709120" cy="709824"/>
          </a:xfrm>
          <a:prstGeom prst="straightConnector1">
            <a:avLst/>
          </a:prstGeom>
          <a:solidFill>
            <a:schemeClr val="accent1"/>
          </a:solidFill>
          <a:ln w="15557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43501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10"/>
          <p:cNvGrpSpPr>
            <a:grpSpLocks noChangeAspect="1"/>
          </p:cNvGrpSpPr>
          <p:nvPr/>
        </p:nvGrpSpPr>
        <p:grpSpPr>
          <a:xfrm>
            <a:off x="4061870" y="3516524"/>
            <a:ext cx="1256975" cy="124442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43000">
                  <a:schemeClr val="bg1"/>
                </a:gs>
                <a:gs pos="47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29" y="3160568"/>
              <a:ext cx="2677146" cy="2650426"/>
            </a:xfrm>
            <a:prstGeom prst="ellipse">
              <a:avLst/>
            </a:prstGeom>
            <a:gradFill flip="none" rotWithShape="1">
              <a:gsLst>
                <a:gs pos="76000">
                  <a:srgbClr val="FFCC00"/>
                </a:gs>
                <a:gs pos="12000">
                  <a:schemeClr val="bg1"/>
                </a:gs>
                <a:gs pos="100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00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53D2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87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10"/>
          <p:cNvGrpSpPr>
            <a:grpSpLocks noChangeAspect="1"/>
          </p:cNvGrpSpPr>
          <p:nvPr/>
        </p:nvGrpSpPr>
        <p:grpSpPr>
          <a:xfrm>
            <a:off x="4090898" y="3531038"/>
            <a:ext cx="1256975" cy="1244429"/>
            <a:chOff x="4230514" y="2138607"/>
            <a:chExt cx="4721895" cy="4674769"/>
          </a:xfrm>
        </p:grpSpPr>
        <p:sp>
          <p:nvSpPr>
            <p:cNvPr id="33" name="Elipse 3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43000">
                  <a:schemeClr val="bg1"/>
                </a:gs>
                <a:gs pos="47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5279229" y="3160568"/>
              <a:ext cx="2677146" cy="2650426"/>
            </a:xfrm>
            <a:prstGeom prst="ellipse">
              <a:avLst/>
            </a:prstGeom>
            <a:gradFill flip="none" rotWithShape="1">
              <a:gsLst>
                <a:gs pos="76000">
                  <a:srgbClr val="FFCC00"/>
                </a:gs>
                <a:gs pos="12000">
                  <a:schemeClr val="bg1"/>
                </a:gs>
                <a:gs pos="100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403648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3347864" y="4869160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53D2FF"/>
          </a:solidFill>
          <a:ln w="127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5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8646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363232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348880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268760"/>
            <a:ext cx="4680520" cy="468052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249869"/>
            <a:ext cx="2691299" cy="2691299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2618665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13285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0"/>
          <p:cNvGrpSpPr>
            <a:grpSpLocks noChangeAspect="1"/>
          </p:cNvGrpSpPr>
          <p:nvPr/>
        </p:nvGrpSpPr>
        <p:grpSpPr>
          <a:xfrm>
            <a:off x="4105412" y="2967924"/>
            <a:ext cx="1256975" cy="124442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43000">
                  <a:schemeClr val="bg1"/>
                </a:gs>
                <a:gs pos="47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29" y="3160568"/>
              <a:ext cx="2677146" cy="2650426"/>
            </a:xfrm>
            <a:prstGeom prst="ellipse">
              <a:avLst/>
            </a:prstGeom>
            <a:gradFill flip="none" rotWithShape="1">
              <a:gsLst>
                <a:gs pos="76000">
                  <a:srgbClr val="FFCC00"/>
                </a:gs>
                <a:gs pos="12000">
                  <a:schemeClr val="bg1"/>
                </a:gs>
                <a:gs pos="100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862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1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1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0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0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0000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4" name="Elipse 23"/>
          <p:cNvSpPr>
            <a:spLocks/>
          </p:cNvSpPr>
          <p:nvPr/>
        </p:nvSpPr>
        <p:spPr>
          <a:xfrm>
            <a:off x="6084168" y="2189923"/>
            <a:ext cx="1440000" cy="1440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/>
          </p:cNvSpPr>
          <p:nvPr/>
        </p:nvSpPr>
        <p:spPr>
          <a:xfrm>
            <a:off x="6393622" y="2477956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7136764" y="2752306"/>
            <a:ext cx="157698" cy="1576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438478" y="2765988"/>
            <a:ext cx="157698" cy="15769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upo 10"/>
          <p:cNvGrpSpPr>
            <a:grpSpLocks noChangeAspect="1"/>
          </p:cNvGrpSpPr>
          <p:nvPr/>
        </p:nvGrpSpPr>
        <p:grpSpPr>
          <a:xfrm>
            <a:off x="6557045" y="2625722"/>
            <a:ext cx="515614" cy="510468"/>
            <a:chOff x="4230514" y="2138607"/>
            <a:chExt cx="4721895" cy="4674769"/>
          </a:xfrm>
        </p:grpSpPr>
        <p:sp>
          <p:nvSpPr>
            <p:cNvPr id="30" name="Elipse 29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13934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208 C 0.00695 0.03171 -0.01093 0.06528 -0.0368 0.06968 C -0.06232 0.075 -0.08611 0.05185 -0.08993 0.01783 C -0.09409 -0.01551 -0.07725 -0.04629 -0.05121 -0.05208 C -0.02587 -0.05741 -0.00087 -0.03611 0.00313 -0.00208 Z " pathEditMode="relative" rAng="4860000" ptsTypes="AAAAA">
                                      <p:cBhvr>
                                        <p:cTn id="25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106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949 C 0.00903 0.0507 -0.02344 0.11135 -0.06736 0.11551 C -0.11059 0.125 -0.15017 0.08288 -0.1566 0.02315 C -0.1625 -0.03564 -0.13438 -0.08935 -0.09045 -0.09791 C -0.04809 -0.10601 -0.00538 -0.06759 0.00173 -0.00949 Z " pathEditMode="relative" rAng="0" ptsTypes="AAAAA">
                                      <p:cBhvr>
                                        <p:cTn id="27" dur="5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11825" y="6582064"/>
            <a:ext cx="97210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Fonte da </a:t>
            </a:r>
            <a:r>
              <a:rPr lang="pt-BR" sz="1100" dirty="0" err="1">
                <a:solidFill>
                  <a:srgbClr val="FFC000"/>
                </a:solidFill>
                <a:latin typeface="Century Gothic" pitchFamily="34" charset="0"/>
              </a:rPr>
              <a:t>imagem:https</a:t>
            </a:r>
            <a:r>
              <a:rPr lang="pt-BR" sz="1100" dirty="0">
                <a:solidFill>
                  <a:srgbClr val="FFC000"/>
                </a:solidFill>
                <a:latin typeface="Century Gothic" pitchFamily="34" charset="0"/>
              </a:rPr>
              <a:t>://www.npr.org/sections/13.7/2013/02/04/171116703/keplers-genius-letting-nature-have-the-last-word 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8" y="2996952"/>
            <a:ext cx="252000" cy="252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6" y="2955673"/>
            <a:ext cx="252000" cy="252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5 -0.0217 0.05487 C -0.02639 0.07408 -0.0283 0.09561 -0.02865 0.11412 C -0.02899 0.13264 -0.02604 0.15024 -0.02344 0.16551 C -0.02083 0.18079 -0.01649 0.19422 -0.01285 0.20533 C -0.0092 0.21644 -0.00608 0.22269 -0.00122 0.23264 C 0.00365 0.2426 0.01233 0.25857 0.0158 0.26505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69 4.44444E-6 -0.00278 -0.00695 -0.00521 -0.01088 C -0.00764 -0.01482 -0.01042 -0.01737 -0.01268 -0.02107 C -0.01493 -0.02477 -0.01632 -0.02871 -0.0191 -0.03264 C -0.02188 -0.03658 -0.02674 -0.04121 -0.02917 -0.04445 C -0.0316 -0.04769 -0.03177 -0.04908 -0.03386 -0.05209 C -0.03594 -0.0551 -0.04028 -0.06019 -0.04202 -0.06227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392607" y="3536150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83768" y="1556792"/>
            <a:ext cx="3960440" cy="396044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340984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324840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888369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598003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PER</a:t>
            </a:r>
            <a:r>
              <a:rPr lang="pt-BR" sz="2400" dirty="0" err="1" smtClean="0">
                <a:solidFill>
                  <a:srgbClr val="FFC000"/>
                </a:solidFill>
                <a:latin typeface="Century Gothic" pitchFamily="34" charset="0"/>
              </a:rPr>
              <a:t>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3251885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580117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5730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AF</a:t>
            </a:r>
            <a:r>
              <a:rPr lang="pt-BR" sz="2400" dirty="0" err="1" smtClean="0">
                <a:solidFill>
                  <a:srgbClr val="FFC000"/>
                </a:solidFill>
                <a:latin typeface="Century Gothic" pitchFamily="34" charset="0"/>
              </a:rPr>
              <a:t>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3045720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3408967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1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908720"/>
            <a:ext cx="7416824" cy="29854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endParaRPr lang="pt-BR" sz="4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≈ 365 dias ≈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1ano </a:t>
            </a: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d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 UA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560" y="4372724"/>
            <a:ext cx="855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pt-BR" sz="3600" i="1" baseline="30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pt-BR" sz="3600" i="1" baseline="30000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d</a:t>
            </a:r>
            <a:r>
              <a:rPr lang="pt-BR" sz="36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50585" y="6509899"/>
            <a:ext cx="3812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200" b="0" u="sng" dirty="0">
                <a:solidFill>
                  <a:srgbClr val="FFC000"/>
                </a:solidFill>
                <a:latin typeface="Century Gothic" pitchFamily="34" charset="0"/>
              </a:rPr>
              <a:t>https://spaceplace.nasa.gov</a:t>
            </a:r>
            <a:endParaRPr lang="en-US" sz="12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2152916" y="991210"/>
            <a:ext cx="1554988" cy="1507867"/>
            <a:chOff x="2062074" y="991210"/>
            <a:chExt cx="1554988" cy="1507867"/>
          </a:xfrm>
        </p:grpSpPr>
        <p:pic>
          <p:nvPicPr>
            <p:cNvPr id="2050" name="Picture 2" descr="a cartoon of a smiling Earth saying, Life is great!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" t="8098" r="42323" b="9337"/>
            <a:stretch/>
          </p:blipFill>
          <p:spPr bwMode="auto">
            <a:xfrm>
              <a:off x="2062074" y="991210"/>
              <a:ext cx="1554988" cy="1507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 bwMode="auto">
            <a:xfrm>
              <a:off x="3414486" y="1259632"/>
              <a:ext cx="180000" cy="2450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83568" y="116632"/>
            <a:ext cx="7772400" cy="6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Exemplo da terceira lei </a:t>
            </a: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131840" y="764704"/>
            <a:ext cx="5386480" cy="1920877"/>
            <a:chOff x="1518" y="1435"/>
            <a:chExt cx="3799" cy="1210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518" y="1571"/>
              <a:ext cx="235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__</a:t>
              </a:r>
              <a:endParaRPr lang="pt-BR" sz="5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382" y="1435"/>
              <a:ext cx="812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 </a:t>
              </a:r>
              <a:r>
                <a:rPr lang="pt-BR" sz="5400" i="1" baseline="30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pt-BR" sz="5400" i="1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2270" y="2063"/>
              <a:ext cx="91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 smtClean="0">
                  <a:solidFill>
                    <a:schemeClr val="bg1"/>
                  </a:solidFill>
                  <a:latin typeface="Century Gothic" pitchFamily="34" charset="0"/>
                </a:rPr>
                <a:t>d</a:t>
              </a:r>
              <a:r>
                <a:rPr lang="pt-BR" sz="54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pt-BR" sz="5400" baseline="30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003" y="1760"/>
              <a:ext cx="2359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425" y="1844"/>
              <a:ext cx="18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chemeClr val="bg1"/>
                  </a:solidFill>
                  <a:latin typeface="Century Gothic" pitchFamily="34" charset="0"/>
                </a:rPr>
                <a:t>constante</a:t>
              </a:r>
              <a:endParaRPr lang="pt-BR" sz="3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185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908720"/>
            <a:ext cx="7416824" cy="29854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endParaRPr lang="pt-BR" sz="4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= 11,86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d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= </a:t>
            </a: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5,20 UA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50585" y="6509899"/>
            <a:ext cx="3812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200" b="0" u="sng" dirty="0">
                <a:solidFill>
                  <a:srgbClr val="FFC000"/>
                </a:solidFill>
                <a:latin typeface="Century Gothic" pitchFamily="34" charset="0"/>
              </a:rPr>
              <a:t>https://spaceplace.nasa.gov</a:t>
            </a:r>
            <a:endParaRPr lang="en-US" sz="12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83568" y="116632"/>
            <a:ext cx="7772400" cy="6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Exemplo da terceira lei -2 </a:t>
            </a: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3131840" y="764704"/>
            <a:ext cx="5386480" cy="1920877"/>
            <a:chOff x="1518" y="1435"/>
            <a:chExt cx="3799" cy="1210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518" y="1571"/>
              <a:ext cx="235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__</a:t>
              </a:r>
              <a:endParaRPr lang="pt-BR" sz="5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382" y="1435"/>
              <a:ext cx="812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 </a:t>
              </a:r>
              <a:r>
                <a:rPr lang="pt-BR" sz="5400" i="1" baseline="30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pt-BR" sz="5400" i="1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2270" y="2063"/>
              <a:ext cx="913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 smtClean="0">
                  <a:solidFill>
                    <a:schemeClr val="bg1"/>
                  </a:solidFill>
                  <a:latin typeface="Century Gothic" pitchFamily="34" charset="0"/>
                </a:rPr>
                <a:t>d</a:t>
              </a:r>
              <a:r>
                <a:rPr lang="pt-BR" sz="54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pt-BR" sz="5400" baseline="30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003" y="1760"/>
              <a:ext cx="2359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5400" dirty="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425" y="1844"/>
              <a:ext cx="18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chemeClr val="bg1"/>
                  </a:solidFill>
                  <a:latin typeface="Century Gothic" pitchFamily="34" charset="0"/>
                </a:rPr>
                <a:t>constante</a:t>
              </a:r>
              <a:endParaRPr lang="pt-BR" sz="3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1026" name="Picture 2" descr="A cartoon of Jupiter smiling, saying, I'm the bigges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3924" r="42401" b="17140"/>
          <a:stretch/>
        </p:blipFill>
        <p:spPr bwMode="auto">
          <a:xfrm>
            <a:off x="2498521" y="1023189"/>
            <a:ext cx="1641431" cy="16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37" name="Conector reto 36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0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52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8" grpId="0"/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brilho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aparente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maior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que o das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4369"/>
            <a:ext cx="5616624" cy="5616624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 de movimento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planetário: Marte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/ © 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  <a:hlinkClick r:id="rId4" tooltip="User:Seav"/>
              </a:rPr>
              <a:t>Eugene Alvin Villar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, 2008 </a:t>
            </a: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07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planetárias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ou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qual é a melhor época para observar um planeta?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6" name="Grupo 10"/>
          <p:cNvGrpSpPr>
            <a:grpSpLocks noChangeAspect="1"/>
          </p:cNvGrpSpPr>
          <p:nvPr/>
        </p:nvGrpSpPr>
        <p:grpSpPr>
          <a:xfrm>
            <a:off x="868573" y="2712671"/>
            <a:ext cx="515614" cy="510468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" name="Grupo 10"/>
          <p:cNvGrpSpPr>
            <a:grpSpLocks noChangeAspect="1"/>
          </p:cNvGrpSpPr>
          <p:nvPr/>
        </p:nvGrpSpPr>
        <p:grpSpPr>
          <a:xfrm>
            <a:off x="862139" y="4667887"/>
            <a:ext cx="515614" cy="510468"/>
            <a:chOff x="4230514" y="2138607"/>
            <a:chExt cx="4721895" cy="4674769"/>
          </a:xfrm>
        </p:grpSpPr>
        <p:sp>
          <p:nvSpPr>
            <p:cNvPr id="21" name="Elipse 20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5972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0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2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55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57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C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Máximas elongações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Quadraturas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Oposições 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0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latin typeface="Century Gothic" pitchFamily="34" charset="0"/>
              </a:rPr>
              <a:t>C</a:t>
            </a:r>
            <a:r>
              <a:rPr lang="pt-BR" sz="360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</a:t>
            </a:r>
            <a:r>
              <a:rPr lang="pt-BR" sz="3600" b="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Máximas elongações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Quadraturas</a:t>
            </a:r>
            <a:r>
              <a:rPr lang="pt-BR" sz="3600" b="0" dirty="0" smtClean="0"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Oposições 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33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8754</TotalTime>
  <Words>485</Words>
  <Application>Microsoft Office PowerPoint</Application>
  <PresentationFormat>Apresentação na tela (4:3)</PresentationFormat>
  <Paragraphs>159</Paragraphs>
  <Slides>23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 Como identificar  um planeta no céu?</vt:lpstr>
      <vt:lpstr>Apresentação do PowerPoint</vt:lpstr>
      <vt:lpstr>Exemplo de movimento  planetário: Marte</vt:lpstr>
      <vt:lpstr>Movimento retrógrado de um planeta e laçada</vt:lpstr>
      <vt:lpstr> Configurações planetárias ou qual é a melhor época para observar um planeta?</vt:lpstr>
      <vt:lpstr>Apresentação do PowerPoint</vt:lpstr>
      <vt:lpstr>Há várias configurações planetárias:</vt:lpstr>
      <vt:lpstr>Neste minicurso:</vt:lpstr>
      <vt:lpstr>Elongação</vt:lpstr>
      <vt:lpstr>Oposição  (planetas superiores)</vt:lpstr>
      <vt:lpstr>Máximas elongações (planetas inferiores)</vt:lpstr>
      <vt:lpstr>Período sinódico</vt:lpstr>
      <vt:lpstr>Apresentação do PowerPoint</vt:lpstr>
      <vt:lpstr>Leis do movimento planetário</vt:lpstr>
      <vt:lpstr>Leis de Kepler</vt:lpstr>
      <vt:lpstr>Elipse</vt:lpstr>
      <vt:lpstr>Primeira lei de Kepler</vt:lpstr>
      <vt:lpstr>Segunda lei de Kepler</vt:lpstr>
      <vt:lpstr>Apresentação do PowerPoint</vt:lpstr>
      <vt:lpstr>Terceira lei de Kepler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557</cp:revision>
  <cp:lastPrinted>2000-05-01T12:23:36Z</cp:lastPrinted>
  <dcterms:created xsi:type="dcterms:W3CDTF">1995-06-17T23:31:02Z</dcterms:created>
  <dcterms:modified xsi:type="dcterms:W3CDTF">2019-08-30T20:09:10Z</dcterms:modified>
</cp:coreProperties>
</file>