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961" r:id="rId3"/>
    <p:sldId id="950" r:id="rId4"/>
    <p:sldId id="978" r:id="rId5"/>
    <p:sldId id="979" r:id="rId6"/>
    <p:sldId id="980" r:id="rId7"/>
    <p:sldId id="981" r:id="rId8"/>
    <p:sldId id="983" r:id="rId9"/>
    <p:sldId id="984" r:id="rId10"/>
    <p:sldId id="985" r:id="rId11"/>
    <p:sldId id="997" r:id="rId12"/>
    <p:sldId id="987" r:id="rId13"/>
    <p:sldId id="998" r:id="rId14"/>
    <p:sldId id="965" r:id="rId15"/>
    <p:sldId id="993" r:id="rId16"/>
    <p:sldId id="917" r:id="rId17"/>
    <p:sldId id="994" r:id="rId18"/>
    <p:sldId id="989" r:id="rId19"/>
    <p:sldId id="990" r:id="rId20"/>
    <p:sldId id="991" r:id="rId21"/>
    <p:sldId id="1006" r:id="rId22"/>
    <p:sldId id="975" r:id="rId23"/>
    <p:sldId id="1007" r:id="rId24"/>
    <p:sldId id="976" r:id="rId25"/>
    <p:sldId id="974" r:id="rId26"/>
    <p:sldId id="1004" r:id="rId27"/>
    <p:sldId id="1000" r:id="rId28"/>
    <p:sldId id="1001" r:id="rId29"/>
    <p:sldId id="1005" r:id="rId30"/>
    <p:sldId id="999" r:id="rId31"/>
    <p:sldId id="977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7D3FF"/>
    <a:srgbClr val="EE8800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3777" autoAdjust="0"/>
  </p:normalViewPr>
  <p:slideViewPr>
    <p:cSldViewPr>
      <p:cViewPr>
        <p:scale>
          <a:sx n="78" d="100"/>
          <a:sy n="78" d="100"/>
        </p:scale>
        <p:origin x="922" y="-221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24854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+mj-lt"/>
              </a:rPr>
              <a:t>     É comum a crença de que a Lua não tem rotação em virtude de manter o mesmo lado voltado para a Terra. Isso não é verdade, como pode ser demonstrado nesse slide. O que acontece é que ambos os períodos, o de rotação e o de translação ao redor da Terra, têm o mesmo período, de cerca de 27 dias e meio.</a:t>
            </a:r>
            <a:endParaRPr lang="pt-BR" sz="14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CADA3-68AA-43D8-89B1-6E062523E33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01022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419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37732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8249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2354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73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30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97D73F-2765-4B57-AE6B-A82B159AD94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0825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0C0FF-BF03-478F-9249-8968140DE15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4019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493BF-6E20-4A31-A7BF-B45AB4DCEE3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457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6B816-6C78-488E-AE2C-6B418D54D2F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9680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F9819-4C2D-4B67-995C-4B1CCD5A3CA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4958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A3358-D533-4DE3-BB7E-0C918E9F7417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3967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989A7-BFA8-41F9-B30C-7A2DEB9A4CD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16831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15EF1-8C41-43D4-99BF-3F551ED9A70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112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AA29B-EE7E-4422-9787-20B6E8AD7A7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2856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7714B-24FB-422F-BF07-D98BD475C50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8010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011FF-2C1D-4EA9-BEC1-9AD83273BD1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0897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ACD8F-111F-433C-9055-4389A16978C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19" name="Agrupar 18"/>
          <p:cNvGrpSpPr/>
          <p:nvPr/>
        </p:nvGrpSpPr>
        <p:grpSpPr>
          <a:xfrm>
            <a:off x="2955389" y="160804"/>
            <a:ext cx="4055214" cy="1589724"/>
            <a:chOff x="2843808" y="79211"/>
            <a:chExt cx="4055214" cy="1589724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469" y="86168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/http://astropixels.com</a:t>
            </a:r>
          </a:p>
        </p:txBody>
      </p:sp>
    </p:spTree>
    <p:extLst>
      <p:ext uri="{BB962C8B-B14F-4D97-AF65-F5344CB8AC3E}">
        <p14:creationId xmlns:p14="http://schemas.microsoft.com/office/powerpoint/2010/main" val="58818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53789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2924944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95927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263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19"/>
            <a:ext cx="6120680" cy="5699665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faz um “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” (para quem está no hemisfério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sul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)</a:t>
            </a:r>
            <a:r>
              <a:rPr lang="pt-BR" sz="44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Parte iluminada para 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é vista no final da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tarde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Antonio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” (para quem está no hemisfério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sul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de madrugada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e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pela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21279012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861668">
            <a:off x="2996861" y="2144781"/>
            <a:ext cx="214115" cy="20514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39118" y="1015900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35265" y="5472678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3900000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14340000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3511137" y="3325058"/>
            <a:ext cx="142083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°</a:t>
            </a:r>
          </a:p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PN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2" name="Grupo 110"/>
          <p:cNvGrpSpPr/>
          <p:nvPr/>
        </p:nvGrpSpPr>
        <p:grpSpPr>
          <a:xfrm>
            <a:off x="899592" y="5087444"/>
            <a:ext cx="2412000" cy="1077860"/>
            <a:chOff x="5364088" y="1052736"/>
            <a:chExt cx="2412000" cy="1077860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412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- HS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64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65" name="Elipse 64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3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upo 162"/>
          <p:cNvGrpSpPr/>
          <p:nvPr/>
        </p:nvGrpSpPr>
        <p:grpSpPr>
          <a:xfrm>
            <a:off x="4788304" y="694956"/>
            <a:ext cx="2520000" cy="1077860"/>
            <a:chOff x="-324544" y="1196752"/>
            <a:chExt cx="2520000" cy="1077860"/>
          </a:xfrm>
        </p:grpSpPr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520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717550" indent="-531813" algn="l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 - HS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508274" y="1484784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Arc 37"/>
            <p:cNvSpPr>
              <a:spLocks noChangeAspect="1"/>
            </p:cNvSpPr>
            <p:nvPr/>
          </p:nvSpPr>
          <p:spPr bwMode="auto">
            <a:xfrm rot="10800000">
              <a:off x="1781720" y="1483133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9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 rot="2280000">
              <a:off x="70978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39118" y="1015900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35265" y="5472678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3900000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14340000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3511137" y="3325058"/>
            <a:ext cx="142083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°</a:t>
            </a:r>
          </a:p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PN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2" name="Grupo 110"/>
          <p:cNvGrpSpPr/>
          <p:nvPr/>
        </p:nvGrpSpPr>
        <p:grpSpPr>
          <a:xfrm>
            <a:off x="899592" y="5087444"/>
            <a:ext cx="2412000" cy="1077860"/>
            <a:chOff x="5364088" y="1052736"/>
            <a:chExt cx="2412000" cy="1077860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412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- HS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64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65" name="Elipse 64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3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upo 162"/>
          <p:cNvGrpSpPr/>
          <p:nvPr/>
        </p:nvGrpSpPr>
        <p:grpSpPr>
          <a:xfrm>
            <a:off x="4788304" y="694956"/>
            <a:ext cx="2520000" cy="1077860"/>
            <a:chOff x="-324544" y="1196752"/>
            <a:chExt cx="2520000" cy="1077860"/>
          </a:xfrm>
        </p:grpSpPr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520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717550" indent="-531813" algn="l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 - HS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508274" y="1484784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Arc 37"/>
            <p:cNvSpPr>
              <a:spLocks noChangeAspect="1"/>
            </p:cNvSpPr>
            <p:nvPr/>
          </p:nvSpPr>
          <p:spPr bwMode="auto">
            <a:xfrm rot="10800000">
              <a:off x="1781720" y="1483133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9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 rot="2280000">
              <a:off x="70978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91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>
            <a:spLocks/>
          </p:cNvSpPr>
          <p:nvPr/>
        </p:nvSpPr>
        <p:spPr>
          <a:xfrm rot="-7200000">
            <a:off x="5987429" y="1528347"/>
            <a:ext cx="1836960" cy="1855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5796136" y="6525344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627784" y="1368152"/>
            <a:ext cx="4680520" cy="468052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152127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Rotação da Lua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512" y="5343599"/>
            <a:ext cx="3024336" cy="46166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Translação: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27,5d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7227" y="4840777"/>
            <a:ext cx="3024336" cy="46166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Rotação: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27,5d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372200" y="5864006"/>
            <a:ext cx="27363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Figura fora de escala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 bwMode="auto">
          <a:xfrm>
            <a:off x="6846492" y="2369976"/>
            <a:ext cx="180000" cy="180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>
            <a:off x="2878492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976261" y="2591159"/>
            <a:ext cx="2096663" cy="2016025"/>
            <a:chOff x="49144" y="2061120"/>
            <a:chExt cx="2096663" cy="2016025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49144" y="2061120"/>
              <a:ext cx="2096663" cy="2016025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107863" y="2176356"/>
              <a:ext cx="1552061" cy="1551183"/>
              <a:chOff x="2770" y="2868"/>
              <a:chExt cx="2393" cy="2382"/>
            </a:xfrm>
          </p:grpSpPr>
          <p:sp>
            <p:nvSpPr>
              <p:cNvPr id="42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endParaRPr kumimoji="0" lang="pt-BR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endParaRPr kumimoji="0" lang="pt-BR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endParaRPr kumimoji="0" lang="pt-BR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" name="Elipse 64"/>
          <p:cNvSpPr>
            <a:spLocks/>
          </p:cNvSpPr>
          <p:nvPr/>
        </p:nvSpPr>
        <p:spPr>
          <a:xfrm rot="-7200000">
            <a:off x="518690" y="1104210"/>
            <a:ext cx="1836960" cy="1855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539552" y="1196752"/>
            <a:ext cx="1800200" cy="1706869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337083" y="2489299"/>
            <a:ext cx="433137" cy="256675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773338" y="3683780"/>
            <a:ext cx="452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5822558" y="2903621"/>
            <a:ext cx="433137" cy="256675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451716" y="4337791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Terra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4902938" y="3573674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20842" y="2844800"/>
            <a:ext cx="103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Lua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090419" y="2637076"/>
            <a:ext cx="1032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Lua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3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C 0.07812 0.16273 0.03923 0.38982 -0.08681 0.47755 C -0.20538 0.57408 -0.35955 0.52084 -0.43281 0.35903 C -0.5059 0.19584 -0.47118 -0.00486 -0.35295 -0.09907 C -0.23594 -0.19838 -0.07379 -0.15463 0.00156 -0.00046 Z " pathEditMode="relative" rAng="20220000" ptsTypes="AAAAA">
                                      <p:cBhvr>
                                        <p:cTn id="20" dur="20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8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1" grpId="0"/>
      <p:bldP spid="17" grpId="0"/>
      <p:bldP spid="65" grpId="0" animBg="1"/>
      <p:bldP spid="65" grpId="1" animBg="1"/>
      <p:bldP spid="4" grpId="0" animBg="1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504764"/>
            <a:ext cx="91325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2700000" y="1557000"/>
            <a:ext cx="3780000" cy="3780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44000" y="1701000"/>
            <a:ext cx="3528000" cy="3528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69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952000" y="1809000"/>
            <a:ext cx="3276000" cy="3276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33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3427217" y="3263829"/>
            <a:ext cx="3276000" cy="3276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5443217" y="185307"/>
            <a:ext cx="3528000" cy="3528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359921" y="427521"/>
            <a:ext cx="3780000" cy="3780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699" y="1675905"/>
            <a:ext cx="3691222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“Superlua”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40505" y="1397166"/>
            <a:ext cx="36912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Lua Cheia Média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19606" y="4353666"/>
            <a:ext cx="36912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pt-BR" kern="0" dirty="0" err="1" smtClean="0">
                <a:solidFill>
                  <a:schemeClr val="tx1"/>
                </a:solidFill>
                <a:latin typeface="Century Gothic" pitchFamily="34" charset="0"/>
              </a:rPr>
              <a:t>Minilua</a:t>
            </a:r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85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10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9251864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</a:t>
            </a:r>
          </a:p>
          <a:p>
            <a:pPr algn="l">
              <a:buClr>
                <a:schemeClr val="bg1">
                  <a:lumMod val="95000"/>
                </a:schemeClr>
              </a:buClr>
              <a:defRPr/>
            </a:pPr>
            <a:r>
              <a:rPr lang="pt-BR" sz="4000" b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4565"/>
              </p:ext>
            </p:extLst>
          </p:nvPr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MARÇO - 2018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b="1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292080" y="5589240"/>
            <a:ext cx="550737" cy="806680"/>
            <a:chOff x="1738020" y="6696944"/>
            <a:chExt cx="550737" cy="806680"/>
          </a:xfrm>
        </p:grpSpPr>
        <p:grpSp>
          <p:nvGrpSpPr>
            <p:cNvPr id="26" name="Group 5"/>
            <p:cNvGrpSpPr>
              <a:grpSpLocks noChangeAspect="1"/>
            </p:cNvGrpSpPr>
            <p:nvPr/>
          </p:nvGrpSpPr>
          <p:grpSpPr bwMode="auto">
            <a:xfrm>
              <a:off x="1944316" y="6696944"/>
              <a:ext cx="184712" cy="367826"/>
              <a:chOff x="1259" y="5604"/>
              <a:chExt cx="142" cy="283"/>
            </a:xfrm>
          </p:grpSpPr>
          <p:sp>
            <p:nvSpPr>
              <p:cNvPr id="28" name="Arc 6"/>
              <p:cNvSpPr>
                <a:spLocks/>
              </p:cNvSpPr>
              <p:nvPr/>
            </p:nvSpPr>
            <p:spPr bwMode="auto">
              <a:xfrm rot="5400000">
                <a:off x="1188" y="567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AutoShape 7"/>
              <p:cNvCxnSpPr>
                <a:cxnSpLocks noChangeShapeType="1"/>
              </p:cNvCxnSpPr>
              <p:nvPr/>
            </p:nvCxnSpPr>
            <p:spPr bwMode="auto">
              <a:xfrm>
                <a:off x="1267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9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084168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17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953566" y="5593333"/>
            <a:ext cx="590217" cy="824823"/>
            <a:chOff x="3677810" y="6683954"/>
            <a:chExt cx="590217" cy="824823"/>
          </a:xfrm>
        </p:grpSpPr>
        <p:grpSp>
          <p:nvGrpSpPr>
            <p:cNvPr id="36" name="Group 8"/>
            <p:cNvGrpSpPr>
              <a:grpSpLocks noChangeAspect="1"/>
            </p:cNvGrpSpPr>
            <p:nvPr/>
          </p:nvGrpSpPr>
          <p:grpSpPr bwMode="auto">
            <a:xfrm rot="10800000">
              <a:off x="3877490" y="6683954"/>
              <a:ext cx="184712" cy="380823"/>
              <a:chOff x="1259" y="5604"/>
              <a:chExt cx="142" cy="293"/>
            </a:xfrm>
          </p:grpSpPr>
          <p:sp>
            <p:nvSpPr>
              <p:cNvPr id="38" name="Arc 9"/>
              <p:cNvSpPr>
                <a:spLocks/>
              </p:cNvSpPr>
              <p:nvPr/>
            </p:nvSpPr>
            <p:spPr bwMode="auto">
              <a:xfrm rot="5400000">
                <a:off x="1188" y="568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AutoShape 10"/>
              <p:cNvCxnSpPr>
                <a:cxnSpLocks noChangeShapeType="1"/>
              </p:cNvCxnSpPr>
              <p:nvPr/>
            </p:nvCxnSpPr>
            <p:spPr bwMode="auto">
              <a:xfrm>
                <a:off x="1266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6079604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Quarto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Quarto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7673</TotalTime>
  <Words>614</Words>
  <Application>Microsoft Office PowerPoint</Application>
  <PresentationFormat>Apresentação na tela (4:3)</PresentationFormat>
  <Paragraphs>204</Paragraphs>
  <Slides>30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Georgia</vt:lpstr>
      <vt:lpstr>Times New Roman</vt:lpstr>
      <vt:lpstr>Wingdings</vt:lpstr>
      <vt:lpstr>Blank Presentation</vt:lpstr>
      <vt:lpstr>1_Blank Presentation</vt:lpstr>
      <vt:lpstr>Apresentação do PowerPoint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Rotação da Lua</vt:lpstr>
      <vt:lpstr>A Luz Cinérea</vt:lpstr>
      <vt:lpstr>“Superlua”</vt:lpstr>
      <vt:lpstr>Apresentação do PowerPoint</vt:lpstr>
      <vt:lpstr>Apresentação do PowerPoint</vt:lpstr>
      <vt:lpstr>Apresentação do PowerPoint</vt:lpstr>
      <vt:lpstr>“Superlua”</vt:lpstr>
      <vt:lpstr>“Superlua”</vt:lpstr>
      <vt:lpstr>Lua Azul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467</cp:revision>
  <cp:lastPrinted>2000-05-01T12:23:36Z</cp:lastPrinted>
  <dcterms:created xsi:type="dcterms:W3CDTF">1995-06-17T23:31:02Z</dcterms:created>
  <dcterms:modified xsi:type="dcterms:W3CDTF">2019-08-23T20:08:12Z</dcterms:modified>
</cp:coreProperties>
</file>