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961" r:id="rId2"/>
    <p:sldId id="1028" r:id="rId3"/>
    <p:sldId id="1035" r:id="rId4"/>
    <p:sldId id="1033" r:id="rId5"/>
    <p:sldId id="1034" r:id="rId6"/>
    <p:sldId id="1020" r:id="rId7"/>
    <p:sldId id="1021" r:id="rId8"/>
    <p:sldId id="1036" r:id="rId9"/>
    <p:sldId id="1022" r:id="rId10"/>
    <p:sldId id="1023" r:id="rId11"/>
    <p:sldId id="1024" r:id="rId12"/>
    <p:sldId id="1025" r:id="rId13"/>
    <p:sldId id="1037" r:id="rId14"/>
    <p:sldId id="1038" r:id="rId15"/>
    <p:sldId id="1040" r:id="rId16"/>
    <p:sldId id="1041" r:id="rId17"/>
    <p:sldId id="996" r:id="rId18"/>
    <p:sldId id="980" r:id="rId19"/>
    <p:sldId id="1042" r:id="rId20"/>
    <p:sldId id="1001" r:id="rId21"/>
    <p:sldId id="1029" r:id="rId22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143C2B"/>
    <a:srgbClr val="005392"/>
    <a:srgbClr val="FFFFCC"/>
    <a:srgbClr val="000066"/>
    <a:srgbClr val="0000FF"/>
    <a:srgbClr val="0066FF"/>
    <a:srgbClr val="EE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69" d="100"/>
          <a:sy n="69" d="100"/>
        </p:scale>
        <p:origin x="1066" y="403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9pPr>
          </a:lstStyle>
          <a:p>
            <a:fld id="{533BA29A-8D8F-4B88-B12E-01F8FDD1BD34}" type="slidenum">
              <a:rPr lang="en-GB" altLang="pt-BR" sz="1000" b="0">
                <a:solidFill>
                  <a:schemeClr val="tx1"/>
                </a:solidFill>
              </a:rPr>
              <a:pPr/>
              <a:t>3</a:t>
            </a:fld>
            <a:endParaRPr lang="en-GB" altLang="pt-BR" sz="1000" b="0">
              <a:solidFill>
                <a:schemeClr val="tx1"/>
              </a:solidFill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1263650" y="657225"/>
            <a:ext cx="4330700" cy="3244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125913"/>
            <a:ext cx="5024438" cy="3910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15613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9pPr>
          </a:lstStyle>
          <a:p>
            <a:fld id="{533BA29A-8D8F-4B88-B12E-01F8FDD1BD34}" type="slidenum">
              <a:rPr lang="en-GB" altLang="pt-BR" sz="1000" b="0">
                <a:solidFill>
                  <a:schemeClr val="tx1"/>
                </a:solidFill>
              </a:rPr>
              <a:pPr/>
              <a:t>8</a:t>
            </a:fld>
            <a:endParaRPr lang="en-GB" altLang="pt-BR" sz="1000" b="0">
              <a:solidFill>
                <a:schemeClr val="tx1"/>
              </a:solidFill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1263650" y="657225"/>
            <a:ext cx="4330700" cy="3244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66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125913"/>
            <a:ext cx="5024438" cy="3910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4852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81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llarium.or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GFqYyO41cY&amp;feature=youtu.be" TargetMode="External"/><Relationship Id="rId2" Type="http://schemas.openxmlformats.org/officeDocument/2006/relationships/hyperlink" Target="https://www.youtube.com/watch?v=vwpUFoIdVoY&amp;feature=youtu.be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0jq982UC0js&amp;feature=youtu.b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60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 céu à noite </a:t>
            </a: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2955389" y="160804"/>
            <a:ext cx="4055214" cy="1589724"/>
            <a:chOff x="2843808" y="79211"/>
            <a:chExt cx="4055214" cy="1589724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364" y="79211"/>
              <a:ext cx="1484665" cy="1424871"/>
            </a:xfrm>
            <a:prstGeom prst="rect">
              <a:avLst/>
            </a:prstGeom>
          </p:spPr>
        </p:pic>
        <p:sp>
          <p:nvSpPr>
            <p:cNvPr id="15" name="Retângulo 14"/>
            <p:cNvSpPr/>
            <p:nvPr/>
          </p:nvSpPr>
          <p:spPr>
            <a:xfrm>
              <a:off x="2843808" y="1330381"/>
              <a:ext cx="405521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Observatório Dietrich </a:t>
              </a:r>
              <a:r>
                <a:rPr lang="pt-BR" b="0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Schiel</a:t>
              </a:r>
              <a:endPara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8" y="308238"/>
            <a:ext cx="3198118" cy="136269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3469" y="86168"/>
            <a:ext cx="2655270" cy="24633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11571" y="633388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lum bright="42000" contrast="61000"/>
          </a:blip>
          <a:srcRect/>
          <a:stretch>
            <a:fillRect/>
          </a:stretch>
        </p:blipFill>
        <p:spPr bwMode="auto">
          <a:xfrm>
            <a:off x="114300" y="635000"/>
            <a:ext cx="8915400" cy="556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957263"/>
            <a:ext cx="8915400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48"/>
          <p:cNvGrpSpPr/>
          <p:nvPr/>
        </p:nvGrpSpPr>
        <p:grpSpPr bwMode="auto">
          <a:xfrm>
            <a:off x="4773613" y="5883275"/>
            <a:ext cx="2870200" cy="571500"/>
            <a:chOff x="6273801" y="2863702"/>
            <a:chExt cx="2870230" cy="572084"/>
          </a:xfrm>
        </p:grpSpPr>
        <p:sp>
          <p:nvSpPr>
            <p:cNvPr id="31751" name="CaixaDeTexto 27"/>
            <p:cNvSpPr txBox="1">
              <a:spLocks noChangeArrowheads="1"/>
            </p:cNvSpPr>
            <p:nvPr/>
          </p:nvSpPr>
          <p:spPr bwMode="auto">
            <a:xfrm>
              <a:off x="6357944" y="2981295"/>
              <a:ext cx="2786087" cy="3388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/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pt-BR">
                  <a:solidFill>
                    <a:srgbClr val="FF0000"/>
                  </a:solidFill>
                  <a:latin typeface="Century Gothic" panose="020B0502020202020204" pitchFamily="34" charset="0"/>
                </a:rPr>
                <a:t>E</a:t>
              </a:r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       Ponto Cardeal Leste</a:t>
              </a:r>
            </a:p>
          </p:txBody>
        </p:sp>
        <p:sp>
          <p:nvSpPr>
            <p:cNvPr id="31752" name="Elipse 37"/>
            <p:cNvSpPr>
              <a:spLocks noChangeArrowheads="1"/>
            </p:cNvSpPr>
            <p:nvPr/>
          </p:nvSpPr>
          <p:spPr bwMode="auto">
            <a:xfrm>
              <a:off x="6273801" y="2863702"/>
              <a:ext cx="571507" cy="57208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Conector de seta reta 36"/>
          <p:cNvCxnSpPr/>
          <p:nvPr/>
        </p:nvCxnSpPr>
        <p:spPr bwMode="auto">
          <a:xfrm rot="16200000" flipV="1">
            <a:off x="3964782" y="4036219"/>
            <a:ext cx="857250" cy="3571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750" name="Título 1"/>
          <p:cNvSpPr>
            <a:spLocks noGrp="1"/>
          </p:cNvSpPr>
          <p:nvPr>
            <p:ph type="title"/>
          </p:nvPr>
        </p:nvSpPr>
        <p:spPr>
          <a:xfrm>
            <a:off x="714375" y="26927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e o ponto cardeal leste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2786063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b="0" dirty="0" err="1" smtClean="0">
                <a:solidFill>
                  <a:srgbClr val="83B3ED"/>
                </a:solidFill>
                <a:latin typeface="Century Gothic" panose="020B0502020202020204" pitchFamily="34" charset="0"/>
              </a:rPr>
              <a:t>Scorpius</a:t>
            </a:r>
            <a:r>
              <a:rPr lang="pt-BR" b="0" dirty="0" smtClean="0">
                <a:solidFill>
                  <a:srgbClr val="83B3ED"/>
                </a:solidFill>
                <a:latin typeface="Century Gothic" panose="020B0502020202020204" pitchFamily="34" charset="0"/>
              </a:rPr>
              <a:t>, o Escorpião</a:t>
            </a:r>
          </a:p>
        </p:txBody>
      </p:sp>
    </p:spTree>
    <p:extLst>
      <p:ext uri="{BB962C8B-B14F-4D97-AF65-F5344CB8AC3E}">
        <p14:creationId xmlns:p14="http://schemas.microsoft.com/office/powerpoint/2010/main" val="2512941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6968" t="16666" r="23032" b="166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6525344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29"/>
          <p:cNvSpPr txBox="1">
            <a:spLocks noChangeArrowheads="1"/>
          </p:cNvSpPr>
          <p:nvPr/>
        </p:nvSpPr>
        <p:spPr bwMode="auto">
          <a:xfrm>
            <a:off x="2852772" y="2393638"/>
            <a:ext cx="1003583" cy="3385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Antares</a:t>
            </a:r>
            <a:endParaRPr lang="pt-BR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aixaDeTexto 29"/>
          <p:cNvSpPr txBox="1">
            <a:spLocks noChangeArrowheads="1"/>
          </p:cNvSpPr>
          <p:nvPr/>
        </p:nvSpPr>
        <p:spPr bwMode="auto">
          <a:xfrm>
            <a:off x="3994721" y="5805264"/>
            <a:ext cx="1003583" cy="3385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pt-BR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Shaula</a:t>
            </a:r>
            <a:endParaRPr lang="pt-BR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aixaDeTexto 29"/>
          <p:cNvSpPr txBox="1">
            <a:spLocks noChangeArrowheads="1"/>
          </p:cNvSpPr>
          <p:nvPr/>
        </p:nvSpPr>
        <p:spPr bwMode="auto">
          <a:xfrm>
            <a:off x="2103880" y="858265"/>
            <a:ext cx="1003583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pt-BR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Graffias</a:t>
            </a:r>
            <a:endParaRPr lang="pt-BR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aixaDeTexto 29"/>
          <p:cNvSpPr txBox="1">
            <a:spLocks noChangeArrowheads="1"/>
          </p:cNvSpPr>
          <p:nvPr/>
        </p:nvSpPr>
        <p:spPr bwMode="auto">
          <a:xfrm>
            <a:off x="5198921" y="5526363"/>
            <a:ext cx="1187624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pt-BR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Lesath</a:t>
            </a:r>
            <a:endParaRPr lang="pt-BR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3764857" y="2476700"/>
            <a:ext cx="216000" cy="216000"/>
          </a:xfrm>
          <a:prstGeom prst="ellipse">
            <a:avLst/>
          </a:prstGeom>
          <a:noFill/>
          <a:ln w="12700" cap="flat" cmpd="sng" algn="ctr">
            <a:solidFill>
              <a:srgbClr val="83B3E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3015543" y="953407"/>
            <a:ext cx="180000" cy="180000"/>
          </a:xfrm>
          <a:prstGeom prst="ellipse">
            <a:avLst/>
          </a:prstGeom>
          <a:noFill/>
          <a:ln w="12700" cap="flat" cmpd="sng" algn="ctr">
            <a:solidFill>
              <a:srgbClr val="83B3E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4932040" y="5754059"/>
            <a:ext cx="180000" cy="180000"/>
          </a:xfrm>
          <a:prstGeom prst="ellipse">
            <a:avLst/>
          </a:prstGeom>
          <a:noFill/>
          <a:ln w="12700" cap="flat" cmpd="sng" algn="ctr">
            <a:solidFill>
              <a:srgbClr val="83B3E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5004048" y="5645706"/>
            <a:ext cx="180000" cy="180000"/>
          </a:xfrm>
          <a:prstGeom prst="ellipse">
            <a:avLst/>
          </a:prstGeom>
          <a:noFill/>
          <a:ln w="12700" cap="flat" cmpd="sng" algn="ctr">
            <a:solidFill>
              <a:srgbClr val="83B3E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  <p:sp>
        <p:nvSpPr>
          <p:cNvPr id="14" name="CaixaDeTexto 29"/>
          <p:cNvSpPr txBox="1">
            <a:spLocks noChangeArrowheads="1"/>
          </p:cNvSpPr>
          <p:nvPr/>
        </p:nvSpPr>
        <p:spPr bwMode="auto">
          <a:xfrm>
            <a:off x="4435604" y="1138610"/>
            <a:ext cx="1003583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pt-BR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Fang</a:t>
            </a:r>
            <a:endParaRPr lang="pt-BR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4293435" y="1218512"/>
            <a:ext cx="180000" cy="180000"/>
          </a:xfrm>
          <a:prstGeom prst="ellipse">
            <a:avLst/>
          </a:prstGeom>
          <a:noFill/>
          <a:ln w="12700" cap="flat" cmpd="sng" algn="ctr">
            <a:solidFill>
              <a:srgbClr val="83B3E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  <p:sp>
        <p:nvSpPr>
          <p:cNvPr id="16" name="CaixaDeTexto 29"/>
          <p:cNvSpPr txBox="1">
            <a:spLocks noChangeArrowheads="1"/>
          </p:cNvSpPr>
          <p:nvPr/>
        </p:nvSpPr>
        <p:spPr bwMode="auto">
          <a:xfrm>
            <a:off x="3679716" y="654400"/>
            <a:ext cx="1224136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pt-BR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Dschubba</a:t>
            </a:r>
            <a:endParaRPr lang="pt-BR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3628276" y="975224"/>
            <a:ext cx="180000" cy="180000"/>
          </a:xfrm>
          <a:prstGeom prst="ellipse">
            <a:avLst/>
          </a:prstGeom>
          <a:noFill/>
          <a:ln w="12700" cap="flat" cmpd="sng" algn="ctr">
            <a:solidFill>
              <a:srgbClr val="83B3E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  <p:sp>
        <p:nvSpPr>
          <p:cNvPr id="18" name="CaixaDeTexto 29"/>
          <p:cNvSpPr txBox="1">
            <a:spLocks noChangeArrowheads="1"/>
          </p:cNvSpPr>
          <p:nvPr/>
        </p:nvSpPr>
        <p:spPr bwMode="auto">
          <a:xfrm>
            <a:off x="3922081" y="2010326"/>
            <a:ext cx="1003583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pt-BR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Alniyat</a:t>
            </a:r>
            <a:endParaRPr lang="pt-BR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3779912" y="2090228"/>
            <a:ext cx="180000" cy="180000"/>
          </a:xfrm>
          <a:prstGeom prst="ellipse">
            <a:avLst/>
          </a:prstGeom>
          <a:noFill/>
          <a:ln w="12700" cap="flat" cmpd="sng" algn="ctr">
            <a:solidFill>
              <a:srgbClr val="83B3E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  <p:sp>
        <p:nvSpPr>
          <p:cNvPr id="20" name="CaixaDeTexto 29"/>
          <p:cNvSpPr txBox="1">
            <a:spLocks noChangeArrowheads="1"/>
          </p:cNvSpPr>
          <p:nvPr/>
        </p:nvSpPr>
        <p:spPr bwMode="auto">
          <a:xfrm>
            <a:off x="4143061" y="2821082"/>
            <a:ext cx="1149019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pt-BR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Alniyat</a:t>
            </a:r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II</a:t>
            </a:r>
            <a:endParaRPr lang="pt-BR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4000892" y="2900984"/>
            <a:ext cx="180000" cy="180000"/>
          </a:xfrm>
          <a:prstGeom prst="ellipse">
            <a:avLst/>
          </a:prstGeom>
          <a:noFill/>
          <a:ln w="12700" cap="flat" cmpd="sng" algn="ctr">
            <a:solidFill>
              <a:srgbClr val="83B3E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  <p:sp>
        <p:nvSpPr>
          <p:cNvPr id="22" name="CaixaDeTexto 29"/>
          <p:cNvSpPr txBox="1">
            <a:spLocks noChangeArrowheads="1"/>
          </p:cNvSpPr>
          <p:nvPr/>
        </p:nvSpPr>
        <p:spPr bwMode="auto">
          <a:xfrm>
            <a:off x="5065061" y="3818727"/>
            <a:ext cx="1149019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pt-BR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Larawag</a:t>
            </a:r>
            <a:endParaRPr lang="pt-BR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Elipse 22"/>
          <p:cNvSpPr/>
          <p:nvPr/>
        </p:nvSpPr>
        <p:spPr bwMode="auto">
          <a:xfrm>
            <a:off x="4922892" y="3898629"/>
            <a:ext cx="180000" cy="180000"/>
          </a:xfrm>
          <a:prstGeom prst="ellipse">
            <a:avLst/>
          </a:prstGeom>
          <a:noFill/>
          <a:ln w="12700" cap="flat" cmpd="sng" algn="ctr">
            <a:solidFill>
              <a:srgbClr val="83B3E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  <p:sp>
        <p:nvSpPr>
          <p:cNvPr id="29" name="CaixaDeTexto 29"/>
          <p:cNvSpPr txBox="1">
            <a:spLocks noChangeArrowheads="1"/>
          </p:cNvSpPr>
          <p:nvPr/>
        </p:nvSpPr>
        <p:spPr bwMode="auto">
          <a:xfrm>
            <a:off x="6214080" y="6084927"/>
            <a:ext cx="1149019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pt-BR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Sargas</a:t>
            </a:r>
            <a:endParaRPr lang="pt-BR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Elipse 29"/>
          <p:cNvSpPr/>
          <p:nvPr/>
        </p:nvSpPr>
        <p:spPr bwMode="auto">
          <a:xfrm>
            <a:off x="6066264" y="6164204"/>
            <a:ext cx="180000" cy="180000"/>
          </a:xfrm>
          <a:prstGeom prst="ellipse">
            <a:avLst/>
          </a:prstGeom>
          <a:noFill/>
          <a:ln w="12700" cap="flat" cmpd="sng" algn="ctr">
            <a:solidFill>
              <a:srgbClr val="83B3E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45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9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26968" t="16666" r="23032" b="166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6525344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29"/>
          <p:cNvSpPr txBox="1">
            <a:spLocks noChangeArrowheads="1"/>
          </p:cNvSpPr>
          <p:nvPr/>
        </p:nvSpPr>
        <p:spPr bwMode="auto">
          <a:xfrm>
            <a:off x="3462117" y="2422543"/>
            <a:ext cx="108455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el-GR" sz="2800" b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pt-BR" sz="28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29"/>
          <p:cNvSpPr txBox="1">
            <a:spLocks noChangeArrowheads="1"/>
          </p:cNvSpPr>
          <p:nvPr/>
        </p:nvSpPr>
        <p:spPr bwMode="auto">
          <a:xfrm>
            <a:off x="4717570" y="5816581"/>
            <a:ext cx="100358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el-GR" sz="2800" b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pt-BR" sz="28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aixaDeTexto 29"/>
          <p:cNvSpPr txBox="1">
            <a:spLocks noChangeArrowheads="1"/>
          </p:cNvSpPr>
          <p:nvPr/>
        </p:nvSpPr>
        <p:spPr bwMode="auto">
          <a:xfrm>
            <a:off x="2728089" y="912556"/>
            <a:ext cx="117197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el-GR" sz="2800" b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pt-BR" sz="28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aixaDeTexto 29"/>
          <p:cNvSpPr txBox="1">
            <a:spLocks noChangeArrowheads="1"/>
          </p:cNvSpPr>
          <p:nvPr/>
        </p:nvSpPr>
        <p:spPr bwMode="auto">
          <a:xfrm>
            <a:off x="5198921" y="5526363"/>
            <a:ext cx="11876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el-GR" sz="2800" b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endParaRPr lang="pt-BR" sz="28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3764857" y="2476700"/>
            <a:ext cx="216000" cy="216000"/>
          </a:xfrm>
          <a:prstGeom prst="ellipse">
            <a:avLst/>
          </a:prstGeom>
          <a:noFill/>
          <a:ln w="12700" cap="flat" cmpd="sng" algn="ctr">
            <a:solidFill>
              <a:srgbClr val="83B3E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3015543" y="953407"/>
            <a:ext cx="180000" cy="180000"/>
          </a:xfrm>
          <a:prstGeom prst="ellipse">
            <a:avLst/>
          </a:prstGeom>
          <a:noFill/>
          <a:ln w="12700" cap="flat" cmpd="sng" algn="ctr">
            <a:solidFill>
              <a:srgbClr val="83B3E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4932040" y="5754059"/>
            <a:ext cx="180000" cy="180000"/>
          </a:xfrm>
          <a:prstGeom prst="ellipse">
            <a:avLst/>
          </a:prstGeom>
          <a:noFill/>
          <a:ln w="12700" cap="flat" cmpd="sng" algn="ctr">
            <a:solidFill>
              <a:srgbClr val="83B3E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5004048" y="5645706"/>
            <a:ext cx="180000" cy="180000"/>
          </a:xfrm>
          <a:prstGeom prst="ellipse">
            <a:avLst/>
          </a:prstGeom>
          <a:noFill/>
          <a:ln w="12700" cap="flat" cmpd="sng" algn="ctr">
            <a:solidFill>
              <a:srgbClr val="83B3E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  <p:sp>
        <p:nvSpPr>
          <p:cNvPr id="14" name="CaixaDeTexto 29"/>
          <p:cNvSpPr txBox="1">
            <a:spLocks noChangeArrowheads="1"/>
          </p:cNvSpPr>
          <p:nvPr/>
        </p:nvSpPr>
        <p:spPr bwMode="auto">
          <a:xfrm>
            <a:off x="4435604" y="1138610"/>
            <a:ext cx="1072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el-GR" sz="2800" b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pt-BR" sz="28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4293435" y="1218512"/>
            <a:ext cx="180000" cy="180000"/>
          </a:xfrm>
          <a:prstGeom prst="ellipse">
            <a:avLst/>
          </a:prstGeom>
          <a:noFill/>
          <a:ln w="12700" cap="flat" cmpd="sng" algn="ctr">
            <a:solidFill>
              <a:srgbClr val="83B3E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  <p:sp>
        <p:nvSpPr>
          <p:cNvPr id="16" name="CaixaDeTexto 29"/>
          <p:cNvSpPr txBox="1">
            <a:spLocks noChangeArrowheads="1"/>
          </p:cNvSpPr>
          <p:nvPr/>
        </p:nvSpPr>
        <p:spPr bwMode="auto">
          <a:xfrm>
            <a:off x="3679716" y="654400"/>
            <a:ext cx="12241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pt-BR" sz="28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el-GR" sz="2800" b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pt-BR" sz="28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3628276" y="975224"/>
            <a:ext cx="180000" cy="180000"/>
          </a:xfrm>
          <a:prstGeom prst="ellipse">
            <a:avLst/>
          </a:prstGeom>
          <a:noFill/>
          <a:ln w="12700" cap="flat" cmpd="sng" algn="ctr">
            <a:solidFill>
              <a:srgbClr val="83B3E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  <p:sp>
        <p:nvSpPr>
          <p:cNvPr id="18" name="CaixaDeTexto 29"/>
          <p:cNvSpPr txBox="1">
            <a:spLocks noChangeArrowheads="1"/>
          </p:cNvSpPr>
          <p:nvPr/>
        </p:nvSpPr>
        <p:spPr bwMode="auto">
          <a:xfrm>
            <a:off x="3786754" y="1677562"/>
            <a:ext cx="105183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el-GR" sz="2800" b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pt-BR" sz="28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3779912" y="2090228"/>
            <a:ext cx="180000" cy="180000"/>
          </a:xfrm>
          <a:prstGeom prst="ellipse">
            <a:avLst/>
          </a:prstGeom>
          <a:noFill/>
          <a:ln w="12700" cap="flat" cmpd="sng" algn="ctr">
            <a:solidFill>
              <a:srgbClr val="83B3E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  <p:sp>
        <p:nvSpPr>
          <p:cNvPr id="20" name="CaixaDeTexto 29"/>
          <p:cNvSpPr txBox="1">
            <a:spLocks noChangeArrowheads="1"/>
          </p:cNvSpPr>
          <p:nvPr/>
        </p:nvSpPr>
        <p:spPr bwMode="auto">
          <a:xfrm>
            <a:off x="4143061" y="2821082"/>
            <a:ext cx="114901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el-GR" sz="2800" b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pt-BR" sz="28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4004395" y="2897481"/>
            <a:ext cx="180000" cy="180000"/>
          </a:xfrm>
          <a:prstGeom prst="ellipse">
            <a:avLst/>
          </a:prstGeom>
          <a:noFill/>
          <a:ln w="12700" cap="flat" cmpd="sng" algn="ctr">
            <a:solidFill>
              <a:srgbClr val="83B3E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  <p:sp>
        <p:nvSpPr>
          <p:cNvPr id="22" name="CaixaDeTexto 29"/>
          <p:cNvSpPr txBox="1">
            <a:spLocks noChangeArrowheads="1"/>
          </p:cNvSpPr>
          <p:nvPr/>
        </p:nvSpPr>
        <p:spPr bwMode="auto">
          <a:xfrm>
            <a:off x="5065061" y="3818727"/>
            <a:ext cx="114901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el-GR" sz="2800" b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pt-BR" sz="28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Elipse 22"/>
          <p:cNvSpPr/>
          <p:nvPr/>
        </p:nvSpPr>
        <p:spPr bwMode="auto">
          <a:xfrm>
            <a:off x="4922892" y="3898629"/>
            <a:ext cx="180000" cy="180000"/>
          </a:xfrm>
          <a:prstGeom prst="ellipse">
            <a:avLst/>
          </a:prstGeom>
          <a:noFill/>
          <a:ln w="12700" cap="flat" cmpd="sng" algn="ctr">
            <a:solidFill>
              <a:srgbClr val="83B3E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  <p:sp>
        <p:nvSpPr>
          <p:cNvPr id="24" name="CaixaDeTexto 29"/>
          <p:cNvSpPr txBox="1">
            <a:spLocks noChangeArrowheads="1"/>
          </p:cNvSpPr>
          <p:nvPr/>
        </p:nvSpPr>
        <p:spPr bwMode="auto">
          <a:xfrm>
            <a:off x="6214080" y="6084927"/>
            <a:ext cx="114901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el-GR" sz="2800" b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pt-BR" sz="28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Elipse 24"/>
          <p:cNvSpPr/>
          <p:nvPr/>
        </p:nvSpPr>
        <p:spPr bwMode="auto">
          <a:xfrm>
            <a:off x="6066264" y="6164204"/>
            <a:ext cx="180000" cy="180000"/>
          </a:xfrm>
          <a:prstGeom prst="ellipse">
            <a:avLst/>
          </a:prstGeom>
          <a:noFill/>
          <a:ln w="12700" cap="flat" cmpd="sng" algn="ctr">
            <a:solidFill>
              <a:srgbClr val="83B3E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218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/>
          <a:srcRect l="26968" t="16666" r="23032" b="166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6525344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47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bright="44000" contrast="58000"/>
          </a:blip>
          <a:srcRect/>
          <a:stretch>
            <a:fillRect/>
          </a:stretch>
        </p:blipFill>
        <p:spPr bwMode="auto">
          <a:xfrm>
            <a:off x="0" y="823550"/>
            <a:ext cx="9143999" cy="56772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4579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355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Ursa Menor e Ursa Maior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857250"/>
            <a:ext cx="8915400" cy="5715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5603" name="Título 1"/>
          <p:cNvSpPr>
            <a:spLocks noGrp="1"/>
          </p:cNvSpPr>
          <p:nvPr>
            <p:ph type="title"/>
          </p:nvPr>
        </p:nvSpPr>
        <p:spPr>
          <a:xfrm>
            <a:off x="357188" y="0"/>
            <a:ext cx="8501062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anose="020B0502020202020204" pitchFamily="34" charset="0"/>
              </a:rPr>
              <a:t>Polaris e o Ponto Cardeal Norte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Elipse 5"/>
          <p:cNvSpPr>
            <a:spLocks noChangeArrowheads="1"/>
          </p:cNvSpPr>
          <p:nvPr/>
        </p:nvSpPr>
        <p:spPr bwMode="auto">
          <a:xfrm>
            <a:off x="4202113" y="5799138"/>
            <a:ext cx="500062" cy="5000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714875" y="5929313"/>
            <a:ext cx="250031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Ponto Cardeal Norte</a:t>
            </a:r>
          </a:p>
        </p:txBody>
      </p:sp>
      <p:cxnSp>
        <p:nvCxnSpPr>
          <p:cNvPr id="8" name="Conector reto 7"/>
          <p:cNvCxnSpPr/>
          <p:nvPr/>
        </p:nvCxnSpPr>
        <p:spPr bwMode="auto">
          <a:xfrm rot="5400000">
            <a:off x="4464844" y="1821657"/>
            <a:ext cx="1857375" cy="1785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1" name="Conector reto 10"/>
          <p:cNvCxnSpPr/>
          <p:nvPr/>
        </p:nvCxnSpPr>
        <p:spPr bwMode="auto">
          <a:xfrm rot="5400000">
            <a:off x="3606800" y="4821238"/>
            <a:ext cx="1643063" cy="158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9" name="Grupo 46"/>
          <p:cNvGrpSpPr/>
          <p:nvPr/>
        </p:nvGrpSpPr>
        <p:grpSpPr bwMode="auto">
          <a:xfrm>
            <a:off x="6241399" y="1453246"/>
            <a:ext cx="1354937" cy="370087"/>
            <a:chOff x="5178176" y="3143248"/>
            <a:chExt cx="1354944" cy="370090"/>
          </a:xfrm>
        </p:grpSpPr>
        <p:sp>
          <p:nvSpPr>
            <p:cNvPr id="10" name="CaixaDeTexto 9"/>
            <p:cNvSpPr txBox="1">
              <a:spLocks noChangeArrowheads="1"/>
            </p:cNvSpPr>
            <p:nvPr/>
          </p:nvSpPr>
          <p:spPr bwMode="auto">
            <a:xfrm>
              <a:off x="5437228" y="3174782"/>
              <a:ext cx="1095892" cy="3385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Dubhe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19050" algn="ctr">
              <a:solidFill>
                <a:srgbClr val="00B0F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upo 46"/>
          <p:cNvGrpSpPr/>
          <p:nvPr/>
        </p:nvGrpSpPr>
        <p:grpSpPr bwMode="auto">
          <a:xfrm>
            <a:off x="6598858" y="1002214"/>
            <a:ext cx="1348574" cy="381893"/>
            <a:chOff x="5178176" y="3118542"/>
            <a:chExt cx="1348581" cy="381896"/>
          </a:xfrm>
        </p:grpSpPr>
        <p:sp>
          <p:nvSpPr>
            <p:cNvPr id="14" name="CaixaDeTexto 13"/>
            <p:cNvSpPr txBox="1">
              <a:spLocks noChangeArrowheads="1"/>
            </p:cNvSpPr>
            <p:nvPr/>
          </p:nvSpPr>
          <p:spPr bwMode="auto">
            <a:xfrm>
              <a:off x="5430865" y="3118542"/>
              <a:ext cx="1095892" cy="338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Merak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19050" algn="ctr">
              <a:solidFill>
                <a:srgbClr val="00B0F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Grupo 46"/>
          <p:cNvGrpSpPr/>
          <p:nvPr/>
        </p:nvGrpSpPr>
        <p:grpSpPr bwMode="auto">
          <a:xfrm>
            <a:off x="4243492" y="3594501"/>
            <a:ext cx="1354937" cy="370087"/>
            <a:chOff x="5178176" y="3143248"/>
            <a:chExt cx="1354944" cy="370090"/>
          </a:xfrm>
        </p:grpSpPr>
        <p:sp>
          <p:nvSpPr>
            <p:cNvPr id="17" name="CaixaDeTexto 16"/>
            <p:cNvSpPr txBox="1">
              <a:spLocks noChangeArrowheads="1"/>
            </p:cNvSpPr>
            <p:nvPr/>
          </p:nvSpPr>
          <p:spPr bwMode="auto">
            <a:xfrm>
              <a:off x="5437228" y="3174782"/>
              <a:ext cx="1095892" cy="3385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Polaris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19050" algn="ctr">
              <a:solidFill>
                <a:srgbClr val="00B0F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772400" cy="1143000"/>
          </a:xfrm>
        </p:spPr>
        <p:txBody>
          <a:bodyPr/>
          <a:lstStyle/>
          <a:p>
            <a:pPr lvl="0"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/>
            </a:r>
            <a:b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pt-BR" dirty="0">
                <a:solidFill>
                  <a:srgbClr val="00B0F0"/>
                </a:solidFill>
                <a:latin typeface="Century Gothic" panose="020B0502020202020204" pitchFamily="34" charset="0"/>
              </a:rPr>
              <a:t>Como o céu se altera </a:t>
            </a:r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/>
            </a:r>
            <a:b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com </a:t>
            </a:r>
            <a:r>
              <a:rPr lang="pt-BR" dirty="0">
                <a:solidFill>
                  <a:srgbClr val="00B0F0"/>
                </a:solidFill>
                <a:latin typeface="Century Gothic" panose="020B0502020202020204" pitchFamily="34" charset="0"/>
              </a:rPr>
              <a:t>o passar </a:t>
            </a:r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dos meses</a:t>
            </a:r>
            <a:endParaRPr lang="pt-BR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41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/>
            </a:r>
            <a:b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Constelações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7" y="2189560"/>
            <a:ext cx="2144291" cy="2144292"/>
          </a:xfrm>
          <a:prstGeom prst="rect">
            <a:avLst/>
          </a:prstGeom>
          <a:noFill/>
        </p:spPr>
      </p:pic>
      <p:sp>
        <p:nvSpPr>
          <p:cNvPr id="5" name="Título 1"/>
          <p:cNvSpPr txBox="1"/>
          <p:nvPr/>
        </p:nvSpPr>
        <p:spPr bwMode="auto">
          <a:xfrm>
            <a:off x="279549" y="260648"/>
            <a:ext cx="8712968" cy="11574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pt-BR" sz="14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pt-BR" sz="400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software </a:t>
            </a:r>
            <a:r>
              <a:rPr kumimoji="0" lang="pt-BR" sz="4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Stellarium</a:t>
            </a:r>
            <a:endParaRPr kumimoji="0" lang="pt-BR" sz="40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525344"/>
            <a:ext cx="3150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www.stellarium.org</a:t>
            </a:r>
            <a:endParaRPr lang="pt-BR" sz="1200" dirty="0"/>
          </a:p>
        </p:txBody>
      </p:sp>
      <p:sp>
        <p:nvSpPr>
          <p:cNvPr id="6" name="Retângulo 5"/>
          <p:cNvSpPr/>
          <p:nvPr/>
        </p:nvSpPr>
        <p:spPr>
          <a:xfrm>
            <a:off x="395536" y="505905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Acesse para download gratuito: </a:t>
            </a:r>
          </a:p>
          <a:p>
            <a:r>
              <a:rPr lang="pt-BR" sz="3600" b="0" dirty="0" smtClean="0">
                <a:solidFill>
                  <a:srgbClr val="00B0F0"/>
                </a:solidFill>
                <a:latin typeface="Century Gothic" panose="020B0502020202020204" pitchFamily="34" charset="0"/>
                <a:hlinkClick r:id="rId3"/>
              </a:rPr>
              <a:t>http://www.stellarium.org</a:t>
            </a:r>
            <a:endParaRPr lang="pt-BR" sz="36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endParaRPr lang="pt-BR" sz="36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pt-BR" sz="3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/>
          <p:nvPr/>
        </p:nvSpPr>
        <p:spPr bwMode="auto">
          <a:xfrm>
            <a:off x="468660" y="1196752"/>
            <a:ext cx="820668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Vídeo</a:t>
            </a:r>
            <a:r>
              <a:rPr lang="pt-BR" sz="36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-</a:t>
            </a: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aulas com instruções de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como usar o </a:t>
            </a:r>
            <a:r>
              <a:rPr kumimoji="0" lang="pt-BR" sz="36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Stellarium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dadas pelo coordenador nacional da OBA:</a:t>
            </a: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68673"/>
              </p:ext>
            </p:extLst>
          </p:nvPr>
        </p:nvGraphicFramePr>
        <p:xfrm>
          <a:off x="685800" y="3489960"/>
          <a:ext cx="7772400" cy="173736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392100169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5911379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3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Stellarium Aula 01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hlinkClick r:id="rId2"/>
                        </a:rPr>
                        <a:t>You</a:t>
                      </a:r>
                      <a:r>
                        <a:rPr lang="pt-BR" sz="3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hlinkClick r:id="rId2"/>
                        </a:rPr>
                        <a:t> Tube</a:t>
                      </a:r>
                      <a:r>
                        <a:rPr lang="pt-BR" sz="3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907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3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Stellarium Aula 02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hlinkClick r:id="rId3"/>
                        </a:rPr>
                        <a:t>You Tube</a:t>
                      </a:r>
                      <a:endParaRPr lang="pt-BR" sz="320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850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32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Stellarium</a:t>
                      </a:r>
                      <a:r>
                        <a:rPr lang="pt-BR" sz="3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Aula 03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hlinkClick r:id="rId4"/>
                        </a:rPr>
                        <a:t>You</a:t>
                      </a:r>
                      <a:r>
                        <a:rPr lang="pt-BR" sz="3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hlinkClick r:id="rId4"/>
                        </a:rPr>
                        <a:t> Tube</a:t>
                      </a:r>
                      <a:endParaRPr lang="pt-BR" sz="3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167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436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75" y="2680402"/>
            <a:ext cx="7772400" cy="770084"/>
          </a:xfrm>
        </p:spPr>
        <p:txBody>
          <a:bodyPr>
            <a:spAutoFit/>
          </a:bodyPr>
          <a:lstStyle/>
          <a:p>
            <a:pPr>
              <a:buClr>
                <a:srgbClr val="00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Crux, O </a:t>
            </a:r>
            <a:r>
              <a:rPr lang="en-GB" b="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Cruzeiro</a:t>
            </a:r>
            <a:r>
              <a:rPr lang="en-GB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do </a:t>
            </a:r>
            <a:r>
              <a:rPr lang="en-GB" b="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Sul</a:t>
            </a:r>
            <a:endParaRPr lang="en-GB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70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19153" t="15858" r="19633" b="3054"/>
          <a:stretch/>
        </p:blipFill>
        <p:spPr>
          <a:xfrm>
            <a:off x="3" y="5"/>
            <a:ext cx="9180000" cy="6840000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9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19153" t="15858" r="19633" b="3054"/>
          <a:stretch/>
        </p:blipFill>
        <p:spPr>
          <a:xfrm>
            <a:off x="3" y="5"/>
            <a:ext cx="9180000" cy="6840000"/>
          </a:xfrm>
          <a:prstGeom prst="rect">
            <a:avLst/>
          </a:prstGeom>
          <a:ln w="38100">
            <a:noFill/>
            <a:prstDash val="sysDash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rot="14737171">
            <a:off x="7124380" y="2522635"/>
            <a:ext cx="2140371" cy="1534450"/>
            <a:chOff x="8900" y="7445"/>
            <a:chExt cx="2265" cy="1737"/>
          </a:xfrm>
        </p:grpSpPr>
        <p:cxnSp>
          <p:nvCxnSpPr>
            <p:cNvPr id="13" name="Conector reto 34"/>
            <p:cNvCxnSpPr/>
            <p:nvPr/>
          </p:nvCxnSpPr>
          <p:spPr bwMode="auto">
            <a:xfrm rot="6862829">
              <a:off x="9556" y="7167"/>
              <a:ext cx="953" cy="22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F0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" name="Conector reto 34"/>
            <p:cNvCxnSpPr/>
            <p:nvPr/>
          </p:nvCxnSpPr>
          <p:spPr bwMode="auto">
            <a:xfrm rot="6862829" flipV="1">
              <a:off x="9427" y="8201"/>
              <a:ext cx="1737" cy="22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F0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8" name="Group 14"/>
          <p:cNvGrpSpPr/>
          <p:nvPr/>
        </p:nvGrpSpPr>
        <p:grpSpPr>
          <a:xfrm>
            <a:off x="4480830" y="4205776"/>
            <a:ext cx="1891522" cy="1341122"/>
            <a:chOff x="12726" y="8031"/>
            <a:chExt cx="1882" cy="1430"/>
          </a:xfrm>
        </p:grpSpPr>
        <p:cxnSp>
          <p:nvCxnSpPr>
            <p:cNvPr id="19" name="Conector reto 35"/>
            <p:cNvCxnSpPr/>
            <p:nvPr/>
          </p:nvCxnSpPr>
          <p:spPr bwMode="auto">
            <a:xfrm>
              <a:off x="13858" y="8031"/>
              <a:ext cx="71" cy="143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F0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0" name="Conector reto 34"/>
            <p:cNvCxnSpPr/>
            <p:nvPr/>
          </p:nvCxnSpPr>
          <p:spPr bwMode="auto">
            <a:xfrm flipH="1">
              <a:off x="12726" y="8431"/>
              <a:ext cx="1882" cy="4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F0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26" name="Group 20"/>
          <p:cNvGrpSpPr/>
          <p:nvPr/>
        </p:nvGrpSpPr>
        <p:grpSpPr>
          <a:xfrm>
            <a:off x="337185" y="1268730"/>
            <a:ext cx="882015" cy="1413510"/>
            <a:chOff x="531" y="1998"/>
            <a:chExt cx="1389" cy="2226"/>
          </a:xfrm>
        </p:grpSpPr>
        <p:cxnSp>
          <p:nvCxnSpPr>
            <p:cNvPr id="27" name="Conector reto 34"/>
            <p:cNvCxnSpPr/>
            <p:nvPr/>
          </p:nvCxnSpPr>
          <p:spPr bwMode="auto">
            <a:xfrm>
              <a:off x="1105" y="1998"/>
              <a:ext cx="559" cy="222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8" name="Conector reto 35"/>
            <p:cNvCxnSpPr/>
            <p:nvPr/>
          </p:nvCxnSpPr>
          <p:spPr bwMode="auto">
            <a:xfrm flipV="1">
              <a:off x="531" y="2512"/>
              <a:ext cx="1389" cy="55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61656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428750"/>
            <a:ext cx="7810500" cy="4886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15"/>
          <p:cNvGrpSpPr/>
          <p:nvPr/>
        </p:nvGrpSpPr>
        <p:grpSpPr bwMode="auto">
          <a:xfrm>
            <a:off x="5438775" y="2786063"/>
            <a:ext cx="990600" cy="1500187"/>
            <a:chOff x="5438781" y="2786058"/>
            <a:chExt cx="990607" cy="1500198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5438781" y="3215003"/>
              <a:ext cx="990607" cy="10922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" name="Conector reto 6"/>
            <p:cNvCxnSpPr/>
            <p:nvPr/>
          </p:nvCxnSpPr>
          <p:spPr bwMode="auto">
            <a:xfrm rot="5400000">
              <a:off x="5214942" y="3500438"/>
              <a:ext cx="1500198" cy="714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18" name="Conector reto 17"/>
          <p:cNvCxnSpPr/>
          <p:nvPr/>
        </p:nvCxnSpPr>
        <p:spPr bwMode="auto">
          <a:xfrm flipV="1">
            <a:off x="1500188" y="3284984"/>
            <a:ext cx="2207716" cy="91189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sp>
        <p:nvSpPr>
          <p:cNvPr id="24" name="Arco 23"/>
          <p:cNvSpPr/>
          <p:nvPr/>
        </p:nvSpPr>
        <p:spPr bwMode="auto">
          <a:xfrm rot="5400000">
            <a:off x="4063380" y="2008807"/>
            <a:ext cx="3874740" cy="3286125"/>
          </a:xfrm>
          <a:prstGeom prst="arc">
            <a:avLst>
              <a:gd name="adj1" fmla="val 126910"/>
              <a:gd name="adj2" fmla="val 10765698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3" name="Grupo 50"/>
          <p:cNvGrpSpPr/>
          <p:nvPr/>
        </p:nvGrpSpPr>
        <p:grpSpPr bwMode="auto">
          <a:xfrm>
            <a:off x="5214938" y="4185161"/>
            <a:ext cx="1643062" cy="672591"/>
            <a:chOff x="5214942" y="4185164"/>
            <a:chExt cx="1643074" cy="672596"/>
          </a:xfrm>
        </p:grpSpPr>
        <p:sp>
          <p:nvSpPr>
            <p:cNvPr id="20508" name="Elipse 24"/>
            <p:cNvSpPr>
              <a:spLocks noChangeArrowheads="1"/>
            </p:cNvSpPr>
            <p:nvPr/>
          </p:nvSpPr>
          <p:spPr bwMode="auto">
            <a:xfrm>
              <a:off x="5749416" y="4185164"/>
              <a:ext cx="357190" cy="357190"/>
            </a:xfrm>
            <a:prstGeom prst="ellipse">
              <a:avLst/>
            </a:prstGeom>
            <a:noFill/>
            <a:ln w="25400" algn="ctr">
              <a:solidFill>
                <a:srgbClr val="00B0F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solidFill>
                  <a:srgbClr val="00B0F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509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rgbClr val="00B0F0"/>
                  </a:solidFill>
                  <a:latin typeface="Century Gothic" panose="020B0502020202020204" pitchFamily="34" charset="0"/>
                </a:rPr>
                <a:t>Magalhães</a:t>
              </a:r>
            </a:p>
          </p:txBody>
        </p:sp>
      </p:grpSp>
      <p:grpSp>
        <p:nvGrpSpPr>
          <p:cNvPr id="4" name="Grupo 48"/>
          <p:cNvGrpSpPr/>
          <p:nvPr/>
        </p:nvGrpSpPr>
        <p:grpSpPr bwMode="auto">
          <a:xfrm>
            <a:off x="6286500" y="3029974"/>
            <a:ext cx="1643063" cy="379985"/>
            <a:chOff x="6286512" y="3029993"/>
            <a:chExt cx="1643074" cy="380371"/>
          </a:xfrm>
        </p:grpSpPr>
        <p:sp>
          <p:nvSpPr>
            <p:cNvPr id="20506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rgbClr val="00B0F0"/>
                  </a:solidFill>
                  <a:latin typeface="Century Gothic" panose="020B0502020202020204" pitchFamily="34" charset="0"/>
                </a:rPr>
                <a:t>Pálida</a:t>
              </a:r>
            </a:p>
          </p:txBody>
        </p:sp>
        <p:sp>
          <p:nvSpPr>
            <p:cNvPr id="20507" name="Elipse 37"/>
            <p:cNvSpPr>
              <a:spLocks noChangeArrowheads="1"/>
            </p:cNvSpPr>
            <p:nvPr/>
          </p:nvSpPr>
          <p:spPr bwMode="auto">
            <a:xfrm>
              <a:off x="6349963" y="3029993"/>
              <a:ext cx="357190" cy="357190"/>
            </a:xfrm>
            <a:prstGeom prst="ellipse">
              <a:avLst/>
            </a:prstGeom>
            <a:noFill/>
            <a:ln w="25400" algn="ctr">
              <a:solidFill>
                <a:srgbClr val="00B0F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solidFill>
                  <a:srgbClr val="00B0F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upo 46"/>
          <p:cNvGrpSpPr/>
          <p:nvPr/>
        </p:nvGrpSpPr>
        <p:grpSpPr bwMode="auto">
          <a:xfrm>
            <a:off x="4429125" y="3144689"/>
            <a:ext cx="1643063" cy="641499"/>
            <a:chOff x="4429124" y="3144687"/>
            <a:chExt cx="1643074" cy="641503"/>
          </a:xfrm>
        </p:grpSpPr>
        <p:sp>
          <p:nvSpPr>
            <p:cNvPr id="20504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>
                  <a:solidFill>
                    <a:srgbClr val="00B0F0"/>
                  </a:solidFill>
                  <a:latin typeface="Century Gothic" panose="020B0502020202020204" pitchFamily="34" charset="0"/>
                </a:rPr>
                <a:t>Mimosa</a:t>
              </a:r>
            </a:p>
          </p:txBody>
        </p:sp>
        <p:sp>
          <p:nvSpPr>
            <p:cNvPr id="20505" name="Elipse 38"/>
            <p:cNvSpPr>
              <a:spLocks noChangeArrowheads="1"/>
            </p:cNvSpPr>
            <p:nvPr/>
          </p:nvSpPr>
          <p:spPr bwMode="auto">
            <a:xfrm>
              <a:off x="5130804" y="3144687"/>
              <a:ext cx="357190" cy="357190"/>
            </a:xfrm>
            <a:prstGeom prst="ellipse">
              <a:avLst/>
            </a:prstGeom>
            <a:noFill/>
            <a:ln w="25400" algn="ctr">
              <a:solidFill>
                <a:srgbClr val="00B0F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Grupo 47"/>
          <p:cNvGrpSpPr/>
          <p:nvPr/>
        </p:nvGrpSpPr>
        <p:grpSpPr bwMode="auto">
          <a:xfrm>
            <a:off x="5214938" y="2167063"/>
            <a:ext cx="1643062" cy="661246"/>
            <a:chOff x="5214942" y="2167054"/>
            <a:chExt cx="1643074" cy="661251"/>
          </a:xfrm>
        </p:grpSpPr>
        <p:sp>
          <p:nvSpPr>
            <p:cNvPr id="20502" name="CaixaDeTexto 28"/>
            <p:cNvSpPr txBox="1">
              <a:spLocks noChangeArrowheads="1"/>
            </p:cNvSpPr>
            <p:nvPr/>
          </p:nvSpPr>
          <p:spPr bwMode="auto">
            <a:xfrm>
              <a:off x="5214942" y="2167054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rgbClr val="00B0F0"/>
                  </a:solidFill>
                  <a:latin typeface="Century Gothic" panose="020B0502020202020204" pitchFamily="34" charset="0"/>
                </a:rPr>
                <a:t>Rubídea</a:t>
              </a:r>
              <a:endParaRPr lang="pt-BR" dirty="0">
                <a:solidFill>
                  <a:srgbClr val="00B0F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503" name="Elipse 39"/>
            <p:cNvSpPr>
              <a:spLocks noChangeArrowheads="1"/>
            </p:cNvSpPr>
            <p:nvPr/>
          </p:nvSpPr>
          <p:spPr bwMode="auto">
            <a:xfrm>
              <a:off x="5823518" y="2471115"/>
              <a:ext cx="357190" cy="357190"/>
            </a:xfrm>
            <a:prstGeom prst="ellipse">
              <a:avLst/>
            </a:prstGeom>
            <a:noFill/>
            <a:ln w="25400" algn="ctr">
              <a:solidFill>
                <a:srgbClr val="00B0F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solidFill>
                  <a:srgbClr val="00B0F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upo 44"/>
          <p:cNvGrpSpPr/>
          <p:nvPr/>
        </p:nvGrpSpPr>
        <p:grpSpPr bwMode="auto">
          <a:xfrm>
            <a:off x="857250" y="4043259"/>
            <a:ext cx="1643063" cy="899002"/>
            <a:chOff x="857224" y="4043254"/>
            <a:chExt cx="1643074" cy="899608"/>
          </a:xfrm>
        </p:grpSpPr>
        <p:sp>
          <p:nvSpPr>
            <p:cNvPr id="20500" name="CaixaDeTexto 25"/>
            <p:cNvSpPr txBox="1">
              <a:spLocks noChangeArrowheads="1"/>
            </p:cNvSpPr>
            <p:nvPr/>
          </p:nvSpPr>
          <p:spPr bwMode="auto">
            <a:xfrm>
              <a:off x="857224" y="4357694"/>
              <a:ext cx="1643074" cy="5851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rgbClr val="00B0F0"/>
                  </a:solidFill>
                  <a:latin typeface="Century Gothic" panose="020B0502020202020204" pitchFamily="34" charset="0"/>
                </a:rPr>
                <a:t>Alpha Centauri</a:t>
              </a:r>
            </a:p>
          </p:txBody>
        </p:sp>
        <p:sp>
          <p:nvSpPr>
            <p:cNvPr id="20501" name="Elipse 40"/>
            <p:cNvSpPr>
              <a:spLocks noChangeArrowheads="1"/>
            </p:cNvSpPr>
            <p:nvPr/>
          </p:nvSpPr>
          <p:spPr bwMode="auto">
            <a:xfrm>
              <a:off x="1276426" y="4043254"/>
              <a:ext cx="357190" cy="357191"/>
            </a:xfrm>
            <a:prstGeom prst="ellipse">
              <a:avLst/>
            </a:prstGeom>
            <a:noFill/>
            <a:ln w="25400" algn="ctr">
              <a:solidFill>
                <a:srgbClr val="00B0F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solidFill>
                  <a:srgbClr val="00B0F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upo 45"/>
          <p:cNvGrpSpPr/>
          <p:nvPr/>
        </p:nvGrpSpPr>
        <p:grpSpPr bwMode="auto">
          <a:xfrm>
            <a:off x="2286000" y="3559173"/>
            <a:ext cx="1643063" cy="708025"/>
            <a:chOff x="2285984" y="3559168"/>
            <a:chExt cx="1643074" cy="708452"/>
          </a:xfrm>
        </p:grpSpPr>
        <p:sp>
          <p:nvSpPr>
            <p:cNvPr id="20498" name="Elipse 36"/>
            <p:cNvSpPr>
              <a:spLocks noChangeArrowheads="1"/>
            </p:cNvSpPr>
            <p:nvPr/>
          </p:nvSpPr>
          <p:spPr bwMode="auto">
            <a:xfrm>
              <a:off x="2454260" y="3559168"/>
              <a:ext cx="357190" cy="357190"/>
            </a:xfrm>
            <a:prstGeom prst="ellipse">
              <a:avLst/>
            </a:prstGeom>
            <a:noFill/>
            <a:ln w="25400" algn="ctr">
              <a:solidFill>
                <a:srgbClr val="00B0F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solidFill>
                  <a:srgbClr val="00B0F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499" name="CaixaDeTexto 41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rgbClr val="00B0F0"/>
                  </a:solidFill>
                  <a:latin typeface="Century Gothic" panose="020B0502020202020204" pitchFamily="34" charset="0"/>
                </a:rPr>
                <a:t>Beta Centauri</a:t>
              </a:r>
            </a:p>
          </p:txBody>
        </p:sp>
      </p:grpSp>
      <p:grpSp>
        <p:nvGrpSpPr>
          <p:cNvPr id="11" name="Grupo 49"/>
          <p:cNvGrpSpPr/>
          <p:nvPr/>
        </p:nvGrpSpPr>
        <p:grpSpPr bwMode="auto">
          <a:xfrm>
            <a:off x="6072188" y="3558660"/>
            <a:ext cx="1643062" cy="351355"/>
            <a:chOff x="6072198" y="3558643"/>
            <a:chExt cx="1643074" cy="351787"/>
          </a:xfrm>
        </p:grpSpPr>
        <p:sp>
          <p:nvSpPr>
            <p:cNvPr id="20496" name="CaixaDeTexto 26"/>
            <p:cNvSpPr txBox="1">
              <a:spLocks noChangeArrowheads="1"/>
            </p:cNvSpPr>
            <p:nvPr/>
          </p:nvSpPr>
          <p:spPr bwMode="auto">
            <a:xfrm>
              <a:off x="6072198" y="357187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rgbClr val="00B0F0"/>
                  </a:solidFill>
                  <a:latin typeface="Century Gothic" panose="020B0502020202020204" pitchFamily="34" charset="0"/>
                </a:rPr>
                <a:t>Intrometida</a:t>
              </a:r>
            </a:p>
          </p:txBody>
        </p:sp>
        <p:sp>
          <p:nvSpPr>
            <p:cNvPr id="20497" name="Elipse 43"/>
            <p:cNvSpPr>
              <a:spLocks noChangeArrowheads="1"/>
            </p:cNvSpPr>
            <p:nvPr/>
          </p:nvSpPr>
          <p:spPr bwMode="auto">
            <a:xfrm>
              <a:off x="6152700" y="3558643"/>
              <a:ext cx="142876" cy="152400"/>
            </a:xfrm>
            <a:prstGeom prst="ellipse">
              <a:avLst/>
            </a:prstGeom>
            <a:noFill/>
            <a:ln w="25400" algn="ctr">
              <a:solidFill>
                <a:srgbClr val="00B0F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solidFill>
                  <a:srgbClr val="00B0F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4" name="CaixaDeTexto 53"/>
          <p:cNvSpPr txBox="1"/>
          <p:nvPr/>
        </p:nvSpPr>
        <p:spPr>
          <a:xfrm>
            <a:off x="5072063" y="5572125"/>
            <a:ext cx="242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Sentido de diminuição do brilho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0" y="21442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Reconhecendo o Cruzeiro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Arco 31"/>
          <p:cNvSpPr/>
          <p:nvPr/>
        </p:nvSpPr>
        <p:spPr bwMode="auto">
          <a:xfrm rot="5400000">
            <a:off x="3998218" y="2000245"/>
            <a:ext cx="3857625" cy="3286125"/>
          </a:xfrm>
          <a:prstGeom prst="arc">
            <a:avLst>
              <a:gd name="adj1" fmla="val 10857613"/>
              <a:gd name="adj2" fmla="val 16408775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54" grpId="0"/>
      <p:bldP spid="3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196752"/>
            <a:ext cx="6667500" cy="540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6" name="Conector reto 5"/>
          <p:cNvCxnSpPr/>
          <p:nvPr/>
        </p:nvCxnSpPr>
        <p:spPr bwMode="auto">
          <a:xfrm flipH="1">
            <a:off x="4523152" y="2132856"/>
            <a:ext cx="2569128" cy="12874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 rot="5400000" flipH="1" flipV="1">
            <a:off x="3232334" y="4714875"/>
            <a:ext cx="2571750" cy="31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dash"/>
            <a:round/>
            <a:headEnd type="arrow" w="sm" len="sm"/>
            <a:tailEnd type="none" w="sm" len="sm"/>
          </a:ln>
          <a:effectLst/>
        </p:spPr>
      </p:cxnSp>
      <p:sp>
        <p:nvSpPr>
          <p:cNvPr id="24" name="Chave esquerda 23"/>
          <p:cNvSpPr/>
          <p:nvPr/>
        </p:nvSpPr>
        <p:spPr bwMode="auto">
          <a:xfrm rot="3546723">
            <a:off x="6966744" y="1342232"/>
            <a:ext cx="495300" cy="703262"/>
          </a:xfrm>
          <a:prstGeom prst="leftBrace">
            <a:avLst>
              <a:gd name="adj1" fmla="val 34517"/>
              <a:gd name="adj2" fmla="val 48620"/>
            </a:avLst>
          </a:prstGeom>
          <a:noFill/>
          <a:ln w="25400" algn="ctr">
            <a:solidFill>
              <a:srgbClr val="00B0F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5" name="Chave esquerda 24"/>
          <p:cNvSpPr/>
          <p:nvPr/>
        </p:nvSpPr>
        <p:spPr bwMode="auto">
          <a:xfrm rot="-6924691">
            <a:off x="5709556" y="1678914"/>
            <a:ext cx="466725" cy="2865868"/>
          </a:xfrm>
          <a:prstGeom prst="leftBrace">
            <a:avLst>
              <a:gd name="adj1" fmla="val 34531"/>
              <a:gd name="adj2" fmla="val 48620"/>
            </a:avLst>
          </a:prstGeom>
          <a:noFill/>
          <a:ln w="25400" algn="ctr">
            <a:solidFill>
              <a:srgbClr val="00B0F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7" name="Elipse 26"/>
          <p:cNvSpPr>
            <a:spLocks noChangeArrowheads="1"/>
          </p:cNvSpPr>
          <p:nvPr/>
        </p:nvSpPr>
        <p:spPr bwMode="auto">
          <a:xfrm>
            <a:off x="4375333" y="3286125"/>
            <a:ext cx="285750" cy="28575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3286125" y="2786063"/>
            <a:ext cx="2000250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Polo celeste Sul</a:t>
            </a:r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5429250" y="3429000"/>
            <a:ext cx="164306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4 vezes e meia</a:t>
            </a:r>
          </a:p>
        </p:txBody>
      </p:sp>
      <p:sp>
        <p:nvSpPr>
          <p:cNvPr id="30" name="Elipse 29"/>
          <p:cNvSpPr>
            <a:spLocks noChangeArrowheads="1"/>
          </p:cNvSpPr>
          <p:nvPr/>
        </p:nvSpPr>
        <p:spPr bwMode="auto">
          <a:xfrm>
            <a:off x="4286250" y="6072188"/>
            <a:ext cx="428625" cy="4286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4786313" y="6143625"/>
            <a:ext cx="200025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Ponto Cardeal Sul</a:t>
            </a:r>
          </a:p>
        </p:txBody>
      </p:sp>
      <p:cxnSp>
        <p:nvCxnSpPr>
          <p:cNvPr id="32" name="Conector reto 31"/>
          <p:cNvCxnSpPr/>
          <p:nvPr/>
        </p:nvCxnSpPr>
        <p:spPr bwMode="auto">
          <a:xfrm rot="10800000" flipV="1">
            <a:off x="7215188" y="1857375"/>
            <a:ext cx="357187" cy="2143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Conector reto 33"/>
          <p:cNvCxnSpPr/>
          <p:nvPr/>
        </p:nvCxnSpPr>
        <p:spPr bwMode="auto">
          <a:xfrm rot="16200000" flipH="1">
            <a:off x="7358063" y="1785938"/>
            <a:ext cx="214312" cy="2143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 e o Ponto Cardeal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27" grpId="0" bldLvl="0" animBg="1"/>
      <p:bldP spid="28" grpId="0"/>
      <p:bldP spid="29" grpId="0"/>
      <p:bldP spid="30" grpId="0" bldLvl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75" y="2680402"/>
            <a:ext cx="7772400" cy="770084"/>
          </a:xfrm>
        </p:spPr>
        <p:txBody>
          <a:bodyPr>
            <a:spAutoFit/>
          </a:bodyPr>
          <a:lstStyle/>
          <a:p>
            <a:pPr>
              <a:buClr>
                <a:srgbClr val="00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Orion, </a:t>
            </a:r>
            <a:r>
              <a:rPr lang="en-GB" b="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Órion</a:t>
            </a:r>
            <a:r>
              <a:rPr lang="en-GB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: o </a:t>
            </a:r>
            <a:r>
              <a:rPr lang="en-GB" b="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Caçador</a:t>
            </a:r>
            <a:endParaRPr lang="en-GB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15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 contrast="19000"/>
          </a:blip>
          <a:srcRect/>
          <a:stretch>
            <a:fillRect/>
          </a:stretch>
        </p:blipFill>
        <p:spPr bwMode="auto">
          <a:xfrm>
            <a:off x="71438" y="548680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18" name="Conector reto 17"/>
          <p:cNvCxnSpPr/>
          <p:nvPr/>
        </p:nvCxnSpPr>
        <p:spPr bwMode="auto">
          <a:xfrm rot="10800000">
            <a:off x="3013821" y="2611246"/>
            <a:ext cx="1643063" cy="8572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arrow" w="lg" len="lg"/>
          </a:ln>
          <a:effectLst/>
        </p:spPr>
      </p:cxnSp>
      <p:grpSp>
        <p:nvGrpSpPr>
          <p:cNvPr id="2" name="Grupo 50"/>
          <p:cNvGrpSpPr/>
          <p:nvPr/>
        </p:nvGrpSpPr>
        <p:grpSpPr bwMode="auto">
          <a:xfrm>
            <a:off x="3571875" y="4468096"/>
            <a:ext cx="1643063" cy="589953"/>
            <a:chOff x="5214942" y="4267803"/>
            <a:chExt cx="1643074" cy="589957"/>
          </a:xfrm>
        </p:grpSpPr>
        <p:sp>
          <p:nvSpPr>
            <p:cNvPr id="27671" name="Elipse 24"/>
            <p:cNvSpPr>
              <a:spLocks noChangeAspect="1" noChangeArrowheads="1"/>
            </p:cNvSpPr>
            <p:nvPr/>
          </p:nvSpPr>
          <p:spPr bwMode="auto">
            <a:xfrm>
              <a:off x="5769812" y="4267803"/>
              <a:ext cx="216001" cy="216001"/>
            </a:xfrm>
            <a:prstGeom prst="ellipse">
              <a:avLst/>
            </a:prstGeom>
            <a:noFill/>
            <a:ln w="15875" algn="ctr">
              <a:solidFill>
                <a:srgbClr val="00B0F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7672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rgbClr val="00B0F0"/>
                  </a:solidFill>
                  <a:latin typeface="Century Gothic" panose="020B0502020202020204" pitchFamily="34" charset="0"/>
                </a:rPr>
                <a:t>Beteugeuse</a:t>
              </a:r>
              <a:endParaRPr lang="pt-BR" dirty="0">
                <a:solidFill>
                  <a:srgbClr val="00B0F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upo 48"/>
          <p:cNvGrpSpPr/>
          <p:nvPr/>
        </p:nvGrpSpPr>
        <p:grpSpPr bwMode="auto">
          <a:xfrm>
            <a:off x="5214938" y="2560026"/>
            <a:ext cx="1643062" cy="354891"/>
            <a:chOff x="6286512" y="3055111"/>
            <a:chExt cx="1643074" cy="355253"/>
          </a:xfrm>
        </p:grpSpPr>
        <p:sp>
          <p:nvSpPr>
            <p:cNvPr id="27669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rgbClr val="00B0F0"/>
                  </a:solidFill>
                  <a:latin typeface="Century Gothic" panose="020B0502020202020204" pitchFamily="34" charset="0"/>
                </a:rPr>
                <a:t>Rigel</a:t>
              </a:r>
              <a:endParaRPr lang="pt-BR" dirty="0">
                <a:solidFill>
                  <a:srgbClr val="00B0F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70" name="Elipse 37"/>
            <p:cNvSpPr>
              <a:spLocks noChangeArrowheads="1"/>
            </p:cNvSpPr>
            <p:nvPr/>
          </p:nvSpPr>
          <p:spPr bwMode="auto">
            <a:xfrm>
              <a:off x="6452444" y="3055111"/>
              <a:ext cx="216002" cy="216220"/>
            </a:xfrm>
            <a:prstGeom prst="ellipse">
              <a:avLst/>
            </a:prstGeom>
            <a:noFill/>
            <a:ln w="19050" algn="ctr">
              <a:solidFill>
                <a:srgbClr val="00B0F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upo 46"/>
          <p:cNvGrpSpPr/>
          <p:nvPr/>
        </p:nvGrpSpPr>
        <p:grpSpPr bwMode="auto">
          <a:xfrm>
            <a:off x="1285875" y="2755475"/>
            <a:ext cx="1643063" cy="588074"/>
            <a:chOff x="4429124" y="3198112"/>
            <a:chExt cx="1643074" cy="588078"/>
          </a:xfrm>
        </p:grpSpPr>
        <p:sp>
          <p:nvSpPr>
            <p:cNvPr id="27667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rgbClr val="00B0F0"/>
                  </a:solidFill>
                  <a:latin typeface="Century Gothic" panose="020B0502020202020204" pitchFamily="34" charset="0"/>
                </a:rPr>
                <a:t>Aldebaran</a:t>
              </a:r>
              <a:endParaRPr lang="pt-BR" dirty="0">
                <a:solidFill>
                  <a:srgbClr val="00B0F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68" name="Elipse 38"/>
            <p:cNvSpPr>
              <a:spLocks noChangeAspect="1" noChangeArrowheads="1"/>
            </p:cNvSpPr>
            <p:nvPr/>
          </p:nvSpPr>
          <p:spPr bwMode="auto">
            <a:xfrm>
              <a:off x="5220514" y="3198112"/>
              <a:ext cx="216001" cy="216001"/>
            </a:xfrm>
            <a:prstGeom prst="ellipse">
              <a:avLst/>
            </a:prstGeom>
            <a:noFill/>
            <a:ln w="19050" algn="ctr">
              <a:solidFill>
                <a:srgbClr val="00B0F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47123" name="CaixaDeTexto 41"/>
          <p:cNvSpPr txBox="1">
            <a:spLocks noChangeArrowheads="1"/>
          </p:cNvSpPr>
          <p:nvPr/>
        </p:nvSpPr>
        <p:spPr bwMode="auto">
          <a:xfrm>
            <a:off x="4071938" y="3986486"/>
            <a:ext cx="164306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Mintaka</a:t>
            </a:r>
            <a:endParaRPr lang="pt-BR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7121" name="Elipse 43"/>
          <p:cNvSpPr>
            <a:spLocks noChangeArrowheads="1"/>
          </p:cNvSpPr>
          <p:nvPr/>
        </p:nvSpPr>
        <p:spPr bwMode="auto">
          <a:xfrm>
            <a:off x="4739698" y="3474927"/>
            <a:ext cx="142875" cy="152400"/>
          </a:xfrm>
          <a:prstGeom prst="ellipse">
            <a:avLst/>
          </a:prstGeom>
          <a:noFill/>
          <a:ln w="12700" algn="ctr">
            <a:solidFill>
              <a:srgbClr val="00B0F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37151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Elipse 43"/>
          <p:cNvSpPr>
            <a:spLocks noChangeArrowheads="1"/>
          </p:cNvSpPr>
          <p:nvPr/>
        </p:nvSpPr>
        <p:spPr bwMode="auto">
          <a:xfrm>
            <a:off x="4892098" y="3543211"/>
            <a:ext cx="142875" cy="152400"/>
          </a:xfrm>
          <a:prstGeom prst="ellipse">
            <a:avLst/>
          </a:prstGeom>
          <a:noFill/>
          <a:ln w="12700" algn="ctr">
            <a:solidFill>
              <a:srgbClr val="00B0F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7" name="Elipse 43"/>
          <p:cNvSpPr>
            <a:spLocks noChangeArrowheads="1"/>
          </p:cNvSpPr>
          <p:nvPr/>
        </p:nvSpPr>
        <p:spPr bwMode="auto">
          <a:xfrm>
            <a:off x="5028343" y="3639148"/>
            <a:ext cx="142875" cy="152400"/>
          </a:xfrm>
          <a:prstGeom prst="ellipse">
            <a:avLst/>
          </a:prstGeom>
          <a:noFill/>
          <a:ln w="12700" algn="ctr">
            <a:solidFill>
              <a:srgbClr val="00B0F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cxnSp>
        <p:nvCxnSpPr>
          <p:cNvPr id="74" name="Conector reto 32"/>
          <p:cNvCxnSpPr>
            <a:cxnSpLocks noChangeShapeType="1"/>
          </p:cNvCxnSpPr>
          <p:nvPr/>
        </p:nvCxnSpPr>
        <p:spPr bwMode="auto">
          <a:xfrm rot="16200000" flipV="1">
            <a:off x="4643438" y="3843611"/>
            <a:ext cx="357188" cy="7143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2" name="Conector reto 32"/>
          <p:cNvCxnSpPr>
            <a:cxnSpLocks noChangeShapeType="1"/>
          </p:cNvCxnSpPr>
          <p:nvPr/>
        </p:nvCxnSpPr>
        <p:spPr bwMode="auto">
          <a:xfrm rot="5400000">
            <a:off x="4964907" y="3307829"/>
            <a:ext cx="285750" cy="214313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3" name="Conector reto 32"/>
          <p:cNvCxnSpPr>
            <a:cxnSpLocks noChangeShapeType="1"/>
          </p:cNvCxnSpPr>
          <p:nvPr/>
        </p:nvCxnSpPr>
        <p:spPr bwMode="auto">
          <a:xfrm rot="10800000">
            <a:off x="5214938" y="3772174"/>
            <a:ext cx="357187" cy="158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sp>
        <p:nvSpPr>
          <p:cNvPr id="91" name="CaixaDeTexto 41"/>
          <p:cNvSpPr txBox="1">
            <a:spLocks noChangeArrowheads="1"/>
          </p:cNvSpPr>
          <p:nvPr/>
        </p:nvSpPr>
        <p:spPr bwMode="auto">
          <a:xfrm>
            <a:off x="4500563" y="2986361"/>
            <a:ext cx="164306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Alnilan</a:t>
            </a:r>
            <a:endParaRPr lang="pt-BR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92" name="CaixaDeTexto 41"/>
          <p:cNvSpPr txBox="1">
            <a:spLocks noChangeArrowheads="1"/>
          </p:cNvSpPr>
          <p:nvPr/>
        </p:nvSpPr>
        <p:spPr bwMode="auto">
          <a:xfrm>
            <a:off x="5572125" y="3576911"/>
            <a:ext cx="100012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pt-BR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Alnitak</a:t>
            </a:r>
            <a:endParaRPr lang="pt-BR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Conector reto 24"/>
          <p:cNvCxnSpPr/>
          <p:nvPr/>
        </p:nvCxnSpPr>
        <p:spPr bwMode="auto">
          <a:xfrm>
            <a:off x="4644008" y="3468007"/>
            <a:ext cx="2448272" cy="126854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arrow" w="lg" len="lg"/>
          </a:ln>
          <a:effectLst/>
        </p:spPr>
      </p:cxnSp>
      <p:grpSp>
        <p:nvGrpSpPr>
          <p:cNvPr id="29" name="Grupo 46"/>
          <p:cNvGrpSpPr/>
          <p:nvPr/>
        </p:nvGrpSpPr>
        <p:grpSpPr bwMode="auto">
          <a:xfrm>
            <a:off x="6660232" y="4628554"/>
            <a:ext cx="1643063" cy="584921"/>
            <a:chOff x="4429124" y="3201265"/>
            <a:chExt cx="1643074" cy="584925"/>
          </a:xfrm>
        </p:grpSpPr>
        <p:sp>
          <p:nvSpPr>
            <p:cNvPr id="30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 smtClean="0">
                  <a:solidFill>
                    <a:srgbClr val="00B0F0"/>
                  </a:solidFill>
                  <a:latin typeface="Century Gothic" panose="020B0502020202020204" pitchFamily="34" charset="0"/>
                </a:rPr>
                <a:t>Sírius</a:t>
              </a:r>
              <a:endParaRPr lang="pt-BR" dirty="0">
                <a:solidFill>
                  <a:srgbClr val="00B0F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Elipse 38"/>
            <p:cNvSpPr>
              <a:spLocks noChangeAspect="1" noChangeArrowheads="1"/>
            </p:cNvSpPr>
            <p:nvPr/>
          </p:nvSpPr>
          <p:spPr bwMode="auto">
            <a:xfrm>
              <a:off x="5248175" y="3201265"/>
              <a:ext cx="216001" cy="216001"/>
            </a:xfrm>
            <a:prstGeom prst="ellipse">
              <a:avLst/>
            </a:prstGeom>
            <a:noFill/>
            <a:ln w="15875" algn="ctr">
              <a:solidFill>
                <a:srgbClr val="00B0F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solidFill>
                  <a:srgbClr val="00B0F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4" name="CaixaDeTexto 29"/>
          <p:cNvSpPr txBox="1">
            <a:spLocks noChangeArrowheads="1"/>
          </p:cNvSpPr>
          <p:nvPr/>
        </p:nvSpPr>
        <p:spPr bwMode="auto">
          <a:xfrm>
            <a:off x="395536" y="1690217"/>
            <a:ext cx="36004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18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Constelação </a:t>
            </a:r>
          </a:p>
          <a:p>
            <a:r>
              <a:rPr lang="pt-BR" sz="18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Touro</a:t>
            </a:r>
            <a:endParaRPr lang="pt-BR" sz="1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CaixaDeTexto 29"/>
          <p:cNvSpPr txBox="1">
            <a:spLocks noChangeArrowheads="1"/>
          </p:cNvSpPr>
          <p:nvPr/>
        </p:nvSpPr>
        <p:spPr bwMode="auto">
          <a:xfrm>
            <a:off x="7041942" y="3915049"/>
            <a:ext cx="241176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18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Constelação </a:t>
            </a:r>
          </a:p>
          <a:p>
            <a:r>
              <a:rPr lang="pt-BR" sz="18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Cão Maior</a:t>
            </a:r>
            <a:endParaRPr lang="pt-BR" sz="1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3" grpId="0"/>
      <p:bldP spid="47121" grpId="0" bldLvl="0" animBg="1"/>
      <p:bldP spid="36" grpId="0" bldLvl="0" animBg="1"/>
      <p:bldP spid="37" grpId="0" bldLvl="0" animBg="1"/>
      <p:bldP spid="91" grpId="0"/>
      <p:bldP spid="92" grpId="0"/>
      <p:bldP spid="34" grpId="0"/>
      <p:bldP spid="38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207</TotalTime>
  <Words>320</Words>
  <Application>Microsoft Office PowerPoint</Application>
  <PresentationFormat>Apresentação na tela (4:3)</PresentationFormat>
  <Paragraphs>91</Paragraphs>
  <Slides>21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Times New Roman</vt:lpstr>
      <vt:lpstr>Wingdings</vt:lpstr>
      <vt:lpstr>Blank Presentation</vt:lpstr>
      <vt:lpstr>Apresentação do PowerPoint</vt:lpstr>
      <vt:lpstr> Constelações</vt:lpstr>
      <vt:lpstr>Crux, O Cruzeiro do Sul</vt:lpstr>
      <vt:lpstr>Apresentação do PowerPoint</vt:lpstr>
      <vt:lpstr>Apresentação do PowerPoint</vt:lpstr>
      <vt:lpstr>Reconhecendo o Cruzeiro</vt:lpstr>
      <vt:lpstr>Cruzeiro do Sul e o Ponto Cardeal Sul</vt:lpstr>
      <vt:lpstr>Orion, Órion: o Caçador</vt:lpstr>
      <vt:lpstr>Apresentação do PowerPoint</vt:lpstr>
      <vt:lpstr>Apresentação do PowerPoint</vt:lpstr>
      <vt:lpstr>Apresentação do PowerPoint</vt:lpstr>
      <vt:lpstr>A Constelação de Órion e o ponto cardeal leste</vt:lpstr>
      <vt:lpstr>Scorpius, o Escorpião</vt:lpstr>
      <vt:lpstr>Apresentação do PowerPoint</vt:lpstr>
      <vt:lpstr>Apresentação do PowerPoint</vt:lpstr>
      <vt:lpstr>Apresentação do PowerPoint</vt:lpstr>
      <vt:lpstr>Ursa Menor e Ursa Maior</vt:lpstr>
      <vt:lpstr>Polaris e o Ponto Cardeal Norte</vt:lpstr>
      <vt:lpstr> Como o céu se altera  com o passar dos meses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andré silva</cp:lastModifiedBy>
  <cp:revision>476</cp:revision>
  <cp:lastPrinted>2000-05-01T12:23:00Z</cp:lastPrinted>
  <dcterms:created xsi:type="dcterms:W3CDTF">1995-06-17T23:31:00Z</dcterms:created>
  <dcterms:modified xsi:type="dcterms:W3CDTF">2019-08-02T17:54:18Z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