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319" r:id="rId2"/>
    <p:sldId id="1095" r:id="rId3"/>
    <p:sldId id="1096" r:id="rId4"/>
    <p:sldId id="1190" r:id="rId5"/>
    <p:sldId id="1313" r:id="rId6"/>
    <p:sldId id="1321" r:id="rId7"/>
    <p:sldId id="1320" r:id="rId8"/>
    <p:sldId id="1213" r:id="rId9"/>
    <p:sldId id="1322" r:id="rId10"/>
    <p:sldId id="1314" r:id="rId11"/>
    <p:sldId id="1229" r:id="rId12"/>
    <p:sldId id="1239" r:id="rId13"/>
    <p:sldId id="1243" r:id="rId14"/>
    <p:sldId id="1244" r:id="rId15"/>
    <p:sldId id="1250" r:id="rId16"/>
    <p:sldId id="1307" r:id="rId17"/>
    <p:sldId id="1318" r:id="rId18"/>
    <p:sldId id="1280" r:id="rId19"/>
    <p:sldId id="1286" r:id="rId20"/>
    <p:sldId id="1287" r:id="rId21"/>
    <p:sldId id="1290" r:id="rId22"/>
    <p:sldId id="1295" r:id="rId23"/>
    <p:sldId id="1297" r:id="rId24"/>
    <p:sldId id="1285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9D8FF"/>
    <a:srgbClr val="3788FF"/>
    <a:srgbClr val="00FF00"/>
    <a:srgbClr val="C3D9FD"/>
    <a:srgbClr val="FFFFCC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>
        <p:scale>
          <a:sx n="98" d="100"/>
          <a:sy n="98" d="100"/>
        </p:scale>
        <p:origin x="384" y="-66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43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Name</a:t>
            </a:r>
            <a:r>
              <a:rPr lang="pt-BR" dirty="0" smtClean="0"/>
              <a:t>: </a:t>
            </a:r>
            <a:r>
              <a:rPr lang="pt-BR" dirty="0" err="1" smtClean="0"/>
              <a:t>Ring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, M57, NGC 6720 </a:t>
            </a:r>
            <a:r>
              <a:rPr lang="pt-BR" dirty="0" err="1" smtClean="0"/>
              <a:t>Object</a:t>
            </a:r>
            <a:r>
              <a:rPr lang="pt-BR" dirty="0" smtClean="0"/>
              <a:t> </a:t>
            </a:r>
            <a:r>
              <a:rPr lang="pt-BR" dirty="0" err="1" smtClean="0"/>
              <a:t>Description</a:t>
            </a:r>
            <a:r>
              <a:rPr lang="pt-BR" dirty="0" smtClean="0"/>
              <a:t>: </a:t>
            </a:r>
            <a:r>
              <a:rPr lang="pt-BR" dirty="0" err="1" smtClean="0"/>
              <a:t>Planetary</a:t>
            </a:r>
            <a:r>
              <a:rPr lang="pt-BR" dirty="0" smtClean="0"/>
              <a:t> </a:t>
            </a:r>
            <a:r>
              <a:rPr lang="pt-BR" dirty="0" err="1" smtClean="0"/>
              <a:t>Nebula</a:t>
            </a:r>
            <a:r>
              <a:rPr lang="pt-BR" dirty="0" smtClean="0"/>
              <a:t> </a:t>
            </a:r>
            <a:r>
              <a:rPr lang="pt-BR" dirty="0" err="1" smtClean="0"/>
              <a:t>Position</a:t>
            </a:r>
            <a:r>
              <a:rPr lang="pt-BR" dirty="0" smtClean="0"/>
              <a:t> (J2000): </a:t>
            </a:r>
            <a:r>
              <a:rPr lang="pt-BR" dirty="0" err="1" smtClean="0"/>
              <a:t>R.A.</a:t>
            </a:r>
            <a:r>
              <a:rPr lang="pt-BR" dirty="0" smtClean="0"/>
              <a:t> 18h 53m 35s</a:t>
            </a:r>
            <a:br>
              <a:rPr lang="pt-BR" dirty="0" smtClean="0"/>
            </a:br>
            <a:r>
              <a:rPr lang="pt-BR" dirty="0" smtClean="0"/>
              <a:t>Dec. 33° 01' 43" </a:t>
            </a:r>
            <a:r>
              <a:rPr lang="pt-BR" dirty="0" err="1" smtClean="0"/>
              <a:t>Constellation</a:t>
            </a:r>
            <a:r>
              <a:rPr lang="pt-BR" dirty="0" smtClean="0"/>
              <a:t>: Lyra </a:t>
            </a:r>
            <a:r>
              <a:rPr lang="pt-BR" dirty="0" err="1" smtClean="0"/>
              <a:t>Distance</a:t>
            </a:r>
            <a:r>
              <a:rPr lang="pt-BR" dirty="0" smtClean="0"/>
              <a:t>: 2,300 </a:t>
            </a:r>
            <a:r>
              <a:rPr lang="pt-BR" dirty="0" err="1" smtClean="0"/>
              <a:t>light-years</a:t>
            </a:r>
            <a:r>
              <a:rPr lang="pt-BR" dirty="0" smtClean="0"/>
              <a:t> (700 </a:t>
            </a:r>
            <a:r>
              <a:rPr lang="pt-BR" dirty="0" err="1" smtClean="0"/>
              <a:t>parsecs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 A colher azul, com volume</a:t>
            </a:r>
            <a:r>
              <a:rPr lang="pt-BR" baseline="0" dirty="0" smtClean="0"/>
              <a:t> de 1 ml (=1centímetro cúbico) equivale a meia colher de café.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9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pt-BR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9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SN-ESO.mov" TargetMode="External"/><Relationship Id="rId4" Type="http://schemas.openxmlformats.org/officeDocument/2006/relationships/hyperlink" Target="http://www.spacetelescope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vidas das estrelas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35" name="Agrupar 34"/>
          <p:cNvGrpSpPr/>
          <p:nvPr/>
        </p:nvGrpSpPr>
        <p:grpSpPr>
          <a:xfrm>
            <a:off x="2955389" y="160804"/>
            <a:ext cx="4055214" cy="1528169"/>
            <a:chOff x="2843808" y="79211"/>
            <a:chExt cx="4055214" cy="1528169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37" name="Retângulo 36"/>
            <p:cNvSpPr/>
            <p:nvPr/>
          </p:nvSpPr>
          <p:spPr>
            <a:xfrm>
              <a:off x="2843808" y="1330381"/>
              <a:ext cx="4055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sz="1200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sz="1200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5811"/>
            <a:ext cx="2060848" cy="206084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719">
            <a:off x="3386726" y="3993660"/>
            <a:ext cx="2979544" cy="2629270"/>
          </a:xfrm>
          <a:prstGeom prst="rect">
            <a:avLst/>
          </a:prstGeom>
        </p:spPr>
      </p:pic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C000"/>
              </a:gs>
              <a:gs pos="52000">
                <a:srgbClr val="FF0000"/>
              </a:gs>
              <a:gs pos="78000">
                <a:srgbClr val="FFC000">
                  <a:alpha val="0"/>
                  <a:lumMod val="43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01382" y="2026279"/>
            <a:ext cx="466570" cy="466617"/>
            <a:chOff x="329712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29712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CaixaDeTexto 203"/>
          <p:cNvSpPr txBox="1"/>
          <p:nvPr/>
        </p:nvSpPr>
        <p:spPr>
          <a:xfrm>
            <a:off x="4644008" y="287442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6804248" y="59405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0324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7000">
                  <a:schemeClr val="tx1">
                    <a:alpha val="0"/>
                  </a:schemeClr>
                </a:gs>
                <a:gs pos="38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211960" y="59492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Negra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64704"/>
            <a:ext cx="7162800" cy="770168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gigante vermelha Sol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119" b="2607"/>
          <a:stretch>
            <a:fillRect/>
          </a:stretch>
        </p:blipFill>
        <p:spPr bwMode="auto">
          <a:xfrm>
            <a:off x="3203848" y="2457450"/>
            <a:ext cx="2549304" cy="25557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107504" y="6581001"/>
            <a:ext cx="1111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ESO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imgsrc.hubblesite.org/hu/db/images/hs-2013-13-a-larg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0"/>
            <a:ext cx="7387433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44624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anel (M 57)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-15498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https://parachoquescromados.wordpress.com/tag/fusca/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940663"/>
            <a:ext cx="7162800" cy="2309051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grande massa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1"/>
          <p:cNvGrpSpPr/>
          <p:nvPr/>
        </p:nvGrpSpPr>
        <p:grpSpPr>
          <a:xfrm>
            <a:off x="3708304" y="3212976"/>
            <a:ext cx="3600000" cy="3600000"/>
            <a:chOff x="1422071" y="555165"/>
            <a:chExt cx="6947329" cy="6948056"/>
          </a:xfrm>
        </p:grpSpPr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22071" y="555165"/>
              <a:ext cx="6947329" cy="6948056"/>
            </a:xfrm>
            <a:prstGeom prst="ellipse">
              <a:avLst/>
            </a:prstGeom>
            <a:gradFill>
              <a:gsLst>
                <a:gs pos="94000">
                  <a:srgbClr val="5D33C7">
                    <a:alpha val="0"/>
                  </a:srgbClr>
                </a:gs>
                <a:gs pos="33000">
                  <a:srgbClr val="3788FF"/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Estrela de 12 Pontos 83"/>
            <p:cNvSpPr/>
            <p:nvPr/>
          </p:nvSpPr>
          <p:spPr bwMode="auto">
            <a:xfrm>
              <a:off x="2195735" y="1332075"/>
              <a:ext cx="5400001" cy="5400000"/>
            </a:xfrm>
            <a:prstGeom prst="star12">
              <a:avLst>
                <a:gd name="adj" fmla="val 9487"/>
              </a:avLst>
            </a:prstGeom>
            <a:gradFill>
              <a:gsLst>
                <a:gs pos="78000">
                  <a:srgbClr val="CCECFF">
                    <a:alpha val="49000"/>
                  </a:srgbClr>
                </a:gs>
                <a:gs pos="57000">
                  <a:schemeClr val="bg1"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4"/>
          <p:cNvGrpSpPr/>
          <p:nvPr/>
        </p:nvGrpSpPr>
        <p:grpSpPr>
          <a:xfrm>
            <a:off x="2198256" y="4113390"/>
            <a:ext cx="1797680" cy="1763482"/>
            <a:chOff x="2433809" y="1882345"/>
            <a:chExt cx="4578344" cy="4050289"/>
          </a:xfrm>
        </p:grpSpPr>
        <p:grpSp>
          <p:nvGrpSpPr>
            <p:cNvPr id="4" name="Grupo 85"/>
            <p:cNvGrpSpPr/>
            <p:nvPr/>
          </p:nvGrpSpPr>
          <p:grpSpPr>
            <a:xfrm>
              <a:off x="2433809" y="1882345"/>
              <a:ext cx="4578344" cy="4050289"/>
              <a:chOff x="4074835" y="2091736"/>
              <a:chExt cx="4578344" cy="4050289"/>
            </a:xfrm>
          </p:grpSpPr>
          <p:grpSp>
            <p:nvGrpSpPr>
              <p:cNvPr id="5" name="Grupo 106"/>
              <p:cNvGrpSpPr/>
              <p:nvPr/>
            </p:nvGrpSpPr>
            <p:grpSpPr>
              <a:xfrm>
                <a:off x="4074835" y="2091736"/>
                <a:ext cx="4578344" cy="4050289"/>
                <a:chOff x="2706683" y="2091736"/>
                <a:chExt cx="4578344" cy="4050289"/>
              </a:xfrm>
            </p:grpSpPr>
            <p:grpSp>
              <p:nvGrpSpPr>
                <p:cNvPr id="6" name="Grupo 117"/>
                <p:cNvGrpSpPr/>
                <p:nvPr/>
              </p:nvGrpSpPr>
              <p:grpSpPr>
                <a:xfrm rot="20700000">
                  <a:off x="2706683" y="2091736"/>
                  <a:ext cx="4578344" cy="4050289"/>
                  <a:chOff x="2197873" y="2103940"/>
                  <a:chExt cx="4578344" cy="4050289"/>
                </a:xfrm>
              </p:grpSpPr>
              <p:grpSp>
                <p:nvGrpSpPr>
                  <p:cNvPr id="7" name="Grupo 158"/>
                  <p:cNvGrpSpPr/>
                  <p:nvPr/>
                </p:nvGrpSpPr>
                <p:grpSpPr>
                  <a:xfrm>
                    <a:off x="2197873" y="2103940"/>
                    <a:ext cx="4578344" cy="4050289"/>
                    <a:chOff x="3769371" y="1730973"/>
                    <a:chExt cx="3395045" cy="3360360"/>
                  </a:xfrm>
                </p:grpSpPr>
                <p:grpSp>
                  <p:nvGrpSpPr>
                    <p:cNvPr id="8" name="Grupo 191"/>
                    <p:cNvGrpSpPr/>
                    <p:nvPr/>
                  </p:nvGrpSpPr>
                  <p:grpSpPr>
                    <a:xfrm rot="380658">
                      <a:off x="3769371" y="1730973"/>
                      <a:ext cx="3395045" cy="3360360"/>
                      <a:chOff x="4438984" y="1372327"/>
                      <a:chExt cx="3395045" cy="3360360"/>
                    </a:xfrm>
                  </p:grpSpPr>
                  <p:sp>
                    <p:nvSpPr>
                      <p:cNvPr id="196" name="Lua 195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8" name="Lua 197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99" name="Lua 198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0" name="Lua 199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3" name="Lua 202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5" name="Lua 204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6" name="Lua 205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07" name="Nuvem 206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alpha val="0"/>
                            </a:schemeClr>
                          </a:gs>
                          <a:gs pos="19000">
                            <a:srgbClr val="FFC000">
                              <a:alpha val="3000"/>
                            </a:srgbClr>
                          </a:gs>
                          <a:gs pos="37000">
                            <a:srgbClr val="FF7900">
                              <a:alpha val="44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" name="Grupo 41"/>
                      <p:cNvGrpSpPr/>
                      <p:nvPr/>
                    </p:nvGrpSpPr>
                    <p:grpSpPr>
                      <a:xfrm rot="1247221">
                        <a:off x="4997473" y="1372327"/>
                        <a:ext cx="2322629" cy="3177580"/>
                        <a:chOff x="2403423" y="3096665"/>
                        <a:chExt cx="2295045" cy="3010350"/>
                      </a:xfrm>
                    </p:grpSpPr>
                    <p:sp>
                      <p:nvSpPr>
                        <p:cNvPr id="217" name="Nuvem 216"/>
                        <p:cNvSpPr/>
                        <p:nvPr/>
                      </p:nvSpPr>
                      <p:spPr bwMode="auto">
                        <a:xfrm rot="12600000">
                          <a:off x="2403423" y="3096665"/>
                          <a:ext cx="2295045" cy="3010350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4000">
                              <a:schemeClr val="tx1">
                                <a:alpha val="0"/>
                              </a:schemeClr>
                            </a:gs>
                            <a:gs pos="11000">
                              <a:srgbClr val="00FF00"/>
                            </a:gs>
                            <a:gs pos="98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18" name="Nuvem 217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66000">
                              <a:srgbClr val="69D8FF">
                                <a:lumMod val="96000"/>
                              </a:srgbClr>
                            </a:gs>
                            <a:gs pos="14000">
                              <a:srgbClr val="69D8FF"/>
                            </a:gs>
                            <a:gs pos="96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09" name="Lua 208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2" name="Lua 211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3" name="Lua 212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4" name="Lua 213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5" name="Lua 214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16" name="Lua 215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93" name="Triângulo isósceles 192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4" name="Triângulo isósceles 193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5" name="Triângulo isósceles 194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" name="Grupo 159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189" name="Triângulo isósceles 18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0" name="Triângulo isósceles 189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91" name="Triângulo isósceles 190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1" name="Grupo 160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184" name="Triângulo isósceles 183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5" name="Triângulo isósceles 18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6" name="Triângulo isósceles 185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7" name="Triângulo isósceles 186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8" name="Triângulo isósceles 187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2" name="Grupo 16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179" name="Triângulo isósceles 178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0" name="Triângulo isósceles 179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1" name="Triângulo isósceles 18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82" name="Triângulo isósceles 18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83" name="Triângulo isósceles 18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3" name="Grupo 162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174" name="Triângulo isósceles 173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5" name="Triângulo isósceles 174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6" name="Triângulo isósceles 175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7" name="Triângulo isósceles 176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8" name="Triângulo isósceles 177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4" name="Grupo 163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169" name="Triângulo isósceles 168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0" name="Triângulo isósceles 169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1" name="Triângulo isósceles 170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72" name="Triângulo isósceles 171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173" name="Triângulo isósceles 1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15" name="Grupo 164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166" name="Triângulo isósceles 165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Triângulo isósceles 16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8" name="Triângulo isósceles 167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upo 118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157" name="Triângulo isósceles 15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8" name="Triângulo isósceles 15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0" name="Triângulo isósceles 119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7" name="Grupo 120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4" name="Triângulo isósceles 15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Triângulo isósceles 15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6" name="Triângulo isósceles 15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8" name="Grupo 121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51" name="Triângulo isósceles 15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Triângulo isósceles 151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3" name="Triângulo isósceles 15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" name="Grupo 122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148" name="Triângulo isósceles 14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Triângulo isósceles 14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50" name="Triângulo isósceles 149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" name="Grupo 123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5" name="Triângulo isósceles 14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Triângulo isósceles 145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7" name="Triângulo isósceles 14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1" name="Grupo 124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42" name="Triângulo isósceles 141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Triângulo isósceles 142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4" name="Triângulo isósceles 143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2" name="Grupo 125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139" name="Triângulo isósceles 138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Triângulo isósceles 139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41" name="Triângulo isósceles 140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27" name="Triângulo isósceles 126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Triângulo isósceles 127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upo 128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4" name="Triângulo isósceles 13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Triângulo isósceles 13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7" name="Triângulo isósceles 13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4" name="Grupo 129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131" name="Triângulo isósceles 130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Triângulo isósceles 131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133" name="Triângulo isósceles 132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25" name="Grupo 107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26" name="Grupo 113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6" name="Triângulo isósceles 115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7" name="Triângulo isósceles 116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5" name="Triângulo isósceles 114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27" name="Grupo 108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28" name="Grupo 109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12" name="Triângulo isósceles 111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13" name="Triângulo isósceles 112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11" name="Triângulo isósceles 110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87" name="Triângulo isósceles 86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upo 87"/>
            <p:cNvGrpSpPr/>
            <p:nvPr/>
          </p:nvGrpSpPr>
          <p:grpSpPr>
            <a:xfrm rot="9900000">
              <a:off x="3966353" y="3297394"/>
              <a:ext cx="678735" cy="1823405"/>
              <a:chOff x="4697898" y="4815192"/>
              <a:chExt cx="1023200" cy="2300501"/>
            </a:xfrm>
          </p:grpSpPr>
          <p:sp>
            <p:nvSpPr>
              <p:cNvPr id="105" name="Triângulo isósceles 104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riângulo isósceles 105"/>
              <p:cNvSpPr/>
              <p:nvPr/>
            </p:nvSpPr>
            <p:spPr bwMode="auto">
              <a:xfrm rot="8100000">
                <a:off x="5313087" y="5052581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0" name="Grupo 8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02" name="Triângulo isósceles 101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Triângulo isósceles 102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Triângulo isósceles 103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1" name="Grupo 89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00" name="Triângulo isósceles 99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Triângulo isósceles 100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7" name="Grupo 90"/>
            <p:cNvGrpSpPr/>
            <p:nvPr/>
          </p:nvGrpSpPr>
          <p:grpSpPr>
            <a:xfrm rot="6300000">
              <a:off x="4516789" y="3163140"/>
              <a:ext cx="1368555" cy="1368552"/>
              <a:chOff x="3674180" y="4571626"/>
              <a:chExt cx="2063112" cy="1726637"/>
            </a:xfrm>
          </p:grpSpPr>
          <p:sp>
            <p:nvSpPr>
              <p:cNvPr id="98" name="Triângulo isósceles 97"/>
              <p:cNvSpPr/>
              <p:nvPr/>
            </p:nvSpPr>
            <p:spPr bwMode="auto">
              <a:xfrm rot="9794781">
                <a:off x="4517791" y="4571626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Triângulo isósceles 98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2" name="Triângulo isósceles 91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228" name="Grupo 92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94" name="Triângulo isósceles 93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riângulo isósceles 95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Triângulo isósceles 96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29" name="Grupo 78"/>
          <p:cNvGrpSpPr>
            <a:grpSpLocks noChangeAspect="1"/>
          </p:cNvGrpSpPr>
          <p:nvPr/>
        </p:nvGrpSpPr>
        <p:grpSpPr>
          <a:xfrm rot="5400000">
            <a:off x="5874992" y="3594378"/>
            <a:ext cx="6545880" cy="6545880"/>
            <a:chOff x="2317619" y="-6868143"/>
            <a:chExt cx="13680000" cy="13680000"/>
          </a:xfrm>
        </p:grpSpPr>
        <p:sp>
          <p:nvSpPr>
            <p:cNvPr id="80" name="Arco 79"/>
            <p:cNvSpPr>
              <a:spLocks noChangeAspect="1"/>
            </p:cNvSpPr>
            <p:nvPr/>
          </p:nvSpPr>
          <p:spPr bwMode="auto">
            <a:xfrm rot="10800000">
              <a:off x="2317619" y="-6868143"/>
              <a:ext cx="13680000" cy="13680000"/>
            </a:xfrm>
            <a:prstGeom prst="arc">
              <a:avLst/>
            </a:prstGeom>
            <a:gradFill flip="none" rotWithShape="1">
              <a:gsLst>
                <a:gs pos="65000">
                  <a:srgbClr val="FE732F">
                    <a:alpha val="5000"/>
                  </a:srgbClr>
                </a:gs>
                <a:gs pos="49000">
                  <a:srgbClr val="C00000">
                    <a:alpha val="93000"/>
                  </a:srgbClr>
                </a:gs>
                <a:gs pos="0">
                  <a:srgbClr val="FDE65D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co 80"/>
            <p:cNvSpPr>
              <a:spLocks noChangeAspect="1"/>
            </p:cNvSpPr>
            <p:nvPr/>
          </p:nvSpPr>
          <p:spPr bwMode="auto">
            <a:xfrm rot="10800000">
              <a:off x="3744000" y="-5400000"/>
              <a:ext cx="10800000" cy="10800000"/>
            </a:xfrm>
            <a:prstGeom prst="arc">
              <a:avLst/>
            </a:prstGeom>
            <a:gradFill flip="none" rotWithShape="1">
              <a:gsLst>
                <a:gs pos="59000">
                  <a:srgbClr val="C00000"/>
                </a:gs>
                <a:gs pos="9000">
                  <a:srgbClr val="FDE65D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</a:endParaRPr>
            </a:p>
          </p:txBody>
        </p:sp>
      </p:grpSp>
      <p:grpSp>
        <p:nvGrpSpPr>
          <p:cNvPr id="230" name="Grupo 8"/>
          <p:cNvGrpSpPr>
            <a:grpSpLocks noChangeAspect="1"/>
          </p:cNvGrpSpPr>
          <p:nvPr/>
        </p:nvGrpSpPr>
        <p:grpSpPr>
          <a:xfrm>
            <a:off x="6588224" y="1108130"/>
            <a:ext cx="2235550" cy="2282770"/>
            <a:chOff x="3223674" y="1072897"/>
            <a:chExt cx="1705377" cy="1741394"/>
          </a:xfrm>
        </p:grpSpPr>
        <p:sp>
          <p:nvSpPr>
            <p:cNvPr id="77" name="Elipse 76"/>
            <p:cNvSpPr/>
            <p:nvPr/>
          </p:nvSpPr>
          <p:spPr bwMode="auto">
            <a:xfrm>
              <a:off x="3223674" y="1072897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rgbClr val="3788FF">
                    <a:alpha val="9000"/>
                  </a:srgbClr>
                </a:gs>
                <a:gs pos="100000">
                  <a:schemeClr val="tx1"/>
                </a:gs>
                <a:gs pos="56000">
                  <a:srgbClr val="69D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16430" y="1378324"/>
              <a:ext cx="1125958" cy="11259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69D8FF"/>
                </a:gs>
                <a:gs pos="87000">
                  <a:srgbClr val="CCECFF">
                    <a:lumMod val="93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5940152" y="655432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71601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Sequência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1" name="CaixaDeTexto 220"/>
          <p:cNvSpPr txBox="1"/>
          <p:nvPr/>
        </p:nvSpPr>
        <p:spPr>
          <a:xfrm>
            <a:off x="7524328" y="478844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vermelha, fusão até o Fe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339752" y="57328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Resto de SN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massivas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948264" y="30689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Fusão do He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572000" y="57332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Supernova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9512" y="5661248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 ou Buraco Negro</a:t>
            </a:r>
          </a:p>
        </p:txBody>
      </p:sp>
      <p:grpSp>
        <p:nvGrpSpPr>
          <p:cNvPr id="231" name="Grupo 47"/>
          <p:cNvGrpSpPr/>
          <p:nvPr/>
        </p:nvGrpSpPr>
        <p:grpSpPr>
          <a:xfrm>
            <a:off x="251520" y="4446589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2807296" y="299695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156176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>
            <a:off x="8172400" y="3435693"/>
            <a:ext cx="144016" cy="57606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 flipV="1">
            <a:off x="6156176" y="5239066"/>
            <a:ext cx="648072" cy="251482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851920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1763688" y="5012776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32" name="Grupo 8"/>
          <p:cNvGrpSpPr>
            <a:grpSpLocks noChangeAspect="1"/>
          </p:cNvGrpSpPr>
          <p:nvPr/>
        </p:nvGrpSpPr>
        <p:grpSpPr>
          <a:xfrm>
            <a:off x="4778970" y="1534812"/>
            <a:ext cx="1377206" cy="1406296"/>
            <a:chOff x="3190476" y="1101961"/>
            <a:chExt cx="1705377" cy="1741394"/>
          </a:xfrm>
        </p:grpSpPr>
        <p:sp>
          <p:nvSpPr>
            <p:cNvPr id="67" name="Elipse 66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rgbClr val="7030A0"/>
                </a:gs>
                <a:gs pos="36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3506653" y="142378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upo 200"/>
          <p:cNvGrpSpPr/>
          <p:nvPr/>
        </p:nvGrpSpPr>
        <p:grpSpPr>
          <a:xfrm rot="1927927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234" name="Grupo 201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219" name="Triângulo isósceles 218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5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225" name="Elipse 224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Triângulo isósceles 225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4" name="Elipse 223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0" name="Lua 209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Lua 210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39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4" grpId="0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13792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Supernova tipo II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81775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ESA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Hubble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(M.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Kornmesser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&amp; L. L.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Christensen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307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827" r="5789"/>
          <a:stretch>
            <a:fillRect/>
          </a:stretch>
        </p:blipFill>
        <p:spPr bwMode="auto">
          <a:xfrm>
            <a:off x="3298371" y="2276872"/>
            <a:ext cx="2542387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Estrelas de nêutrons 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e pulsares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Remanescente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supernova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67155"/>
            <a:ext cx="6840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Créditos :  André Luiz da Silva/CDA/CDCC/USP; pulsar: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http://astro.if.ufrgs.br</a:t>
            </a:r>
          </a:p>
        </p:txBody>
      </p:sp>
      <p:sp>
        <p:nvSpPr>
          <p:cNvPr id="165" name="CaixaDeTexto 164"/>
          <p:cNvSpPr txBox="1"/>
          <p:nvPr/>
        </p:nvSpPr>
        <p:spPr>
          <a:xfrm>
            <a:off x="6300192" y="63978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35" name="Grupo 16"/>
          <p:cNvGrpSpPr/>
          <p:nvPr/>
        </p:nvGrpSpPr>
        <p:grpSpPr>
          <a:xfrm>
            <a:off x="1043608" y="1556792"/>
            <a:ext cx="3950371" cy="3436370"/>
            <a:chOff x="2433826" y="1882586"/>
            <a:chExt cx="4578344" cy="4050048"/>
          </a:xfrm>
        </p:grpSpPr>
        <p:grpSp>
          <p:nvGrpSpPr>
            <p:cNvPr id="141" name="Grupo 14"/>
            <p:cNvGrpSpPr/>
            <p:nvPr/>
          </p:nvGrpSpPr>
          <p:grpSpPr>
            <a:xfrm>
              <a:off x="2433826" y="1882586"/>
              <a:ext cx="4578344" cy="4050048"/>
              <a:chOff x="4074852" y="2091977"/>
              <a:chExt cx="4578344" cy="4050048"/>
            </a:xfrm>
          </p:grpSpPr>
          <p:grpSp>
            <p:nvGrpSpPr>
              <p:cNvPr id="180" name="Grupo 7"/>
              <p:cNvGrpSpPr/>
              <p:nvPr/>
            </p:nvGrpSpPr>
            <p:grpSpPr>
              <a:xfrm>
                <a:off x="4074852" y="2091977"/>
                <a:ext cx="4578344" cy="4050048"/>
                <a:chOff x="2706700" y="2091977"/>
                <a:chExt cx="4578344" cy="4050048"/>
              </a:xfrm>
            </p:grpSpPr>
            <p:grpSp>
              <p:nvGrpSpPr>
                <p:cNvPr id="191" name="Grupo 3"/>
                <p:cNvGrpSpPr/>
                <p:nvPr/>
              </p:nvGrpSpPr>
              <p:grpSpPr>
                <a:xfrm rot="20700000">
                  <a:off x="2706700" y="2091977"/>
                  <a:ext cx="4578344" cy="4050048"/>
                  <a:chOff x="2197859" y="2104181"/>
                  <a:chExt cx="4578344" cy="4050048"/>
                </a:xfrm>
              </p:grpSpPr>
              <p:grpSp>
                <p:nvGrpSpPr>
                  <p:cNvPr id="231" name="Grupo 11"/>
                  <p:cNvGrpSpPr/>
                  <p:nvPr/>
                </p:nvGrpSpPr>
                <p:grpSpPr>
                  <a:xfrm>
                    <a:off x="2197859" y="2104181"/>
                    <a:ext cx="4578344" cy="4050048"/>
                    <a:chOff x="3769360" y="1731172"/>
                    <a:chExt cx="3395045" cy="3360160"/>
                  </a:xfrm>
                </p:grpSpPr>
                <p:grpSp>
                  <p:nvGrpSpPr>
                    <p:cNvPr id="264" name="Grupo 4"/>
                    <p:cNvGrpSpPr/>
                    <p:nvPr/>
                  </p:nvGrpSpPr>
                  <p:grpSpPr>
                    <a:xfrm rot="380658">
                      <a:off x="3769360" y="1731172"/>
                      <a:ext cx="3395045" cy="3360160"/>
                      <a:chOff x="4438984" y="1372527"/>
                      <a:chExt cx="3395045" cy="3360160"/>
                    </a:xfrm>
                  </p:grpSpPr>
                  <p:sp>
                    <p:nvSpPr>
                      <p:cNvPr id="268" name="Lua 267"/>
                      <p:cNvSpPr/>
                      <p:nvPr/>
                    </p:nvSpPr>
                    <p:spPr bwMode="auto">
                      <a:xfrm rot="18434177">
                        <a:off x="5503475" y="3396274"/>
                        <a:ext cx="180659" cy="25650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9" name="Lua 268"/>
                      <p:cNvSpPr/>
                      <p:nvPr/>
                    </p:nvSpPr>
                    <p:spPr bwMode="auto">
                      <a:xfrm rot="9434177">
                        <a:off x="6586781" y="2502946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2000"/>
                            </a:schemeClr>
                          </a:gs>
                          <a:gs pos="93000">
                            <a:schemeClr val="bg1"/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0" name="Lua 269"/>
                      <p:cNvSpPr/>
                      <p:nvPr/>
                    </p:nvSpPr>
                    <p:spPr bwMode="auto">
                      <a:xfrm rot="434177">
                        <a:off x="5307333" y="2568159"/>
                        <a:ext cx="420285" cy="629906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1" name="Lua 270"/>
                      <p:cNvSpPr/>
                      <p:nvPr/>
                    </p:nvSpPr>
                    <p:spPr bwMode="auto">
                      <a:xfrm rot="13034177">
                        <a:off x="6395105" y="299650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2" name="Lua 78"/>
                      <p:cNvSpPr/>
                      <p:nvPr/>
                    </p:nvSpPr>
                    <p:spPr bwMode="auto">
                      <a:xfrm rot="2234177">
                        <a:off x="5358614" y="2467761"/>
                        <a:ext cx="420285" cy="504960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3" name="Lua 272"/>
                      <p:cNvSpPr/>
                      <p:nvPr/>
                    </p:nvSpPr>
                    <p:spPr bwMode="auto">
                      <a:xfrm rot="19334177">
                        <a:off x="5331963" y="3205891"/>
                        <a:ext cx="375646" cy="456312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4" name="Lua 273"/>
                      <p:cNvSpPr/>
                      <p:nvPr/>
                    </p:nvSpPr>
                    <p:spPr bwMode="auto">
                      <a:xfrm rot="13934177">
                        <a:off x="6125879" y="3089743"/>
                        <a:ext cx="470229" cy="364529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/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5" name="Nuvem 274"/>
                      <p:cNvSpPr/>
                      <p:nvPr/>
                    </p:nvSpPr>
                    <p:spPr bwMode="auto">
                      <a:xfrm rot="11855328">
                        <a:off x="4438984" y="1379344"/>
                        <a:ext cx="3395045" cy="3353343"/>
                      </a:xfrm>
                      <a:prstGeom prst="cloud">
                        <a:avLst/>
                      </a:prstGeom>
                      <a:gradFill flip="none" rotWithShape="1">
                        <a:gsLst>
                          <a:gs pos="100000">
                            <a:schemeClr val="tx1">
                              <a:alpha val="0"/>
                            </a:schemeClr>
                          </a:gs>
                          <a:gs pos="0">
                            <a:srgbClr val="FFC000">
                              <a:alpha val="0"/>
                            </a:srgbClr>
                          </a:gs>
                          <a:gs pos="37000">
                            <a:srgbClr val="FF7900">
                              <a:alpha val="50000"/>
                            </a:srgbClr>
                          </a:gs>
                          <a:gs pos="92000">
                            <a:srgbClr val="EE8800">
                              <a:alpha val="2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12065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276" name="Grupo 41"/>
                      <p:cNvGrpSpPr/>
                      <p:nvPr/>
                    </p:nvGrpSpPr>
                    <p:grpSpPr>
                      <a:xfrm rot="1247221">
                        <a:off x="4997554" y="1372527"/>
                        <a:ext cx="2322629" cy="3177578"/>
                        <a:chOff x="2403568" y="3096815"/>
                        <a:chExt cx="2295045" cy="3010348"/>
                      </a:xfrm>
                    </p:grpSpPr>
                    <p:sp>
                      <p:nvSpPr>
                        <p:cNvPr id="283" name="Nuvem 282"/>
                        <p:cNvSpPr/>
                        <p:nvPr/>
                      </p:nvSpPr>
                      <p:spPr bwMode="auto">
                        <a:xfrm rot="12600000">
                          <a:off x="2403568" y="3096815"/>
                          <a:ext cx="2295045" cy="301034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alpha val="18000"/>
                              </a:schemeClr>
                            </a:gs>
                            <a:gs pos="30000">
                              <a:srgbClr val="00FF00"/>
                            </a:gs>
                            <a:gs pos="83000">
                              <a:srgbClr val="C00000">
                                <a:alpha val="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Nuvem 283"/>
                        <p:cNvSpPr/>
                        <p:nvPr/>
                      </p:nvSpPr>
                      <p:spPr bwMode="auto">
                        <a:xfrm rot="7730160">
                          <a:off x="2390291" y="3838416"/>
                          <a:ext cx="2111348" cy="1667538"/>
                        </a:xfrm>
                        <a:prstGeom prst="cloud">
                          <a:avLst/>
                        </a:prstGeom>
                        <a:gradFill flip="none" rotWithShape="1">
                          <a:gsLst>
                            <a:gs pos="57000">
                              <a:srgbClr val="CCECFF"/>
                            </a:gs>
                            <a:gs pos="0">
                              <a:srgbClr val="69D8FF"/>
                            </a:gs>
                            <a:gs pos="100000">
                              <a:srgbClr val="FFFF00">
                                <a:alpha val="5000"/>
                              </a:srgb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120650" cap="flat" cmpd="sng" algn="ctr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pt-BR" sz="1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78" name="Lua 76"/>
                      <p:cNvSpPr/>
                      <p:nvPr/>
                    </p:nvSpPr>
                    <p:spPr bwMode="auto">
                      <a:xfrm rot="17598350">
                        <a:off x="5406056" y="2826123"/>
                        <a:ext cx="234331" cy="650184"/>
                      </a:xfrm>
                      <a:prstGeom prst="moon">
                        <a:avLst>
                          <a:gd name="adj" fmla="val 12828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54000"/>
                            </a:schemeClr>
                          </a:gs>
                          <a:gs pos="95000">
                            <a:srgbClr val="CCECFF">
                              <a:alpha val="27000"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9" name="Lua 77"/>
                      <p:cNvSpPr/>
                      <p:nvPr/>
                    </p:nvSpPr>
                    <p:spPr bwMode="auto">
                      <a:xfrm rot="18434177">
                        <a:off x="5468396" y="3250947"/>
                        <a:ext cx="420285" cy="653511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0" name="Lua 279"/>
                      <p:cNvSpPr/>
                      <p:nvPr/>
                    </p:nvSpPr>
                    <p:spPr bwMode="auto">
                      <a:xfrm rot="8534177">
                        <a:off x="6227416" y="2267778"/>
                        <a:ext cx="294731" cy="50381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5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1" name="Lua 280"/>
                      <p:cNvSpPr/>
                      <p:nvPr/>
                    </p:nvSpPr>
                    <p:spPr bwMode="auto">
                      <a:xfrm rot="17273881">
                        <a:off x="5723466" y="2936751"/>
                        <a:ext cx="416077" cy="917051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48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82" name="Lua 281"/>
                      <p:cNvSpPr/>
                      <p:nvPr/>
                    </p:nvSpPr>
                    <p:spPr bwMode="auto">
                      <a:xfrm rot="11234177">
                        <a:off x="6142616" y="2608395"/>
                        <a:ext cx="645615" cy="781748"/>
                      </a:xfrm>
                      <a:prstGeom prst="moon">
                        <a:avLst>
                          <a:gd name="adj" fmla="val 11049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33000"/>
                            </a:schemeClr>
                          </a:gs>
                          <a:gs pos="93000">
                            <a:schemeClr val="bg1">
                              <a:alpha val="39000"/>
                            </a:schemeClr>
                          </a:gs>
                          <a:gs pos="95000">
                            <a:schemeClr val="tx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7" name="Lua 1"/>
                      <p:cNvSpPr/>
                      <p:nvPr/>
                    </p:nvSpPr>
                    <p:spPr bwMode="auto">
                      <a:xfrm rot="14573881">
                        <a:off x="6007951" y="2546281"/>
                        <a:ext cx="392015" cy="1210018"/>
                      </a:xfrm>
                      <a:prstGeom prst="moon">
                        <a:avLst>
                          <a:gd name="adj" fmla="val 7574"/>
                        </a:avLst>
                      </a:prstGeom>
                      <a:gradFill>
                        <a:gsLst>
                          <a:gs pos="44000">
                            <a:schemeClr val="bg1">
                              <a:alpha val="66000"/>
                            </a:schemeClr>
                          </a:gs>
                          <a:gs pos="89000">
                            <a:schemeClr val="bg1">
                              <a:alpha val="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265" name="Triângulo isósceles 264"/>
                    <p:cNvSpPr/>
                    <p:nvPr/>
                  </p:nvSpPr>
                  <p:spPr bwMode="auto">
                    <a:xfrm rot="8100000">
                      <a:off x="5551140" y="2197354"/>
                      <a:ext cx="302558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75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6" name="Triângulo isósceles 265"/>
                    <p:cNvSpPr/>
                    <p:nvPr/>
                  </p:nvSpPr>
                  <p:spPr bwMode="auto">
                    <a:xfrm rot="6300000">
                      <a:off x="5244063" y="2248057"/>
                      <a:ext cx="329714" cy="125979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Triângulo isósceles 266"/>
                    <p:cNvSpPr/>
                    <p:nvPr/>
                  </p:nvSpPr>
                  <p:spPr bwMode="auto">
                    <a:xfrm rot="4500000">
                      <a:off x="4963444" y="2103362"/>
                      <a:ext cx="494171" cy="1711678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2" name="Grupo 2"/>
                  <p:cNvGrpSpPr/>
                  <p:nvPr/>
                </p:nvGrpSpPr>
                <p:grpSpPr>
                  <a:xfrm rot="20700000">
                    <a:off x="3855828" y="3101186"/>
                    <a:ext cx="1229286" cy="543293"/>
                    <a:chOff x="6468449" y="2496965"/>
                    <a:chExt cx="2623388" cy="1433672"/>
                  </a:xfrm>
                </p:grpSpPr>
                <p:sp>
                  <p:nvSpPr>
                    <p:cNvPr id="261" name="Triângulo isósceles 39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2" name="Triângulo isósceles 40"/>
                    <p:cNvSpPr/>
                    <p:nvPr/>
                  </p:nvSpPr>
                  <p:spPr bwMode="auto">
                    <a:xfrm rot="18000000">
                      <a:off x="7585463" y="2424262"/>
                      <a:ext cx="1146026" cy="186672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3" name="Triângulo isósceles 41"/>
                    <p:cNvSpPr/>
                    <p:nvPr/>
                  </p:nvSpPr>
                  <p:spPr bwMode="auto">
                    <a:xfrm rot="18614316">
                      <a:off x="7159179" y="1882497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rgbClr val="00FF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33" name="Grupo 45"/>
                  <p:cNvGrpSpPr/>
                  <p:nvPr/>
                </p:nvGrpSpPr>
                <p:grpSpPr>
                  <a:xfrm rot="2700000">
                    <a:off x="4704045" y="3228333"/>
                    <a:ext cx="1202502" cy="874724"/>
                    <a:chOff x="6247877" y="2001448"/>
                    <a:chExt cx="2566237" cy="2308263"/>
                  </a:xfrm>
                </p:grpSpPr>
                <p:sp>
                  <p:nvSpPr>
                    <p:cNvPr id="256" name="Triângulo isósceles 255"/>
                    <p:cNvSpPr/>
                    <p:nvPr/>
                  </p:nvSpPr>
                  <p:spPr bwMode="auto">
                    <a:xfrm rot="7200000">
                      <a:off x="7026005" y="2200494"/>
                      <a:ext cx="775845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7" name="Triângulo isósceles 25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8" name="Triângulo isósceles 257"/>
                    <p:cNvSpPr/>
                    <p:nvPr/>
                  </p:nvSpPr>
                  <p:spPr bwMode="auto">
                    <a:xfrm rot="16200000">
                      <a:off x="6938607" y="1905031"/>
                      <a:ext cx="926805" cy="2308266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9" name="Triângulo isósceles 258"/>
                    <p:cNvSpPr/>
                    <p:nvPr/>
                  </p:nvSpPr>
                  <p:spPr bwMode="auto">
                    <a:xfrm rot="7200000">
                      <a:off x="7320507" y="2702240"/>
                      <a:ext cx="772179" cy="158597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60" name="Triângulo isósceles 259"/>
                    <p:cNvSpPr/>
                    <p:nvPr/>
                  </p:nvSpPr>
                  <p:spPr bwMode="auto">
                    <a:xfrm rot="7200000">
                      <a:off x="7356265" y="2402049"/>
                      <a:ext cx="624475" cy="2291222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4" name="Grupo 51"/>
                  <p:cNvGrpSpPr/>
                  <p:nvPr/>
                </p:nvGrpSpPr>
                <p:grpSpPr>
                  <a:xfrm rot="8100000">
                    <a:off x="4356959" y="4085650"/>
                    <a:ext cx="1125848" cy="874724"/>
                    <a:chOff x="6468567" y="2001453"/>
                    <a:chExt cx="2402649" cy="2308263"/>
                  </a:xfrm>
                </p:grpSpPr>
                <p:sp>
                  <p:nvSpPr>
                    <p:cNvPr id="251" name="Triângulo isósceles 250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2" name="Triângulo isósceles 251"/>
                    <p:cNvSpPr/>
                    <p:nvPr/>
                  </p:nvSpPr>
                  <p:spPr bwMode="auto">
                    <a:xfrm rot="18900000">
                      <a:off x="7789411" y="2001453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3" name="Triângulo isósceles 25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54" name="Triângulo isósceles 25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rgbClr val="69D8FF">
                            <a:alpha val="2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5" name="Triângulo isósceles 254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5" name="Grupo 60"/>
                  <p:cNvGrpSpPr/>
                  <p:nvPr/>
                </p:nvGrpSpPr>
                <p:grpSpPr>
                  <a:xfrm rot="17100000">
                    <a:off x="2923642" y="3580842"/>
                    <a:ext cx="1125848" cy="874724"/>
                    <a:chOff x="6468567" y="2001448"/>
                    <a:chExt cx="2402649" cy="2308263"/>
                  </a:xfrm>
                </p:grpSpPr>
                <p:sp>
                  <p:nvSpPr>
                    <p:cNvPr id="246" name="Triângulo isósceles 245"/>
                    <p:cNvSpPr/>
                    <p:nvPr/>
                  </p:nvSpPr>
                  <p:spPr bwMode="auto">
                    <a:xfrm rot="7200000">
                      <a:off x="7260053" y="1911390"/>
                      <a:ext cx="775844" cy="194699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7" name="Triângulo isósceles 246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8" name="Triângulo isósceles 247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9" name="Triângulo isósceles 248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50" name="Triângulo isósceles 249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6" name="Grupo 67"/>
                  <p:cNvGrpSpPr/>
                  <p:nvPr/>
                </p:nvGrpSpPr>
                <p:grpSpPr>
                  <a:xfrm rot="12600000">
                    <a:off x="3179216" y="4070072"/>
                    <a:ext cx="1181221" cy="874724"/>
                    <a:chOff x="6468567" y="2001448"/>
                    <a:chExt cx="2520819" cy="2308263"/>
                  </a:xfrm>
                </p:grpSpPr>
                <p:sp>
                  <p:nvSpPr>
                    <p:cNvPr id="241" name="Triângulo isósceles 240"/>
                    <p:cNvSpPr/>
                    <p:nvPr/>
                  </p:nvSpPr>
                  <p:spPr bwMode="auto">
                    <a:xfrm rot="7200000">
                      <a:off x="7627967" y="1522235"/>
                      <a:ext cx="775845" cy="194699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Triângulo isósceles 241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3" name="Triângulo isósceles 242"/>
                    <p:cNvSpPr/>
                    <p:nvPr/>
                  </p:nvSpPr>
                  <p:spPr bwMode="auto">
                    <a:xfrm rot="16200000">
                      <a:off x="7253681" y="1680098"/>
                      <a:ext cx="926806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4" name="Triângulo isósceles 243"/>
                    <p:cNvSpPr/>
                    <p:nvPr/>
                  </p:nvSpPr>
                  <p:spPr bwMode="auto">
                    <a:xfrm rot="7200000">
                      <a:off x="7554555" y="2413133"/>
                      <a:ext cx="772179" cy="158597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65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p:txBody>
                </p:sp>
                <p:sp>
                  <p:nvSpPr>
                    <p:cNvPr id="245" name="Triângulo isósceles 72"/>
                    <p:cNvSpPr/>
                    <p:nvPr/>
                  </p:nvSpPr>
                  <p:spPr bwMode="auto">
                    <a:xfrm rot="5400000">
                      <a:off x="7301941" y="1957470"/>
                      <a:ext cx="624475" cy="2291224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9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p:txBody>
                </p:sp>
              </p:grpSp>
              <p:grpSp>
                <p:nvGrpSpPr>
                  <p:cNvPr id="237" name="Grupo 73"/>
                  <p:cNvGrpSpPr/>
                  <p:nvPr/>
                </p:nvGrpSpPr>
                <p:grpSpPr>
                  <a:xfrm rot="12600000">
                    <a:off x="2982354" y="3957474"/>
                    <a:ext cx="1196159" cy="874724"/>
                    <a:chOff x="6318523" y="2001448"/>
                    <a:chExt cx="2552693" cy="2308263"/>
                  </a:xfrm>
                </p:grpSpPr>
                <p:sp>
                  <p:nvSpPr>
                    <p:cNvPr id="238" name="Triângulo isósceles 74"/>
                    <p:cNvSpPr/>
                    <p:nvPr/>
                  </p:nvSpPr>
                  <p:spPr bwMode="auto">
                    <a:xfrm rot="7200000">
                      <a:off x="6904096" y="2389698"/>
                      <a:ext cx="775845" cy="1946991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rgbClr val="00FF00">
                            <a:alpha val="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9" name="Triângulo isósceles 75"/>
                    <p:cNvSpPr/>
                    <p:nvPr/>
                  </p:nvSpPr>
                  <p:spPr bwMode="auto">
                    <a:xfrm rot="19800000">
                      <a:off x="7789411" y="2001448"/>
                      <a:ext cx="926805" cy="2308263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56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Triângulo isósceles 239"/>
                    <p:cNvSpPr/>
                    <p:nvPr/>
                  </p:nvSpPr>
                  <p:spPr bwMode="auto">
                    <a:xfrm rot="18000000">
                      <a:off x="7253681" y="1680099"/>
                      <a:ext cx="926805" cy="2308265"/>
                    </a:xfrm>
                    <a:prstGeom prst="triangle">
                      <a:avLst/>
                    </a:prstGeom>
                    <a:gradFill>
                      <a:gsLst>
                        <a:gs pos="0">
                          <a:schemeClr val="bg1">
                            <a:alpha val="48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2" name="Grupo 5"/>
                <p:cNvGrpSpPr/>
                <p:nvPr/>
              </p:nvGrpSpPr>
              <p:grpSpPr>
                <a:xfrm rot="20700000">
                  <a:off x="4444603" y="4676404"/>
                  <a:ext cx="888671" cy="362564"/>
                  <a:chOff x="7115996" y="3546255"/>
                  <a:chExt cx="888671" cy="362564"/>
                </a:xfrm>
              </p:grpSpPr>
              <p:sp>
                <p:nvSpPr>
                  <p:cNvPr id="229" name="Triângulo isósceles 22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30" name="Triângulo isósceles 22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65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193" name="Triângulo isósceles 192"/>
                <p:cNvSpPr/>
                <p:nvPr/>
              </p:nvSpPr>
              <p:spPr bwMode="auto">
                <a:xfrm rot="17100000">
                  <a:off x="5253256" y="3669854"/>
                  <a:ext cx="524293" cy="73852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3000"/>
                        <a:lumOff val="97000"/>
                      </a:srgb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94" name="Grupo 122"/>
                <p:cNvGrpSpPr/>
                <p:nvPr/>
              </p:nvGrpSpPr>
              <p:grpSpPr>
                <a:xfrm rot="2700000">
                  <a:off x="3511858" y="44758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6" name="Triângulo isósceles 225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Triângulo isósceles 226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8" name="Triângulo isósceles 227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5" name="Grupo 126"/>
                <p:cNvGrpSpPr/>
                <p:nvPr/>
              </p:nvGrpSpPr>
              <p:grpSpPr>
                <a:xfrm rot="2700000">
                  <a:off x="3664258" y="4628204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23" name="Triângulo isósceles 222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Triângulo isósceles 223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5" name="Triângulo isósceles 224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6" name="Grupo 130"/>
                <p:cNvGrpSpPr/>
                <p:nvPr/>
              </p:nvGrpSpPr>
              <p:grpSpPr>
                <a:xfrm rot="900000">
                  <a:off x="3984708" y="4721087"/>
                  <a:ext cx="592264" cy="510254"/>
                  <a:chOff x="6991209" y="3101685"/>
                  <a:chExt cx="994187" cy="1081620"/>
                </a:xfrm>
              </p:grpSpPr>
              <p:sp>
                <p:nvSpPr>
                  <p:cNvPr id="220" name="Triângulo isósceles 219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Triângulo isósceles 220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22" name="Triângulo isósceles 221"/>
                  <p:cNvSpPr/>
                  <p:nvPr/>
                </p:nvSpPr>
                <p:spPr bwMode="auto">
                  <a:xfrm rot="15300000">
                    <a:off x="7467504" y="3327504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8" name="Grupo 134"/>
                <p:cNvGrpSpPr/>
                <p:nvPr/>
              </p:nvGrpSpPr>
              <p:grpSpPr>
                <a:xfrm rot="3600000">
                  <a:off x="3466196" y="42109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7" name="Triângulo isósceles 216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riângulo isósceles 217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9" name="Triângulo isósceles 218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199" name="Grupo 140"/>
                <p:cNvGrpSpPr/>
                <p:nvPr/>
              </p:nvGrpSpPr>
              <p:grpSpPr>
                <a:xfrm rot="2700000">
                  <a:off x="3583866" y="472423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14" name="Triângulo isósceles 213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5" name="Triângulo isósceles 214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6" name="Triângulo isósceles 215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0" name="Grupo 144"/>
                <p:cNvGrpSpPr/>
                <p:nvPr/>
              </p:nvGrpSpPr>
              <p:grpSpPr>
                <a:xfrm rot="4500000">
                  <a:off x="3415105" y="4212576"/>
                  <a:ext cx="667010" cy="623080"/>
                  <a:chOff x="7030728" y="2688233"/>
                  <a:chExt cx="1119655" cy="1320785"/>
                </a:xfrm>
              </p:grpSpPr>
              <p:sp>
                <p:nvSpPr>
                  <p:cNvPr id="211" name="Triângulo isósceles 210"/>
                  <p:cNvSpPr/>
                  <p:nvPr/>
                </p:nvSpPr>
                <p:spPr bwMode="auto">
                  <a:xfrm rot="18900000">
                    <a:off x="7030728" y="2688233"/>
                    <a:ext cx="269425" cy="132078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Triângulo isósceles 211"/>
                  <p:cNvSpPr/>
                  <p:nvPr/>
                </p:nvSpPr>
                <p:spPr bwMode="auto">
                  <a:xfrm rot="16200000">
                    <a:off x="7365836" y="3275141"/>
                    <a:ext cx="292619" cy="743164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3" name="Triângulo isósceles 212"/>
                  <p:cNvSpPr/>
                  <p:nvPr/>
                </p:nvSpPr>
                <p:spPr bwMode="auto">
                  <a:xfrm rot="15300000">
                    <a:off x="7632491" y="323007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201" name="Triângulo isósceles 200"/>
                <p:cNvSpPr/>
                <p:nvPr/>
              </p:nvSpPr>
              <p:spPr bwMode="auto">
                <a:xfrm rot="4500000">
                  <a:off x="4167760" y="3051493"/>
                  <a:ext cx="360240" cy="1081621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30000"/>
                        <a:lumMod val="19000"/>
                        <a:lumOff val="81000"/>
                      </a:srgbClr>
                    </a:gs>
                    <a:gs pos="100000">
                      <a:srgbClr val="00FF00">
                        <a:alpha val="2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Triângulo isósceles 201"/>
                <p:cNvSpPr/>
                <p:nvPr/>
              </p:nvSpPr>
              <p:spPr bwMode="auto">
                <a:xfrm rot="17100000">
                  <a:off x="5536398" y="3817596"/>
                  <a:ext cx="208667" cy="480943"/>
                </a:xfrm>
                <a:prstGeom prst="triangle">
                  <a:avLst/>
                </a:prstGeom>
                <a:gradFill>
                  <a:gsLst>
                    <a:gs pos="0">
                      <a:srgbClr val="FF0000">
                        <a:alpha val="73000"/>
                        <a:lumMod val="2000"/>
                        <a:lumOff val="98000"/>
                      </a:srgbClr>
                    </a:gs>
                    <a:gs pos="92000">
                      <a:schemeClr val="tx1">
                        <a:lumMod val="0"/>
                        <a:lumOff val="100000"/>
                        <a:alpha val="1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03" name="Grupo 156"/>
                <p:cNvGrpSpPr/>
                <p:nvPr/>
              </p:nvGrpSpPr>
              <p:grpSpPr>
                <a:xfrm rot="13500000">
                  <a:off x="5312058" y="2996038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8" name="Triângulo isósceles 207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Triângulo isósceles 208"/>
                  <p:cNvSpPr/>
                  <p:nvPr/>
                </p:nvSpPr>
                <p:spPr bwMode="auto">
                  <a:xfrm rot="17100000">
                    <a:off x="7341269" y="3390926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10" name="Triângulo isósceles 209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  <p:grpSp>
              <p:nvGrpSpPr>
                <p:cNvPr id="204" name="Grupo 160"/>
                <p:cNvGrpSpPr/>
                <p:nvPr/>
              </p:nvGrpSpPr>
              <p:grpSpPr>
                <a:xfrm rot="14400000">
                  <a:off x="5482420" y="3041700"/>
                  <a:ext cx="603745" cy="510254"/>
                  <a:chOff x="6991209" y="3101685"/>
                  <a:chExt cx="1013458" cy="1081620"/>
                </a:xfrm>
              </p:grpSpPr>
              <p:sp>
                <p:nvSpPr>
                  <p:cNvPr id="205" name="Triângulo isósceles 204"/>
                  <p:cNvSpPr/>
                  <p:nvPr/>
                </p:nvSpPr>
                <p:spPr bwMode="auto">
                  <a:xfrm rot="18900000">
                    <a:off x="6991209" y="3101685"/>
                    <a:ext cx="351216" cy="108162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alpha val="32000"/>
                          <a:lumMod val="57000"/>
                          <a:lumOff val="43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Triângulo isósceles 205"/>
                  <p:cNvSpPr/>
                  <p:nvPr/>
                </p:nvSpPr>
                <p:spPr bwMode="auto">
                  <a:xfrm rot="17100000">
                    <a:off x="7394353" y="3274821"/>
                    <a:ext cx="292619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96000"/>
                          <a:lumOff val="4000"/>
                          <a:alpha val="51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  <p:sp>
                <p:nvSpPr>
                  <p:cNvPr id="207" name="Triângulo isósceles 206"/>
                  <p:cNvSpPr/>
                  <p:nvPr/>
                </p:nvSpPr>
                <p:spPr bwMode="auto">
                  <a:xfrm rot="15300000">
                    <a:off x="7486775" y="3320982"/>
                    <a:ext cx="292620" cy="743165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00B050">
                          <a:lumMod val="72000"/>
                          <a:lumOff val="28000"/>
                          <a:alpha val="37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 </a:t>
                    </a:r>
                  </a:p>
                </p:txBody>
              </p:sp>
            </p:grpSp>
          </p:grpSp>
          <p:grpSp>
            <p:nvGrpSpPr>
              <p:cNvPr id="181" name="Grupo 13"/>
              <p:cNvGrpSpPr/>
              <p:nvPr/>
            </p:nvGrpSpPr>
            <p:grpSpPr>
              <a:xfrm rot="2700000">
                <a:off x="6284893" y="3277707"/>
                <a:ext cx="1073635" cy="1419788"/>
                <a:chOff x="2483768" y="1065069"/>
                <a:chExt cx="1073635" cy="1419788"/>
              </a:xfrm>
            </p:grpSpPr>
            <p:grpSp>
              <p:nvGrpSpPr>
                <p:cNvPr id="187" name="Grupo 8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9" name="Triângulo isósceles 188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90" name="Triângulo isósceles 189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8" name="Triângulo isósceles 187"/>
                <p:cNvSpPr/>
                <p:nvPr/>
              </p:nvSpPr>
              <p:spPr bwMode="auto">
                <a:xfrm rot="11700000">
                  <a:off x="3194739" y="1065069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  <p:grpSp>
            <p:nvGrpSpPr>
              <p:cNvPr id="182" name="Grupo 306"/>
              <p:cNvGrpSpPr/>
              <p:nvPr/>
            </p:nvGrpSpPr>
            <p:grpSpPr>
              <a:xfrm rot="2700000">
                <a:off x="6234540" y="3225426"/>
                <a:ext cx="1073635" cy="1481039"/>
                <a:chOff x="2483768" y="1003818"/>
                <a:chExt cx="1073635" cy="1481039"/>
              </a:xfrm>
            </p:grpSpPr>
            <p:grpSp>
              <p:nvGrpSpPr>
                <p:cNvPr id="183" name="Grupo 307"/>
                <p:cNvGrpSpPr/>
                <p:nvPr/>
              </p:nvGrpSpPr>
              <p:grpSpPr>
                <a:xfrm>
                  <a:off x="2483768" y="1411222"/>
                  <a:ext cx="1073635" cy="1073635"/>
                  <a:chOff x="5804175" y="1411222"/>
                  <a:chExt cx="1073635" cy="1073635"/>
                </a:xfrm>
              </p:grpSpPr>
              <p:sp>
                <p:nvSpPr>
                  <p:cNvPr id="185" name="Triângulo isósceles 184"/>
                  <p:cNvSpPr/>
                  <p:nvPr/>
                </p:nvSpPr>
                <p:spPr bwMode="auto">
                  <a:xfrm rot="13500000">
                    <a:off x="6222669" y="1627246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  <p:sp>
                <p:nvSpPr>
                  <p:cNvPr id="186" name="Triângulo isósceles 185"/>
                  <p:cNvSpPr/>
                  <p:nvPr/>
                </p:nvSpPr>
                <p:spPr bwMode="auto">
                  <a:xfrm rot="12600000">
                    <a:off x="6375069" y="1411222"/>
                    <a:ext cx="236647" cy="1073635"/>
                  </a:xfrm>
                  <a:prstGeom prst="triangle">
                    <a:avLst/>
                  </a:prstGeom>
                  <a:gradFill>
                    <a:gsLst>
                      <a:gs pos="0">
                        <a:schemeClr val="bg1">
                          <a:alpha val="49000"/>
                        </a:schemeClr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184" name="Triângulo isósceles 183"/>
                <p:cNvSpPr/>
                <p:nvPr/>
              </p:nvSpPr>
              <p:spPr bwMode="auto">
                <a:xfrm rot="11700000">
                  <a:off x="3306358" y="1003818"/>
                  <a:ext cx="236647" cy="1073635"/>
                </a:xfrm>
                <a:prstGeom prst="triangle">
                  <a:avLst/>
                </a:prstGeom>
                <a:gradFill>
                  <a:gsLst>
                    <a:gs pos="0">
                      <a:schemeClr val="bg1">
                        <a:alpha val="49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rPr>
                    <a:t>  </a:t>
                  </a:r>
                </a:p>
              </p:txBody>
            </p:sp>
          </p:grpSp>
        </p:grpSp>
        <p:sp>
          <p:nvSpPr>
            <p:cNvPr id="145" name="Triângulo isósceles 144"/>
            <p:cNvSpPr/>
            <p:nvPr/>
          </p:nvSpPr>
          <p:spPr bwMode="auto">
            <a:xfrm rot="5710895">
              <a:off x="4813566" y="2687462"/>
              <a:ext cx="293777" cy="1333491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9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51" name="Grupo 15"/>
            <p:cNvGrpSpPr/>
            <p:nvPr/>
          </p:nvGrpSpPr>
          <p:grpSpPr>
            <a:xfrm rot="9900000">
              <a:off x="4086462" y="3394654"/>
              <a:ext cx="571428" cy="1710332"/>
              <a:chOff x="4697898" y="4815192"/>
              <a:chExt cx="861433" cy="2157842"/>
            </a:xfrm>
          </p:grpSpPr>
          <p:sp>
            <p:nvSpPr>
              <p:cNvPr id="178" name="Triângulo isósceles 177"/>
              <p:cNvSpPr/>
              <p:nvPr/>
            </p:nvSpPr>
            <p:spPr bwMode="auto">
              <a:xfrm rot="8100000">
                <a:off x="4697898" y="4815192"/>
                <a:ext cx="487521" cy="1726641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Triângulo isósceles 178"/>
              <p:cNvSpPr/>
              <p:nvPr/>
            </p:nvSpPr>
            <p:spPr bwMode="auto">
              <a:xfrm rot="8100000">
                <a:off x="5151319" y="4909922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8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upo 318"/>
            <p:cNvGrpSpPr/>
            <p:nvPr/>
          </p:nvGrpSpPr>
          <p:grpSpPr>
            <a:xfrm rot="19800000">
              <a:off x="3755216" y="3092140"/>
              <a:ext cx="1683008" cy="1635248"/>
              <a:chOff x="3743999" y="4873344"/>
              <a:chExt cx="2537153" cy="2063112"/>
            </a:xfrm>
          </p:grpSpPr>
          <p:sp>
            <p:nvSpPr>
              <p:cNvPr id="175" name="Triângulo isósceles 174"/>
              <p:cNvSpPr/>
              <p:nvPr/>
            </p:nvSpPr>
            <p:spPr bwMode="auto">
              <a:xfrm rot="7200000">
                <a:off x="5045590" y="4639270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Triângulo isósceles 175"/>
              <p:cNvSpPr/>
              <p:nvPr/>
            </p:nvSpPr>
            <p:spPr bwMode="auto">
              <a:xfrm rot="6300000">
                <a:off x="4571549" y="4473658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Triângulo isósceles 176"/>
              <p:cNvSpPr/>
              <p:nvPr/>
            </p:nvSpPr>
            <p:spPr bwMode="auto">
              <a:xfrm rot="8100000">
                <a:off x="5438536" y="4873344"/>
                <a:ext cx="408011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1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7" name="Grupo 322"/>
            <p:cNvGrpSpPr/>
            <p:nvPr/>
          </p:nvGrpSpPr>
          <p:grpSpPr>
            <a:xfrm rot="16200000">
              <a:off x="3707824" y="3206899"/>
              <a:ext cx="752680" cy="1095790"/>
              <a:chOff x="4453721" y="4929349"/>
              <a:chExt cx="1498096" cy="1382504"/>
            </a:xfrm>
          </p:grpSpPr>
          <p:sp>
            <p:nvSpPr>
              <p:cNvPr id="173" name="Triângulo isósceles 172"/>
              <p:cNvSpPr/>
              <p:nvPr/>
            </p:nvSpPr>
            <p:spPr bwMode="auto">
              <a:xfrm rot="9900000">
                <a:off x="5308149" y="4929349"/>
                <a:ext cx="643668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Triângulo isósceles 173"/>
              <p:cNvSpPr/>
              <p:nvPr/>
            </p:nvSpPr>
            <p:spPr bwMode="auto">
              <a:xfrm rot="11700000">
                <a:off x="4453721" y="5004076"/>
                <a:ext cx="643667" cy="130777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1" name="Grupo 326"/>
            <p:cNvGrpSpPr/>
            <p:nvPr/>
          </p:nvGrpSpPr>
          <p:grpSpPr>
            <a:xfrm rot="6300000">
              <a:off x="4221541" y="3084028"/>
              <a:ext cx="1368555" cy="1368552"/>
              <a:chOff x="3674180" y="4957267"/>
              <a:chExt cx="2063112" cy="1726637"/>
            </a:xfrm>
          </p:grpSpPr>
          <p:sp>
            <p:nvSpPr>
              <p:cNvPr id="171" name="Triângulo isósceles 170"/>
              <p:cNvSpPr/>
              <p:nvPr/>
            </p:nvSpPr>
            <p:spPr bwMode="auto">
              <a:xfrm rot="9794781">
                <a:off x="4643349" y="4957267"/>
                <a:ext cx="487520" cy="1726637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23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Triângulo isósceles 171"/>
              <p:cNvSpPr/>
              <p:nvPr/>
            </p:nvSpPr>
            <p:spPr bwMode="auto">
              <a:xfrm rot="7200000">
                <a:off x="4501730" y="4255588"/>
                <a:ext cx="408012" cy="2063112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6" name="Triângulo isósceles 165"/>
            <p:cNvSpPr/>
            <p:nvPr/>
          </p:nvSpPr>
          <p:spPr bwMode="auto">
            <a:xfrm rot="17100000">
              <a:off x="4266168" y="3595296"/>
              <a:ext cx="100934" cy="848638"/>
            </a:xfrm>
            <a:prstGeom prst="triangle">
              <a:avLst/>
            </a:prstGeom>
            <a:gradFill>
              <a:gsLst>
                <a:gs pos="0">
                  <a:schemeClr val="bg1">
                    <a:alpha val="75000"/>
                  </a:schemeClr>
                </a:gs>
                <a:gs pos="100000">
                  <a:srgbClr val="00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67" name="Grupo 334"/>
            <p:cNvGrpSpPr/>
            <p:nvPr/>
          </p:nvGrpSpPr>
          <p:grpSpPr>
            <a:xfrm rot="17100000">
              <a:off x="4558346" y="2880640"/>
              <a:ext cx="519219" cy="1663121"/>
              <a:chOff x="4930544" y="3719478"/>
              <a:chExt cx="1262265" cy="6722922"/>
            </a:xfrm>
          </p:grpSpPr>
          <p:sp>
            <p:nvSpPr>
              <p:cNvPr id="168" name="Triângulo isósceles 167"/>
              <p:cNvSpPr/>
              <p:nvPr/>
            </p:nvSpPr>
            <p:spPr bwMode="auto">
              <a:xfrm rot="9000000">
                <a:off x="5242479" y="3719478"/>
                <a:ext cx="245379" cy="3430503"/>
              </a:xfrm>
              <a:prstGeom prst="triangl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Triângulo isósceles 168"/>
              <p:cNvSpPr/>
              <p:nvPr/>
            </p:nvSpPr>
            <p:spPr bwMode="auto">
              <a:xfrm rot="19800000">
                <a:off x="4930544" y="7011895"/>
                <a:ext cx="245379" cy="3430505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Triângulo isósceles 169"/>
              <p:cNvSpPr/>
              <p:nvPr/>
            </p:nvSpPr>
            <p:spPr bwMode="auto">
              <a:xfrm rot="8100000">
                <a:off x="5784798" y="4030659"/>
                <a:ext cx="408011" cy="2063108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alpha val="75000"/>
                    </a:schemeClr>
                  </a:gs>
                  <a:gs pos="100000">
                    <a:srgbClr val="00FF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85" name="Conector reto 284"/>
          <p:cNvCxnSpPr/>
          <p:nvPr/>
        </p:nvCxnSpPr>
        <p:spPr bwMode="auto">
          <a:xfrm flipV="1">
            <a:off x="2869139" y="2536371"/>
            <a:ext cx="2692250" cy="607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286" name="Conector reto 285"/>
          <p:cNvCxnSpPr/>
          <p:nvPr/>
        </p:nvCxnSpPr>
        <p:spPr bwMode="auto">
          <a:xfrm>
            <a:off x="2864426" y="3299381"/>
            <a:ext cx="2686078" cy="11202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pic>
        <p:nvPicPr>
          <p:cNvPr id="287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44" y="2536275"/>
            <a:ext cx="2478185" cy="18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Retângulo 287"/>
          <p:cNvSpPr>
            <a:spLocks noChangeAspect="1"/>
          </p:cNvSpPr>
          <p:nvPr/>
        </p:nvSpPr>
        <p:spPr bwMode="auto">
          <a:xfrm>
            <a:off x="5544000" y="2529472"/>
            <a:ext cx="2478702" cy="1891862"/>
          </a:xfrm>
          <a:prstGeom prst="rect">
            <a:avLst/>
          </a:prstGeom>
          <a:gradFill flip="none" rotWithShape="1">
            <a:gsLst>
              <a:gs pos="100000">
                <a:srgbClr val="69D8FF">
                  <a:alpha val="0"/>
                </a:srgbClr>
              </a:gs>
              <a:gs pos="38000">
                <a:srgbClr val="3788FF">
                  <a:alpha val="73000"/>
                </a:srgbClr>
              </a:gs>
              <a:gs pos="17000">
                <a:schemeClr val="bg1">
                  <a:lumMod val="64000"/>
                  <a:lumOff val="36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9" name="Retângulo 288"/>
          <p:cNvSpPr>
            <a:spLocks noChangeAspect="1"/>
          </p:cNvSpPr>
          <p:nvPr/>
        </p:nvSpPr>
        <p:spPr bwMode="auto">
          <a:xfrm>
            <a:off x="2824262" y="3159553"/>
            <a:ext cx="173509" cy="13243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Densidade de estrela de nêutrons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124744"/>
            <a:ext cx="7772400" cy="1080120"/>
          </a:xfrm>
        </p:spPr>
        <p:txBody>
          <a:bodyPr/>
          <a:lstStyle/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Buracos negros</a:t>
            </a:r>
          </a:p>
        </p:txBody>
      </p:sp>
    </p:spTree>
    <p:extLst>
      <p:ext uri="{BB962C8B-B14F-4D97-AF65-F5344CB8AC3E}">
        <p14:creationId xmlns:p14="http://schemas.microsoft.com/office/powerpoint/2010/main" val="932141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6519446"/>
            <a:ext cx="2898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Mark A.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018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nucleossíntese e a origem dos elementos químicos</a:t>
            </a:r>
          </a:p>
        </p:txBody>
      </p:sp>
      <p:pic>
        <p:nvPicPr>
          <p:cNvPr id="38914" name="Picture 2" descr="http://www.universohq.com/wp-content/uploads/2014/03/the_rocksta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344" b="7032"/>
          <a:stretch>
            <a:fillRect/>
          </a:stretch>
        </p:blipFill>
        <p:spPr bwMode="auto">
          <a:xfrm>
            <a:off x="3419872" y="2636912"/>
            <a:ext cx="2508251" cy="25121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743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>
            <a:grpSpLocks noChangeAspect="1"/>
          </p:cNvGrpSpPr>
          <p:nvPr/>
        </p:nvGrpSpPr>
        <p:grpSpPr>
          <a:xfrm>
            <a:off x="4957551" y="-52895"/>
            <a:ext cx="4237232" cy="4326735"/>
            <a:chOff x="3171762" y="1120675"/>
            <a:chExt cx="1705377" cy="1741394"/>
          </a:xfrm>
        </p:grpSpPr>
        <p:sp>
          <p:nvSpPr>
            <p:cNvPr id="24" name="Elipse 23"/>
            <p:cNvSpPr/>
            <p:nvPr/>
          </p:nvSpPr>
          <p:spPr bwMode="auto">
            <a:xfrm>
              <a:off x="3171762" y="1120675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63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chemeClr val="accent1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/>
          <a:lstStyle/>
          <a:p>
            <a:r>
              <a:rPr lang="en-US" sz="5400" dirty="0" err="1" smtClean="0">
                <a:solidFill>
                  <a:srgbClr val="69D8FF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chemeClr val="accent1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8899" b="16102"/>
          <a:stretch>
            <a:fillRect/>
          </a:stretch>
        </p:blipFill>
        <p:spPr bwMode="auto">
          <a:xfrm>
            <a:off x="-41126" y="-18751"/>
            <a:ext cx="9185126" cy="6888733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de Orion (M42/M43)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esultado de imagem para brown dwarf"/>
          <p:cNvPicPr>
            <a:picLocks noChangeAspect="1" noChangeArrowheads="1"/>
          </p:cNvPicPr>
          <p:nvPr/>
        </p:nvPicPr>
        <p:blipFill>
          <a:blip r:embed="rId3" cstate="print"/>
          <a:srcRect b="5758"/>
          <a:stretch>
            <a:fillRect/>
          </a:stretch>
        </p:blipFill>
        <p:spPr bwMode="auto">
          <a:xfrm>
            <a:off x="0" y="-66677"/>
            <a:ext cx="9180512" cy="6925299"/>
          </a:xfrm>
          <a:prstGeom prst="rect">
            <a:avLst/>
          </a:prstGeom>
          <a:noFill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-27384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Anãs marrons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64369"/>
            <a:ext cx="8460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 da imagem: </a:t>
            </a:r>
            <a:r>
              <a:rPr lang="pt-BR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Jeff </a:t>
            </a:r>
            <a:r>
              <a:rPr lang="pt-BR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Bryant</a:t>
            </a:r>
            <a:endParaRPr lang="pt-BR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07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3" y="116632"/>
            <a:ext cx="8892480" cy="1008112"/>
          </a:xfrm>
        </p:spPr>
        <p:txBody>
          <a:bodyPr/>
          <a:lstStyle/>
          <a:p>
            <a:pPr marL="447675" indent="-447675">
              <a:buClr>
                <a:schemeClr val="accent5">
                  <a:lumMod val="75000"/>
                </a:schemeClr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Massas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1751" y="1095646"/>
            <a:ext cx="82839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planetas: até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12 massas de Júpiter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(0,012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bg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anãs marrons: </a:t>
            </a:r>
          </a:p>
          <a:p>
            <a:pPr algn="just">
              <a:buClr>
                <a:schemeClr val="accent1"/>
              </a:buClr>
            </a:pPr>
            <a:r>
              <a:rPr lang="pt-BR" sz="36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0,012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>
                <a:solidFill>
                  <a:schemeClr val="accent1"/>
                </a:solidFill>
                <a:cs typeface="Arial"/>
              </a:rPr>
              <a:t>ʘ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3600" dirty="0" err="1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baseline="-25000" dirty="0" smtClean="0">
              <a:solidFill>
                <a:schemeClr val="accent1"/>
              </a:solidFill>
              <a:cs typeface="Arial"/>
            </a:endParaRPr>
          </a:p>
          <a:p>
            <a:pPr algn="just">
              <a:buClr>
                <a:schemeClr val="accent1"/>
              </a:buClr>
            </a:pP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estrelas: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0,080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 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 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&lt; M &lt;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150</a:t>
            </a:r>
            <a:r>
              <a:rPr lang="pt-BR" sz="36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pt-BR" sz="3600" dirty="0" smtClean="0">
                <a:solidFill>
                  <a:schemeClr val="accent1"/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1"/>
                </a:solidFill>
                <a:cs typeface="Arial"/>
              </a:rPr>
              <a:t>ʘ</a:t>
            </a:r>
            <a:endParaRPr lang="pt-BR" sz="36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32454"/>
            <a:ext cx="7162800" cy="3276560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Evolução de estrelas de pouca massa</a:t>
            </a:r>
            <a:b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menos que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8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4000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r>
              <a:rPr lang="pt-BR" sz="4000" baseline="-25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, indo até a fusão do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He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11139</TotalTime>
  <Words>584</Words>
  <Application>Microsoft Office PowerPoint</Application>
  <PresentationFormat>Apresentação na tela (4:3)</PresentationFormat>
  <Paragraphs>174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Castellar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Evolução estelar</vt:lpstr>
      <vt:lpstr>Gravidade  x  Calor</vt:lpstr>
      <vt:lpstr>Nebulosa de Orion (M42/M43)</vt:lpstr>
      <vt:lpstr>Apresentação do PowerPoint</vt:lpstr>
      <vt:lpstr>Apresentação do PowerPoint</vt:lpstr>
      <vt:lpstr>Evolução de estrelas de pouca massa </vt:lpstr>
      <vt:lpstr>Estrelas de “pouca massa”</vt:lpstr>
      <vt:lpstr>Apresentação do PowerPoint</vt:lpstr>
      <vt:lpstr>A gigante vermelha Sol</vt:lpstr>
      <vt:lpstr>Apresentação do PowerPoint</vt:lpstr>
      <vt:lpstr>Tamanho de uma anã branca</vt:lpstr>
      <vt:lpstr>Tamanho de uma anã branca</vt:lpstr>
      <vt:lpstr>Densidade de  uma anã branca</vt:lpstr>
      <vt:lpstr>Evolução de estrelas de grande massa</vt:lpstr>
      <vt:lpstr>Apresentação do PowerPoint</vt:lpstr>
      <vt:lpstr>Supernova tipo II</vt:lpstr>
      <vt:lpstr>Apresentação do PowerPoint</vt:lpstr>
      <vt:lpstr>Apresentação do PowerPoint</vt:lpstr>
      <vt:lpstr>Densidade de estrela de nêutrons</vt:lpstr>
      <vt:lpstr>Apresentação do PowerPoint</vt:lpstr>
      <vt:lpstr>Buraco Negro</vt:lpstr>
      <vt:lpstr>nucleossíntese e a origem dos elementos químicos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762</cp:revision>
  <cp:lastPrinted>2000-05-01T12:23:36Z</cp:lastPrinted>
  <dcterms:created xsi:type="dcterms:W3CDTF">1995-06-17T23:31:02Z</dcterms:created>
  <dcterms:modified xsi:type="dcterms:W3CDTF">2019-04-26T13:18:02Z</dcterms:modified>
</cp:coreProperties>
</file>