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1024" r:id="rId2"/>
    <p:sldId id="1096" r:id="rId3"/>
    <p:sldId id="1222" r:id="rId4"/>
    <p:sldId id="1195" r:id="rId5"/>
    <p:sldId id="1229" r:id="rId6"/>
    <p:sldId id="1224" r:id="rId7"/>
    <p:sldId id="1300" r:id="rId8"/>
    <p:sldId id="1299" r:id="rId9"/>
    <p:sldId id="1298" r:id="rId10"/>
    <p:sldId id="1153" r:id="rId11"/>
    <p:sldId id="1154" r:id="rId12"/>
    <p:sldId id="1264" r:id="rId13"/>
    <p:sldId id="1286" r:id="rId14"/>
    <p:sldId id="1263" r:id="rId15"/>
    <p:sldId id="1301" r:id="rId16"/>
    <p:sldId id="1302" r:id="rId17"/>
    <p:sldId id="1155" r:id="rId18"/>
    <p:sldId id="1283" r:id="rId19"/>
    <p:sldId id="1211" r:id="rId20"/>
    <p:sldId id="1214" r:id="rId21"/>
    <p:sldId id="1157" r:id="rId22"/>
    <p:sldId id="1226" r:id="rId23"/>
    <p:sldId id="1227" r:id="rId24"/>
    <p:sldId id="1228" r:id="rId25"/>
    <p:sldId id="1158" r:id="rId26"/>
    <p:sldId id="1101" r:id="rId27"/>
    <p:sldId id="1284" r:id="rId28"/>
    <p:sldId id="1285" r:id="rId29"/>
    <p:sldId id="1194" r:id="rId30"/>
    <p:sldId id="1163" r:id="rId31"/>
    <p:sldId id="1287" r:id="rId32"/>
    <p:sldId id="1288" r:id="rId33"/>
    <p:sldId id="1289" r:id="rId34"/>
    <p:sldId id="1290" r:id="rId35"/>
    <p:sldId id="1291" r:id="rId36"/>
    <p:sldId id="1292" r:id="rId37"/>
    <p:sldId id="1293" r:id="rId38"/>
    <p:sldId id="1294" r:id="rId39"/>
    <p:sldId id="1295" r:id="rId40"/>
    <p:sldId id="1296" r:id="rId41"/>
    <p:sldId id="1297" r:id="rId42"/>
    <p:sldId id="1215" r:id="rId43"/>
    <p:sldId id="1208" r:id="rId44"/>
    <p:sldId id="1126" r:id="rId45"/>
    <p:sldId id="1265" r:id="rId46"/>
    <p:sldId id="1266" r:id="rId47"/>
    <p:sldId id="1267" r:id="rId48"/>
    <p:sldId id="1268" r:id="rId49"/>
    <p:sldId id="1271" r:id="rId50"/>
    <p:sldId id="1269" r:id="rId51"/>
    <p:sldId id="1270" r:id="rId52"/>
    <p:sldId id="1129" r:id="rId53"/>
    <p:sldId id="1272" r:id="rId54"/>
    <p:sldId id="1279" r:id="rId55"/>
    <p:sldId id="1280" r:id="rId56"/>
    <p:sldId id="1281" r:id="rId57"/>
    <p:sldId id="1282" r:id="rId58"/>
    <p:sldId id="1274" r:id="rId59"/>
    <p:sldId id="1275" r:id="rId60"/>
    <p:sldId id="1276" r:id="rId61"/>
    <p:sldId id="1277" r:id="rId62"/>
    <p:sldId id="1178" r:id="rId63"/>
    <p:sldId id="1278" r:id="rId64"/>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6E04"/>
    <a:srgbClr val="DA0000"/>
    <a:srgbClr val="FFCCCC"/>
    <a:srgbClr val="FF99FF"/>
    <a:srgbClr val="EA8D04"/>
    <a:srgbClr val="800000"/>
    <a:srgbClr val="69D8FF"/>
    <a:srgbClr val="CCECFF"/>
    <a:srgbClr val="3788FF"/>
    <a:srgbClr val="954E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249" autoAdjust="0"/>
    <p:restoredTop sz="85230" autoAdjust="0"/>
  </p:normalViewPr>
  <p:slideViewPr>
    <p:cSldViewPr>
      <p:cViewPr varScale="1">
        <p:scale>
          <a:sx n="76" d="100"/>
          <a:sy n="76" d="100"/>
        </p:scale>
        <p:origin x="1613" y="53"/>
      </p:cViewPr>
      <p:guideLst>
        <p:guide orient="horz" pos="2256"/>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p:cViewPr>
        <p:scale>
          <a:sx n="203" d="100"/>
          <a:sy n="203" d="100"/>
        </p:scale>
        <p:origin x="173" y="-553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extLst>
      <p:ext uri="{BB962C8B-B14F-4D97-AF65-F5344CB8AC3E}">
        <p14:creationId xmlns:p14="http://schemas.microsoft.com/office/powerpoint/2010/main" val="1420259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dirty="0" smtClean="0"/>
              <a:t>Clique para editar os estilos do texto mestre</a:t>
            </a:r>
          </a:p>
          <a:p>
            <a:pPr lvl="1"/>
            <a:r>
              <a:rPr lang="pt-BR" noProof="0" dirty="0" smtClean="0"/>
              <a:t>Segundo nível</a:t>
            </a:r>
          </a:p>
          <a:p>
            <a:pPr lvl="2"/>
            <a:r>
              <a:rPr lang="pt-BR" noProof="0" dirty="0" smtClean="0"/>
              <a:t>Terceiro nível</a:t>
            </a:r>
          </a:p>
          <a:p>
            <a:pPr lvl="3"/>
            <a:r>
              <a:rPr lang="pt-BR" noProof="0" dirty="0" smtClean="0"/>
              <a:t>Quarto nível</a:t>
            </a:r>
          </a:p>
          <a:p>
            <a:pPr lvl="4"/>
            <a:r>
              <a:rPr lang="pt-BR" noProof="0" dirty="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extLst>
      <p:ext uri="{BB962C8B-B14F-4D97-AF65-F5344CB8AC3E}">
        <p14:creationId xmlns:p14="http://schemas.microsoft.com/office/powerpoint/2010/main" val="2576999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a:t>
            </a:r>
            <a:r>
              <a:rPr lang="pt-BR" baseline="0" dirty="0" smtClean="0"/>
              <a:t> pequeno fragmento da nuvem original agora tem cerca de uma ou duas massas solares. A densidade central, que na nuvem mãe era da ordem de mil partículas por centímetro cúbico pode atingir, em suas regiões centrais, uma densidade mil vezes maior. Apesar de ser bem menor que a nuvem que lhe deu origem, o fragmento tem um tamanho da ordem de 100 vezes o diâmetro do cinturão de </a:t>
            </a:r>
            <a:r>
              <a:rPr lang="pt-BR" baseline="0" dirty="0" err="1" smtClean="0"/>
              <a:t>Edgeworth-Kuiper</a:t>
            </a:r>
            <a:r>
              <a:rPr lang="pt-BR" baseline="0" dirty="0" smtClean="0"/>
              <a:t> (que vai até cerca de 50 UA), ou seja, quase um décimo de um </a:t>
            </a:r>
            <a:r>
              <a:rPr lang="pt-BR" baseline="0" dirty="0" err="1" smtClean="0"/>
              <a:t>a.l</a:t>
            </a:r>
            <a:r>
              <a:rPr lang="pt-BR" baseline="0" dirty="0" smtClean="0"/>
              <a:t>. A temperatura nas regiões periféricas não é muito maior do que a da nuvem precursora, por conta da baixa densidade do gás nessas regiões, permitindo que a radiação proveniente do colapso escape com facilidade. Já no núcleo, onde a densidade é maior, as temperaturas podem ser dez vezes maiores, ou 100K (-173°C). </a:t>
            </a:r>
            <a:r>
              <a:rPr lang="pt-BR" dirty="0" smtClean="0"/>
              <a:t>No final</a:t>
            </a:r>
            <a:r>
              <a:rPr lang="pt-BR" baseline="0" dirty="0" smtClean="0"/>
              <a:t> desse estágio de colapso do fragmento, a temperatura interna pode chegar a 10 mil K e o tamanho é de 100 UA. A conservação do momento angular impõe uma rotação mais rápida da nuvem à medida que colapsa. O resultado disso é uma nuvem em forma de disco. Cerca de apenas 30 mil anos é o tempo necessário nesse processo.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À</a:t>
            </a:r>
            <a:r>
              <a:rPr lang="pt-BR" baseline="0" dirty="0" smtClean="0"/>
              <a:t> medida que a parte central do fragmento de nuvem vai colapsando, vai ficando cada vez mais opaco à radiação. A radiação aprisionada vai aumentando progressivamente a temperatura. A região a partir da qual a radiação fica aprisionada pode ser definida como uma fotosfera. O objeto agora ganha o nome de protoestrela. A fotosfera da protoestrela vai encolhendo, pois as pressões geradas com o calor interno ainda são insuficientes para deter o colapso gravitacional. O calor gerado pela protoestrela ainda não tem origem nas reações termonucleares de fusão do hidrogênio. Esse calor, que aquece o seu núcleo até temperaturas de cerca de um milhão de kelvins e sua superfície até cerca de três mil kelvins é proveniente da conversão de energia gravitacional em calor, tanto do colapso em si quanto do material que continua caindo na protoestrela.  É na fase de protoestrela que o material ao redor, girando cada vez mais rápido em função da conservação de momento angular, forma um disco protoplanetário que pode ou não dar origem a planetas que em breve poderão orbitar a futura estrela. O disco protoplanetário tem um tamanho estimado de 100 UA.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11</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Como vimos, a partir do momento em que a matéria da parte central do fragmento de</a:t>
            </a:r>
            <a:r>
              <a:rPr lang="pt-BR" baseline="0" dirty="0" smtClean="0"/>
              <a:t> nuvem interestelar fica opaca à radiação produzida em seu interior, pode-se definir uma fotosfera e, desta forma, temos o nascimento de uma protoestrela. A protoestrela ainda não é uma estrela porque não produz energia por meio de reação nuclear de fusão e sim por simples conversão de energia gravitacional em calor. A protoestrela contrai e propaga o calor gerado por convecção, uma forma pouco eficiente de conduzir o calor. À medida que contrai, sua temperatura aumenta, embora não muito. Neste e no próximo slide, ilustramos o encolhimento da protoestrela de 100 para 10 raios solares, com elevação de temperatura superficial de três para quatro mil kelvins. Como agora a pressão interna se torna maior, o colapso ainda ocorre, mas não tão rápido: 10 milhões de anos se passam nesse colapso da protoestrela até que ela tenha uma temperatura superficial de 4mil K</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12</a:t>
            </a:fld>
            <a:endParaRPr lang="pt-BR"/>
          </a:p>
        </p:txBody>
      </p:sp>
    </p:spTree>
    <p:extLst>
      <p:ext uri="{BB962C8B-B14F-4D97-AF65-F5344CB8AC3E}">
        <p14:creationId xmlns:p14="http://schemas.microsoft.com/office/powerpoint/2010/main" val="4225095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13</a:t>
            </a:fld>
            <a:endParaRPr lang="pt-BR"/>
          </a:p>
        </p:txBody>
      </p:sp>
    </p:spTree>
    <p:extLst>
      <p:ext uri="{BB962C8B-B14F-4D97-AF65-F5344CB8AC3E}">
        <p14:creationId xmlns:p14="http://schemas.microsoft.com/office/powerpoint/2010/main" val="3103434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Nesta fase, temos</a:t>
            </a:r>
            <a:r>
              <a:rPr lang="pt-BR" baseline="0" dirty="0" smtClean="0"/>
              <a:t> a ejeção de um vento estelar poderoso, que começa a extinguir o disco </a:t>
            </a:r>
            <a:r>
              <a:rPr lang="pt-BR" baseline="0" dirty="0" err="1" smtClean="0"/>
              <a:t>protoplanetário</a:t>
            </a:r>
            <a:r>
              <a:rPr lang="pt-BR" baseline="0" dirty="0" smtClean="0"/>
              <a:t>. Protoestrelas de massa semelhante à do Sol nessa fase são conhecidas como estrelas T-</a:t>
            </a:r>
            <a:r>
              <a:rPr lang="pt-BR" baseline="0" dirty="0" err="1" smtClean="0"/>
              <a:t>Tauri</a:t>
            </a:r>
            <a:r>
              <a:rPr lang="pt-BR" baseline="0" dirty="0" smtClean="0"/>
              <a:t>, nome que foi dado à primeira “estrela” (na realidade protoestrela) deste tipo a ser descoberta. Os jatos partindo da estrela são colimados pelo disco e pelo campo magnético. Eventualmente se chocam com o meio interestelar formando os objetos </a:t>
            </a:r>
            <a:r>
              <a:rPr lang="pt-BR" baseline="0" dirty="0" err="1" smtClean="0"/>
              <a:t>Herbig-Haro</a:t>
            </a:r>
            <a:r>
              <a:rPr lang="pt-BR" baseline="0" dirty="0" smtClean="0"/>
              <a:t>, representados neste slide pelos arcos nas extremidades dos jatos.</a:t>
            </a: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14</a:t>
            </a:fld>
            <a:endParaRPr lang="pt-BR"/>
          </a:p>
        </p:txBody>
      </p:sp>
    </p:spTree>
    <p:extLst>
      <p:ext uri="{BB962C8B-B14F-4D97-AF65-F5344CB8AC3E}">
        <p14:creationId xmlns:p14="http://schemas.microsoft.com/office/powerpoint/2010/main" val="1734269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À</a:t>
            </a:r>
            <a:r>
              <a:rPr lang="pt-BR" baseline="0" dirty="0" smtClean="0"/>
              <a:t> medida que a parte central do fragmento de nuvem vai colapsando, vai ficando cada vez mais opaco à radiação. A radiação aprisionada vai aumentando progressivamente a temperatura. A região a partir da qual a radiação fica aprisionada pode ser definida como uma fotosfera. O objeto agora ganha o nome de protoestrela. A fotosfera da protoestrela vai encolhendo, pois as pressões geradas com o calor interno ainda são insuficientes para deter o colapso gravitacional. O calor gerado pela protoestrela ainda não tem origem nas reações termonucleares de fusão do hidrogênio. Esse calor, que aquece o seu núcleo até temperaturas de cerca de um milhão de kelvins e sua superfície até cerca de três mil kelvins é proveniente da conversão de energia gravitacional em calor, tanto do colapso em si quanto do material que continua caindo na protoestrela.  É na fase de protoestrela que o material ao redor, girando cada vez mais rápido em função da conservação de momento angular, forma um disco protoplanetário que pode ou não dar origem a planetas que em breve poderão orbitar a futura estrela. O disco protoplanetário tem um tamanho estimado de 100 UA.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15</a:t>
            </a:fld>
            <a:endParaRPr lang="pt-BR"/>
          </a:p>
        </p:txBody>
      </p:sp>
    </p:spTree>
    <p:extLst>
      <p:ext uri="{BB962C8B-B14F-4D97-AF65-F5344CB8AC3E}">
        <p14:creationId xmlns:p14="http://schemas.microsoft.com/office/powerpoint/2010/main" val="2705611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À</a:t>
            </a:r>
            <a:r>
              <a:rPr lang="pt-BR" baseline="0" dirty="0" smtClean="0"/>
              <a:t> medida que a parte central do fragmento de nuvem vai colapsando, vai ficando cada vez mais opaco à radiação. A radiação aprisionada vai aumentando progressivamente a temperatura. A região a partir da qual a radiação fica aprisionada pode ser definida como uma fotosfera. O objeto agora ganha o nome de protoestrela. A fotosfera da protoestrela vai encolhendo, pois as pressões geradas com o calor interno ainda são insuficientes para deter o colapso gravitacional. O calor gerado pela protoestrela ainda não tem origem nas reações termonucleares de fusão do hidrogênio. Esse calor, que aquece o seu núcleo até temperaturas de cerca de um milhão de kelvins e sua superfície até cerca de três mil kelvins é proveniente da conversão de energia gravitacional em calor, tanto do colapso em si quanto do material que continua caindo na protoestrela.  É na fase de protoestrela que o material ao redor, girando cada vez mais rápido em função da conservação de momento angular, forma um disco protoplanetário que pode ou não dar origem a planetas que em breve poderão orbitar a futura estrela. O disco protoplanetário tem um tamanho estimado de 100 UA.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16</a:t>
            </a:fld>
            <a:endParaRPr lang="pt-BR"/>
          </a:p>
        </p:txBody>
      </p:sp>
    </p:spTree>
    <p:extLst>
      <p:ext uri="{BB962C8B-B14F-4D97-AF65-F5344CB8AC3E}">
        <p14:creationId xmlns:p14="http://schemas.microsoft.com/office/powerpoint/2010/main" val="1132616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sz="1200" b="0" i="0" kern="1200" noProof="0" dirty="0" smtClean="0">
                <a:solidFill>
                  <a:schemeClr val="tx1"/>
                </a:solidFill>
                <a:latin typeface="Times New Roman" pitchFamily="18" charset="0"/>
                <a:ea typeface="+mn-ea"/>
                <a:cs typeface="+mn-cs"/>
              </a:rPr>
              <a:t>Um corpo de uma massa solar dispende cerca de 10 milhões</a:t>
            </a:r>
            <a:r>
              <a:rPr lang="pt-BR" sz="1200" b="0" i="0" kern="1200" baseline="0" noProof="0" dirty="0" smtClean="0">
                <a:solidFill>
                  <a:schemeClr val="tx1"/>
                </a:solidFill>
                <a:latin typeface="Times New Roman" pitchFamily="18" charset="0"/>
                <a:ea typeface="+mn-ea"/>
                <a:cs typeface="+mn-cs"/>
              </a:rPr>
              <a:t> de anos como protoestrela, mais uns 30 milhões para se estabilizar na fase de </a:t>
            </a:r>
            <a:r>
              <a:rPr lang="pt-BR" sz="1200" b="0" i="0" kern="1200" baseline="0" noProof="0" dirty="0" err="1" smtClean="0">
                <a:solidFill>
                  <a:schemeClr val="tx1"/>
                </a:solidFill>
                <a:latin typeface="Times New Roman" pitchFamily="18" charset="0"/>
                <a:ea typeface="+mn-ea"/>
                <a:cs typeface="+mn-cs"/>
              </a:rPr>
              <a:t>pré</a:t>
            </a:r>
            <a:r>
              <a:rPr lang="pt-BR" sz="1200" b="0" i="0" kern="1200" baseline="0" noProof="0" dirty="0" smtClean="0">
                <a:solidFill>
                  <a:schemeClr val="tx1"/>
                </a:solidFill>
                <a:latin typeface="Times New Roman" pitchFamily="18" charset="0"/>
                <a:ea typeface="+mn-ea"/>
                <a:cs typeface="+mn-cs"/>
              </a:rPr>
              <a:t>-SP; na SP ela permanece durante 10 bilhões de anos. Em números aproximados, uma estrela de 1 massa solar leva cerca de 40 milhões de anos para se formar, desde o colapso da nuvem interestelar até o início da fase de Sequência Principal. Por comparação, uma estrela do tipo O leva apenas 1 milhão de anos para se formar, enquanto que uma estrela do tipo M leva 1 bilhão de anos.</a:t>
            </a:r>
            <a:endParaRPr lang="pt-BR" sz="1200" noProof="0"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lnSpcReduction="10000"/>
          </a:bodyPr>
          <a:lstStyle/>
          <a:p>
            <a:pPr algn="just">
              <a:buClr>
                <a:schemeClr val="accent5">
                  <a:lumMod val="75000"/>
                </a:schemeClr>
              </a:buClr>
              <a:buFont typeface="Wingdings" pitchFamily="2" charset="2"/>
              <a:buNone/>
            </a:pPr>
            <a:r>
              <a:rPr lang="pt-BR" dirty="0" smtClean="0"/>
              <a:t>SP: Sequência Principal; </a:t>
            </a:r>
            <a:r>
              <a:rPr lang="pt-BR" baseline="0" dirty="0" smtClean="0"/>
              <a:t>(SPIZ: Sequência Principal de Idade Zero, na sigla em inglês: </a:t>
            </a:r>
            <a:r>
              <a:rPr lang="pt-BR" dirty="0" err="1" smtClean="0"/>
              <a:t>ZAMS</a:t>
            </a:r>
            <a:r>
              <a:rPr lang="pt-BR" baseline="0" dirty="0" err="1" smtClean="0"/>
              <a:t>-Zero</a:t>
            </a:r>
            <a:r>
              <a:rPr lang="pt-BR" baseline="0" dirty="0" smtClean="0"/>
              <a:t> Age </a:t>
            </a:r>
            <a:r>
              <a:rPr lang="pt-BR" baseline="0" dirty="0" err="1" smtClean="0"/>
              <a:t>Main</a:t>
            </a:r>
            <a:r>
              <a:rPr lang="pt-BR" baseline="0" dirty="0" smtClean="0"/>
              <a:t> </a:t>
            </a:r>
            <a:r>
              <a:rPr lang="pt-BR" baseline="0" dirty="0" err="1" smtClean="0"/>
              <a:t>Sequence</a:t>
            </a:r>
            <a:r>
              <a:rPr lang="pt-BR" baseline="0" dirty="0" smtClean="0"/>
              <a:t> ). A razão para as trajetórias pré-sequência principal descerem quase verticalmente pela trilha de </a:t>
            </a:r>
            <a:r>
              <a:rPr lang="pt-BR" baseline="0" dirty="0" err="1" smtClean="0"/>
              <a:t>Hayashi</a:t>
            </a:r>
            <a:r>
              <a:rPr lang="pt-BR" baseline="0" dirty="0" smtClean="0"/>
              <a:t> é que a estrela ainda não tem a região central ionizada, assim, o calor se propaga apenas por convecção. Isso faz com que a temperatura superficial se mantenha praticamente constante, mesmo com a estrela encolhendo. Estrela encolhendo com temperatura superficial mais ou menos constante implica em diminuição da luminosidade, com pouca alteração de temperatura, exatamente o que se vê na trilha de </a:t>
            </a:r>
            <a:r>
              <a:rPr lang="pt-BR" baseline="0" dirty="0" err="1" smtClean="0"/>
              <a:t>Hayashi</a:t>
            </a:r>
            <a:r>
              <a:rPr lang="pt-BR" baseline="0" dirty="0" smtClean="0"/>
              <a:t>. No núcleo da estrela, entretanto, a situação é bem diferente, pois a temperatura vai aumentando até o ponto de ionizar aquela região. Quando isso acontece, a região central começa a propagar o calor sob a forma radiativa, o que faz com que a temperatura cresça, com ligeiro aumento de luminosidade. Esta parte da trajetória corresponde à trilha de </a:t>
            </a:r>
            <a:r>
              <a:rPr lang="pt-BR" baseline="0" dirty="0" err="1" smtClean="0"/>
              <a:t>Henyey</a:t>
            </a:r>
            <a:r>
              <a:rPr lang="pt-BR" baseline="0" dirty="0" smtClean="0"/>
              <a:t>. </a:t>
            </a:r>
            <a:r>
              <a:rPr lang="pt-BR" sz="1200" b="0" i="0" kern="1200" dirty="0" err="1" smtClean="0">
                <a:solidFill>
                  <a:schemeClr val="tx1"/>
                </a:solidFill>
                <a:effectLst/>
                <a:latin typeface="Times New Roman" pitchFamily="18" charset="0"/>
                <a:ea typeface="+mn-ea"/>
                <a:cs typeface="+mn-cs"/>
              </a:rPr>
              <a:t>Chushiro</a:t>
            </a:r>
            <a:r>
              <a:rPr lang="pt-BR" sz="1200" b="0" i="0" kern="1200" dirty="0" smtClean="0">
                <a:solidFill>
                  <a:schemeClr val="tx1"/>
                </a:solidFill>
                <a:effectLst/>
                <a:latin typeface="Times New Roman" pitchFamily="18" charset="0"/>
                <a:ea typeface="+mn-ea"/>
                <a:cs typeface="+mn-cs"/>
              </a:rPr>
              <a:t> </a:t>
            </a:r>
            <a:r>
              <a:rPr lang="pt-BR" sz="1200" b="0" i="0" kern="1200" dirty="0" err="1" smtClean="0">
                <a:solidFill>
                  <a:schemeClr val="tx1"/>
                </a:solidFill>
                <a:effectLst/>
                <a:latin typeface="Times New Roman" pitchFamily="18" charset="0"/>
                <a:ea typeface="+mn-ea"/>
                <a:cs typeface="+mn-cs"/>
              </a:rPr>
              <a:t>Hayashi</a:t>
            </a:r>
            <a:r>
              <a:rPr lang="pt-BR" sz="1200" b="0" i="0" kern="1200" baseline="0" dirty="0" smtClean="0">
                <a:solidFill>
                  <a:schemeClr val="tx1"/>
                </a:solidFill>
                <a:effectLst/>
                <a:latin typeface="Times New Roman" pitchFamily="18" charset="0"/>
                <a:ea typeface="+mn-ea"/>
                <a:cs typeface="+mn-cs"/>
              </a:rPr>
              <a:t> (1920-2010), astrofísico japonês. </a:t>
            </a:r>
            <a:r>
              <a:rPr lang="en-US" b="0" dirty="0" smtClean="0"/>
              <a:t>Louis George </a:t>
            </a:r>
            <a:r>
              <a:rPr lang="en-US" b="0" dirty="0" err="1" smtClean="0"/>
              <a:t>Henyey</a:t>
            </a:r>
            <a:r>
              <a:rPr lang="en-US" b="0" dirty="0" smtClean="0"/>
              <a:t> </a:t>
            </a:r>
            <a:r>
              <a:rPr lang="en-US" dirty="0" smtClean="0"/>
              <a:t>(1910 -1970) </a:t>
            </a:r>
            <a:r>
              <a:rPr lang="en-US" dirty="0" err="1" smtClean="0"/>
              <a:t>astrônomo</a:t>
            </a:r>
            <a:r>
              <a:rPr lang="en-US" dirty="0" smtClean="0"/>
              <a:t> </a:t>
            </a:r>
            <a:r>
              <a:rPr lang="en-US" dirty="0" err="1" smtClean="0"/>
              <a:t>americano</a:t>
            </a:r>
            <a:r>
              <a:rPr lang="en-US" dirty="0" smtClean="0"/>
              <a:t>. </a:t>
            </a:r>
          </a:p>
          <a:p>
            <a:pPr algn="just">
              <a:buClr>
                <a:schemeClr val="accent5">
                  <a:lumMod val="75000"/>
                </a:schemeClr>
              </a:buClr>
              <a:buFont typeface="Wingdings" pitchFamily="2" charset="2"/>
              <a:buNone/>
            </a:pPr>
            <a:r>
              <a:rPr lang="en-US" dirty="0" err="1" smtClean="0"/>
              <a:t>Os</a:t>
            </a:r>
            <a:r>
              <a:rPr lang="en-US" dirty="0" smtClean="0"/>
              <a:t> tempos </a:t>
            </a:r>
            <a:r>
              <a:rPr lang="en-US" dirty="0" err="1" smtClean="0"/>
              <a:t>envolvidos</a:t>
            </a:r>
            <a:r>
              <a:rPr lang="en-US" dirty="0" smtClean="0"/>
              <a:t> </a:t>
            </a:r>
            <a:r>
              <a:rPr lang="en-US" dirty="0" err="1" smtClean="0"/>
              <a:t>aqui</a:t>
            </a:r>
            <a:r>
              <a:rPr lang="en-US" dirty="0" smtClean="0"/>
              <a:t> </a:t>
            </a:r>
            <a:r>
              <a:rPr lang="en-US" dirty="0" err="1" smtClean="0"/>
              <a:t>são</a:t>
            </a:r>
            <a:r>
              <a:rPr lang="en-US" dirty="0" smtClean="0"/>
              <a:t> </a:t>
            </a:r>
            <a:r>
              <a:rPr lang="en-US" dirty="0" err="1" smtClean="0"/>
              <a:t>mais</a:t>
            </a:r>
            <a:r>
              <a:rPr lang="en-US" dirty="0" smtClean="0"/>
              <a:t> </a:t>
            </a:r>
            <a:r>
              <a:rPr lang="en-US" dirty="0" err="1" smtClean="0"/>
              <a:t>ou</a:t>
            </a:r>
            <a:r>
              <a:rPr lang="en-US" dirty="0" smtClean="0"/>
              <a:t> </a:t>
            </a:r>
            <a:r>
              <a:rPr lang="en-US" dirty="0" err="1" smtClean="0"/>
              <a:t>menos</a:t>
            </a:r>
            <a:r>
              <a:rPr lang="en-US" dirty="0" smtClean="0"/>
              <a:t> </a:t>
            </a:r>
            <a:r>
              <a:rPr lang="en-US" dirty="0" err="1" smtClean="0"/>
              <a:t>os</a:t>
            </a:r>
            <a:r>
              <a:rPr lang="en-US" dirty="0" smtClean="0"/>
              <a:t> </a:t>
            </a:r>
            <a:r>
              <a:rPr lang="en-US" dirty="0" err="1" smtClean="0"/>
              <a:t>seguintes</a:t>
            </a:r>
            <a:r>
              <a:rPr lang="en-US" dirty="0" smtClean="0"/>
              <a:t>: para o Sol, entre </a:t>
            </a:r>
            <a:r>
              <a:rPr lang="en-US" dirty="0" err="1" smtClean="0"/>
              <a:t>protoestrela</a:t>
            </a:r>
            <a:r>
              <a:rPr lang="en-US" dirty="0" smtClean="0"/>
              <a:t> e </a:t>
            </a:r>
            <a:r>
              <a:rPr lang="en-US" dirty="0" err="1" smtClean="0"/>
              <a:t>estrela</a:t>
            </a:r>
            <a:r>
              <a:rPr lang="en-US" dirty="0" smtClean="0"/>
              <a:t> </a:t>
            </a:r>
            <a:r>
              <a:rPr lang="en-US" dirty="0" err="1" smtClean="0"/>
              <a:t>pré</a:t>
            </a:r>
            <a:r>
              <a:rPr lang="en-US" dirty="0" smtClean="0"/>
              <a:t>-SP (</a:t>
            </a:r>
            <a:r>
              <a:rPr lang="en-US" dirty="0" err="1" smtClean="0"/>
              <a:t>trilha</a:t>
            </a:r>
            <a:r>
              <a:rPr lang="en-US" dirty="0" smtClean="0"/>
              <a:t> de Hayashi): 10 </a:t>
            </a:r>
            <a:r>
              <a:rPr lang="en-US" dirty="0" err="1" smtClean="0"/>
              <a:t>milhões</a:t>
            </a:r>
            <a:r>
              <a:rPr lang="en-US" dirty="0" smtClean="0"/>
              <a:t> de </a:t>
            </a:r>
            <a:r>
              <a:rPr lang="en-US" dirty="0" err="1" smtClean="0"/>
              <a:t>anos</a:t>
            </a:r>
            <a:r>
              <a:rPr lang="en-US" dirty="0" smtClean="0"/>
              <a:t>; </a:t>
            </a:r>
            <a:r>
              <a:rPr lang="en-US" dirty="0" err="1" smtClean="0"/>
              <a:t>estrela</a:t>
            </a:r>
            <a:r>
              <a:rPr lang="en-US" dirty="0" smtClean="0"/>
              <a:t> </a:t>
            </a:r>
            <a:r>
              <a:rPr lang="en-US" dirty="0" err="1" smtClean="0"/>
              <a:t>pré</a:t>
            </a:r>
            <a:r>
              <a:rPr lang="en-US" dirty="0" smtClean="0"/>
              <a:t>-SP e SP (</a:t>
            </a:r>
            <a:r>
              <a:rPr lang="en-US" dirty="0" err="1" smtClean="0"/>
              <a:t>trilha</a:t>
            </a:r>
            <a:r>
              <a:rPr lang="en-US" dirty="0" smtClean="0"/>
              <a:t> de </a:t>
            </a:r>
            <a:r>
              <a:rPr lang="en-US" dirty="0" err="1" smtClean="0"/>
              <a:t>Henyey</a:t>
            </a:r>
            <a:r>
              <a:rPr lang="en-US" dirty="0" smtClean="0"/>
              <a:t>), o tempo é de 30 </a:t>
            </a:r>
            <a:r>
              <a:rPr lang="en-US" dirty="0" err="1" smtClean="0"/>
              <a:t>milhões</a:t>
            </a:r>
            <a:r>
              <a:rPr lang="en-US" dirty="0" smtClean="0"/>
              <a:t> de </a:t>
            </a:r>
            <a:r>
              <a:rPr lang="en-US" dirty="0" err="1" smtClean="0"/>
              <a:t>anos</a:t>
            </a:r>
            <a:r>
              <a:rPr lang="en-US" dirty="0" smtClean="0"/>
              <a:t>; para </a:t>
            </a:r>
            <a:r>
              <a:rPr lang="en-US" dirty="0" err="1" smtClean="0"/>
              <a:t>uma</a:t>
            </a:r>
            <a:r>
              <a:rPr lang="en-US" dirty="0" smtClean="0"/>
              <a:t> </a:t>
            </a:r>
            <a:r>
              <a:rPr lang="en-US" dirty="0" err="1" smtClean="0"/>
              <a:t>estrela</a:t>
            </a:r>
            <a:r>
              <a:rPr lang="en-US" dirty="0" smtClean="0"/>
              <a:t> com 3 </a:t>
            </a:r>
            <a:r>
              <a:rPr lang="en-US" dirty="0" err="1" smtClean="0"/>
              <a:t>massas</a:t>
            </a:r>
            <a:r>
              <a:rPr lang="en-US" dirty="0" smtClean="0"/>
              <a:t> </a:t>
            </a:r>
            <a:r>
              <a:rPr lang="en-US" dirty="0" err="1" smtClean="0"/>
              <a:t>solares</a:t>
            </a:r>
            <a:r>
              <a:rPr lang="en-US" dirty="0" smtClean="0"/>
              <a:t>, o tempo </a:t>
            </a:r>
            <a:r>
              <a:rPr lang="en-US" dirty="0" err="1" smtClean="0"/>
              <a:t>na</a:t>
            </a:r>
            <a:r>
              <a:rPr lang="en-US" dirty="0" smtClean="0"/>
              <a:t> </a:t>
            </a:r>
            <a:r>
              <a:rPr lang="en-US" dirty="0" err="1" smtClean="0"/>
              <a:t>trilha</a:t>
            </a:r>
            <a:r>
              <a:rPr lang="en-US" dirty="0" smtClean="0"/>
              <a:t> de </a:t>
            </a:r>
            <a:r>
              <a:rPr lang="en-US" dirty="0" err="1" smtClean="0"/>
              <a:t>Henyey</a:t>
            </a:r>
            <a:r>
              <a:rPr lang="en-US" dirty="0" smtClean="0"/>
              <a:t> </a:t>
            </a:r>
            <a:r>
              <a:rPr lang="en-US" dirty="0" err="1" smtClean="0"/>
              <a:t>cai</a:t>
            </a:r>
            <a:r>
              <a:rPr lang="en-US" dirty="0" smtClean="0"/>
              <a:t> para 3 </a:t>
            </a:r>
            <a:r>
              <a:rPr lang="en-US" dirty="0" err="1" smtClean="0"/>
              <a:t>milhões</a:t>
            </a:r>
            <a:r>
              <a:rPr lang="en-US" dirty="0"/>
              <a:t> </a:t>
            </a:r>
            <a:r>
              <a:rPr lang="en-US" dirty="0" smtClean="0"/>
              <a:t>de </a:t>
            </a:r>
            <a:r>
              <a:rPr lang="en-US" dirty="0" err="1" smtClean="0"/>
              <a:t>anos</a:t>
            </a:r>
            <a:r>
              <a:rPr lang="en-US" dirty="0" smtClean="0"/>
              <a:t>, </a:t>
            </a:r>
            <a:r>
              <a:rPr lang="en-US" dirty="0" err="1" smtClean="0"/>
              <a:t>enquanto</a:t>
            </a:r>
            <a:r>
              <a:rPr lang="en-US" dirty="0" smtClean="0"/>
              <a:t> que </a:t>
            </a:r>
            <a:r>
              <a:rPr lang="en-US" dirty="0" err="1" smtClean="0"/>
              <a:t>uma</a:t>
            </a:r>
            <a:r>
              <a:rPr lang="en-US" dirty="0" smtClean="0"/>
              <a:t> </a:t>
            </a:r>
            <a:r>
              <a:rPr lang="en-US" dirty="0" err="1" smtClean="0"/>
              <a:t>estrela</a:t>
            </a:r>
            <a:r>
              <a:rPr lang="en-US" dirty="0" smtClean="0"/>
              <a:t> com 0,3 </a:t>
            </a:r>
            <a:r>
              <a:rPr lang="en-US" dirty="0" err="1" smtClean="0"/>
              <a:t>massas</a:t>
            </a:r>
            <a:r>
              <a:rPr lang="en-US" dirty="0" smtClean="0"/>
              <a:t> </a:t>
            </a:r>
            <a:r>
              <a:rPr lang="en-US" dirty="0" err="1" smtClean="0"/>
              <a:t>solares</a:t>
            </a:r>
            <a:r>
              <a:rPr lang="en-US" dirty="0" smtClean="0"/>
              <a:t>, o tempo é superior a 50 </a:t>
            </a:r>
            <a:r>
              <a:rPr lang="en-US" dirty="0" err="1" smtClean="0"/>
              <a:t>milhões</a:t>
            </a:r>
            <a:r>
              <a:rPr lang="en-US" dirty="0" smtClean="0"/>
              <a:t> de </a:t>
            </a:r>
            <a:r>
              <a:rPr lang="en-US" dirty="0" err="1" smtClean="0"/>
              <a:t>anos</a:t>
            </a:r>
            <a:r>
              <a:rPr lang="en-US" dirty="0" smtClean="0"/>
              <a:t> (</a:t>
            </a:r>
            <a:r>
              <a:rPr lang="en-US" dirty="0" err="1" smtClean="0"/>
              <a:t>Fontes</a:t>
            </a:r>
            <a:r>
              <a:rPr lang="en-US" dirty="0" smtClean="0"/>
              <a:t>: </a:t>
            </a:r>
            <a:r>
              <a:rPr lang="en-US" dirty="0" err="1" smtClean="0"/>
              <a:t>Chaisson</a:t>
            </a:r>
            <a:r>
              <a:rPr lang="en-US" dirty="0" smtClean="0"/>
              <a:t> e McMillan, e Bennet et al.)</a:t>
            </a:r>
          </a:p>
          <a:p>
            <a:pPr marL="0" marR="0" indent="0" algn="l" defTabSz="914400" rtl="0" eaLnBrk="0" fontAlgn="base" latinLnBrk="0" hangingPunct="0">
              <a:lnSpc>
                <a:spcPct val="100000"/>
              </a:lnSpc>
              <a:spcBef>
                <a:spcPct val="30000"/>
              </a:spcBef>
              <a:spcAft>
                <a:spcPct val="0"/>
              </a:spcAft>
              <a:buClrTx/>
              <a:buSzTx/>
              <a:buFontTx/>
              <a:buNone/>
              <a:tabLst/>
              <a:defRPr/>
            </a:pPr>
            <a:endParaRPr lang="pt-BR" sz="1200" b="0" i="0" kern="1200" dirty="0" smtClean="0">
              <a:solidFill>
                <a:schemeClr val="tx1"/>
              </a:solidFill>
              <a:effectLst/>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18</a:t>
            </a:fld>
            <a:endParaRPr lang="pt-BR"/>
          </a:p>
        </p:txBody>
      </p:sp>
    </p:spTree>
    <p:extLst>
      <p:ext uri="{BB962C8B-B14F-4D97-AF65-F5344CB8AC3E}">
        <p14:creationId xmlns:p14="http://schemas.microsoft.com/office/powerpoint/2010/main" val="817179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Parte da Via Láctea conforme vista de</a:t>
            </a:r>
            <a:r>
              <a:rPr lang="pt-BR" baseline="0" dirty="0" smtClean="0"/>
              <a:t> uma localidade do hemisfério sul. A faixa à esquerda é a Via Láctea propriamente dita. Há uma região brilhante na altura intermediária que é a região da nebulosa de </a:t>
            </a:r>
            <a:r>
              <a:rPr lang="pt-BR" baseline="0" dirty="0" err="1" smtClean="0"/>
              <a:t>Eta</a:t>
            </a:r>
            <a:r>
              <a:rPr lang="pt-BR" baseline="0" dirty="0" smtClean="0"/>
              <a:t> </a:t>
            </a:r>
            <a:r>
              <a:rPr lang="pt-BR" baseline="0" dirty="0" err="1" smtClean="0"/>
              <a:t>Carinae</a:t>
            </a:r>
            <a:r>
              <a:rPr lang="pt-BR" baseline="0" dirty="0" smtClean="0"/>
              <a:t>, ou nebulosa do buraco da fechadura. Um pouco abaixo, a região do Cruzeiro do Sul com a famosa nebulosa escura Saco de Carvão. Regiões escuras como o Saco de Carvão são grandes nuvens moleculares, contendo milhares de massas solares. À direita da faixa da Via Láctea, vemos as Nuvens de Magalhães.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19</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As regiões avermelhadas</a:t>
            </a:r>
            <a:r>
              <a:rPr lang="pt-BR" baseline="0" dirty="0" smtClean="0"/>
              <a:t> ao longo dos braços delineiam grandes regiões de formação estelar. Também aparecem como testemunhas da formação estelar recente o brilho azulado na periferia dos braços, marcando locais de aglomerados abertos onde estrelas massivas jovens – e portanto azuis e extremamente luminosas - se sobressaem em relação às companheiras de aglomerado menos massivas.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20</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figura foi retirada</a:t>
            </a:r>
            <a:r>
              <a:rPr lang="pt-BR" baseline="0" dirty="0" smtClean="0"/>
              <a:t> do </a:t>
            </a:r>
            <a:r>
              <a:rPr lang="pt-BR" dirty="0" smtClean="0"/>
              <a:t>APOD 14 de dezembro de 2014. Com os dados do instrumento SOFI do NTT em La </a:t>
            </a:r>
            <a:r>
              <a:rPr lang="pt-BR" dirty="0" err="1" smtClean="0"/>
              <a:t>Silla</a:t>
            </a:r>
            <a:r>
              <a:rPr lang="pt-BR" dirty="0" smtClean="0"/>
              <a:t> em 1999 foi possível estimar que</a:t>
            </a:r>
            <a:r>
              <a:rPr lang="pt-BR" baseline="0" dirty="0" smtClean="0"/>
              <a:t> a extinção de </a:t>
            </a:r>
            <a:r>
              <a:rPr lang="pt-BR" baseline="0" dirty="0" err="1" smtClean="0"/>
              <a:t>Barnard</a:t>
            </a:r>
            <a:r>
              <a:rPr lang="pt-BR" baseline="0" dirty="0" smtClean="0"/>
              <a:t> 68 é de 35 magnitudes. Com uma extinção como essa, se a nuvem fosse compactada para caber entre o Sol e a Terra, o Sol precisaria ser 15 vezes mais luminoso para poder ser detectado a olho nu! (O Sol seria reduzido à magnitude 9). A massa de </a:t>
            </a:r>
            <a:r>
              <a:rPr lang="pt-BR" baseline="0" dirty="0" err="1" smtClean="0"/>
              <a:t>Barnard</a:t>
            </a:r>
            <a:r>
              <a:rPr lang="pt-BR" baseline="0" dirty="0" smtClean="0"/>
              <a:t> 68 é estimada em 3 massas solares, que é obtida a partir da quantidade estimada de poeira (que é obtida do estudo de extinção), assumindo-se uma razão gás/poeira de 100. Fonte das informações: ESO.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21</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22</a:t>
            </a:fld>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Os</a:t>
            </a:r>
            <a:r>
              <a:rPr lang="pt-BR" baseline="0" dirty="0" smtClean="0"/>
              <a:t> pilares são ruínas de uma nuvem interestelar maior. O que vemos é o que sobrou de um processo de erosão causado pela forte radiação ultra violeta de estrelas recém formadas próximas que não aparecem na foto mas que estão acima dos pilares. As extremidades superiores são regiões mais densas de gás e poeira que fazem sombra no gás mais abaixo e daí vem a estrutura de pilar. As cores aqui são falsas e procuram evidenciar as diferentes composições químicas. O verde representa o hidrogênio, o vermelho o enxofre e o azul, oxigênio.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23</a:t>
            </a:fld>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Há dois objetos </a:t>
            </a:r>
            <a:r>
              <a:rPr lang="pt-BR" dirty="0" err="1" smtClean="0"/>
              <a:t>Herbig-Haro</a:t>
            </a:r>
            <a:r>
              <a:rPr lang="pt-BR" dirty="0" smtClean="0"/>
              <a:t> nesta imagem, HH 901 (direita) e HH 902 (centro). A imagem é comemorativa dos 20 anos do Hubble. A</a:t>
            </a:r>
            <a:r>
              <a:rPr lang="pt-BR" baseline="0" dirty="0" smtClean="0"/>
              <a:t> codificação das cores segue o mesmo esquema da imagem do slide anterior.</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24</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Imagem feita por meio do conjunto de radiotelescópios ALMA, no Chile. Imagem semelhante, obtida</a:t>
            </a:r>
            <a:r>
              <a:rPr lang="pt-BR" baseline="0" dirty="0" smtClean="0"/>
              <a:t> mais recentemente, em 2016, mostra um outro disco protoplanetário ao redor de TW </a:t>
            </a:r>
            <a:r>
              <a:rPr lang="pt-BR" baseline="0" dirty="0" err="1" smtClean="0"/>
              <a:t>Hidrae</a:t>
            </a:r>
            <a:r>
              <a:rPr lang="pt-BR" baseline="0" dirty="0" smtClean="0"/>
              <a:t>, a 175 </a:t>
            </a:r>
            <a:r>
              <a:rPr lang="pt-BR" baseline="0" dirty="0" err="1" smtClean="0"/>
              <a:t>a.l.</a:t>
            </a:r>
            <a:r>
              <a:rPr lang="pt-BR" baseline="0" dirty="0" smtClean="0"/>
              <a:t> A obtenção desta imagem pode ser considerada uma esplêndida confirmação da teoria de formação estelar, embora para o caso de HL </a:t>
            </a:r>
            <a:r>
              <a:rPr lang="pt-BR" baseline="0" dirty="0" err="1" smtClean="0"/>
              <a:t>Tauri</a:t>
            </a:r>
            <a:r>
              <a:rPr lang="pt-BR" baseline="0" dirty="0" smtClean="0"/>
              <a:t> (disco da imagem deste slide), o tempo de formação do disco é bem menor do que se supunha.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25</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A Aglomerado da Pérola pode ser observado nas</a:t>
            </a:r>
            <a:r>
              <a:rPr lang="pt-BR" baseline="0" dirty="0" smtClean="0"/>
              <a:t> noites de final de verão e durante o outono. Fica a meia distância entre a Alfa do Cruzeiro (Estrela de Magalhães ou </a:t>
            </a:r>
            <a:r>
              <a:rPr lang="pt-BR" baseline="0" dirty="0" err="1" smtClean="0"/>
              <a:t>Acrux</a:t>
            </a:r>
            <a:r>
              <a:rPr lang="pt-BR" baseline="0" dirty="0" smtClean="0"/>
              <a:t>) e a região da nebulosa </a:t>
            </a:r>
            <a:r>
              <a:rPr lang="pt-BR" baseline="0" dirty="0" err="1" smtClean="0"/>
              <a:t>Eta</a:t>
            </a:r>
            <a:r>
              <a:rPr lang="pt-BR" baseline="0" dirty="0" smtClean="0"/>
              <a:t> </a:t>
            </a:r>
            <a:r>
              <a:rPr lang="pt-BR" baseline="0" dirty="0" err="1" smtClean="0"/>
              <a:t>Carinae</a:t>
            </a:r>
            <a:r>
              <a:rPr lang="pt-BR" baseline="0" dirty="0" smtClean="0"/>
              <a:t>. Curiosidades: </a:t>
            </a:r>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smtClean="0"/>
              <a:t>1) marcado por duas estrelas vermelhas e de mesmo brilho, entre as quais todo o aglomerado parece estar contido</a:t>
            </a:r>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smtClean="0"/>
              <a:t>2) é o aglomerado com o maior número de estrelas </a:t>
            </a:r>
            <a:r>
              <a:rPr lang="pt-BR" baseline="0" dirty="0" err="1" smtClean="0"/>
              <a:t>Be</a:t>
            </a:r>
            <a:r>
              <a:rPr lang="pt-BR" baseline="0" dirty="0" smtClean="0"/>
              <a:t> conhecidas (semelhantes às </a:t>
            </a:r>
            <a:r>
              <a:rPr lang="pt-BR" baseline="0" dirty="0" err="1" smtClean="0"/>
              <a:t>T-Tauri</a:t>
            </a:r>
            <a:r>
              <a:rPr lang="pt-BR" baseline="0" dirty="0" smtClean="0"/>
              <a:t>, mas de grande massa)</a:t>
            </a:r>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smtClean="0"/>
              <a:t>3) Foi descoberto nesse aglomerado um novo tipo de variáveis as </a:t>
            </a:r>
            <a:r>
              <a:rPr lang="pt-BR" baseline="0" dirty="0" err="1" smtClean="0"/>
              <a:t>Slowling</a:t>
            </a:r>
            <a:r>
              <a:rPr lang="pt-BR" baseline="0" dirty="0" smtClean="0"/>
              <a:t> </a:t>
            </a:r>
            <a:r>
              <a:rPr lang="pt-BR" baseline="0" dirty="0" err="1" smtClean="0"/>
              <a:t>Pulsating</a:t>
            </a:r>
            <a:r>
              <a:rPr lang="pt-BR" baseline="0" dirty="0" smtClean="0"/>
              <a:t> B Stars (SPB), ou pulsantes azuis.</a:t>
            </a:r>
          </a:p>
          <a:p>
            <a:pPr marL="0" marR="0" indent="0" algn="l" defTabSz="914400" rtl="0" eaLnBrk="0" fontAlgn="base" latinLnBrk="0" hangingPunct="0">
              <a:lnSpc>
                <a:spcPct val="100000"/>
              </a:lnSpc>
              <a:spcBef>
                <a:spcPct val="30000"/>
              </a:spcBef>
              <a:spcAft>
                <a:spcPct val="0"/>
              </a:spcAft>
              <a:buClrTx/>
              <a:buSzTx/>
              <a:buFontTx/>
              <a:buNone/>
              <a:tabLst/>
              <a:defRPr/>
            </a:pPr>
            <a:r>
              <a:rPr lang="pt-BR" baseline="0" dirty="0" smtClean="0"/>
              <a:t>4) Descoberto por </a:t>
            </a:r>
            <a:r>
              <a:rPr lang="pt-BR" baseline="0" dirty="0" err="1" smtClean="0"/>
              <a:t>Lacaille</a:t>
            </a:r>
            <a:r>
              <a:rPr lang="pt-BR" baseline="0" dirty="0" smtClean="0"/>
              <a:t> em 1752.</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26</a:t>
            </a:fld>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rtl="0"/>
            <a:endParaRPr lang="pt-BR" sz="1200" b="0" i="0" kern="1200" dirty="0" smtClean="0">
              <a:solidFill>
                <a:schemeClr val="tx1"/>
              </a:solidFill>
              <a:effectLst/>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27</a:t>
            </a:fld>
            <a:endParaRPr lang="pt-BR"/>
          </a:p>
        </p:txBody>
      </p:sp>
    </p:spTree>
    <p:extLst>
      <p:ext uri="{BB962C8B-B14F-4D97-AF65-F5344CB8AC3E}">
        <p14:creationId xmlns:p14="http://schemas.microsoft.com/office/powerpoint/2010/main" val="2597480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rtl="0"/>
            <a:endParaRPr lang="pt-BR" sz="1200" b="0" i="0" kern="1200" dirty="0" smtClean="0">
              <a:solidFill>
                <a:schemeClr val="tx1"/>
              </a:solidFill>
              <a:effectLst/>
              <a:latin typeface="Times New Roman" pitchFamily="18" charset="0"/>
              <a:ea typeface="+mn-ea"/>
              <a:cs typeface="+mn-cs"/>
            </a:endParaRP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28</a:t>
            </a:fld>
            <a:endParaRPr lang="pt-BR"/>
          </a:p>
        </p:txBody>
      </p:sp>
    </p:spTree>
    <p:extLst>
      <p:ext uri="{BB962C8B-B14F-4D97-AF65-F5344CB8AC3E}">
        <p14:creationId xmlns:p14="http://schemas.microsoft.com/office/powerpoint/2010/main" val="312356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29</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31</a:t>
            </a:fld>
            <a:endParaRPr lang="pt-BR"/>
          </a:p>
        </p:txBody>
      </p:sp>
    </p:spTree>
    <p:extLst>
      <p:ext uri="{BB962C8B-B14F-4D97-AF65-F5344CB8AC3E}">
        <p14:creationId xmlns:p14="http://schemas.microsoft.com/office/powerpoint/2010/main" val="4042098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32</a:t>
            </a:fld>
            <a:endParaRPr lang="pt-BR"/>
          </a:p>
        </p:txBody>
      </p:sp>
    </p:spTree>
    <p:extLst>
      <p:ext uri="{BB962C8B-B14F-4D97-AF65-F5344CB8AC3E}">
        <p14:creationId xmlns:p14="http://schemas.microsoft.com/office/powerpoint/2010/main" val="13810922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Com essa potência é possível abastecer 3 cidades do porte de SP (com 10 milhões de habitantes).</a:t>
            </a:r>
            <a:endParaRPr lang="pt-BR" dirty="0"/>
          </a:p>
        </p:txBody>
      </p:sp>
      <p:sp>
        <p:nvSpPr>
          <p:cNvPr id="4" name="Espaço Reservado para Número de Slide 3"/>
          <p:cNvSpPr>
            <a:spLocks noGrp="1"/>
          </p:cNvSpPr>
          <p:nvPr>
            <p:ph type="sldNum" sz="quarter" idx="10"/>
          </p:nvPr>
        </p:nvSpPr>
        <p:spPr/>
        <p:txBody>
          <a:bodyPr/>
          <a:lstStyle/>
          <a:p>
            <a:pPr>
              <a:defRPr/>
            </a:pPr>
            <a:fld id="{91F77C39-8821-4C52-A8AB-EE764B823E8C}" type="slidenum">
              <a:rPr lang="pt-BR" smtClean="0"/>
              <a:pPr>
                <a:defRPr/>
              </a:pPr>
              <a:t>33</a:t>
            </a:fld>
            <a:endParaRPr lang="pt-BR"/>
          </a:p>
        </p:txBody>
      </p:sp>
    </p:spTree>
    <p:extLst>
      <p:ext uri="{BB962C8B-B14F-4D97-AF65-F5344CB8AC3E}">
        <p14:creationId xmlns:p14="http://schemas.microsoft.com/office/powerpoint/2010/main" val="1010529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34</a:t>
            </a:fld>
            <a:endParaRPr lang="pt-BR"/>
          </a:p>
        </p:txBody>
      </p:sp>
    </p:spTree>
    <p:extLst>
      <p:ext uri="{BB962C8B-B14F-4D97-AF65-F5344CB8AC3E}">
        <p14:creationId xmlns:p14="http://schemas.microsoft.com/office/powerpoint/2010/main" val="3186727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35</a:t>
            </a:fld>
            <a:endParaRPr lang="pt-BR"/>
          </a:p>
        </p:txBody>
      </p:sp>
    </p:spTree>
    <p:extLst>
      <p:ext uri="{BB962C8B-B14F-4D97-AF65-F5344CB8AC3E}">
        <p14:creationId xmlns:p14="http://schemas.microsoft.com/office/powerpoint/2010/main" val="3215312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36</a:t>
            </a:fld>
            <a:endParaRPr lang="pt-BR"/>
          </a:p>
        </p:txBody>
      </p:sp>
    </p:spTree>
    <p:extLst>
      <p:ext uri="{BB962C8B-B14F-4D97-AF65-F5344CB8AC3E}">
        <p14:creationId xmlns:p14="http://schemas.microsoft.com/office/powerpoint/2010/main" val="356068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37</a:t>
            </a:fld>
            <a:endParaRPr lang="pt-BR"/>
          </a:p>
        </p:txBody>
      </p:sp>
    </p:spTree>
    <p:extLst>
      <p:ext uri="{BB962C8B-B14F-4D97-AF65-F5344CB8AC3E}">
        <p14:creationId xmlns:p14="http://schemas.microsoft.com/office/powerpoint/2010/main" val="345297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pt-BR" dirty="0" smtClean="0"/>
              <a:t>Comparação entre o </a:t>
            </a:r>
            <a:r>
              <a:rPr lang="pt-BR" dirty="0" err="1" smtClean="0"/>
              <a:t>Knock</a:t>
            </a:r>
            <a:r>
              <a:rPr lang="pt-BR" dirty="0" smtClean="0"/>
              <a:t> Nevis</a:t>
            </a:r>
            <a:r>
              <a:rPr lang="pt-BR" baseline="0" dirty="0" smtClean="0"/>
              <a:t> e o Titanic, que é o navio menor no desenho.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38</a:t>
            </a:fld>
            <a:endParaRPr lang="pt-BR"/>
          </a:p>
        </p:txBody>
      </p:sp>
    </p:spTree>
    <p:extLst>
      <p:ext uri="{BB962C8B-B14F-4D97-AF65-F5344CB8AC3E}">
        <p14:creationId xmlns:p14="http://schemas.microsoft.com/office/powerpoint/2010/main" val="2886289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39</a:t>
            </a:fld>
            <a:endParaRPr lang="pt-BR"/>
          </a:p>
        </p:txBody>
      </p:sp>
    </p:spTree>
    <p:extLst>
      <p:ext uri="{BB962C8B-B14F-4D97-AF65-F5344CB8AC3E}">
        <p14:creationId xmlns:p14="http://schemas.microsoft.com/office/powerpoint/2010/main" val="284545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a:t>
            </a:fld>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pt-BR" dirty="0" smtClean="0"/>
              <a:t>Na realidade, a luminosidade solar aumentou cerca de 40% desde a sua formação como estrela da SP, com aumento de 300ºC em temperatura e 6% em</a:t>
            </a:r>
            <a:r>
              <a:rPr lang="pt-BR" baseline="0" dirty="0" smtClean="0"/>
              <a:t> raio (fonte: </a:t>
            </a:r>
            <a:r>
              <a:rPr lang="pt-BR" baseline="0" dirty="0" err="1" smtClean="0"/>
              <a:t>Inglis</a:t>
            </a:r>
            <a:r>
              <a:rPr lang="pt-BR" baseline="0" dirty="0" smtClean="0"/>
              <a:t> – </a:t>
            </a:r>
            <a:r>
              <a:rPr lang="pt-BR" baseline="0" dirty="0" err="1" smtClean="0"/>
              <a:t>Astrophysics</a:t>
            </a:r>
            <a:r>
              <a:rPr lang="pt-BR" dirty="0" smtClean="0"/>
              <a:t> </a:t>
            </a:r>
            <a:r>
              <a:rPr lang="pt-BR" dirty="0" err="1" smtClean="0"/>
              <a:t>is</a:t>
            </a:r>
            <a:r>
              <a:rPr lang="pt-BR" dirty="0" smtClean="0"/>
              <a:t> </a:t>
            </a:r>
            <a:r>
              <a:rPr lang="pt-BR" dirty="0" err="1" smtClean="0"/>
              <a:t>Easy</a:t>
            </a:r>
            <a:r>
              <a:rPr lang="pt-BR" dirty="0" smtClean="0"/>
              <a:t>)</a:t>
            </a:r>
            <a:r>
              <a:rPr lang="pt-BR" baseline="0"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40</a:t>
            </a:fld>
            <a:endParaRPr lang="pt-BR"/>
          </a:p>
        </p:txBody>
      </p:sp>
    </p:spTree>
    <p:extLst>
      <p:ext uri="{BB962C8B-B14F-4D97-AF65-F5344CB8AC3E}">
        <p14:creationId xmlns:p14="http://schemas.microsoft.com/office/powerpoint/2010/main" val="2833057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41</a:t>
            </a:fld>
            <a:endParaRPr lang="pt-BR"/>
          </a:p>
        </p:txBody>
      </p:sp>
      <p:sp>
        <p:nvSpPr>
          <p:cNvPr id="5" name="Espaço Reservado para Anotações 4"/>
          <p:cNvSpPr>
            <a:spLocks noGrp="1"/>
          </p:cNvSpPr>
          <p:nvPr>
            <p:ph type="body" sz="quarter" idx="11"/>
          </p:nvPr>
        </p:nvSpPr>
        <p:spPr/>
        <p:txBody>
          <a:bodyPr/>
          <a:lstStyle/>
          <a:p>
            <a:r>
              <a:rPr lang="pt-BR" dirty="0"/>
              <a:t>A cada segundo no Sol, 600 milhões de toneladas de  H são convertidas em He e quatro milhões de toneladas são transformadas em energia (E=mc</a:t>
            </a:r>
            <a:r>
              <a:rPr lang="pt-BR" baseline="30000" dirty="0"/>
              <a:t>2</a:t>
            </a:r>
            <a:r>
              <a:rPr lang="pt-BR" dirty="0"/>
              <a:t>)</a:t>
            </a:r>
          </a:p>
          <a:p>
            <a:endParaRPr lang="pt-BR" dirty="0"/>
          </a:p>
        </p:txBody>
      </p:sp>
    </p:spTree>
    <p:extLst>
      <p:ext uri="{BB962C8B-B14F-4D97-AF65-F5344CB8AC3E}">
        <p14:creationId xmlns:p14="http://schemas.microsoft.com/office/powerpoint/2010/main" val="270612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Se todas as nuvens interestelares tivessem a mesma composição química, a sequência principal de idade zero (zero age </a:t>
            </a:r>
            <a:r>
              <a:rPr lang="pt-BR" dirty="0" err="1" smtClean="0"/>
              <a:t>main</a:t>
            </a:r>
            <a:r>
              <a:rPr lang="pt-BR" baseline="0" dirty="0" smtClean="0"/>
              <a:t> </a:t>
            </a:r>
            <a:r>
              <a:rPr lang="pt-BR" baseline="0" dirty="0" err="1" smtClean="0"/>
              <a:t>sequence</a:t>
            </a:r>
            <a:r>
              <a:rPr lang="pt-BR" baseline="0" dirty="0" smtClean="0"/>
              <a:t>, ou ZAMS) deveria ser apenas uma linha. No entanto, se considerarmos as diferenças de composição química entre as estrelas que se formam, temos um pequeno alargamento na sequência principal, que se torna então uma faixa. Estrelas com maior </a:t>
            </a:r>
            <a:r>
              <a:rPr lang="pt-BR" baseline="0" dirty="0" err="1" smtClean="0"/>
              <a:t>metalicidade</a:t>
            </a:r>
            <a:r>
              <a:rPr lang="pt-BR" baseline="0" dirty="0" smtClean="0"/>
              <a:t> (abundância de elementos químicos com número atômico superior a 2) tendem a ser mais opacas, o que resulta em estrelas menos luminosas em comparação com estrelas de mesma massa mas com menor </a:t>
            </a:r>
            <a:r>
              <a:rPr lang="pt-BR" baseline="0" dirty="0" err="1" smtClean="0"/>
              <a:t>metalicidade</a:t>
            </a:r>
            <a:r>
              <a:rPr lang="pt-BR" baseline="0" dirty="0" smtClean="0"/>
              <a:t>. Além desse efeito, atribuído às diferenças de composição química, temos uma pequena, mas não desprezível, evolução na própria sequência principal. No caso do Sol, houve um acréscimo de 40% em sua luminosidade, aumento de 6% em raio e 300ºC em temperatura ao longo de sua vida na sequência principal até </a:t>
            </a:r>
            <a:r>
              <a:rPr lang="pt-BR" dirty="0"/>
              <a:t>agora (fonte: </a:t>
            </a:r>
            <a:r>
              <a:rPr lang="pt-BR" dirty="0" err="1"/>
              <a:t>Inglis</a:t>
            </a:r>
            <a:r>
              <a:rPr lang="pt-BR" dirty="0"/>
              <a:t> – </a:t>
            </a:r>
            <a:r>
              <a:rPr lang="pt-BR" dirty="0" err="1"/>
              <a:t>Astrophysics</a:t>
            </a:r>
            <a:r>
              <a:rPr lang="pt-BR" dirty="0"/>
              <a:t> </a:t>
            </a:r>
            <a:r>
              <a:rPr lang="pt-BR" dirty="0" err="1"/>
              <a:t>is</a:t>
            </a:r>
            <a:r>
              <a:rPr lang="pt-BR" dirty="0"/>
              <a:t> </a:t>
            </a:r>
            <a:r>
              <a:rPr lang="pt-BR" dirty="0" err="1"/>
              <a:t>Easy</a:t>
            </a:r>
            <a:r>
              <a:rPr lang="pt-BR" dirty="0" smtClean="0"/>
              <a:t>).</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42</a:t>
            </a:fld>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43</a:t>
            </a:fld>
            <a:endParaRPr lang="pt-BR"/>
          </a:p>
        </p:txBody>
      </p:sp>
    </p:spTree>
    <p:extLst>
      <p:ext uri="{BB962C8B-B14F-4D97-AF65-F5344CB8AC3E}">
        <p14:creationId xmlns:p14="http://schemas.microsoft.com/office/powerpoint/2010/main" val="2616507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44</a:t>
            </a:fld>
            <a:endParaRPr lang="pt-BR"/>
          </a:p>
        </p:txBody>
      </p:sp>
    </p:spTree>
    <p:extLst>
      <p:ext uri="{BB962C8B-B14F-4D97-AF65-F5344CB8AC3E}">
        <p14:creationId xmlns:p14="http://schemas.microsoft.com/office/powerpoint/2010/main" val="2113640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Com 10 bilhões de anos de fusão de H, o núcleo agora é</a:t>
            </a:r>
            <a:r>
              <a:rPr lang="pt-BR" baseline="0" dirty="0" smtClean="0"/>
              <a:t> composto de He inerte. A falta de reações nucleares (que geravam pressão externa e que promoviam o equilíbrio da estrela) provocam o colapso do núcleo. Com o colapso, o núcleo esquenta, pela conversão a energia gravitacional em calor. Isso gera uma fusão H numa casca ao redor do núcleo. Como a temperatura agora é maior que aquela que havia na sequência principal, o resultado é que a taxa de conversão de H em He é maior, gerando mais calor que tende a expandir as camadas externas. A estrela, portanto, incha. </a:t>
            </a:r>
            <a:r>
              <a:rPr lang="pt-BR" dirty="0" smtClean="0"/>
              <a:t>Curioso pensar que, com a falta de seu “combustível” a estrela fique ainda mais luminosa.</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45</a:t>
            </a:fld>
            <a:endParaRPr lang="pt-BR"/>
          </a:p>
        </p:txBody>
      </p:sp>
    </p:spTree>
    <p:extLst>
      <p:ext uri="{BB962C8B-B14F-4D97-AF65-F5344CB8AC3E}">
        <p14:creationId xmlns:p14="http://schemas.microsoft.com/office/powerpoint/2010/main" val="29517392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46</a:t>
            </a:fld>
            <a:endParaRPr lang="pt-BR"/>
          </a:p>
        </p:txBody>
      </p:sp>
    </p:spTree>
    <p:extLst>
      <p:ext uri="{BB962C8B-B14F-4D97-AF65-F5344CB8AC3E}">
        <p14:creationId xmlns:p14="http://schemas.microsoft.com/office/powerpoint/2010/main" val="1780835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processo iniciado na fase de subgigante continua aumentando a temperatura do</a:t>
            </a:r>
            <a:r>
              <a:rPr lang="pt-BR" baseline="0" dirty="0" smtClean="0"/>
              <a:t> núcleo, até que atinja 100 milhões de K, temperatura necessária à fusão do He. Para estrelas com até 2,5 massas solares, todavia, esse início acontece de forma explosiva, no chamado </a:t>
            </a:r>
            <a:r>
              <a:rPr lang="pt-BR" i="1" baseline="0" dirty="0" smtClean="0"/>
              <a:t>flash do He</a:t>
            </a:r>
            <a:r>
              <a:rPr lang="pt-BR" baseline="0" dirty="0" smtClean="0"/>
              <a:t>. A pressão de degenerescência dos elétrons não permite a imediata expansão do núcleo com o início das reações de fusão do He. A temperatura vai aumentando sem a correspondente expansão, o que intensifica a taxa de reações que por sua vez aumenta mais ainda a temperatura, aumentando ainda mais a taxa de reações. O processo culmina com o </a:t>
            </a:r>
            <a:r>
              <a:rPr lang="pt-BR" i="1" baseline="0" dirty="0" smtClean="0"/>
              <a:t>flash</a:t>
            </a:r>
            <a:r>
              <a:rPr lang="pt-BR" baseline="0" dirty="0" smtClean="0"/>
              <a:t>, onde a temperatura finalmente chega ao ponto de liberar o núcleo da pressão de degenerescência e ele volta a expandir, com diminuição da taxa de produção de energia com a queda de temperatura. Portanto, a partir desse ponto a luminosidade da estrela diminui até estabilizar-se na fase seguinte – o Ramo Horizontal.</a:t>
            </a:r>
          </a:p>
          <a:p>
            <a:endParaRPr lang="pt-BR" baseline="0"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47</a:t>
            </a:fld>
            <a:endParaRPr lang="pt-BR"/>
          </a:p>
        </p:txBody>
      </p:sp>
    </p:spTree>
    <p:extLst>
      <p:ext uri="{BB962C8B-B14F-4D97-AF65-F5344CB8AC3E}">
        <p14:creationId xmlns:p14="http://schemas.microsoft.com/office/powerpoint/2010/main" val="881733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Com a taxa mais amena de produção de energia via </a:t>
            </a:r>
            <a:r>
              <a:rPr lang="pt-BR" dirty="0" err="1" smtClean="0"/>
              <a:t>triplo-alfa</a:t>
            </a:r>
            <a:r>
              <a:rPr lang="pt-BR" dirty="0" smtClean="0"/>
              <a:t>, a estrela passa por um período de relativa estabilidade no</a:t>
            </a:r>
            <a:r>
              <a:rPr lang="pt-BR" baseline="0" dirty="0" smtClean="0"/>
              <a:t> chamado Ramo Horizontal. O Ramo Horizontal pode ser entendido como a “sequência principal da queima do He”, embora a estrela passe apenas 1% da sua vida nessa fase. Os cálculos de estrutura estelar mostram que as massas dos núcleos de estrelas nessa fase são aproximadamente iguais, independentemente das suas massas totais. Desta forma, a posição da estrela no Ramo Horizontal está associada à massa do envelope de gás que envolve o núcleo. Quanto menor a massa desse envelope, mais azulada é a estrela, de forma que as estrelas de </a:t>
            </a:r>
            <a:r>
              <a:rPr lang="pt-BR" i="1" baseline="0" dirty="0" smtClean="0"/>
              <a:t>maior massa se localizam à direita no RH, </a:t>
            </a:r>
            <a:r>
              <a:rPr lang="pt-BR" i="0" baseline="0" dirty="0" smtClean="0"/>
              <a:t>contrariamente o que se verifica na SP. (Cambridge </a:t>
            </a:r>
            <a:r>
              <a:rPr lang="pt-BR" i="0" baseline="0" dirty="0" err="1" smtClean="0"/>
              <a:t>University</a:t>
            </a:r>
            <a:r>
              <a:rPr lang="pt-BR" i="0" baseline="0" dirty="0" smtClean="0"/>
              <a:t> – IOA - </a:t>
            </a:r>
            <a:r>
              <a:rPr lang="en-US" sz="1200" kern="1200" baseline="0" dirty="0" smtClean="0">
                <a:solidFill>
                  <a:schemeClr val="tx1"/>
                </a:solidFill>
                <a:latin typeface="Times New Roman" pitchFamily="18" charset="0"/>
                <a:ea typeface="+mn-ea"/>
                <a:cs typeface="+mn-cs"/>
              </a:rPr>
              <a:t>M. </a:t>
            </a:r>
            <a:r>
              <a:rPr lang="en-US" sz="1200" kern="1200" baseline="0" dirty="0" err="1" smtClean="0">
                <a:solidFill>
                  <a:schemeClr val="tx1"/>
                </a:solidFill>
                <a:latin typeface="Times New Roman" pitchFamily="18" charset="0"/>
                <a:ea typeface="+mn-ea"/>
                <a:cs typeface="+mn-cs"/>
              </a:rPr>
              <a:t>Pettini</a:t>
            </a:r>
            <a:r>
              <a:rPr lang="en-US" sz="1200" kern="1200" baseline="0" dirty="0" smtClean="0">
                <a:solidFill>
                  <a:schemeClr val="tx1"/>
                </a:solidFill>
                <a:latin typeface="Times New Roman" pitchFamily="18" charset="0"/>
                <a:ea typeface="+mn-ea"/>
                <a:cs typeface="+mn-cs"/>
              </a:rPr>
              <a:t>: Structure and Evolution of Stars | Lecture 15)</a:t>
            </a:r>
            <a:endParaRPr lang="pt-BR" i="1"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48</a:t>
            </a:fld>
            <a:endParaRPr lang="pt-BR"/>
          </a:p>
        </p:txBody>
      </p:sp>
    </p:spTree>
    <p:extLst>
      <p:ext uri="{BB962C8B-B14F-4D97-AF65-F5344CB8AC3E}">
        <p14:creationId xmlns:p14="http://schemas.microsoft.com/office/powerpoint/2010/main" val="2266689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Os núcleos de He são conhecidos como partículas alfa: uma reminiscência dos primeiros estudos sobre radioatividade. Daí</a:t>
            </a:r>
            <a:r>
              <a:rPr lang="pt-BR" baseline="0" dirty="0" smtClean="0"/>
              <a:t> o nome </a:t>
            </a:r>
            <a:r>
              <a:rPr lang="pt-BR" baseline="0" dirty="0" err="1" smtClean="0"/>
              <a:t>triplo-alfa</a:t>
            </a:r>
            <a:r>
              <a:rPr lang="pt-BR" baseline="0" dirty="0" smtClean="0"/>
              <a:t> para esta reação.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49</a:t>
            </a:fld>
            <a:endParaRPr lang="pt-BR"/>
          </a:p>
        </p:txBody>
      </p:sp>
    </p:spTree>
    <p:extLst>
      <p:ext uri="{BB962C8B-B14F-4D97-AF65-F5344CB8AC3E}">
        <p14:creationId xmlns:p14="http://schemas.microsoft.com/office/powerpoint/2010/main" val="3453903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Na sigla em inglês:</a:t>
            </a:r>
            <a:r>
              <a:rPr lang="pt-BR" baseline="0" dirty="0" smtClean="0"/>
              <a:t> </a:t>
            </a:r>
            <a:r>
              <a:rPr lang="pt-BR" dirty="0" smtClean="0"/>
              <a:t>AGB: </a:t>
            </a:r>
            <a:r>
              <a:rPr lang="pt-BR" dirty="0" err="1" smtClean="0"/>
              <a:t>Asymptotic</a:t>
            </a:r>
            <a:r>
              <a:rPr lang="pt-BR" baseline="0" dirty="0" smtClean="0"/>
              <a:t> </a:t>
            </a:r>
            <a:r>
              <a:rPr lang="pt-BR" baseline="0" dirty="0" err="1" smtClean="0"/>
              <a:t>Giant</a:t>
            </a:r>
            <a:r>
              <a:rPr lang="pt-BR" baseline="0" dirty="0" smtClean="0"/>
              <a:t> </a:t>
            </a:r>
            <a:r>
              <a:rPr lang="pt-BR" baseline="0" dirty="0" err="1" smtClean="0"/>
              <a:t>Branch</a:t>
            </a:r>
            <a:r>
              <a:rPr lang="pt-BR" baseline="0" dirty="0" smtClean="0"/>
              <a:t>. Com a escassez do He, que já foi convertido em C principalmente e um pouco de O, a estrela passa por uma situação semelhante àquela da fase de subgigante. Desta vez, há duas camadas de “queima” em casca. O colapso do núcleo de C inerte produz temperaturas altas que intensificam as queimas em camadas, resultando num novo inchaço da estrela, que fica ainda maior que na fase de gigante vermelha, ascendendo novamente no ramo das gigantes, porém por outro caminho, o ramo assintótico. Embora o núcleo colapse e esquente, para estrelas de pouca massa (abaixo de 8 massas solares) a temperatura no núcleo não atinge os 600 milhões ºC necessários à fusão do carbono.</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50</a:t>
            </a:fld>
            <a:endParaRPr lang="pt-BR"/>
          </a:p>
        </p:txBody>
      </p:sp>
    </p:spTree>
    <p:extLst>
      <p:ext uri="{BB962C8B-B14F-4D97-AF65-F5344CB8AC3E}">
        <p14:creationId xmlns:p14="http://schemas.microsoft.com/office/powerpoint/2010/main" val="14020523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51</a:t>
            </a:fld>
            <a:endParaRPr lang="pt-BR"/>
          </a:p>
        </p:txBody>
      </p:sp>
    </p:spTree>
    <p:extLst>
      <p:ext uri="{BB962C8B-B14F-4D97-AF65-F5344CB8AC3E}">
        <p14:creationId xmlns:p14="http://schemas.microsoft.com/office/powerpoint/2010/main" val="3500977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Apesar de ser um vídeo bastante ilustrativo do processo, além</a:t>
            </a:r>
            <a:r>
              <a:rPr lang="pt-BR" baseline="0" dirty="0" smtClean="0"/>
              <a:t> de um tanto dramático, é bom saber que o Sol passa 100 milhões de anos entre a fase de subgigante e o flash do He.</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52</a:t>
            </a:fld>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Embora ainda</a:t>
            </a:r>
            <a:r>
              <a:rPr lang="pt-BR" baseline="0" dirty="0" smtClean="0"/>
              <a:t> não haja consenso na literatura, muitos autores consideram que estrelas semelhantes ao Sol não chegam a tornarem-se supergigantes, liberando gradativamente suas camadas exteriores para o espaço sob a forma de nebulosa planetária. A pressão intensa nas regiões mais externas do núcleo provocam uma queima instável de He na casca sob a forma de flashes. Essas erupções esquentam as camadas exteriores da estrela, que se expandem mas, ao esfriarem, voltam a cair na direção do centro. Esse processo faz a estrela oscilar, mas as amplitudes das oscilações vão ficando cada vez maiores. Isso porque na expansão, com a queda da temperatura, os elétrons se recombinam com os núcleos e emitem fótons que contribuem com um “empurrão extra”. O processo culmina com a expulsão definitiva dessas camadas externas. Quando o núcleo central colapsar até o seu tamanho mínimo, a temperatura superficial alta terminará por fazer o gás expulso brilhar, e isso é o que vemos sob a forma de nebulosa planetária. O nome “planetária” é um nome ruim: é um nome que sobreviveu desde os tempos dos primeiros observadores desses objetos (séc. XVIII), que julgavam essas nebulosas parecidas com Urano ou Netuno ao telescópio.</a:t>
            </a:r>
          </a:p>
          <a:p>
            <a:pPr algn="just">
              <a:buClr>
                <a:schemeClr val="accent1"/>
              </a:buClr>
            </a:pPr>
            <a:endParaRPr lang="pt-BR" sz="1000" b="0" dirty="0" smtClean="0">
              <a:solidFill>
                <a:schemeClr val="accent1"/>
              </a:solidFill>
              <a:latin typeface="Century Gothic" pitchFamily="34" charset="0"/>
            </a:endParaRPr>
          </a:p>
          <a:p>
            <a:pPr algn="just">
              <a:buClr>
                <a:schemeClr val="accent1"/>
              </a:buClr>
            </a:pPr>
            <a:endParaRPr lang="pt-BR" sz="1000" b="0" dirty="0" smtClean="0">
              <a:solidFill>
                <a:schemeClr val="accent1"/>
              </a:solidFill>
              <a:latin typeface="Century Gothic" pitchFamily="34" charset="0"/>
            </a:endParaRP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53</a:t>
            </a:fld>
            <a:endParaRPr lang="pt-BR"/>
          </a:p>
        </p:txBody>
      </p:sp>
    </p:spTree>
    <p:extLst>
      <p:ext uri="{BB962C8B-B14F-4D97-AF65-F5344CB8AC3E}">
        <p14:creationId xmlns:p14="http://schemas.microsoft.com/office/powerpoint/2010/main" val="25750575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dirty="0" err="1" smtClean="0"/>
              <a:t>Abell</a:t>
            </a:r>
            <a:r>
              <a:rPr lang="en-US" dirty="0" smtClean="0"/>
              <a:t> 39 é </a:t>
            </a:r>
            <a:r>
              <a:rPr lang="en-US" dirty="0" err="1" smtClean="0"/>
              <a:t>uma</a:t>
            </a:r>
            <a:r>
              <a:rPr lang="en-US" dirty="0" smtClean="0"/>
              <a:t> </a:t>
            </a:r>
            <a:r>
              <a:rPr lang="en-US" dirty="0" err="1" smtClean="0"/>
              <a:t>nebulosa</a:t>
            </a:r>
            <a:r>
              <a:rPr lang="en-US" baseline="0" dirty="0" smtClean="0"/>
              <a:t> </a:t>
            </a:r>
            <a:r>
              <a:rPr lang="en-US" baseline="0" dirty="0" err="1" smtClean="0"/>
              <a:t>planetária</a:t>
            </a:r>
            <a:r>
              <a:rPr lang="en-US" baseline="0" dirty="0" smtClean="0"/>
              <a:t> </a:t>
            </a:r>
            <a:r>
              <a:rPr lang="en-US" baseline="0" dirty="0" err="1" smtClean="0"/>
              <a:t>cuja</a:t>
            </a:r>
            <a:r>
              <a:rPr lang="en-US" baseline="0" dirty="0" smtClean="0"/>
              <a:t> </a:t>
            </a:r>
            <a:r>
              <a:rPr lang="en-US" baseline="0" dirty="0" err="1" smtClean="0"/>
              <a:t>estrutura</a:t>
            </a:r>
            <a:r>
              <a:rPr lang="en-US" baseline="0" dirty="0" smtClean="0"/>
              <a:t> é </a:t>
            </a:r>
            <a:r>
              <a:rPr lang="en-US" baseline="0" dirty="0" err="1" smtClean="0"/>
              <a:t>quase</a:t>
            </a:r>
            <a:r>
              <a:rPr lang="en-US" baseline="0" dirty="0" smtClean="0"/>
              <a:t> </a:t>
            </a:r>
            <a:r>
              <a:rPr lang="en-US" baseline="0" dirty="0" err="1" smtClean="0"/>
              <a:t>perfeitamente</a:t>
            </a:r>
            <a:r>
              <a:rPr lang="en-US" baseline="0" dirty="0" smtClean="0"/>
              <a:t> </a:t>
            </a:r>
            <a:r>
              <a:rPr lang="en-US" baseline="0" dirty="0" err="1" smtClean="0"/>
              <a:t>esférica</a:t>
            </a:r>
            <a:r>
              <a:rPr lang="en-US" baseline="0" dirty="0" smtClean="0"/>
              <a:t>. O </a:t>
            </a:r>
            <a:r>
              <a:rPr lang="en-US" baseline="0" dirty="0" err="1" smtClean="0"/>
              <a:t>efeito</a:t>
            </a:r>
            <a:r>
              <a:rPr lang="en-US" baseline="0" dirty="0" smtClean="0"/>
              <a:t> de </a:t>
            </a:r>
            <a:r>
              <a:rPr lang="en-US" baseline="0" dirty="0" err="1" smtClean="0"/>
              <a:t>borda</a:t>
            </a:r>
            <a:r>
              <a:rPr lang="en-US" baseline="0" dirty="0" smtClean="0"/>
              <a:t> </a:t>
            </a:r>
            <a:r>
              <a:rPr lang="en-US" baseline="0" dirty="0" err="1" smtClean="0"/>
              <a:t>dá</a:t>
            </a:r>
            <a:r>
              <a:rPr lang="en-US" baseline="0" dirty="0" smtClean="0"/>
              <a:t> a </a:t>
            </a:r>
            <a:r>
              <a:rPr lang="en-US" baseline="0" dirty="0" err="1" smtClean="0"/>
              <a:t>impressão</a:t>
            </a:r>
            <a:r>
              <a:rPr lang="en-US" baseline="0" dirty="0" smtClean="0"/>
              <a:t> de </a:t>
            </a:r>
            <a:r>
              <a:rPr lang="en-US" baseline="0" dirty="0" err="1" smtClean="0"/>
              <a:t>que</a:t>
            </a:r>
            <a:r>
              <a:rPr lang="en-US" baseline="0" dirty="0" smtClean="0"/>
              <a:t> se </a:t>
            </a:r>
            <a:r>
              <a:rPr lang="en-US" baseline="0" dirty="0" err="1" smtClean="0"/>
              <a:t>trata</a:t>
            </a:r>
            <a:r>
              <a:rPr lang="en-US" baseline="0" dirty="0" smtClean="0"/>
              <a:t> de um </a:t>
            </a:r>
            <a:r>
              <a:rPr lang="en-US" baseline="0" dirty="0" err="1" smtClean="0"/>
              <a:t>anel</a:t>
            </a:r>
            <a:r>
              <a:rPr lang="en-US" baseline="0" dirty="0" smtClean="0"/>
              <a:t>. </a:t>
            </a:r>
            <a:r>
              <a:rPr lang="en-US" dirty="0" smtClean="0"/>
              <a:t>A </a:t>
            </a:r>
            <a:r>
              <a:rPr lang="en-US" dirty="0" err="1" smtClean="0"/>
              <a:t>cor</a:t>
            </a:r>
            <a:r>
              <a:rPr lang="en-US" dirty="0" smtClean="0"/>
              <a:t> </a:t>
            </a:r>
            <a:r>
              <a:rPr lang="en-US" dirty="0" err="1" smtClean="0"/>
              <a:t>azul</a:t>
            </a:r>
            <a:r>
              <a:rPr lang="en-US" dirty="0" smtClean="0"/>
              <a:t> é </a:t>
            </a:r>
            <a:r>
              <a:rPr lang="en-US" dirty="0" err="1" smtClean="0"/>
              <a:t>consequência</a:t>
            </a:r>
            <a:r>
              <a:rPr lang="en-US" dirty="0" smtClean="0"/>
              <a:t> do </a:t>
            </a:r>
            <a:r>
              <a:rPr lang="en-US" dirty="0" err="1" smtClean="0"/>
              <a:t>uso</a:t>
            </a:r>
            <a:r>
              <a:rPr lang="en-US" dirty="0" smtClean="0"/>
              <a:t> de um </a:t>
            </a:r>
            <a:r>
              <a:rPr lang="en-US" dirty="0" err="1" smtClean="0"/>
              <a:t>filtro</a:t>
            </a:r>
            <a:r>
              <a:rPr lang="en-US" dirty="0" smtClean="0"/>
              <a:t> </a:t>
            </a:r>
            <a:r>
              <a:rPr lang="en-US" dirty="0" err="1" smtClean="0"/>
              <a:t>que</a:t>
            </a:r>
            <a:r>
              <a:rPr lang="en-US" dirty="0" smtClean="0"/>
              <a:t> </a:t>
            </a:r>
            <a:r>
              <a:rPr lang="en-US" dirty="0" err="1" smtClean="0"/>
              <a:t>isola</a:t>
            </a:r>
            <a:r>
              <a:rPr lang="en-US" dirty="0" smtClean="0"/>
              <a:t> a </a:t>
            </a:r>
            <a:r>
              <a:rPr lang="en-US" dirty="0" err="1" smtClean="0"/>
              <a:t>luz</a:t>
            </a:r>
            <a:r>
              <a:rPr lang="en-US" dirty="0" smtClean="0"/>
              <a:t> </a:t>
            </a:r>
            <a:r>
              <a:rPr lang="en-US" dirty="0" err="1" smtClean="0"/>
              <a:t>emitida</a:t>
            </a:r>
            <a:r>
              <a:rPr lang="en-US" dirty="0" smtClean="0"/>
              <a:t> </a:t>
            </a:r>
            <a:r>
              <a:rPr lang="en-US" dirty="0" err="1" smtClean="0"/>
              <a:t>por</a:t>
            </a:r>
            <a:r>
              <a:rPr lang="en-US" dirty="0" smtClean="0"/>
              <a:t> </a:t>
            </a:r>
            <a:r>
              <a:rPr lang="en-US" dirty="0" err="1" smtClean="0"/>
              <a:t>átomos</a:t>
            </a:r>
            <a:r>
              <a:rPr lang="en-US" baseline="0" dirty="0" smtClean="0"/>
              <a:t> de </a:t>
            </a:r>
            <a:r>
              <a:rPr lang="en-US" baseline="0" dirty="0" err="1" smtClean="0"/>
              <a:t>oxigênio</a:t>
            </a:r>
            <a:r>
              <a:rPr lang="en-US" baseline="0" dirty="0" smtClean="0"/>
              <a:t> </a:t>
            </a:r>
            <a:r>
              <a:rPr lang="en-US" baseline="0" dirty="0" err="1" smtClean="0"/>
              <a:t>na</a:t>
            </a:r>
            <a:r>
              <a:rPr lang="en-US" baseline="0" dirty="0" smtClean="0"/>
              <a:t> </a:t>
            </a:r>
            <a:r>
              <a:rPr lang="en-US" baseline="0" dirty="0" err="1" smtClean="0"/>
              <a:t>nebulosa</a:t>
            </a:r>
            <a:r>
              <a:rPr lang="en-US" baseline="0" dirty="0" smtClean="0"/>
              <a:t>. A </a:t>
            </a:r>
            <a:r>
              <a:rPr lang="en-US" baseline="0" dirty="0" err="1" smtClean="0"/>
              <a:t>nebulosa</a:t>
            </a:r>
            <a:r>
              <a:rPr lang="en-US" baseline="0" dirty="0" smtClean="0"/>
              <a:t> tem </a:t>
            </a:r>
            <a:r>
              <a:rPr lang="en-US" baseline="0" dirty="0" err="1" smtClean="0"/>
              <a:t>cerca</a:t>
            </a:r>
            <a:r>
              <a:rPr lang="en-US" baseline="0" dirty="0" smtClean="0"/>
              <a:t> de 5 </a:t>
            </a:r>
            <a:r>
              <a:rPr lang="en-US" baseline="0" dirty="0" err="1" smtClean="0"/>
              <a:t>a.l</a:t>
            </a:r>
            <a:r>
              <a:rPr lang="en-US" baseline="0" dirty="0" smtClean="0"/>
              <a:t>. de </a:t>
            </a:r>
            <a:r>
              <a:rPr lang="en-US" baseline="0" dirty="0" err="1" smtClean="0"/>
              <a:t>diâmetro</a:t>
            </a:r>
            <a:r>
              <a:rPr lang="en-US" baseline="0" dirty="0" smtClean="0"/>
              <a:t> e </a:t>
            </a:r>
            <a:r>
              <a:rPr lang="en-US" baseline="0" dirty="0" err="1" smtClean="0"/>
              <a:t>fica</a:t>
            </a:r>
            <a:r>
              <a:rPr lang="en-US" baseline="0" dirty="0" smtClean="0"/>
              <a:t> a 7.000 </a:t>
            </a:r>
            <a:r>
              <a:rPr lang="en-US" baseline="0" dirty="0" err="1" smtClean="0"/>
              <a:t>a.l</a:t>
            </a:r>
            <a:r>
              <a:rPr lang="en-US" baseline="0" dirty="0" smtClean="0"/>
              <a:t>. </a:t>
            </a:r>
            <a:r>
              <a:rPr lang="en-US" baseline="0" dirty="0" err="1" smtClean="0"/>
              <a:t>na</a:t>
            </a:r>
            <a:r>
              <a:rPr lang="en-US" baseline="0" dirty="0" smtClean="0"/>
              <a:t> </a:t>
            </a:r>
            <a:r>
              <a:rPr lang="en-US" baseline="0" dirty="0" err="1" smtClean="0"/>
              <a:t>constelação</a:t>
            </a:r>
            <a:r>
              <a:rPr lang="en-US" baseline="0" dirty="0" smtClean="0"/>
              <a:t> de Hercules.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54</a:t>
            </a:fld>
            <a:endParaRPr lang="pt-BR"/>
          </a:p>
        </p:txBody>
      </p:sp>
    </p:spTree>
    <p:extLst>
      <p:ext uri="{BB962C8B-B14F-4D97-AF65-F5344CB8AC3E}">
        <p14:creationId xmlns:p14="http://schemas.microsoft.com/office/powerpoint/2010/main" val="17214311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A Nebulosa do anel (</a:t>
            </a:r>
            <a:r>
              <a:rPr lang="pt-BR" dirty="0" err="1" smtClean="0"/>
              <a:t>Ring</a:t>
            </a:r>
            <a:r>
              <a:rPr lang="pt-BR" dirty="0" smtClean="0"/>
              <a:t> </a:t>
            </a:r>
            <a:r>
              <a:rPr lang="pt-BR" dirty="0" err="1" smtClean="0"/>
              <a:t>Nebula</a:t>
            </a:r>
            <a:r>
              <a:rPr lang="pt-BR" dirty="0" smtClean="0"/>
              <a:t>) é uma nebulosa planetária</a:t>
            </a:r>
            <a:r>
              <a:rPr lang="pt-BR" baseline="0" dirty="0" smtClean="0"/>
              <a:t> acessível com pequenos telescópios a uma distância de 2300 </a:t>
            </a:r>
            <a:r>
              <a:rPr lang="pt-BR" baseline="0" dirty="0" err="1" smtClean="0"/>
              <a:t>a.l.</a:t>
            </a:r>
            <a:r>
              <a:rPr lang="pt-BR" baseline="0" dirty="0" smtClean="0"/>
              <a:t> na constelação de Lyra, a Lira. A nebulosa têm cerca de 3 </a:t>
            </a:r>
            <a:r>
              <a:rPr lang="pt-BR" baseline="0" dirty="0" err="1" smtClean="0"/>
              <a:t>a.l.</a:t>
            </a:r>
            <a:r>
              <a:rPr lang="pt-BR" baseline="0" dirty="0" smtClean="0"/>
              <a:t> de extensão. Embora inicialmente as nebulosas planetárias fossem entendidas como conchas aproximadamente esféricas (como o caso de </a:t>
            </a:r>
            <a:r>
              <a:rPr lang="pt-BR" baseline="0" dirty="0" err="1" smtClean="0"/>
              <a:t>Abell</a:t>
            </a:r>
            <a:r>
              <a:rPr lang="pt-BR" baseline="0" dirty="0" smtClean="0"/>
              <a:t> 39, no slide anterior) que por efeito de borda eram observadas como  anéis, recentemente essa visão mudou e percebeu-se que nebulosas como a do anel têm, de fato, uma estrutura anelar.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55</a:t>
            </a:fld>
            <a:endParaRPr lang="pt-BR"/>
          </a:p>
        </p:txBody>
      </p:sp>
    </p:spTree>
    <p:extLst>
      <p:ext uri="{BB962C8B-B14F-4D97-AF65-F5344CB8AC3E}">
        <p14:creationId xmlns:p14="http://schemas.microsoft.com/office/powerpoint/2010/main" val="3662239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Nebulosa da Ampulheta.</a:t>
            </a:r>
            <a:r>
              <a:rPr lang="pt-BR" baseline="0" dirty="0" smtClean="0"/>
              <a:t> Nome de catálogo MyCn18. Outra nebulosa planetária, a Nebulosa da Ampulheta (</a:t>
            </a:r>
            <a:r>
              <a:rPr lang="pt-BR" baseline="0" dirty="0" err="1" smtClean="0"/>
              <a:t>Hourglass</a:t>
            </a:r>
            <a:r>
              <a:rPr lang="pt-BR" baseline="0" dirty="0" smtClean="0"/>
              <a:t> </a:t>
            </a:r>
            <a:r>
              <a:rPr lang="pt-BR" baseline="0" dirty="0" err="1" smtClean="0"/>
              <a:t>Nebula</a:t>
            </a:r>
            <a:r>
              <a:rPr lang="pt-BR" baseline="0" dirty="0" smtClean="0"/>
              <a:t>) se localiza na constelação de </a:t>
            </a:r>
            <a:r>
              <a:rPr lang="pt-BR" baseline="0" dirty="0" err="1" smtClean="0"/>
              <a:t>Musca</a:t>
            </a:r>
            <a:r>
              <a:rPr lang="pt-BR" baseline="0" dirty="0" smtClean="0"/>
              <a:t>, a Mosca, a uma distância de 8 mil </a:t>
            </a:r>
            <a:r>
              <a:rPr lang="pt-BR" baseline="0" dirty="0" err="1" smtClean="0"/>
              <a:t>a.l.</a:t>
            </a:r>
            <a:r>
              <a:rPr lang="pt-BR" baseline="0" dirty="0" smtClean="0"/>
              <a:t>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56</a:t>
            </a:fld>
            <a:endParaRPr lang="pt-BR"/>
          </a:p>
        </p:txBody>
      </p:sp>
    </p:spTree>
    <p:extLst>
      <p:ext uri="{BB962C8B-B14F-4D97-AF65-F5344CB8AC3E}">
        <p14:creationId xmlns:p14="http://schemas.microsoft.com/office/powerpoint/2010/main" val="3808508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dirty="0" smtClean="0"/>
              <a:t>A </a:t>
            </a:r>
            <a:r>
              <a:rPr lang="en-US" dirty="0" err="1" smtClean="0"/>
              <a:t>Nebulosa</a:t>
            </a:r>
            <a:r>
              <a:rPr lang="en-US" dirty="0" smtClean="0"/>
              <a:t> </a:t>
            </a:r>
            <a:r>
              <a:rPr lang="en-US" dirty="0" err="1" smtClean="0"/>
              <a:t>Olho</a:t>
            </a:r>
            <a:r>
              <a:rPr lang="en-US" dirty="0" smtClean="0"/>
              <a:t> de</a:t>
            </a:r>
            <a:r>
              <a:rPr lang="en-US" baseline="0" dirty="0" smtClean="0"/>
              <a:t> </a:t>
            </a:r>
            <a:r>
              <a:rPr lang="en-US" baseline="0" dirty="0" err="1" smtClean="0"/>
              <a:t>Gato</a:t>
            </a:r>
            <a:r>
              <a:rPr lang="en-US" baseline="0" dirty="0" smtClean="0"/>
              <a:t> (Cat’s Eye Nebula) </a:t>
            </a:r>
            <a:r>
              <a:rPr lang="en-US" baseline="0" dirty="0" err="1" smtClean="0"/>
              <a:t>fica</a:t>
            </a:r>
            <a:r>
              <a:rPr lang="en-US" baseline="0" dirty="0" smtClean="0"/>
              <a:t> a 3.000 </a:t>
            </a:r>
            <a:r>
              <a:rPr lang="en-US" baseline="0" dirty="0" err="1" smtClean="0"/>
              <a:t>a.l</a:t>
            </a:r>
            <a:r>
              <a:rPr lang="en-US" baseline="0" dirty="0" smtClean="0"/>
              <a:t>. </a:t>
            </a:r>
            <a:r>
              <a:rPr lang="en-US" baseline="0" dirty="0" err="1" smtClean="0"/>
              <a:t>na</a:t>
            </a:r>
            <a:r>
              <a:rPr lang="en-US" baseline="0" dirty="0" smtClean="0"/>
              <a:t> </a:t>
            </a:r>
            <a:r>
              <a:rPr lang="en-US" baseline="0" dirty="0" err="1" smtClean="0"/>
              <a:t>constelação</a:t>
            </a:r>
            <a:r>
              <a:rPr lang="en-US" baseline="0" dirty="0" smtClean="0"/>
              <a:t> de Draco, o </a:t>
            </a:r>
            <a:r>
              <a:rPr lang="en-US" baseline="0" dirty="0" err="1" smtClean="0"/>
              <a:t>Dragão</a:t>
            </a:r>
            <a:r>
              <a:rPr lang="en-US" baseline="0" dirty="0" smtClean="0"/>
              <a:t>. As cores </a:t>
            </a:r>
            <a:r>
              <a:rPr lang="en-US" baseline="0" dirty="0" err="1" smtClean="0"/>
              <a:t>na</a:t>
            </a:r>
            <a:r>
              <a:rPr lang="en-US" baseline="0" dirty="0" smtClean="0"/>
              <a:t> </a:t>
            </a:r>
            <a:r>
              <a:rPr lang="en-US" baseline="0" dirty="0" err="1" smtClean="0"/>
              <a:t>imagem</a:t>
            </a:r>
            <a:r>
              <a:rPr lang="en-US" baseline="0" dirty="0" smtClean="0"/>
              <a:t> </a:t>
            </a:r>
            <a:r>
              <a:rPr lang="en-US" baseline="0" dirty="0" err="1" smtClean="0"/>
              <a:t>têm</a:t>
            </a:r>
            <a:r>
              <a:rPr lang="en-US" baseline="0" dirty="0" smtClean="0"/>
              <a:t> as </a:t>
            </a:r>
            <a:r>
              <a:rPr lang="en-US" baseline="0" dirty="0" err="1" smtClean="0"/>
              <a:t>seguintes</a:t>
            </a:r>
            <a:r>
              <a:rPr lang="en-US" baseline="0" dirty="0" smtClean="0"/>
              <a:t> </a:t>
            </a:r>
            <a:r>
              <a:rPr lang="en-US" baseline="0" dirty="0" err="1" smtClean="0"/>
              <a:t>correspondências</a:t>
            </a:r>
            <a:r>
              <a:rPr lang="en-US" baseline="0" dirty="0" smtClean="0"/>
              <a:t>: </a:t>
            </a:r>
            <a:r>
              <a:rPr lang="en-US" baseline="0" dirty="0" err="1" smtClean="0"/>
              <a:t>vermelho</a:t>
            </a:r>
            <a:r>
              <a:rPr lang="en-US" baseline="0" dirty="0" smtClean="0"/>
              <a:t>: H-</a:t>
            </a:r>
            <a:r>
              <a:rPr lang="en-US" baseline="0" dirty="0" err="1" smtClean="0"/>
              <a:t>alfa</a:t>
            </a:r>
            <a:r>
              <a:rPr lang="en-US" baseline="0" dirty="0" smtClean="0"/>
              <a:t>; </a:t>
            </a:r>
            <a:r>
              <a:rPr lang="en-US" baseline="0" dirty="0" err="1" smtClean="0"/>
              <a:t>azul</a:t>
            </a:r>
            <a:r>
              <a:rPr lang="en-US" baseline="0" dirty="0" smtClean="0"/>
              <a:t>: </a:t>
            </a:r>
            <a:r>
              <a:rPr lang="en-US" baseline="0" dirty="0" err="1" smtClean="0"/>
              <a:t>oxigênio</a:t>
            </a:r>
            <a:r>
              <a:rPr lang="en-US" baseline="0" dirty="0" smtClean="0"/>
              <a:t> </a:t>
            </a:r>
            <a:r>
              <a:rPr lang="en-US" baseline="0" dirty="0" err="1" smtClean="0"/>
              <a:t>neutro</a:t>
            </a:r>
            <a:r>
              <a:rPr lang="en-US" baseline="0" dirty="0" smtClean="0"/>
              <a:t>; </a:t>
            </a:r>
            <a:r>
              <a:rPr lang="en-US" baseline="0" dirty="0" err="1" smtClean="0"/>
              <a:t>verde</a:t>
            </a:r>
            <a:r>
              <a:rPr lang="en-US" baseline="0" dirty="0" smtClean="0"/>
              <a:t>: </a:t>
            </a:r>
            <a:r>
              <a:rPr lang="en-US" baseline="0" dirty="0" err="1" smtClean="0"/>
              <a:t>nitrogênio</a:t>
            </a:r>
            <a:r>
              <a:rPr lang="en-US" baseline="0" dirty="0" smtClean="0"/>
              <a:t> </a:t>
            </a:r>
            <a:r>
              <a:rPr lang="en-US" baseline="0" dirty="0" err="1" smtClean="0"/>
              <a:t>ionizado</a:t>
            </a:r>
            <a:r>
              <a:rPr lang="en-US" baseline="0" dirty="0" smtClean="0"/>
              <a:t>. </a:t>
            </a:r>
            <a:endParaRPr lang="en-US"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57</a:t>
            </a:fld>
            <a:endParaRPr lang="pt-BR"/>
          </a:p>
        </p:txBody>
      </p:sp>
    </p:spTree>
    <p:extLst>
      <p:ext uri="{BB962C8B-B14F-4D97-AF65-F5344CB8AC3E}">
        <p14:creationId xmlns:p14="http://schemas.microsoft.com/office/powerpoint/2010/main" val="37402705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58</a:t>
            </a:fld>
            <a:endParaRPr lang="pt-BR"/>
          </a:p>
        </p:txBody>
      </p:sp>
    </p:spTree>
    <p:extLst>
      <p:ext uri="{BB962C8B-B14F-4D97-AF65-F5344CB8AC3E}">
        <p14:creationId xmlns:p14="http://schemas.microsoft.com/office/powerpoint/2010/main" val="158322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59</a:t>
            </a:fld>
            <a:endParaRPr lang="pt-BR"/>
          </a:p>
        </p:txBody>
      </p:sp>
    </p:spTree>
    <p:extLst>
      <p:ext uri="{BB962C8B-B14F-4D97-AF65-F5344CB8AC3E}">
        <p14:creationId xmlns:p14="http://schemas.microsoft.com/office/powerpoint/2010/main" val="13408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6BD59C2-695C-457A-87D0-9FA74F96DDED}" type="slidenum">
              <a:rPr lang="pt-BR" smtClean="0"/>
              <a:pPr/>
              <a:t>6</a:t>
            </a:fld>
            <a:endParaRPr lang="pt-BR" smtClean="0"/>
          </a:p>
        </p:txBody>
      </p:sp>
      <p:sp>
        <p:nvSpPr>
          <p:cNvPr id="45059" name="Text Box 2"/>
          <p:cNvSpPr txBox="1">
            <a:spLocks noChangeArrowheads="1"/>
          </p:cNvSpPr>
          <p:nvPr/>
        </p:nvSpPr>
        <p:spPr bwMode="auto">
          <a:xfrm>
            <a:off x="1150938" y="657225"/>
            <a:ext cx="4556125" cy="3246438"/>
          </a:xfrm>
          <a:prstGeom prst="rect">
            <a:avLst/>
          </a:prstGeom>
          <a:solidFill>
            <a:srgbClr val="FFFFFF"/>
          </a:solidFill>
          <a:ln w="9525">
            <a:solidFill>
              <a:srgbClr val="000000"/>
            </a:solidFill>
            <a:miter lim="800000"/>
            <a:headEnd/>
            <a:tailEnd/>
          </a:ln>
        </p:spPr>
        <p:txBody>
          <a:bodyPr wrap="none" anchor="ctr"/>
          <a:lstStyle/>
          <a:p>
            <a:endParaRPr lang="pt-BR"/>
          </a:p>
        </p:txBody>
      </p:sp>
      <p:sp>
        <p:nvSpPr>
          <p:cNvPr id="45060" name="Rectangle 3"/>
          <p:cNvSpPr>
            <a:spLocks noGrp="1" noChangeArrowheads="1"/>
          </p:cNvSpPr>
          <p:nvPr>
            <p:ph type="body"/>
          </p:nvPr>
        </p:nvSpPr>
        <p:spPr>
          <a:xfrm>
            <a:off x="685800" y="4125913"/>
            <a:ext cx="5486400" cy="3911600"/>
          </a:xfrm>
          <a:noFill/>
          <a:ln/>
        </p:spPr>
        <p:txBody>
          <a:bodyPr wrap="none" anchor="ctr"/>
          <a:lstStyle/>
          <a:p>
            <a:endParaRPr lang="pt-BR"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pt-BR" dirty="0" smtClean="0"/>
              <a:t>A anã branca corresponde ao núcleo da gigante</a:t>
            </a:r>
            <a:r>
              <a:rPr lang="pt-BR" baseline="0" dirty="0" smtClean="0"/>
              <a:t> vermelha – RAG. No caso do Sol, a</a:t>
            </a:r>
            <a:r>
              <a:rPr lang="pt-BR" dirty="0" smtClean="0"/>
              <a:t> </a:t>
            </a:r>
            <a:r>
              <a:rPr lang="pt-BR" dirty="0" smtClean="0"/>
              <a:t>anã branca resultante é basicamente de carbono, pois trata-se do núcleo inerte, as “cinzas” da “queima” do hélio. Há outras anãs brancas previstas em teoria, no entanto. As anãs brancas de hélio seriam aquelas resultantes da evolução final de estrelas com massa inferior a 0,25 </a:t>
            </a:r>
            <a:r>
              <a:rPr lang="pt-BR" dirty="0" err="1" smtClean="0"/>
              <a:t>Msol</a:t>
            </a:r>
            <a:r>
              <a:rPr lang="pt-BR" dirty="0" smtClean="0"/>
              <a:t>. Elas não conseguem fazer a fusão do hélio e têm camadas convectivas que se estendem até o núcleo, providenciando um constante suprimento de hidrogênio até que toda a estrela se torne hélio. Mas o tempo envolvido no processo é grande demais – centenas de bilhões de anos! Assim, não deve haver uma única anã branca de hélio formada desse jeito (o Universo tem “apenas” 13,7 bilhões </a:t>
            </a:r>
            <a:r>
              <a:rPr lang="pt-BR" smtClean="0"/>
              <a:t>de anos). Mas </a:t>
            </a:r>
            <a:r>
              <a:rPr lang="pt-BR" dirty="0" smtClean="0"/>
              <a:t>anãs brancas com camadas exteriores capturadas por estrelas companheiras podem criar anãs brancas de hélio também. Outro caso é o das anãs brancas de neônio e oxigênio, que é a anã branca resultante da evolução de estrelas próximas ao limite de estrelas de pouca massa (8 </a:t>
            </a:r>
            <a:r>
              <a:rPr lang="pt-BR" dirty="0" err="1" smtClean="0"/>
              <a:t>Msol</a:t>
            </a:r>
            <a:r>
              <a:rPr lang="pt-BR" dirty="0" smtClean="0"/>
              <a:t>). A temperatura central permite a reação de hélio + oxigênio resultando em neônio + energia. Fonte: </a:t>
            </a:r>
            <a:r>
              <a:rPr lang="pt-BR" dirty="0" err="1" smtClean="0"/>
              <a:t>Chaisson</a:t>
            </a:r>
            <a:r>
              <a:rPr lang="pt-BR" dirty="0" smtClean="0"/>
              <a:t> e </a:t>
            </a:r>
            <a:r>
              <a:rPr lang="pt-BR" dirty="0" err="1" smtClean="0"/>
              <a:t>McMillan</a:t>
            </a:r>
            <a:r>
              <a:rPr lang="pt-BR" dirty="0" smtClean="0"/>
              <a:t>, </a:t>
            </a:r>
            <a:r>
              <a:rPr lang="pt-BR" dirty="0" err="1" smtClean="0"/>
              <a:t>Astronomy</a:t>
            </a:r>
            <a:r>
              <a:rPr lang="pt-BR" dirty="0" smtClean="0"/>
              <a:t> </a:t>
            </a:r>
            <a:r>
              <a:rPr lang="pt-BR" dirty="0" err="1" smtClean="0"/>
              <a:t>Today</a:t>
            </a:r>
            <a:r>
              <a:rPr lang="pt-BR" dirty="0" smtClean="0"/>
              <a:t>, 8ª ed., seção 20.3</a:t>
            </a:r>
            <a:r>
              <a:rPr lang="pt-BR" dirty="0"/>
              <a:t>.</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60</a:t>
            </a:fld>
            <a:endParaRPr lang="pt-BR"/>
          </a:p>
        </p:txBody>
      </p:sp>
    </p:spTree>
    <p:extLst>
      <p:ext uri="{BB962C8B-B14F-4D97-AF65-F5344CB8AC3E}">
        <p14:creationId xmlns:p14="http://schemas.microsoft.com/office/powerpoint/2010/main" val="841705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 fusca pesa em torno de 800 kg. A colher azul, com volume</a:t>
            </a:r>
            <a:r>
              <a:rPr lang="pt-BR" baseline="0" dirty="0" smtClean="0"/>
              <a:t> de 1 ml (=1centímetro cúbico) equivale a meia colher de café.</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61</a:t>
            </a:fld>
            <a:endParaRPr lang="pt-BR"/>
          </a:p>
        </p:txBody>
      </p:sp>
    </p:spTree>
    <p:extLst>
      <p:ext uri="{BB962C8B-B14F-4D97-AF65-F5344CB8AC3E}">
        <p14:creationId xmlns:p14="http://schemas.microsoft.com/office/powerpoint/2010/main" val="19862278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62</a:t>
            </a:fld>
            <a:endParaRPr 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63</a:t>
            </a:fld>
            <a:endParaRPr lang="pt-BR"/>
          </a:p>
        </p:txBody>
      </p:sp>
    </p:spTree>
    <p:extLst>
      <p:ext uri="{BB962C8B-B14F-4D97-AF65-F5344CB8AC3E}">
        <p14:creationId xmlns:p14="http://schemas.microsoft.com/office/powerpoint/2010/main" val="384939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Uma típica nuvem molecular antes do colapso pode ter dezenas de anos-luz</a:t>
            </a:r>
            <a:r>
              <a:rPr lang="pt-BR" baseline="0" dirty="0" smtClean="0"/>
              <a:t> de extensão, densidades da ordem de mil partículas por centímetro cúbico e temperaturas por volta dos 10K (-263°C). A massa inicial pode ser de até milhares de massas solares. Engatilhado por algum mecanismo externo (ondas de choque de supernovas próximas, estrelas de grande massa formadas nas proximidades etc.) o colapso se inicia e com ele a fragmentação da nuvem, que pode se partir em dezenas, centenas ou mesmo milhares de pedaços.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7</a:t>
            </a:fld>
            <a:endParaRPr lang="pt-BR"/>
          </a:p>
        </p:txBody>
      </p:sp>
    </p:spTree>
    <p:extLst>
      <p:ext uri="{BB962C8B-B14F-4D97-AF65-F5344CB8AC3E}">
        <p14:creationId xmlns:p14="http://schemas.microsoft.com/office/powerpoint/2010/main" val="3303957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8</a:t>
            </a:fld>
            <a:endParaRPr lang="pt-BR"/>
          </a:p>
        </p:txBody>
      </p:sp>
    </p:spTree>
    <p:extLst>
      <p:ext uri="{BB962C8B-B14F-4D97-AF65-F5344CB8AC3E}">
        <p14:creationId xmlns:p14="http://schemas.microsoft.com/office/powerpoint/2010/main" val="2748827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9</a:t>
            </a:fld>
            <a:endParaRPr lang="pt-BR"/>
          </a:p>
        </p:txBody>
      </p:sp>
    </p:spTree>
    <p:extLst>
      <p:ext uri="{BB962C8B-B14F-4D97-AF65-F5344CB8AC3E}">
        <p14:creationId xmlns:p14="http://schemas.microsoft.com/office/powerpoint/2010/main" val="3808773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www.capturingthenight.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fusion01.swf"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Red%20Giant%20Sun.mp4"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pt.aliexpress.com/" TargetMode="External"/><Relationship Id="rId4" Type="http://schemas.openxmlformats.org/officeDocument/2006/relationships/hyperlink" Target="https://parachoquescromados.wordpress.com/tag/fusca/"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755576" y="2564904"/>
            <a:ext cx="7560840" cy="1752600"/>
          </a:xfrm>
          <a:noFill/>
        </p:spPr>
        <p:txBody>
          <a:bodyPr/>
          <a:lstStyle/>
          <a:p>
            <a:pPr>
              <a:spcBef>
                <a:spcPts val="0"/>
              </a:spcBef>
            </a:pPr>
            <a:r>
              <a:rPr lang="pt-BR" sz="4400" dirty="0" smtClean="0">
                <a:solidFill>
                  <a:srgbClr val="00CC99"/>
                </a:solidFill>
                <a:latin typeface="Century Gothic" pitchFamily="34" charset="0"/>
              </a:rPr>
              <a:t>Formação Estelar e Evolução de Estrelas </a:t>
            </a:r>
          </a:p>
          <a:p>
            <a:pPr>
              <a:spcBef>
                <a:spcPts val="0"/>
              </a:spcBef>
            </a:pPr>
            <a:r>
              <a:rPr lang="pt-BR" sz="4400" dirty="0" smtClean="0">
                <a:solidFill>
                  <a:srgbClr val="00CC99"/>
                </a:solidFill>
                <a:latin typeface="Century Gothic" pitchFamily="34" charset="0"/>
              </a:rPr>
              <a:t>de Pouca Massa</a:t>
            </a:r>
            <a:endParaRPr lang="pt-BR" sz="7200" dirty="0" smtClean="0">
              <a:solidFill>
                <a:srgbClr val="00CC99"/>
              </a:solidFill>
              <a:latin typeface="Century Gothic" pitchFamily="34" charset="0"/>
            </a:endParaRPr>
          </a:p>
        </p:txBody>
      </p:sp>
      <p:sp>
        <p:nvSpPr>
          <p:cNvPr id="9" name="CaixaDeTexto 8"/>
          <p:cNvSpPr txBox="1"/>
          <p:nvPr/>
        </p:nvSpPr>
        <p:spPr>
          <a:xfrm>
            <a:off x="5868144" y="5661248"/>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André Luiz da Silva</a:t>
            </a:r>
          </a:p>
          <a:p>
            <a:pPr algn="l"/>
            <a:r>
              <a:rPr lang="pt-BR" sz="1400" dirty="0" smtClean="0">
                <a:solidFill>
                  <a:srgbClr val="00CC99"/>
                </a:solidFill>
                <a:latin typeface="Century Gothic" pitchFamily="34" charset="0"/>
              </a:rPr>
              <a:t>Observatório  Dietrich </a:t>
            </a:r>
            <a:r>
              <a:rPr lang="pt-BR" sz="1400" dirty="0" err="1" smtClean="0">
                <a:solidFill>
                  <a:srgbClr val="00CC99"/>
                </a:solidFill>
                <a:latin typeface="Century Gothic" pitchFamily="34" charset="0"/>
              </a:rPr>
              <a:t>Schiel</a:t>
            </a:r>
            <a:endParaRPr lang="pt-BR" sz="1400" dirty="0" smtClean="0">
              <a:solidFill>
                <a:srgbClr val="00CC99"/>
              </a:solidFill>
              <a:latin typeface="Century Gothic" pitchFamily="34" charset="0"/>
            </a:endParaRP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504" y="80856"/>
            <a:ext cx="2052000" cy="2052000"/>
          </a:xfrm>
          <a:prstGeom prst="rect">
            <a:avLst/>
          </a:prstGeom>
        </p:spPr>
      </p:pic>
      <p:grpSp>
        <p:nvGrpSpPr>
          <p:cNvPr id="13" name="Agrupar 12"/>
          <p:cNvGrpSpPr/>
          <p:nvPr/>
        </p:nvGrpSpPr>
        <p:grpSpPr>
          <a:xfrm>
            <a:off x="2955389" y="160804"/>
            <a:ext cx="4055214" cy="1528169"/>
            <a:chOff x="2843808" y="79211"/>
            <a:chExt cx="4055214" cy="1528169"/>
          </a:xfrm>
        </p:grpSpPr>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8364" y="79211"/>
              <a:ext cx="1484665" cy="1424871"/>
            </a:xfrm>
            <a:prstGeom prst="rect">
              <a:avLst/>
            </a:prstGeom>
          </p:spPr>
        </p:pic>
        <p:sp>
          <p:nvSpPr>
            <p:cNvPr id="15" name="Retângulo 14"/>
            <p:cNvSpPr/>
            <p:nvPr/>
          </p:nvSpPr>
          <p:spPr>
            <a:xfrm>
              <a:off x="2843808" y="1330381"/>
              <a:ext cx="4055214" cy="276999"/>
            </a:xfrm>
            <a:prstGeom prst="rect">
              <a:avLst/>
            </a:prstGeom>
          </p:spPr>
          <p:txBody>
            <a:bodyPr wrap="square">
              <a:spAutoFit/>
            </a:bodyPr>
            <a:lstStyle/>
            <a:p>
              <a:pPr algn="ctr"/>
              <a:r>
                <a:rPr lang="pt-BR" sz="1200" b="0" dirty="0" smtClean="0">
                  <a:solidFill>
                    <a:schemeClr val="bg1"/>
                  </a:solidFill>
                  <a:latin typeface="Century Gothic" panose="020B0502020202020204" pitchFamily="34" charset="0"/>
                </a:rPr>
                <a:t>Observatório Dietrich </a:t>
              </a:r>
              <a:r>
                <a:rPr lang="pt-BR" sz="1200" b="0" dirty="0" err="1" smtClean="0">
                  <a:solidFill>
                    <a:schemeClr val="bg1"/>
                  </a:solidFill>
                  <a:latin typeface="Century Gothic" panose="020B0502020202020204" pitchFamily="34" charset="0"/>
                </a:rPr>
                <a:t>Schiel</a:t>
              </a:r>
              <a:endParaRPr lang="pt-BR" sz="1200" b="0" dirty="0" smtClean="0">
                <a:solidFill>
                  <a:schemeClr val="bg1"/>
                </a:solidFill>
                <a:latin typeface="Century Gothic" panose="020B0502020202020204" pitchFamily="34" charset="0"/>
              </a:endParaRPr>
            </a:p>
          </p:txBody>
        </p:sp>
      </p:grpSp>
      <p:pic>
        <p:nvPicPr>
          <p:cNvPr id="21" name="Imagem 2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80000"/>
                    </a14:imgEffect>
                  </a14:imgLayer>
                </a14:imgProps>
              </a:ext>
              <a:ext uri="{28A0092B-C50C-407E-A947-70E740481C1C}">
                <a14:useLocalDpi xmlns:a14="http://schemas.microsoft.com/office/drawing/2010/main" val="0"/>
              </a:ext>
            </a:extLst>
          </a:blip>
          <a:stretch>
            <a:fillRect/>
          </a:stretch>
        </p:blipFill>
        <p:spPr>
          <a:xfrm>
            <a:off x="262968" y="308238"/>
            <a:ext cx="3198118" cy="136269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FF0000"/>
                </a:solidFill>
                <a:latin typeface="Century Gothic" pitchFamily="34" charset="0"/>
              </a:rPr>
              <a:t>Colapso</a:t>
            </a:r>
            <a:r>
              <a:rPr lang="en-US" sz="4000" dirty="0" smtClean="0">
                <a:solidFill>
                  <a:srgbClr val="FF0000"/>
                </a:solidFill>
                <a:latin typeface="Century Gothic" pitchFamily="34" charset="0"/>
              </a:rPr>
              <a:t> do </a:t>
            </a:r>
            <a:r>
              <a:rPr lang="en-US" sz="4000" dirty="0" err="1" smtClean="0">
                <a:solidFill>
                  <a:srgbClr val="FF0000"/>
                </a:solidFill>
                <a:latin typeface="Century Gothic" pitchFamily="34" charset="0"/>
              </a:rPr>
              <a:t>fragmento</a:t>
            </a:r>
            <a:endParaRPr lang="en-US" sz="4000" dirty="0">
              <a:solidFill>
                <a:srgbClr val="FF0000"/>
              </a:solidFill>
              <a:latin typeface="Century Gothic" pitchFamily="34" charset="0"/>
            </a:endParaRPr>
          </a:p>
        </p:txBody>
      </p:sp>
      <p:sp>
        <p:nvSpPr>
          <p:cNvPr id="22" name="Nuvem 21"/>
          <p:cNvSpPr/>
          <p:nvPr/>
        </p:nvSpPr>
        <p:spPr bwMode="auto">
          <a:xfrm rot="16026694">
            <a:off x="1338794" y="300643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1146115" y="2675550"/>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1460605" y="2829327"/>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833122" y="3004891"/>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835975" y="4061760"/>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1002100" y="3539646"/>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1316590" y="3693423"/>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989095" y="3900602"/>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2105991" y="3178449"/>
            <a:ext cx="148133" cy="1991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2180251" y="2917097"/>
            <a:ext cx="172588" cy="292392"/>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2300872" y="3102701"/>
            <a:ext cx="181007" cy="185438"/>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1656772" y="4063108"/>
            <a:ext cx="340130" cy="417615"/>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1834546" y="3530545"/>
            <a:ext cx="379934" cy="545804"/>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2132409" y="3733529"/>
            <a:ext cx="444573" cy="26756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1995594" y="4049640"/>
            <a:ext cx="445736" cy="45717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1794053" y="449120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9" name="Conector de seta reta 38"/>
          <p:cNvCxnSpPr/>
          <p:nvPr/>
        </p:nvCxnSpPr>
        <p:spPr bwMode="auto">
          <a:xfrm>
            <a:off x="6012160" y="364502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40" name="Nuvem 39"/>
          <p:cNvSpPr/>
          <p:nvPr/>
        </p:nvSpPr>
        <p:spPr bwMode="auto">
          <a:xfrm rot="12050497">
            <a:off x="3340998" y="2620747"/>
            <a:ext cx="2313694" cy="206976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4" name="Conector reto 43"/>
          <p:cNvCxnSpPr/>
          <p:nvPr/>
        </p:nvCxnSpPr>
        <p:spPr bwMode="auto">
          <a:xfrm flipV="1">
            <a:off x="1430215" y="2422769"/>
            <a:ext cx="1840523" cy="324340"/>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45" name="Conector reto 44"/>
          <p:cNvCxnSpPr/>
          <p:nvPr/>
        </p:nvCxnSpPr>
        <p:spPr bwMode="auto">
          <a:xfrm>
            <a:off x="1187938" y="3005015"/>
            <a:ext cx="2063262" cy="1887416"/>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51" name="Conector de seta reta 50"/>
          <p:cNvCxnSpPr>
            <a:cxnSpLocks noChangeAspect="1"/>
          </p:cNvCxnSpPr>
          <p:nvPr/>
        </p:nvCxnSpPr>
        <p:spPr bwMode="auto">
          <a:xfrm flipH="1" flipV="1">
            <a:off x="4484310" y="246627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2" name="Conector de seta reta 51"/>
          <p:cNvCxnSpPr>
            <a:cxnSpLocks noChangeAspect="1"/>
          </p:cNvCxnSpPr>
          <p:nvPr/>
        </p:nvCxnSpPr>
        <p:spPr bwMode="auto">
          <a:xfrm flipV="1">
            <a:off x="4918537" y="2780928"/>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3" name="Conector de seta reta 52"/>
          <p:cNvCxnSpPr>
            <a:cxnSpLocks noChangeAspect="1"/>
          </p:cNvCxnSpPr>
          <p:nvPr/>
        </p:nvCxnSpPr>
        <p:spPr bwMode="auto">
          <a:xfrm flipH="1" flipV="1">
            <a:off x="3707904" y="2780928"/>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4" name="Conector de seta reta 53"/>
          <p:cNvCxnSpPr>
            <a:cxnSpLocks noChangeAspect="1"/>
          </p:cNvCxnSpPr>
          <p:nvPr/>
        </p:nvCxnSpPr>
        <p:spPr bwMode="auto">
          <a:xfrm flipH="1">
            <a:off x="4499992" y="416927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V="1">
            <a:off x="5094910" y="3707892"/>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6" name="Conector de seta reta 55"/>
          <p:cNvCxnSpPr>
            <a:cxnSpLocks noChangeAspect="1"/>
          </p:cNvCxnSpPr>
          <p:nvPr/>
        </p:nvCxnSpPr>
        <p:spPr bwMode="auto">
          <a:xfrm rot="1200000">
            <a:off x="4820139" y="423761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7" name="Conector de seta reta 56"/>
          <p:cNvCxnSpPr>
            <a:cxnSpLocks noChangeAspect="1"/>
          </p:cNvCxnSpPr>
          <p:nvPr/>
        </p:nvCxnSpPr>
        <p:spPr bwMode="auto">
          <a:xfrm flipH="1" flipV="1">
            <a:off x="3347864" y="3645024"/>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8" name="Conector de seta reta 57"/>
          <p:cNvCxnSpPr>
            <a:cxnSpLocks noChangeAspect="1"/>
          </p:cNvCxnSpPr>
          <p:nvPr/>
        </p:nvCxnSpPr>
        <p:spPr bwMode="auto">
          <a:xfrm flipH="1">
            <a:off x="3634370" y="4077072"/>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3" name="Retângulo 42"/>
          <p:cNvSpPr>
            <a:spLocks noChangeAspect="1"/>
          </p:cNvSpPr>
          <p:nvPr/>
        </p:nvSpPr>
        <p:spPr bwMode="auto">
          <a:xfrm>
            <a:off x="1180112" y="2743200"/>
            <a:ext cx="276559" cy="276589"/>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Retângulo 45"/>
          <p:cNvSpPr>
            <a:spLocks noChangeAspect="1"/>
          </p:cNvSpPr>
          <p:nvPr/>
        </p:nvSpPr>
        <p:spPr bwMode="auto">
          <a:xfrm>
            <a:off x="3245426" y="2420888"/>
            <a:ext cx="2478702" cy="2478984"/>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CaixaDeTexto 37"/>
          <p:cNvSpPr txBox="1"/>
          <p:nvPr/>
        </p:nvSpPr>
        <p:spPr>
          <a:xfrm>
            <a:off x="6526389" y="6297294"/>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1" name="Chave esquerda 40"/>
          <p:cNvSpPr/>
          <p:nvPr/>
        </p:nvSpPr>
        <p:spPr bwMode="auto">
          <a:xfrm rot="16200000">
            <a:off x="7380312" y="3645025"/>
            <a:ext cx="504056" cy="1224136"/>
          </a:xfrm>
          <a:prstGeom prst="leftBrace">
            <a:avLst>
              <a:gd name="adj1" fmla="val 37278"/>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Rectangle 3"/>
          <p:cNvSpPr txBox="1">
            <a:spLocks noChangeArrowheads="1"/>
          </p:cNvSpPr>
          <p:nvPr/>
        </p:nvSpPr>
        <p:spPr bwMode="auto">
          <a:xfrm>
            <a:off x="6444208" y="4581128"/>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~100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47" name="Chave esquerda 46"/>
          <p:cNvSpPr/>
          <p:nvPr/>
        </p:nvSpPr>
        <p:spPr bwMode="auto">
          <a:xfrm rot="16200000">
            <a:off x="4247964" y="4041069"/>
            <a:ext cx="504056" cy="2592288"/>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Rectangle 3"/>
          <p:cNvSpPr txBox="1">
            <a:spLocks noChangeArrowheads="1"/>
          </p:cNvSpPr>
          <p:nvPr/>
        </p:nvSpPr>
        <p:spPr bwMode="auto">
          <a:xfrm>
            <a:off x="3347864" y="5589240"/>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~5.000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49" name="Elipse 48"/>
          <p:cNvSpPr/>
          <p:nvPr/>
        </p:nvSpPr>
        <p:spPr bwMode="auto">
          <a:xfrm>
            <a:off x="6873610" y="3431795"/>
            <a:ext cx="1514814" cy="472167"/>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a:spLocks noChangeAspect="1"/>
          </p:cNvSpPr>
          <p:nvPr/>
        </p:nvSpPr>
        <p:spPr bwMode="auto">
          <a:xfrm rot="20249628">
            <a:off x="7217276" y="3265945"/>
            <a:ext cx="815207" cy="81528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1000"/>
                                        <p:tgtEl>
                                          <p:spTgt spid="44"/>
                                        </p:tgtEl>
                                      </p:cBhvr>
                                    </p:animEffect>
                                  </p:childTnLst>
                                </p:cTn>
                              </p:par>
                              <p:par>
                                <p:cTn id="12" presetID="2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1000"/>
                                        <p:tgtEl>
                                          <p:spTgt spid="45"/>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2000"/>
                                        <p:tgtEl>
                                          <p:spTgt spid="46"/>
                                        </p:tgtEl>
                                      </p:cBhvr>
                                    </p:animEffect>
                                  </p:childTnLst>
                                </p:cTn>
                              </p:par>
                            </p:childTnLst>
                          </p:cTn>
                        </p:par>
                        <p:par>
                          <p:cTn id="19" fill="hold">
                            <p:stCondLst>
                              <p:cond delay="5000"/>
                            </p:stCondLst>
                            <p:childTnLst>
                              <p:par>
                                <p:cTn id="20" presetID="10"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2000"/>
                                        <p:tgtEl>
                                          <p:spTgt spid="40"/>
                                        </p:tgtEl>
                                      </p:cBhvr>
                                    </p:animEffect>
                                  </p:childTnLst>
                                </p:cTn>
                              </p:par>
                            </p:childTnLst>
                          </p:cTn>
                        </p:par>
                        <p:par>
                          <p:cTn id="23" fill="hold">
                            <p:stCondLst>
                              <p:cond delay="7000"/>
                            </p:stCondLst>
                            <p:childTnLst>
                              <p:par>
                                <p:cTn id="24" presetID="10" presetClass="entr" presetSubtype="0"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2000"/>
                                        <p:tgtEl>
                                          <p:spTgt spid="47"/>
                                        </p:tgtEl>
                                      </p:cBhvr>
                                    </p:animEffect>
                                  </p:childTnLst>
                                </p:cTn>
                              </p:par>
                            </p:childTnLst>
                          </p:cTn>
                        </p:par>
                        <p:par>
                          <p:cTn id="27" fill="hold">
                            <p:stCondLst>
                              <p:cond delay="9000"/>
                            </p:stCondLst>
                            <p:childTnLst>
                              <p:par>
                                <p:cTn id="28" presetID="10" presetClass="entr" presetSubtype="0" fill="hold" grpId="0" nodeType="afterEffect">
                                  <p:stCondLst>
                                    <p:cond delay="0"/>
                                  </p:stCondLst>
                                  <p:childTnLst>
                                    <p:set>
                                      <p:cBhvr>
                                        <p:cTn id="29" dur="1" fill="hold">
                                          <p:stCondLst>
                                            <p:cond delay="0"/>
                                          </p:stCondLst>
                                        </p:cTn>
                                        <p:tgtEl>
                                          <p:spTgt spid="48">
                                            <p:txEl>
                                              <p:pRg st="0" end="0"/>
                                            </p:txEl>
                                          </p:spTgt>
                                        </p:tgtEl>
                                        <p:attrNameLst>
                                          <p:attrName>style.visibility</p:attrName>
                                        </p:attrNameLst>
                                      </p:cBhvr>
                                      <p:to>
                                        <p:strVal val="visible"/>
                                      </p:to>
                                    </p:set>
                                    <p:animEffect transition="in" filter="fade">
                                      <p:cBhvr>
                                        <p:cTn id="30" dur="2000"/>
                                        <p:tgtEl>
                                          <p:spTgt spid="48">
                                            <p:txEl>
                                              <p:pRg st="0" end="0"/>
                                            </p:txEl>
                                          </p:spTgt>
                                        </p:tgtEl>
                                      </p:cBhvr>
                                    </p:animEffect>
                                  </p:childTnLst>
                                </p:cTn>
                              </p:par>
                              <p:par>
                                <p:cTn id="31" presetID="22" presetClass="entr" presetSubtype="1" repeatCount="indefinite"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up)">
                                      <p:cBhvr>
                                        <p:cTn id="33" dur="2000"/>
                                        <p:tgtEl>
                                          <p:spTgt spid="51"/>
                                        </p:tgtEl>
                                      </p:cBhvr>
                                    </p:animEffect>
                                  </p:childTnLst>
                                </p:cTn>
                              </p:par>
                              <p:par>
                                <p:cTn id="34" presetID="22" presetClass="entr" presetSubtype="2" repeatCount="indefinite" fill="hold"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right)">
                                      <p:cBhvr>
                                        <p:cTn id="36" dur="2000"/>
                                        <p:tgtEl>
                                          <p:spTgt spid="52"/>
                                        </p:tgtEl>
                                      </p:cBhvr>
                                    </p:animEffect>
                                  </p:childTnLst>
                                </p:cTn>
                              </p:par>
                              <p:par>
                                <p:cTn id="37" presetID="22" presetClass="entr" presetSubtype="8" repeatCount="indefinite"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2000"/>
                                        <p:tgtEl>
                                          <p:spTgt spid="53"/>
                                        </p:tgtEl>
                                      </p:cBhvr>
                                    </p:animEffect>
                                  </p:childTnLst>
                                </p:cTn>
                              </p:par>
                              <p:par>
                                <p:cTn id="40" presetID="22" presetClass="entr" presetSubtype="4" repeatCount="indefinite"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down)">
                                      <p:cBhvr>
                                        <p:cTn id="42" dur="2000"/>
                                        <p:tgtEl>
                                          <p:spTgt spid="54"/>
                                        </p:tgtEl>
                                      </p:cBhvr>
                                    </p:animEffect>
                                  </p:childTnLst>
                                </p:cTn>
                              </p:par>
                              <p:par>
                                <p:cTn id="43" presetID="22" presetClass="entr" presetSubtype="2" repeatCount="indefinite"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right)">
                                      <p:cBhvr>
                                        <p:cTn id="45" dur="2000"/>
                                        <p:tgtEl>
                                          <p:spTgt spid="55"/>
                                        </p:tgtEl>
                                      </p:cBhvr>
                                    </p:animEffect>
                                  </p:childTnLst>
                                </p:cTn>
                              </p:par>
                              <p:par>
                                <p:cTn id="46" presetID="22" presetClass="entr" presetSubtype="2" repeatCount="indefinite"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right)">
                                      <p:cBhvr>
                                        <p:cTn id="48" dur="2000"/>
                                        <p:tgtEl>
                                          <p:spTgt spid="56"/>
                                        </p:tgtEl>
                                      </p:cBhvr>
                                    </p:animEffect>
                                  </p:childTnLst>
                                </p:cTn>
                              </p:par>
                              <p:par>
                                <p:cTn id="49" presetID="22" presetClass="entr" presetSubtype="8" repeatCount="indefinite"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2000"/>
                                        <p:tgtEl>
                                          <p:spTgt spid="57"/>
                                        </p:tgtEl>
                                      </p:cBhvr>
                                    </p:animEffect>
                                  </p:childTnLst>
                                </p:cTn>
                              </p:par>
                              <p:par>
                                <p:cTn id="52" presetID="22" presetClass="entr" presetSubtype="8" repeatCount="indefinite"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wipe(left)">
                                      <p:cBhvr>
                                        <p:cTn id="54" dur="2000"/>
                                        <p:tgtEl>
                                          <p:spTgt spid="58"/>
                                        </p:tgtEl>
                                      </p:cBhvr>
                                    </p:animEffect>
                                  </p:childTnLst>
                                </p:cTn>
                              </p:par>
                            </p:childTnLst>
                          </p:cTn>
                        </p:par>
                        <p:par>
                          <p:cTn id="55" fill="hold">
                            <p:stCondLst>
                              <p:cond delay="11000"/>
                            </p:stCondLst>
                            <p:childTnLst>
                              <p:par>
                                <p:cTn id="56" presetID="6" presetClass="emph" presetSubtype="0" fill="hold" grpId="1" nodeType="afterEffect">
                                  <p:stCondLst>
                                    <p:cond delay="0"/>
                                  </p:stCondLst>
                                  <p:childTnLst>
                                    <p:animScale>
                                      <p:cBhvr>
                                        <p:cTn id="57" dur="5000" fill="hold"/>
                                        <p:tgtEl>
                                          <p:spTgt spid="40"/>
                                        </p:tgtEl>
                                      </p:cBhvr>
                                      <p:by x="20000" y="2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20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2000"/>
                                        <p:tgtEl>
                                          <p:spTgt spid="4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2000"/>
                                        <p:tgtEl>
                                          <p:spTgt spid="59"/>
                                        </p:tgtEl>
                                      </p:cBhvr>
                                    </p:animEffect>
                                  </p:childTnLst>
                                </p:cTn>
                              </p:par>
                            </p:childTnLst>
                          </p:cTn>
                        </p:par>
                        <p:par>
                          <p:cTn id="71" fill="hold">
                            <p:stCondLst>
                              <p:cond delay="4000"/>
                            </p:stCondLst>
                            <p:childTnLst>
                              <p:par>
                                <p:cTn id="72" presetID="10" presetClass="entr" presetSubtype="0" fill="hold" grpId="0"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2000"/>
                                        <p:tgtEl>
                                          <p:spTgt spid="41"/>
                                        </p:tgtEl>
                                      </p:cBhvr>
                                    </p:animEffect>
                                  </p:childTnLst>
                                </p:cTn>
                              </p:par>
                            </p:childTnLst>
                          </p:cTn>
                        </p:par>
                        <p:par>
                          <p:cTn id="75" fill="hold">
                            <p:stCondLst>
                              <p:cond delay="6000"/>
                            </p:stCondLst>
                            <p:childTnLst>
                              <p:par>
                                <p:cTn id="76" presetID="10" presetClass="entr" presetSubtype="0" fill="hold" grpId="0" nodeType="afterEffect">
                                  <p:stCondLst>
                                    <p:cond delay="0"/>
                                  </p:stCondLst>
                                  <p:childTnLst>
                                    <p:set>
                                      <p:cBhvr>
                                        <p:cTn id="77" dur="1" fill="hold">
                                          <p:stCondLst>
                                            <p:cond delay="0"/>
                                          </p:stCondLst>
                                        </p:cTn>
                                        <p:tgtEl>
                                          <p:spTgt spid="42">
                                            <p:txEl>
                                              <p:pRg st="0" end="0"/>
                                            </p:txEl>
                                          </p:spTgt>
                                        </p:tgtEl>
                                        <p:attrNameLst>
                                          <p:attrName>style.visibility</p:attrName>
                                        </p:attrNameLst>
                                      </p:cBhvr>
                                      <p:to>
                                        <p:strVal val="visible"/>
                                      </p:to>
                                    </p:set>
                                    <p:animEffect transition="in" filter="fade">
                                      <p:cBhvr>
                                        <p:cTn id="78" dur="2000"/>
                                        <p:tgtEl>
                                          <p:spTgt spid="42">
                                            <p:txEl>
                                              <p:pRg st="0" end="0"/>
                                            </p:txEl>
                                          </p:spTgt>
                                        </p:tgtEl>
                                      </p:cBhvr>
                                    </p:animEffect>
                                  </p:childTnLst>
                                </p:cTn>
                              </p:par>
                            </p:childTnLst>
                          </p:cTn>
                        </p:par>
                        <p:par>
                          <p:cTn id="79" fill="hold">
                            <p:stCondLst>
                              <p:cond delay="8000"/>
                            </p:stCondLst>
                            <p:childTnLst>
                              <p:par>
                                <p:cTn id="80" presetID="10" presetClass="entr" presetSubtype="0" fill="hold" grpId="0" nodeType="after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0" grpId="0" animBg="1"/>
      <p:bldP spid="40" grpId="1" animBg="1"/>
      <p:bldP spid="43" grpId="1" animBg="1"/>
      <p:bldP spid="46" grpId="0" animBg="1"/>
      <p:bldP spid="41" grpId="0" animBg="1"/>
      <p:bldP spid="42" grpId="0" build="allAtOnce"/>
      <p:bldP spid="47" grpId="0" animBg="1"/>
      <p:bldP spid="48" grpId="0" build="allAtOnce"/>
      <p:bldP spid="49" grpId="0" animBg="1"/>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tângulo 44"/>
          <p:cNvSpPr>
            <a:spLocks noChangeAspect="1"/>
          </p:cNvSpPr>
          <p:nvPr/>
        </p:nvSpPr>
        <p:spPr bwMode="auto">
          <a:xfrm>
            <a:off x="5544616" y="3797590"/>
            <a:ext cx="2478702" cy="2478984"/>
          </a:xfrm>
          <a:prstGeom prst="rect">
            <a:avLst/>
          </a:prstGeom>
          <a:solidFill>
            <a:schemeClr val="bg1">
              <a:alpha val="0"/>
            </a:schemeClr>
          </a:solid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pic>
        <p:nvPicPr>
          <p:cNvPr id="2" name="Imagem 1"/>
          <p:cNvPicPr>
            <a:picLocks noChangeAspect="1"/>
          </p:cNvPicPr>
          <p:nvPr/>
        </p:nvPicPr>
        <p:blipFill>
          <a:blip r:embed="rId3"/>
          <a:stretch>
            <a:fillRect/>
          </a:stretch>
        </p:blipFill>
        <p:spPr>
          <a:xfrm>
            <a:off x="49039" y="475509"/>
            <a:ext cx="6675540" cy="3619266"/>
          </a:xfrm>
          <a:prstGeom prst="rect">
            <a:avLst/>
          </a:prstGeom>
        </p:spPr>
      </p:pic>
      <p:grpSp>
        <p:nvGrpSpPr>
          <p:cNvPr id="41" name="Grupo 8"/>
          <p:cNvGrpSpPr>
            <a:grpSpLocks noChangeAspect="1"/>
          </p:cNvGrpSpPr>
          <p:nvPr/>
        </p:nvGrpSpPr>
        <p:grpSpPr>
          <a:xfrm>
            <a:off x="5250452" y="3522631"/>
            <a:ext cx="3060000" cy="3059999"/>
            <a:chOff x="2900268" y="786938"/>
            <a:chExt cx="2285793" cy="2285784"/>
          </a:xfrm>
        </p:grpSpPr>
        <p:sp>
          <p:nvSpPr>
            <p:cNvPr id="42" name="Elipse 41"/>
            <p:cNvSpPr>
              <a:spLocks noChangeAspect="1"/>
            </p:cNvSpPr>
            <p:nvPr/>
          </p:nvSpPr>
          <p:spPr bwMode="auto">
            <a:xfrm>
              <a:off x="2900268" y="786938"/>
              <a:ext cx="2285793" cy="2285784"/>
            </a:xfrm>
            <a:prstGeom prst="ellipse">
              <a:avLst/>
            </a:prstGeom>
            <a:gradFill flip="none" rotWithShape="1">
              <a:gsLst>
                <a:gs pos="41000">
                  <a:srgbClr val="C00000"/>
                </a:gs>
                <a:gs pos="100000">
                  <a:schemeClr val="tx1">
                    <a:alpha val="0"/>
                  </a:schemeClr>
                </a:gs>
                <a:gs pos="27000">
                  <a:srgbClr val="FF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Elipse 43"/>
            <p:cNvSpPr>
              <a:spLocks/>
            </p:cNvSpPr>
            <p:nvPr/>
          </p:nvSpPr>
          <p:spPr bwMode="auto">
            <a:xfrm>
              <a:off x="3505331" y="1398494"/>
              <a:ext cx="1075667" cy="1075664"/>
            </a:xfrm>
            <a:prstGeom prst="ellipse">
              <a:avLst/>
            </a:prstGeom>
            <a:gradFill>
              <a:gsLst>
                <a:gs pos="2000">
                  <a:srgbClr val="FFFF00"/>
                </a:gs>
                <a:gs pos="90000">
                  <a:srgbClr val="C00000"/>
                </a:gs>
                <a:gs pos="22000">
                  <a:srgbClr val="FFC000"/>
                </a:gs>
              </a:gsLst>
              <a:path path="shape">
                <a:fillToRect l="50000" t="50000" r="50000" b="50000"/>
              </a:path>
            </a:gradFill>
            <a:ln w="254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1" name="Nuvem 60"/>
          <p:cNvSpPr/>
          <p:nvPr/>
        </p:nvSpPr>
        <p:spPr bwMode="auto">
          <a:xfrm rot="10800000">
            <a:off x="1042715" y="1092061"/>
            <a:ext cx="4683528" cy="2282811"/>
          </a:xfrm>
          <a:prstGeom prst="cloud">
            <a:avLst/>
          </a:prstGeom>
          <a:gradFill flip="none" rotWithShape="1">
            <a:gsLst>
              <a:gs pos="36000">
                <a:srgbClr val="FFC000">
                  <a:alpha val="91000"/>
                </a:srgbClr>
              </a:gs>
              <a:gs pos="74000">
                <a:srgbClr val="C00000">
                  <a:alpha val="9000"/>
                </a:srgbClr>
              </a:gs>
              <a:gs pos="0">
                <a:schemeClr val="bg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 name="Retângulo 13"/>
          <p:cNvSpPr/>
          <p:nvPr/>
        </p:nvSpPr>
        <p:spPr>
          <a:xfrm>
            <a:off x="5544616" y="6525345"/>
            <a:ext cx="3563888" cy="288032"/>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12818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EA8D04"/>
                </a:solidFill>
                <a:latin typeface="Century Gothic" pitchFamily="34" charset="0"/>
              </a:rPr>
              <a:t>Protoestrela</a:t>
            </a:r>
            <a:endParaRPr lang="en-US" sz="4000" dirty="0">
              <a:solidFill>
                <a:srgbClr val="EA8D04"/>
              </a:solidFill>
              <a:latin typeface="Century Gothic" pitchFamily="34" charset="0"/>
            </a:endParaRPr>
          </a:p>
        </p:txBody>
      </p:sp>
      <p:cxnSp>
        <p:nvCxnSpPr>
          <p:cNvPr id="33" name="Conector reto 32"/>
          <p:cNvCxnSpPr/>
          <p:nvPr/>
        </p:nvCxnSpPr>
        <p:spPr bwMode="auto">
          <a:xfrm>
            <a:off x="3306137" y="2326210"/>
            <a:ext cx="2238479" cy="3939142"/>
          </a:xfrm>
          <a:prstGeom prst="line">
            <a:avLst/>
          </a:prstGeom>
          <a:solidFill>
            <a:schemeClr val="accent1"/>
          </a:solidFill>
          <a:ln w="38100" cap="flat" cmpd="sng" algn="ctr">
            <a:gradFill>
              <a:gsLst>
                <a:gs pos="12000">
                  <a:schemeClr val="accent1">
                    <a:lumMod val="5000"/>
                    <a:lumOff val="95000"/>
                  </a:schemeClr>
                </a:gs>
                <a:gs pos="0">
                  <a:srgbClr val="DA0000"/>
                </a:gs>
              </a:gsLst>
              <a:lin ang="5400000" scaled="1"/>
            </a:gradFill>
            <a:prstDash val="sysDot"/>
            <a:round/>
            <a:headEnd type="none" w="sm" len="sm"/>
            <a:tailEnd type="none" w="lg" len="lg"/>
          </a:ln>
          <a:effectLst/>
        </p:spPr>
      </p:cxnSp>
      <p:cxnSp>
        <p:nvCxnSpPr>
          <p:cNvPr id="34" name="Conector reto 33"/>
          <p:cNvCxnSpPr/>
          <p:nvPr/>
        </p:nvCxnSpPr>
        <p:spPr bwMode="auto">
          <a:xfrm>
            <a:off x="3443148" y="2195156"/>
            <a:ext cx="4586892" cy="1573804"/>
          </a:xfrm>
          <a:prstGeom prst="line">
            <a:avLst/>
          </a:prstGeom>
          <a:solidFill>
            <a:schemeClr val="accent1"/>
          </a:solidFill>
          <a:ln w="38100" cap="flat" cmpd="sng" algn="ctr">
            <a:gradFill>
              <a:gsLst>
                <a:gs pos="0">
                  <a:srgbClr val="DA0000"/>
                </a:gs>
                <a:gs pos="9000">
                  <a:schemeClr val="bg1"/>
                </a:gs>
              </a:gsLst>
              <a:lin ang="5400000" scaled="1"/>
            </a:gradFill>
            <a:prstDash val="sysDot"/>
            <a:round/>
            <a:headEnd type="none" w="sm" len="sm"/>
            <a:tailEnd type="none" w="lg" len="lg"/>
          </a:ln>
          <a:effectLst/>
        </p:spPr>
      </p:cxnSp>
      <p:sp>
        <p:nvSpPr>
          <p:cNvPr id="37" name="Retângulo 36"/>
          <p:cNvSpPr>
            <a:spLocks noChangeAspect="1"/>
          </p:cNvSpPr>
          <p:nvPr/>
        </p:nvSpPr>
        <p:spPr bwMode="auto">
          <a:xfrm>
            <a:off x="3310360" y="2191786"/>
            <a:ext cx="142920" cy="143588"/>
          </a:xfrm>
          <a:prstGeom prst="rect">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CaixaDeTexto 58"/>
          <p:cNvSpPr txBox="1"/>
          <p:nvPr/>
        </p:nvSpPr>
        <p:spPr>
          <a:xfrm>
            <a:off x="54036" y="6525345"/>
            <a:ext cx="2592288" cy="276999"/>
          </a:xfrm>
          <a:prstGeom prst="rect">
            <a:avLst/>
          </a:prstGeom>
          <a:noFill/>
        </p:spPr>
        <p:txBody>
          <a:bodyPr wrap="square" rtlCol="0">
            <a:spAutoFit/>
          </a:bodyPr>
          <a:lstStyle/>
          <a:p>
            <a:pPr algn="l"/>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60" name="Chave esquerda 59"/>
          <p:cNvSpPr/>
          <p:nvPr/>
        </p:nvSpPr>
        <p:spPr bwMode="auto">
          <a:xfrm>
            <a:off x="3563888" y="4347852"/>
            <a:ext cx="504056" cy="1404000"/>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2" name="Rectangle 3"/>
          <p:cNvSpPr txBox="1">
            <a:spLocks noChangeArrowheads="1"/>
          </p:cNvSpPr>
          <p:nvPr/>
        </p:nvSpPr>
        <p:spPr bwMode="auto">
          <a:xfrm>
            <a:off x="1835696" y="4725144"/>
            <a:ext cx="1728192" cy="5317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lvl="0" indent="-342900">
              <a:spcBef>
                <a:spcPct val="20000"/>
              </a:spcBef>
              <a:buClr>
                <a:schemeClr val="bg1"/>
              </a:buClr>
              <a:defRPr/>
            </a:pPr>
            <a:r>
              <a:rPr lang="pt-BR" sz="2400" b="0" kern="0" dirty="0" smtClean="0">
                <a:solidFill>
                  <a:schemeClr val="bg1"/>
                </a:solidFill>
                <a:latin typeface="Century Gothic" pitchFamily="34" charset="0"/>
              </a:rPr>
              <a:t>~100 R</a:t>
            </a:r>
            <a:r>
              <a:rPr lang="pt-BR" sz="2400" b="0" baseline="-25000" dirty="0" smtClean="0">
                <a:solidFill>
                  <a:schemeClr val="bg1"/>
                </a:solidFill>
                <a:latin typeface="Arial"/>
                <a:cs typeface="Arial"/>
              </a:rPr>
              <a:t>ʘ</a:t>
            </a:r>
            <a:endParaRPr kumimoji="0" lang="pt-BR" sz="2400" b="0" i="0" u="none" strike="noStrike" kern="0" cap="none" spc="0" normalizeH="0" baseline="-25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cxnSp>
        <p:nvCxnSpPr>
          <p:cNvPr id="18" name="Conector reto 17"/>
          <p:cNvCxnSpPr/>
          <p:nvPr/>
        </p:nvCxnSpPr>
        <p:spPr bwMode="auto">
          <a:xfrm>
            <a:off x="4139952" y="4336635"/>
            <a:ext cx="2592000" cy="3842"/>
          </a:xfrm>
          <a:prstGeom prst="line">
            <a:avLst/>
          </a:prstGeom>
          <a:solidFill>
            <a:schemeClr val="accent1"/>
          </a:solidFill>
          <a:ln w="38100" cap="flat" cmpd="sng" algn="ctr">
            <a:solidFill>
              <a:srgbClr val="EA8D04"/>
            </a:solidFill>
            <a:prstDash val="sysDot"/>
            <a:round/>
            <a:headEnd type="none" w="sm" len="sm"/>
            <a:tailEnd type="none" w="lg" len="lg"/>
          </a:ln>
          <a:effectLst/>
        </p:spPr>
      </p:cxnSp>
      <p:cxnSp>
        <p:nvCxnSpPr>
          <p:cNvPr id="22" name="Conector reto 21"/>
          <p:cNvCxnSpPr/>
          <p:nvPr/>
        </p:nvCxnSpPr>
        <p:spPr bwMode="auto">
          <a:xfrm>
            <a:off x="4139952" y="5766918"/>
            <a:ext cx="2628000" cy="3842"/>
          </a:xfrm>
          <a:prstGeom prst="line">
            <a:avLst/>
          </a:prstGeom>
          <a:solidFill>
            <a:schemeClr val="accent1"/>
          </a:solidFill>
          <a:ln w="38100" cap="flat" cmpd="sng" algn="ctr">
            <a:solidFill>
              <a:srgbClr val="EA8D04"/>
            </a:solidFill>
            <a:prstDash val="sysDot"/>
            <a:round/>
            <a:headEnd type="none" w="sm" len="sm"/>
            <a:tailEnd type="none" w="lg" len="lg"/>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1000"/>
                                        <p:tgtEl>
                                          <p:spTgt spid="33"/>
                                        </p:tgtEl>
                                      </p:cBhvr>
                                    </p:animEffect>
                                  </p:childTnLst>
                                </p:cTn>
                              </p:par>
                              <p:par>
                                <p:cTn id="12" presetID="22" presetClass="entr" presetSubtype="8"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1000"/>
                                        <p:tgtEl>
                                          <p:spTgt spid="34"/>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20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20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right)">
                                      <p:cBhvr>
                                        <p:cTn id="26" dur="1000"/>
                                        <p:tgtEl>
                                          <p:spTgt spid="18"/>
                                        </p:tgtEl>
                                      </p:cBhvr>
                                    </p:animEffect>
                                  </p:childTnLst>
                                </p:cTn>
                              </p:par>
                              <p:par>
                                <p:cTn id="27" presetID="22" presetClass="entr" presetSubtype="2"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1000"/>
                                        <p:tgtEl>
                                          <p:spTgt spid="22"/>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2000"/>
                                        <p:tgtEl>
                                          <p:spTgt spid="60"/>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62">
                                            <p:txEl>
                                              <p:pRg st="0" end="0"/>
                                            </p:txEl>
                                          </p:spTgt>
                                        </p:tgtEl>
                                        <p:attrNameLst>
                                          <p:attrName>style.visibility</p:attrName>
                                        </p:attrNameLst>
                                      </p:cBhvr>
                                      <p:to>
                                        <p:strVal val="visible"/>
                                      </p:to>
                                    </p:set>
                                    <p:animEffect transition="in" filter="fade">
                                      <p:cBhvr>
                                        <p:cTn id="37" dur="20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37" grpId="0" animBg="1"/>
      <p:bldP spid="60" grpId="0" animBg="1"/>
      <p:bldP spid="6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Nuvem 20"/>
          <p:cNvSpPr/>
          <p:nvPr/>
        </p:nvSpPr>
        <p:spPr bwMode="auto">
          <a:xfrm rot="10800000">
            <a:off x="-3060765" y="-232755"/>
            <a:ext cx="15769752" cy="6912768"/>
          </a:xfrm>
          <a:prstGeom prst="cloud">
            <a:avLst/>
          </a:prstGeom>
          <a:gradFill flip="none" rotWithShape="1">
            <a:gsLst>
              <a:gs pos="4000">
                <a:srgbClr val="FFC000">
                  <a:alpha val="91000"/>
                </a:srgbClr>
              </a:gs>
              <a:gs pos="74000">
                <a:srgbClr val="C00000">
                  <a:alpha val="9000"/>
                </a:srgbClr>
              </a:gs>
              <a:gs pos="0">
                <a:schemeClr val="bg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1" name="Grupo 8"/>
          <p:cNvGrpSpPr>
            <a:grpSpLocks noChangeAspect="1"/>
          </p:cNvGrpSpPr>
          <p:nvPr/>
        </p:nvGrpSpPr>
        <p:grpSpPr>
          <a:xfrm>
            <a:off x="448475" y="-1162404"/>
            <a:ext cx="8648306" cy="8648304"/>
            <a:chOff x="2900268" y="786938"/>
            <a:chExt cx="2285793" cy="2285784"/>
          </a:xfrm>
        </p:grpSpPr>
        <p:sp>
          <p:nvSpPr>
            <p:cNvPr id="42" name="Elipse 41"/>
            <p:cNvSpPr>
              <a:spLocks noChangeAspect="1"/>
            </p:cNvSpPr>
            <p:nvPr/>
          </p:nvSpPr>
          <p:spPr bwMode="auto">
            <a:xfrm>
              <a:off x="2900268" y="786938"/>
              <a:ext cx="2285793" cy="2285784"/>
            </a:xfrm>
            <a:prstGeom prst="ellipse">
              <a:avLst/>
            </a:prstGeom>
            <a:gradFill flip="none" rotWithShape="1">
              <a:gsLst>
                <a:gs pos="52000">
                  <a:srgbClr val="C00000">
                    <a:alpha val="42000"/>
                  </a:srgbClr>
                </a:gs>
                <a:gs pos="100000">
                  <a:schemeClr val="bg1">
                    <a:alpha val="0"/>
                  </a:schemeClr>
                </a:gs>
                <a:gs pos="31000">
                  <a:srgbClr val="FF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Elipse 43"/>
            <p:cNvSpPr>
              <a:spLocks/>
            </p:cNvSpPr>
            <p:nvPr/>
          </p:nvSpPr>
          <p:spPr bwMode="auto">
            <a:xfrm>
              <a:off x="3505331" y="1398494"/>
              <a:ext cx="1075667" cy="1075664"/>
            </a:xfrm>
            <a:prstGeom prst="ellipse">
              <a:avLst/>
            </a:prstGeom>
            <a:gradFill>
              <a:gsLst>
                <a:gs pos="2000">
                  <a:srgbClr val="FFFF00"/>
                </a:gs>
                <a:gs pos="90000">
                  <a:srgbClr val="C00000"/>
                </a:gs>
                <a:gs pos="22000">
                  <a:srgbClr val="FFC000"/>
                </a:gs>
              </a:gsLst>
              <a:path path="shape">
                <a:fillToRect l="50000" t="50000" r="50000" b="50000"/>
              </a:path>
            </a:gradFill>
            <a:ln w="254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4" name="Retângulo 13"/>
          <p:cNvSpPr/>
          <p:nvPr/>
        </p:nvSpPr>
        <p:spPr>
          <a:xfrm>
            <a:off x="5544616" y="6525345"/>
            <a:ext cx="3563888" cy="288032"/>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12818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EA8D04"/>
                </a:solidFill>
                <a:latin typeface="Century Gothic" pitchFamily="34" charset="0"/>
              </a:rPr>
              <a:t>Protoestrela</a:t>
            </a:r>
            <a:endParaRPr lang="en-US" sz="4000" dirty="0">
              <a:solidFill>
                <a:srgbClr val="EA8D04"/>
              </a:solidFill>
              <a:latin typeface="Century Gothic" pitchFamily="34" charset="0"/>
            </a:endParaRPr>
          </a:p>
        </p:txBody>
      </p:sp>
      <p:sp>
        <p:nvSpPr>
          <p:cNvPr id="60" name="Chave esquerda 59"/>
          <p:cNvSpPr/>
          <p:nvPr/>
        </p:nvSpPr>
        <p:spPr bwMode="auto">
          <a:xfrm rot="-5400000">
            <a:off x="4529533" y="3753070"/>
            <a:ext cx="504056" cy="4032382"/>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2" name="Rectangle 3"/>
          <p:cNvSpPr txBox="1">
            <a:spLocks noChangeArrowheads="1"/>
          </p:cNvSpPr>
          <p:nvPr/>
        </p:nvSpPr>
        <p:spPr bwMode="auto">
          <a:xfrm>
            <a:off x="3632223" y="6093297"/>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lvl="0" indent="-342900">
              <a:spcBef>
                <a:spcPct val="20000"/>
              </a:spcBef>
              <a:buClr>
                <a:schemeClr val="bg1"/>
              </a:buClr>
              <a:defRPr/>
            </a:pPr>
            <a:r>
              <a:rPr lang="pt-BR" sz="2400" b="0" kern="0" dirty="0" smtClean="0">
                <a:solidFill>
                  <a:schemeClr val="bg1"/>
                </a:solidFill>
                <a:latin typeface="Century Gothic" pitchFamily="34" charset="0"/>
              </a:rPr>
              <a:t>~100 R</a:t>
            </a:r>
            <a:r>
              <a:rPr lang="pt-BR" sz="2400" b="0" baseline="-25000" dirty="0" smtClean="0">
                <a:solidFill>
                  <a:schemeClr val="bg1"/>
                </a:solidFill>
                <a:latin typeface="Arial"/>
                <a:cs typeface="Arial"/>
              </a:rPr>
              <a:t>ʘ</a:t>
            </a:r>
            <a:endParaRPr kumimoji="0" lang="pt-BR" sz="2400" b="0" i="0" u="none" strike="noStrike" kern="0" cap="none" spc="0" normalizeH="0" baseline="-25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cxnSp>
        <p:nvCxnSpPr>
          <p:cNvPr id="18" name="Conector reto 17"/>
          <p:cNvCxnSpPr/>
          <p:nvPr/>
        </p:nvCxnSpPr>
        <p:spPr bwMode="auto">
          <a:xfrm rot="5400000">
            <a:off x="5683671" y="4264104"/>
            <a:ext cx="2232000" cy="3842"/>
          </a:xfrm>
          <a:prstGeom prst="line">
            <a:avLst/>
          </a:prstGeom>
          <a:solidFill>
            <a:schemeClr val="accent1"/>
          </a:solidFill>
          <a:ln w="38100" cap="flat" cmpd="sng" algn="ctr">
            <a:solidFill>
              <a:srgbClr val="EA8D04"/>
            </a:solidFill>
            <a:prstDash val="sysDot"/>
            <a:round/>
            <a:headEnd type="none" w="sm" len="sm"/>
            <a:tailEnd type="none" w="lg" len="lg"/>
          </a:ln>
          <a:effectLst/>
        </p:spPr>
      </p:cxnSp>
      <p:cxnSp>
        <p:nvCxnSpPr>
          <p:cNvPr id="22" name="Conector reto 21"/>
          <p:cNvCxnSpPr/>
          <p:nvPr/>
        </p:nvCxnSpPr>
        <p:spPr bwMode="auto">
          <a:xfrm rot="5400000">
            <a:off x="1631535" y="4264104"/>
            <a:ext cx="2232000" cy="3842"/>
          </a:xfrm>
          <a:prstGeom prst="line">
            <a:avLst/>
          </a:prstGeom>
          <a:solidFill>
            <a:schemeClr val="accent1"/>
          </a:solidFill>
          <a:ln w="38100" cap="flat" cmpd="sng" algn="ctr">
            <a:solidFill>
              <a:srgbClr val="EA8D04"/>
            </a:solidFill>
            <a:prstDash val="sysDot"/>
            <a:round/>
            <a:headEnd type="none" w="sm" len="sm"/>
            <a:tailEnd type="none" w="lg" len="lg"/>
          </a:ln>
          <a:effectLst/>
        </p:spPr>
      </p:cxnSp>
      <p:cxnSp>
        <p:nvCxnSpPr>
          <p:cNvPr id="29" name="Conector de seta reta 50"/>
          <p:cNvCxnSpPr>
            <a:cxnSpLocks noChangeAspect="1"/>
          </p:cNvCxnSpPr>
          <p:nvPr/>
        </p:nvCxnSpPr>
        <p:spPr bwMode="auto">
          <a:xfrm flipH="1" flipV="1">
            <a:off x="4777252" y="867221"/>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30" name="Conector de seta reta 51"/>
          <p:cNvCxnSpPr>
            <a:cxnSpLocks noChangeAspect="1"/>
          </p:cNvCxnSpPr>
          <p:nvPr/>
        </p:nvCxnSpPr>
        <p:spPr bwMode="auto">
          <a:xfrm flipV="1">
            <a:off x="5936479" y="1463698"/>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31" name="Conector de seta reta 52"/>
          <p:cNvCxnSpPr>
            <a:cxnSpLocks noChangeAspect="1"/>
          </p:cNvCxnSpPr>
          <p:nvPr/>
        </p:nvCxnSpPr>
        <p:spPr bwMode="auto">
          <a:xfrm flipH="1" flipV="1">
            <a:off x="3068793" y="1563063"/>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32" name="Conector de seta reta 53"/>
          <p:cNvCxnSpPr>
            <a:cxnSpLocks noChangeAspect="1"/>
          </p:cNvCxnSpPr>
          <p:nvPr/>
        </p:nvCxnSpPr>
        <p:spPr bwMode="auto">
          <a:xfrm flipH="1">
            <a:off x="4824111" y="4781346"/>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35" name="Conector de seta reta 54"/>
          <p:cNvCxnSpPr>
            <a:cxnSpLocks noChangeAspect="1"/>
          </p:cNvCxnSpPr>
          <p:nvPr/>
        </p:nvCxnSpPr>
        <p:spPr bwMode="auto">
          <a:xfrm flipV="1">
            <a:off x="6451847" y="3120352"/>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36" name="Conector de seta reta 55"/>
          <p:cNvCxnSpPr>
            <a:cxnSpLocks noChangeAspect="1"/>
          </p:cNvCxnSpPr>
          <p:nvPr/>
        </p:nvCxnSpPr>
        <p:spPr bwMode="auto">
          <a:xfrm rot="1200000">
            <a:off x="5901103" y="441545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38" name="Conector de seta reta 56"/>
          <p:cNvCxnSpPr>
            <a:cxnSpLocks noChangeAspect="1"/>
          </p:cNvCxnSpPr>
          <p:nvPr/>
        </p:nvCxnSpPr>
        <p:spPr bwMode="auto">
          <a:xfrm flipH="1" flipV="1">
            <a:off x="2491891" y="3120348"/>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39" name="Conector de seta reta 57"/>
          <p:cNvCxnSpPr>
            <a:cxnSpLocks noChangeAspect="1"/>
          </p:cNvCxnSpPr>
          <p:nvPr/>
        </p:nvCxnSpPr>
        <p:spPr bwMode="auto">
          <a:xfrm flipH="1">
            <a:off x="3146484" y="4437259"/>
            <a:ext cx="465946" cy="354756"/>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20" name="CaixaDeTexto 19"/>
          <p:cNvSpPr txBox="1"/>
          <p:nvPr/>
        </p:nvSpPr>
        <p:spPr>
          <a:xfrm>
            <a:off x="54036" y="6525345"/>
            <a:ext cx="2592288" cy="276999"/>
          </a:xfrm>
          <a:prstGeom prst="rect">
            <a:avLst/>
          </a:prstGeom>
          <a:noFill/>
        </p:spPr>
        <p:txBody>
          <a:bodyPr wrap="square" rtlCol="0">
            <a:spAutoFit/>
          </a:bodyPr>
          <a:lstStyle/>
          <a:p>
            <a:pPr algn="l"/>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36226461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000"/>
                                        <p:tgtEl>
                                          <p:spTgt spid="6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1000"/>
                                        <p:tgtEl>
                                          <p:spTgt spid="22"/>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2">
                                            <p:txEl>
                                              <p:pRg st="0" end="0"/>
                                            </p:txEl>
                                          </p:spTgt>
                                        </p:tgtEl>
                                        <p:attrNameLst>
                                          <p:attrName>style.visibility</p:attrName>
                                        </p:attrNameLst>
                                      </p:cBhvr>
                                      <p:to>
                                        <p:strVal val="visible"/>
                                      </p:to>
                                    </p:set>
                                    <p:animEffect transition="in" filter="fade">
                                      <p:cBhvr>
                                        <p:cTn id="17" dur="2000"/>
                                        <p:tgtEl>
                                          <p:spTgt spid="6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repeatCount="indefinite"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2000"/>
                                        <p:tgtEl>
                                          <p:spTgt spid="29"/>
                                        </p:tgtEl>
                                      </p:cBhvr>
                                    </p:animEffect>
                                  </p:childTnLst>
                                </p:cTn>
                              </p:par>
                              <p:par>
                                <p:cTn id="23" presetID="22" presetClass="entr" presetSubtype="2" repeatCount="indefinite"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right)">
                                      <p:cBhvr>
                                        <p:cTn id="25" dur="2000"/>
                                        <p:tgtEl>
                                          <p:spTgt spid="30"/>
                                        </p:tgtEl>
                                      </p:cBhvr>
                                    </p:animEffect>
                                  </p:childTnLst>
                                </p:cTn>
                              </p:par>
                              <p:par>
                                <p:cTn id="26" presetID="22" presetClass="entr" presetSubtype="8" repeatCount="indefinite"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2000"/>
                                        <p:tgtEl>
                                          <p:spTgt spid="31"/>
                                        </p:tgtEl>
                                      </p:cBhvr>
                                    </p:animEffect>
                                  </p:childTnLst>
                                </p:cTn>
                              </p:par>
                              <p:par>
                                <p:cTn id="29" presetID="22" presetClass="entr" presetSubtype="4" repeatCount="indefinite"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2000"/>
                                        <p:tgtEl>
                                          <p:spTgt spid="32"/>
                                        </p:tgtEl>
                                      </p:cBhvr>
                                    </p:animEffect>
                                  </p:childTnLst>
                                </p:cTn>
                              </p:par>
                              <p:par>
                                <p:cTn id="32" presetID="22" presetClass="entr" presetSubtype="2" repeatCount="indefinite"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right)">
                                      <p:cBhvr>
                                        <p:cTn id="34" dur="2000"/>
                                        <p:tgtEl>
                                          <p:spTgt spid="35"/>
                                        </p:tgtEl>
                                      </p:cBhvr>
                                    </p:animEffect>
                                  </p:childTnLst>
                                </p:cTn>
                              </p:par>
                              <p:par>
                                <p:cTn id="35" presetID="22" presetClass="entr" presetSubtype="2" repeatCount="indefinite"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right)">
                                      <p:cBhvr>
                                        <p:cTn id="37" dur="2000"/>
                                        <p:tgtEl>
                                          <p:spTgt spid="36"/>
                                        </p:tgtEl>
                                      </p:cBhvr>
                                    </p:animEffect>
                                  </p:childTnLst>
                                </p:cTn>
                              </p:par>
                              <p:par>
                                <p:cTn id="38" presetID="22" presetClass="entr" presetSubtype="8" repeatCount="indefinite"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2000"/>
                                        <p:tgtEl>
                                          <p:spTgt spid="38"/>
                                        </p:tgtEl>
                                      </p:cBhvr>
                                    </p:animEffect>
                                  </p:childTnLst>
                                </p:cTn>
                              </p:par>
                              <p:par>
                                <p:cTn id="41" presetID="22" presetClass="entr" presetSubtype="8" repeatCount="indefinite"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20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60"/>
                                        </p:tgtEl>
                                      </p:cBhvr>
                                    </p:animEffect>
                                    <p:set>
                                      <p:cBhvr>
                                        <p:cTn id="48" dur="1" fill="hold">
                                          <p:stCondLst>
                                            <p:cond delay="499"/>
                                          </p:stCondLst>
                                        </p:cTn>
                                        <p:tgtEl>
                                          <p:spTgt spid="6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62">
                                            <p:txEl>
                                              <p:pRg st="0" end="0"/>
                                            </p:txEl>
                                          </p:spTgt>
                                        </p:tgtEl>
                                      </p:cBhvr>
                                    </p:animEffect>
                                    <p:set>
                                      <p:cBhvr>
                                        <p:cTn id="57" dur="1" fill="hold">
                                          <p:stCondLst>
                                            <p:cond delay="499"/>
                                          </p:stCondLst>
                                        </p:cTn>
                                        <p:tgtEl>
                                          <p:spTgt spid="62">
                                            <p:txEl>
                                              <p:pRg st="0" end="0"/>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6" presetClass="emph" presetSubtype="0" decel="3333" fill="hold" nodeType="clickEffect">
                                  <p:stCondLst>
                                    <p:cond delay="0"/>
                                  </p:stCondLst>
                                  <p:childTnLst>
                                    <p:animScale>
                                      <p:cBhvr>
                                        <p:cTn id="61" dur="3000" fill="hold"/>
                                        <p:tgtEl>
                                          <p:spTgt spid="41"/>
                                        </p:tgtEl>
                                      </p:cBhvr>
                                      <p:by x="18000" y="1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2" grpId="0" build="allAtOnce"/>
      <p:bldP spid="62" grpI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uvem 16"/>
          <p:cNvSpPr/>
          <p:nvPr/>
        </p:nvSpPr>
        <p:spPr bwMode="auto">
          <a:xfrm rot="10800000">
            <a:off x="467544" y="917436"/>
            <a:ext cx="8640960" cy="4595117"/>
          </a:xfrm>
          <a:prstGeom prst="cloud">
            <a:avLst/>
          </a:prstGeom>
          <a:gradFill flip="none" rotWithShape="1">
            <a:gsLst>
              <a:gs pos="4000">
                <a:srgbClr val="FFC000">
                  <a:alpha val="91000"/>
                </a:srgbClr>
              </a:gs>
              <a:gs pos="74000">
                <a:srgbClr val="C00000">
                  <a:alpha val="9000"/>
                </a:srgbClr>
              </a:gs>
              <a:gs pos="0">
                <a:schemeClr val="bg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 name="Retângulo 13"/>
          <p:cNvSpPr/>
          <p:nvPr/>
        </p:nvSpPr>
        <p:spPr>
          <a:xfrm>
            <a:off x="5544616" y="6525345"/>
            <a:ext cx="3563888" cy="288032"/>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12818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EA8D04"/>
                </a:solidFill>
                <a:latin typeface="Century Gothic" pitchFamily="34" charset="0"/>
              </a:rPr>
              <a:t>Protoestrela</a:t>
            </a:r>
            <a:endParaRPr lang="en-US" sz="4000" dirty="0">
              <a:solidFill>
                <a:srgbClr val="EA8D04"/>
              </a:solidFill>
              <a:latin typeface="Century Gothic" pitchFamily="34" charset="0"/>
            </a:endParaRPr>
          </a:p>
        </p:txBody>
      </p:sp>
      <p:sp>
        <p:nvSpPr>
          <p:cNvPr id="33" name="Rectangle 3"/>
          <p:cNvSpPr txBox="1">
            <a:spLocks noChangeArrowheads="1"/>
          </p:cNvSpPr>
          <p:nvPr/>
        </p:nvSpPr>
        <p:spPr bwMode="auto">
          <a:xfrm>
            <a:off x="3635896" y="6093297"/>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lvl="0" indent="-342900">
              <a:spcBef>
                <a:spcPct val="20000"/>
              </a:spcBef>
              <a:buClr>
                <a:schemeClr val="bg1"/>
              </a:buClr>
              <a:defRPr/>
            </a:pPr>
            <a:r>
              <a:rPr lang="pt-BR" sz="2400" b="0" kern="0" dirty="0" smtClean="0">
                <a:solidFill>
                  <a:schemeClr val="bg1"/>
                </a:solidFill>
                <a:latin typeface="Century Gothic" pitchFamily="34" charset="0"/>
              </a:rPr>
              <a:t>~10 R</a:t>
            </a:r>
            <a:r>
              <a:rPr lang="pt-BR" sz="2400" b="0" baseline="-25000" dirty="0" smtClean="0">
                <a:solidFill>
                  <a:schemeClr val="bg1"/>
                </a:solidFill>
                <a:latin typeface="Arial"/>
                <a:cs typeface="Arial"/>
              </a:rPr>
              <a:t>ʘ</a:t>
            </a:r>
            <a:endParaRPr kumimoji="0" lang="pt-BR" sz="2400" b="0" i="0" u="none" strike="noStrike" kern="0" cap="none" spc="0" normalizeH="0" baseline="-25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grpSp>
        <p:nvGrpSpPr>
          <p:cNvPr id="34" name="Grupo 8"/>
          <p:cNvGrpSpPr>
            <a:grpSpLocks noChangeAspect="1"/>
          </p:cNvGrpSpPr>
          <p:nvPr/>
        </p:nvGrpSpPr>
        <p:grpSpPr>
          <a:xfrm>
            <a:off x="4152586" y="2564904"/>
            <a:ext cx="1215079" cy="1215079"/>
            <a:chOff x="2438275" y="330386"/>
            <a:chExt cx="3214605" cy="3214593"/>
          </a:xfrm>
        </p:grpSpPr>
        <p:sp>
          <p:nvSpPr>
            <p:cNvPr id="37" name="Elipse 36"/>
            <p:cNvSpPr>
              <a:spLocks noChangeAspect="1"/>
            </p:cNvSpPr>
            <p:nvPr/>
          </p:nvSpPr>
          <p:spPr bwMode="auto">
            <a:xfrm>
              <a:off x="2438275" y="330386"/>
              <a:ext cx="3214605" cy="3214593"/>
            </a:xfrm>
            <a:prstGeom prst="ellipse">
              <a:avLst/>
            </a:prstGeom>
            <a:gradFill flip="none" rotWithShape="1">
              <a:gsLst>
                <a:gs pos="32000">
                  <a:srgbClr val="FFC000">
                    <a:alpha val="33000"/>
                  </a:srgbClr>
                </a:gs>
                <a:gs pos="58000">
                  <a:schemeClr val="bg1">
                    <a:alpha val="0"/>
                  </a:schemeClr>
                </a:gs>
                <a:gs pos="21000">
                  <a:srgbClr val="FF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p:cNvSpPr>
            <p:nvPr/>
          </p:nvSpPr>
          <p:spPr bwMode="auto">
            <a:xfrm>
              <a:off x="3505330" y="1415176"/>
              <a:ext cx="1075667" cy="1075665"/>
            </a:xfrm>
            <a:prstGeom prst="ellipse">
              <a:avLst/>
            </a:prstGeom>
            <a:gradFill>
              <a:gsLst>
                <a:gs pos="11000">
                  <a:schemeClr val="bg1"/>
                </a:gs>
                <a:gs pos="100000">
                  <a:srgbClr val="CE6E04"/>
                </a:gs>
                <a:gs pos="56000">
                  <a:srgbClr val="FFC000"/>
                </a:gs>
              </a:gsLst>
              <a:path path="shape">
                <a:fillToRect l="50000" t="50000" r="50000" b="50000"/>
              </a:path>
            </a:gradFill>
            <a:ln w="254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3" name="Chave esquerda 59"/>
          <p:cNvSpPr/>
          <p:nvPr/>
        </p:nvSpPr>
        <p:spPr bwMode="auto">
          <a:xfrm rot="-5400000">
            <a:off x="4577137" y="5480585"/>
            <a:ext cx="351655" cy="415594"/>
          </a:xfrm>
          <a:prstGeom prst="leftBrace">
            <a:avLst>
              <a:gd name="adj1" fmla="val 23525"/>
              <a:gd name="adj2" fmla="val 51833"/>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5" name="Conector reto 44"/>
          <p:cNvCxnSpPr/>
          <p:nvPr/>
        </p:nvCxnSpPr>
        <p:spPr bwMode="auto">
          <a:xfrm rot="5400000">
            <a:off x="3828681" y="4323029"/>
            <a:ext cx="2268000" cy="3842"/>
          </a:xfrm>
          <a:prstGeom prst="line">
            <a:avLst/>
          </a:prstGeom>
          <a:solidFill>
            <a:schemeClr val="accent1"/>
          </a:solidFill>
          <a:ln w="38100" cap="flat" cmpd="sng" algn="ctr">
            <a:solidFill>
              <a:srgbClr val="EA8D04"/>
            </a:solidFill>
            <a:prstDash val="sysDot"/>
            <a:round/>
            <a:headEnd type="none" w="sm" len="sm"/>
            <a:tailEnd type="none" w="lg" len="lg"/>
          </a:ln>
          <a:effectLst/>
        </p:spPr>
      </p:cxnSp>
      <p:cxnSp>
        <p:nvCxnSpPr>
          <p:cNvPr id="46" name="Conector reto 45"/>
          <p:cNvCxnSpPr/>
          <p:nvPr/>
        </p:nvCxnSpPr>
        <p:spPr bwMode="auto">
          <a:xfrm rot="5400000">
            <a:off x="3423281" y="4295907"/>
            <a:ext cx="2268000" cy="3842"/>
          </a:xfrm>
          <a:prstGeom prst="line">
            <a:avLst/>
          </a:prstGeom>
          <a:solidFill>
            <a:schemeClr val="accent1"/>
          </a:solidFill>
          <a:ln w="38100" cap="flat" cmpd="sng" algn="ctr">
            <a:solidFill>
              <a:srgbClr val="EA8D04"/>
            </a:solidFill>
            <a:prstDash val="sysDot"/>
            <a:round/>
            <a:headEnd type="none" w="sm" len="sm"/>
            <a:tailEnd type="none" w="lg" len="lg"/>
          </a:ln>
          <a:effectLst/>
        </p:spPr>
      </p:cxnSp>
      <p:sp>
        <p:nvSpPr>
          <p:cNvPr id="12" name="CaixaDeTexto 11"/>
          <p:cNvSpPr txBox="1"/>
          <p:nvPr/>
        </p:nvSpPr>
        <p:spPr>
          <a:xfrm>
            <a:off x="54036" y="6525345"/>
            <a:ext cx="2592288" cy="276999"/>
          </a:xfrm>
          <a:prstGeom prst="rect">
            <a:avLst/>
          </a:prstGeom>
          <a:noFill/>
        </p:spPr>
        <p:txBody>
          <a:bodyPr wrap="square" rtlCol="0">
            <a:spAutoFit/>
          </a:bodyPr>
          <a:lstStyle/>
          <a:p>
            <a:pPr algn="l"/>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20032832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par>
                                <p:cTn id="8" presetID="22" presetClass="entr" presetSubtype="2"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right)">
                                      <p:cBhvr>
                                        <p:cTn id="10" dur="1000"/>
                                        <p:tgtEl>
                                          <p:spTgt spid="46"/>
                                        </p:tgtEl>
                                      </p:cBhvr>
                                    </p:animEffect>
                                  </p:childTnLst>
                                </p:cTn>
                              </p:par>
                              <p:par>
                                <p:cTn id="11" presetID="22" presetClass="entr" presetSubtype="2"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right)">
                                      <p:cBhvr>
                                        <p:cTn id="13" dur="1000"/>
                                        <p:tgtEl>
                                          <p:spTgt spid="45"/>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fade">
                                      <p:cBhvr>
                                        <p:cTn id="17" dur="20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5544616" y="6525345"/>
            <a:ext cx="3563888" cy="288032"/>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12818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EA8D04"/>
                </a:solidFill>
                <a:latin typeface="Century Gothic" pitchFamily="34" charset="0"/>
              </a:rPr>
              <a:t>Protoestrela</a:t>
            </a:r>
            <a:r>
              <a:rPr lang="en-US" sz="4000" dirty="0" smtClean="0">
                <a:solidFill>
                  <a:srgbClr val="EA8D04"/>
                </a:solidFill>
                <a:latin typeface="Century Gothic" pitchFamily="34" charset="0"/>
              </a:rPr>
              <a:t>: T-</a:t>
            </a:r>
            <a:r>
              <a:rPr lang="en-US" sz="4000" dirty="0" err="1" smtClean="0">
                <a:solidFill>
                  <a:srgbClr val="EA8D04"/>
                </a:solidFill>
                <a:latin typeface="Century Gothic" pitchFamily="34" charset="0"/>
              </a:rPr>
              <a:t>Tauri</a:t>
            </a:r>
            <a:endParaRPr lang="en-US" sz="4000" dirty="0">
              <a:solidFill>
                <a:srgbClr val="EA8D04"/>
              </a:solidFill>
              <a:latin typeface="Century Gothic" pitchFamily="34" charset="0"/>
            </a:endParaRPr>
          </a:p>
        </p:txBody>
      </p:sp>
      <p:grpSp>
        <p:nvGrpSpPr>
          <p:cNvPr id="4" name="Agrupar 3"/>
          <p:cNvGrpSpPr/>
          <p:nvPr/>
        </p:nvGrpSpPr>
        <p:grpSpPr>
          <a:xfrm>
            <a:off x="1717766" y="836712"/>
            <a:ext cx="5815972" cy="5361827"/>
            <a:chOff x="2051720" y="1015570"/>
            <a:chExt cx="5815972" cy="5361827"/>
          </a:xfrm>
        </p:grpSpPr>
        <p:pic>
          <p:nvPicPr>
            <p:cNvPr id="3" name="Imagem 2"/>
            <p:cNvPicPr>
              <a:picLocks noChangeAspect="1"/>
            </p:cNvPicPr>
            <p:nvPr/>
          </p:nvPicPr>
          <p:blipFill>
            <a:blip r:embed="rId3"/>
            <a:stretch>
              <a:fillRect/>
            </a:stretch>
          </p:blipFill>
          <p:spPr>
            <a:xfrm>
              <a:off x="2051720" y="1015570"/>
              <a:ext cx="5815972" cy="5361827"/>
            </a:xfrm>
            <a:prstGeom prst="rect">
              <a:avLst/>
            </a:prstGeom>
          </p:spPr>
        </p:pic>
        <p:sp>
          <p:nvSpPr>
            <p:cNvPr id="10" name="Nuvem 9"/>
            <p:cNvSpPr/>
            <p:nvPr/>
          </p:nvSpPr>
          <p:spPr bwMode="auto">
            <a:xfrm rot="13671055">
              <a:off x="4187926" y="3326676"/>
              <a:ext cx="1543562" cy="739613"/>
            </a:xfrm>
            <a:prstGeom prst="cloud">
              <a:avLst/>
            </a:prstGeom>
            <a:gradFill flip="none" rotWithShape="1">
              <a:gsLst>
                <a:gs pos="36000">
                  <a:srgbClr val="FFC000">
                    <a:alpha val="91000"/>
                  </a:srgbClr>
                </a:gs>
                <a:gs pos="74000">
                  <a:srgbClr val="C00000">
                    <a:alpha val="9000"/>
                  </a:srgbClr>
                </a:gs>
                <a:gs pos="0">
                  <a:schemeClr val="bg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8" name="CaixaDeTexto 7"/>
          <p:cNvSpPr txBox="1"/>
          <p:nvPr/>
        </p:nvSpPr>
        <p:spPr>
          <a:xfrm>
            <a:off x="54036" y="6525345"/>
            <a:ext cx="2592288" cy="276999"/>
          </a:xfrm>
          <a:prstGeom prst="rect">
            <a:avLst/>
          </a:prstGeom>
          <a:noFill/>
        </p:spPr>
        <p:txBody>
          <a:bodyPr wrap="square" rtlCol="0">
            <a:spAutoFit/>
          </a:bodyPr>
          <a:lstStyle/>
          <a:p>
            <a:pPr algn="l"/>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3314520928"/>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Agrupar 23"/>
          <p:cNvGrpSpPr/>
          <p:nvPr/>
        </p:nvGrpSpPr>
        <p:grpSpPr>
          <a:xfrm rot="20245642">
            <a:off x="1963414" y="2211814"/>
            <a:ext cx="4659751" cy="2071732"/>
            <a:chOff x="4448753" y="2682195"/>
            <a:chExt cx="4659751" cy="2071732"/>
          </a:xfrm>
        </p:grpSpPr>
        <p:grpSp>
          <p:nvGrpSpPr>
            <p:cNvPr id="25" name="Agrupar 24"/>
            <p:cNvGrpSpPr/>
            <p:nvPr/>
          </p:nvGrpSpPr>
          <p:grpSpPr>
            <a:xfrm>
              <a:off x="4448753" y="2682195"/>
              <a:ext cx="4659751" cy="2071732"/>
              <a:chOff x="4170824" y="2682195"/>
              <a:chExt cx="4659751" cy="2071732"/>
            </a:xfrm>
          </p:grpSpPr>
          <p:sp>
            <p:nvSpPr>
              <p:cNvPr id="36" name="Elipse 35"/>
              <p:cNvSpPr>
                <a:spLocks noChangeAspect="1"/>
              </p:cNvSpPr>
              <p:nvPr/>
            </p:nvSpPr>
            <p:spPr bwMode="auto">
              <a:xfrm rot="1383590">
                <a:off x="4443157" y="3034549"/>
                <a:ext cx="4233299" cy="1319521"/>
              </a:xfrm>
              <a:prstGeom prst="ellipse">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9" name="Agrupar 38"/>
              <p:cNvGrpSpPr/>
              <p:nvPr/>
            </p:nvGrpSpPr>
            <p:grpSpPr>
              <a:xfrm>
                <a:off x="4170824" y="2948333"/>
                <a:ext cx="4659751" cy="1647560"/>
                <a:chOff x="4170824" y="3008997"/>
                <a:chExt cx="4659751" cy="1647560"/>
              </a:xfrm>
            </p:grpSpPr>
            <p:sp>
              <p:nvSpPr>
                <p:cNvPr id="54" name="Elipse 53"/>
                <p:cNvSpPr>
                  <a:spLocks noChangeAspect="1"/>
                </p:cNvSpPr>
                <p:nvPr/>
              </p:nvSpPr>
              <p:spPr bwMode="auto">
                <a:xfrm rot="1434987">
                  <a:off x="6044626" y="3357703"/>
                  <a:ext cx="1076396" cy="339855"/>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55" name="Agrupar 54"/>
                <p:cNvGrpSpPr>
                  <a:grpSpLocks noChangeAspect="1"/>
                </p:cNvGrpSpPr>
                <p:nvPr/>
              </p:nvGrpSpPr>
              <p:grpSpPr>
                <a:xfrm>
                  <a:off x="4170824" y="3008997"/>
                  <a:ext cx="4659751" cy="1647560"/>
                  <a:chOff x="4000266" y="2959300"/>
                  <a:chExt cx="5016462" cy="1773684"/>
                </a:xfrm>
              </p:grpSpPr>
              <p:sp>
                <p:nvSpPr>
                  <p:cNvPr id="56" name="Elipse 55"/>
                  <p:cNvSpPr/>
                  <p:nvPr/>
                </p:nvSpPr>
                <p:spPr bwMode="auto">
                  <a:xfrm rot="1434987">
                    <a:off x="4723921" y="3059859"/>
                    <a:ext cx="3629027" cy="1213810"/>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7" name="Elipse 56"/>
                  <p:cNvSpPr>
                    <a:spLocks noChangeAspect="1"/>
                  </p:cNvSpPr>
                  <p:nvPr/>
                </p:nvSpPr>
                <p:spPr bwMode="auto">
                  <a:xfrm rot="1434987">
                    <a:off x="5846981" y="3304222"/>
                    <a:ext cx="1499999" cy="473600"/>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8" name="Elipse 57"/>
                  <p:cNvSpPr>
                    <a:spLocks noChangeAspect="1"/>
                  </p:cNvSpPr>
                  <p:nvPr/>
                </p:nvSpPr>
                <p:spPr bwMode="auto">
                  <a:xfrm rot="1434987">
                    <a:off x="5646414" y="3259761"/>
                    <a:ext cx="1949999" cy="615680"/>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Elipse 62"/>
                  <p:cNvSpPr>
                    <a:spLocks noChangeAspect="1"/>
                  </p:cNvSpPr>
                  <p:nvPr/>
                </p:nvSpPr>
                <p:spPr bwMode="auto">
                  <a:xfrm rot="1434987">
                    <a:off x="5455253" y="3208248"/>
                    <a:ext cx="2339999" cy="738816"/>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a:spLocks noChangeAspect="1"/>
                  </p:cNvSpPr>
                  <p:nvPr/>
                </p:nvSpPr>
                <p:spPr bwMode="auto">
                  <a:xfrm rot="1434987">
                    <a:off x="4358615" y="3000837"/>
                    <a:ext cx="4354844" cy="1488471"/>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a:spLocks noChangeAspect="1"/>
                  </p:cNvSpPr>
                  <p:nvPr/>
                </p:nvSpPr>
                <p:spPr bwMode="auto">
                  <a:xfrm rot="1434987">
                    <a:off x="5120998" y="3139508"/>
                    <a:ext cx="2948399" cy="930908"/>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Elipse 65"/>
                  <p:cNvSpPr>
                    <a:spLocks noChangeAspect="1"/>
                  </p:cNvSpPr>
                  <p:nvPr/>
                </p:nvSpPr>
                <p:spPr bwMode="auto">
                  <a:xfrm rot="1434987">
                    <a:off x="4000266" y="2959300"/>
                    <a:ext cx="5016462" cy="1773684"/>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40" name="Elipse 39"/>
              <p:cNvSpPr>
                <a:spLocks noChangeAspect="1"/>
              </p:cNvSpPr>
              <p:nvPr/>
            </p:nvSpPr>
            <p:spPr bwMode="auto">
              <a:xfrm>
                <a:off x="4690460" y="2682195"/>
                <a:ext cx="180000" cy="180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Elipse 42"/>
              <p:cNvSpPr>
                <a:spLocks noChangeAspect="1"/>
              </p:cNvSpPr>
              <p:nvPr/>
            </p:nvSpPr>
            <p:spPr bwMode="auto">
              <a:xfrm>
                <a:off x="6416116" y="4573927"/>
                <a:ext cx="180000" cy="180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6" name="Agrupar 45"/>
              <p:cNvGrpSpPr>
                <a:grpSpLocks noChangeAspect="1"/>
              </p:cNvGrpSpPr>
              <p:nvPr/>
            </p:nvGrpSpPr>
            <p:grpSpPr>
              <a:xfrm rot="5100000">
                <a:off x="5046608" y="3371244"/>
                <a:ext cx="432000" cy="224743"/>
                <a:chOff x="2216480" y="3805479"/>
                <a:chExt cx="6685871" cy="3478261"/>
              </a:xfrm>
            </p:grpSpPr>
            <p:sp>
              <p:nvSpPr>
                <p:cNvPr id="52" name="Elipse 51"/>
                <p:cNvSpPr/>
                <p:nvPr/>
              </p:nvSpPr>
              <p:spPr bwMode="auto">
                <a:xfrm>
                  <a:off x="3821278" y="3805479"/>
                  <a:ext cx="3477873" cy="3478261"/>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Rosca 52"/>
                <p:cNvSpPr/>
                <p:nvPr/>
              </p:nvSpPr>
              <p:spPr>
                <a:xfrm rot="19823235">
                  <a:off x="2216480" y="4002538"/>
                  <a:ext cx="6685871" cy="3041232"/>
                </a:xfrm>
                <a:prstGeom prst="donut">
                  <a:avLst>
                    <a:gd name="adj" fmla="val 20951"/>
                  </a:avLst>
                </a:prstGeom>
                <a:solidFill>
                  <a:schemeClr val="bg1">
                    <a:alpha val="70000"/>
                  </a:schemeClr>
                </a:solidFill>
                <a:ln w="2381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grpSp>
          <p:sp>
            <p:nvSpPr>
              <p:cNvPr id="47" name="Elipse 46"/>
              <p:cNvSpPr>
                <a:spLocks noChangeAspect="1"/>
              </p:cNvSpPr>
              <p:nvPr/>
            </p:nvSpPr>
            <p:spPr bwMode="auto">
              <a:xfrm rot="5100000">
                <a:off x="7544782" y="4077297"/>
                <a:ext cx="252000" cy="252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Elipse 47"/>
              <p:cNvSpPr>
                <a:spLocks noChangeAspect="1"/>
              </p:cNvSpPr>
              <p:nvPr/>
            </p:nvSpPr>
            <p:spPr bwMode="auto">
              <a:xfrm>
                <a:off x="7531444" y="3760465"/>
                <a:ext cx="72000" cy="72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Elipse 48"/>
              <p:cNvSpPr>
                <a:spLocks noChangeAspect="1"/>
              </p:cNvSpPr>
              <p:nvPr/>
            </p:nvSpPr>
            <p:spPr bwMode="auto">
              <a:xfrm>
                <a:off x="7092280" y="3911716"/>
                <a:ext cx="108000" cy="108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Elipse 49"/>
              <p:cNvSpPr>
                <a:spLocks noChangeAspect="1"/>
              </p:cNvSpPr>
              <p:nvPr/>
            </p:nvSpPr>
            <p:spPr bwMode="auto">
              <a:xfrm>
                <a:off x="5909702" y="3140968"/>
                <a:ext cx="108000" cy="108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noChangeAspect="1"/>
              </p:cNvSpPr>
              <p:nvPr/>
            </p:nvSpPr>
            <p:spPr bwMode="auto">
              <a:xfrm>
                <a:off x="7044054" y="3644882"/>
                <a:ext cx="72000" cy="72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6" name="Lua 25"/>
            <p:cNvSpPr>
              <a:spLocks noChangeAspect="1"/>
            </p:cNvSpPr>
            <p:nvPr/>
          </p:nvSpPr>
          <p:spPr bwMode="auto">
            <a:xfrm rot="10260000">
              <a:off x="5542351" y="3366952"/>
              <a:ext cx="108000" cy="216000"/>
            </a:xfrm>
            <a:prstGeom prst="moon">
              <a:avLst>
                <a:gd name="adj" fmla="val 61233"/>
              </a:avLst>
            </a:prstGeom>
            <a:solidFill>
              <a:srgbClr val="FFFF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Lua 26"/>
            <p:cNvSpPr>
              <a:spLocks noChangeAspect="1"/>
            </p:cNvSpPr>
            <p:nvPr/>
          </p:nvSpPr>
          <p:spPr bwMode="auto">
            <a:xfrm rot="11319315">
              <a:off x="5056748" y="2687943"/>
              <a:ext cx="90000" cy="180000"/>
            </a:xfrm>
            <a:prstGeom prst="moon">
              <a:avLst>
                <a:gd name="adj" fmla="val 77024"/>
              </a:avLst>
            </a:prstGeom>
            <a:solidFill>
              <a:srgbClr val="00CC9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Lua 27"/>
            <p:cNvSpPr>
              <a:spLocks noChangeAspect="1"/>
            </p:cNvSpPr>
            <p:nvPr/>
          </p:nvSpPr>
          <p:spPr bwMode="auto">
            <a:xfrm rot="2820000">
              <a:off x="7841484" y="4026941"/>
              <a:ext cx="126000" cy="252000"/>
            </a:xfrm>
            <a:prstGeom prst="moon">
              <a:avLst>
                <a:gd name="adj" fmla="val 51072"/>
              </a:avLst>
            </a:prstGeom>
            <a:solidFill>
              <a:srgbClr val="FFCC9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Lua 28"/>
            <p:cNvSpPr>
              <a:spLocks noChangeAspect="1"/>
            </p:cNvSpPr>
            <p:nvPr/>
          </p:nvSpPr>
          <p:spPr bwMode="auto">
            <a:xfrm rot="1440000">
              <a:off x="7813632" y="3753701"/>
              <a:ext cx="36000" cy="72000"/>
            </a:xfrm>
            <a:prstGeom prst="moon">
              <a:avLst>
                <a:gd name="adj" fmla="val 51072"/>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Lua 29"/>
            <p:cNvSpPr>
              <a:spLocks noChangeAspect="1"/>
            </p:cNvSpPr>
            <p:nvPr/>
          </p:nvSpPr>
          <p:spPr bwMode="auto">
            <a:xfrm rot="3120000">
              <a:off x="7380518" y="3889608"/>
              <a:ext cx="54000" cy="108000"/>
            </a:xfrm>
            <a:prstGeom prst="moon">
              <a:avLst>
                <a:gd name="adj" fmla="val 51072"/>
              </a:avLst>
            </a:prstGeom>
            <a:solidFill>
              <a:srgbClr val="53D2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ua 30"/>
            <p:cNvSpPr>
              <a:spLocks noChangeAspect="1"/>
            </p:cNvSpPr>
            <p:nvPr/>
          </p:nvSpPr>
          <p:spPr bwMode="auto">
            <a:xfrm rot="1920000">
              <a:off x="7325580" y="3634328"/>
              <a:ext cx="36000" cy="72000"/>
            </a:xfrm>
            <a:prstGeom prst="moon">
              <a:avLst>
                <a:gd name="adj" fmla="val 51072"/>
              </a:avLst>
            </a:prstGeom>
            <a:solidFill>
              <a:schemeClr val="bg1">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Lua 31"/>
            <p:cNvSpPr>
              <a:spLocks noChangeAspect="1"/>
            </p:cNvSpPr>
            <p:nvPr/>
          </p:nvSpPr>
          <p:spPr bwMode="auto">
            <a:xfrm rot="12300000">
              <a:off x="6242376" y="3152467"/>
              <a:ext cx="54000" cy="108000"/>
            </a:xfrm>
            <a:prstGeom prst="moon">
              <a:avLst/>
            </a:prstGeom>
            <a:solidFill>
              <a:srgbClr val="FFFF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Lua 34"/>
            <p:cNvSpPr>
              <a:spLocks noChangeAspect="1"/>
            </p:cNvSpPr>
            <p:nvPr/>
          </p:nvSpPr>
          <p:spPr bwMode="auto">
            <a:xfrm rot="5520000">
              <a:off x="6740215" y="4526821"/>
              <a:ext cx="90000" cy="180000"/>
            </a:xfrm>
            <a:prstGeom prst="moon">
              <a:avLst>
                <a:gd name="adj" fmla="val 51072"/>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4" name="Retângulo 13"/>
          <p:cNvSpPr/>
          <p:nvPr/>
        </p:nvSpPr>
        <p:spPr>
          <a:xfrm>
            <a:off x="5544616" y="6525345"/>
            <a:ext cx="3563888" cy="288032"/>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12818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EA8D04"/>
                </a:solidFill>
                <a:latin typeface="Century Gothic" pitchFamily="34" charset="0"/>
              </a:rPr>
              <a:t>Protoestrela</a:t>
            </a:r>
            <a:r>
              <a:rPr lang="en-US" sz="4000" dirty="0" smtClean="0">
                <a:solidFill>
                  <a:srgbClr val="EA8D04"/>
                </a:solidFill>
                <a:latin typeface="Century Gothic" pitchFamily="34" charset="0"/>
              </a:rPr>
              <a:t>/</a:t>
            </a:r>
            <a:r>
              <a:rPr lang="en-US" sz="4000" dirty="0" err="1" smtClean="0">
                <a:solidFill>
                  <a:srgbClr val="FFC000"/>
                </a:solidFill>
                <a:latin typeface="Century Gothic" pitchFamily="34" charset="0"/>
              </a:rPr>
              <a:t>estrela</a:t>
            </a:r>
            <a:r>
              <a:rPr lang="en-US" sz="4000" dirty="0" smtClean="0">
                <a:solidFill>
                  <a:srgbClr val="FFC000"/>
                </a:solidFill>
                <a:latin typeface="Century Gothic" pitchFamily="34" charset="0"/>
              </a:rPr>
              <a:t> </a:t>
            </a:r>
            <a:r>
              <a:rPr lang="en-US" sz="4000" dirty="0" err="1" smtClean="0">
                <a:solidFill>
                  <a:srgbClr val="FFC000"/>
                </a:solidFill>
                <a:latin typeface="Century Gothic" pitchFamily="34" charset="0"/>
              </a:rPr>
              <a:t>pré</a:t>
            </a:r>
            <a:r>
              <a:rPr lang="en-US" sz="4000" dirty="0" smtClean="0">
                <a:solidFill>
                  <a:srgbClr val="FFC000"/>
                </a:solidFill>
                <a:latin typeface="Century Gothic" pitchFamily="34" charset="0"/>
              </a:rPr>
              <a:t>-SP</a:t>
            </a:r>
            <a:endParaRPr lang="en-US" sz="4000" dirty="0">
              <a:solidFill>
                <a:srgbClr val="FFC000"/>
              </a:solidFill>
              <a:latin typeface="Century Gothic" pitchFamily="34" charset="0"/>
            </a:endParaRPr>
          </a:p>
        </p:txBody>
      </p:sp>
      <p:sp>
        <p:nvSpPr>
          <p:cNvPr id="59" name="CaixaDeTexto 58"/>
          <p:cNvSpPr txBox="1"/>
          <p:nvPr/>
        </p:nvSpPr>
        <p:spPr>
          <a:xfrm>
            <a:off x="54036" y="6525345"/>
            <a:ext cx="2592288" cy="276999"/>
          </a:xfrm>
          <a:prstGeom prst="rect">
            <a:avLst/>
          </a:prstGeom>
          <a:noFill/>
        </p:spPr>
        <p:txBody>
          <a:bodyPr wrap="square" rtlCol="0">
            <a:spAutoFit/>
          </a:bodyPr>
          <a:lstStyle/>
          <a:p>
            <a:pPr algn="l"/>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67" name="Elipse 66"/>
          <p:cNvSpPr/>
          <p:nvPr/>
        </p:nvSpPr>
        <p:spPr bwMode="auto">
          <a:xfrm>
            <a:off x="1006602" y="2160710"/>
            <a:ext cx="6517726" cy="2273761"/>
          </a:xfrm>
          <a:prstGeom prst="ellipse">
            <a:avLst/>
          </a:prstGeom>
          <a:gradFill>
            <a:gsLst>
              <a:gs pos="71000">
                <a:srgbClr val="C00000"/>
              </a:gs>
              <a:gs pos="58000">
                <a:srgbClr val="640000"/>
              </a:gs>
              <a:gs pos="100000">
                <a:srgbClr val="C00000">
                  <a:alpha val="10000"/>
                </a:srgbClr>
              </a:gs>
              <a:gs pos="94000">
                <a:srgbClr val="640000">
                  <a:alpha val="58000"/>
                </a:srgbClr>
              </a:gs>
              <a:gs pos="26000">
                <a:srgbClr val="EA8D04"/>
              </a:gs>
              <a:gs pos="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Nuvem 60"/>
          <p:cNvSpPr/>
          <p:nvPr/>
        </p:nvSpPr>
        <p:spPr bwMode="auto">
          <a:xfrm rot="10800000">
            <a:off x="2278751" y="1924994"/>
            <a:ext cx="4043839" cy="2186843"/>
          </a:xfrm>
          <a:prstGeom prst="cloud">
            <a:avLst/>
          </a:prstGeom>
          <a:gradFill flip="none" rotWithShape="1">
            <a:gsLst>
              <a:gs pos="16000">
                <a:srgbClr val="FFC000">
                  <a:alpha val="91000"/>
                </a:srgbClr>
              </a:gs>
              <a:gs pos="56000">
                <a:srgbClr val="C00000">
                  <a:alpha val="9000"/>
                </a:srgbClr>
              </a:gs>
              <a:gs pos="0">
                <a:schemeClr val="bg1">
                  <a:alpha val="0"/>
                </a:schemeClr>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9" name="Grupo 8"/>
          <p:cNvGrpSpPr>
            <a:grpSpLocks noChangeAspect="1"/>
          </p:cNvGrpSpPr>
          <p:nvPr/>
        </p:nvGrpSpPr>
        <p:grpSpPr>
          <a:xfrm>
            <a:off x="3672048" y="2348880"/>
            <a:ext cx="1215079" cy="1215079"/>
            <a:chOff x="2438275" y="330386"/>
            <a:chExt cx="3214605" cy="3214593"/>
          </a:xfrm>
        </p:grpSpPr>
        <p:sp>
          <p:nvSpPr>
            <p:cNvPr id="20" name="Elipse 19"/>
            <p:cNvSpPr>
              <a:spLocks noChangeAspect="1"/>
            </p:cNvSpPr>
            <p:nvPr/>
          </p:nvSpPr>
          <p:spPr bwMode="auto">
            <a:xfrm>
              <a:off x="2438275" y="330386"/>
              <a:ext cx="3214605" cy="3214593"/>
            </a:xfrm>
            <a:prstGeom prst="ellipse">
              <a:avLst/>
            </a:prstGeom>
            <a:gradFill flip="none" rotWithShape="1">
              <a:gsLst>
                <a:gs pos="32000">
                  <a:srgbClr val="FFC000">
                    <a:alpha val="33000"/>
                  </a:srgbClr>
                </a:gs>
                <a:gs pos="58000">
                  <a:schemeClr val="bg1">
                    <a:alpha val="0"/>
                  </a:schemeClr>
                </a:gs>
                <a:gs pos="21000">
                  <a:srgbClr val="FF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Elipse 20"/>
            <p:cNvSpPr>
              <a:spLocks/>
            </p:cNvSpPr>
            <p:nvPr/>
          </p:nvSpPr>
          <p:spPr bwMode="auto">
            <a:xfrm>
              <a:off x="3489626" y="1413070"/>
              <a:ext cx="1075667" cy="1075665"/>
            </a:xfrm>
            <a:prstGeom prst="ellipse">
              <a:avLst/>
            </a:prstGeom>
            <a:gradFill>
              <a:gsLst>
                <a:gs pos="4000">
                  <a:schemeClr val="bg1"/>
                </a:gs>
                <a:gs pos="98000">
                  <a:srgbClr val="FFC000"/>
                </a:gs>
                <a:gs pos="36000">
                  <a:srgbClr val="FFFF00"/>
                </a:gs>
              </a:gsLst>
              <a:path path="shape">
                <a:fillToRect l="50000" t="50000" r="50000" b="50000"/>
              </a:path>
            </a:gradFill>
            <a:ln w="254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p14="http://schemas.microsoft.com/office/powerpoint/2010/main" val="1557150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5000"/>
                                        <p:tgtEl>
                                          <p:spTgt spid="61"/>
                                        </p:tgtEl>
                                      </p:cBhvr>
                                    </p:animEffect>
                                    <p:set>
                                      <p:cBhvr>
                                        <p:cTn id="7" dur="1" fill="hold">
                                          <p:stCondLst>
                                            <p:cond delay="4999"/>
                                          </p:stCondLst>
                                        </p:cTn>
                                        <p:tgtEl>
                                          <p:spTgt spid="61"/>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5000"/>
                                        <p:tgtEl>
                                          <p:spTgt spid="67"/>
                                        </p:tgtEl>
                                      </p:cBhvr>
                                    </p:animEffect>
                                    <p:set>
                                      <p:cBhvr>
                                        <p:cTn id="10" dur="1" fill="hold">
                                          <p:stCondLst>
                                            <p:cond delay="4999"/>
                                          </p:stCondLst>
                                        </p:cTn>
                                        <p:tgtEl>
                                          <p:spTgt spid="6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Agrupar 23"/>
          <p:cNvGrpSpPr/>
          <p:nvPr/>
        </p:nvGrpSpPr>
        <p:grpSpPr>
          <a:xfrm rot="20245642">
            <a:off x="1963414" y="2211814"/>
            <a:ext cx="4659751" cy="2071732"/>
            <a:chOff x="4448753" y="2682195"/>
            <a:chExt cx="4659751" cy="2071732"/>
          </a:xfrm>
        </p:grpSpPr>
        <p:grpSp>
          <p:nvGrpSpPr>
            <p:cNvPr id="25" name="Agrupar 24"/>
            <p:cNvGrpSpPr/>
            <p:nvPr/>
          </p:nvGrpSpPr>
          <p:grpSpPr>
            <a:xfrm>
              <a:off x="4448753" y="2682195"/>
              <a:ext cx="4659751" cy="2071732"/>
              <a:chOff x="4170824" y="2682195"/>
              <a:chExt cx="4659751" cy="2071732"/>
            </a:xfrm>
          </p:grpSpPr>
          <p:sp>
            <p:nvSpPr>
              <p:cNvPr id="36" name="Elipse 35"/>
              <p:cNvSpPr>
                <a:spLocks noChangeAspect="1"/>
              </p:cNvSpPr>
              <p:nvPr/>
            </p:nvSpPr>
            <p:spPr bwMode="auto">
              <a:xfrm rot="1383590">
                <a:off x="4443157" y="3034549"/>
                <a:ext cx="4233299" cy="1319521"/>
              </a:xfrm>
              <a:prstGeom prst="ellipse">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9" name="Agrupar 38"/>
              <p:cNvGrpSpPr/>
              <p:nvPr/>
            </p:nvGrpSpPr>
            <p:grpSpPr>
              <a:xfrm>
                <a:off x="4170824" y="2948333"/>
                <a:ext cx="4659751" cy="1647560"/>
                <a:chOff x="4170824" y="3008997"/>
                <a:chExt cx="4659751" cy="1647560"/>
              </a:xfrm>
            </p:grpSpPr>
            <p:sp>
              <p:nvSpPr>
                <p:cNvPr id="54" name="Elipse 53"/>
                <p:cNvSpPr>
                  <a:spLocks noChangeAspect="1"/>
                </p:cNvSpPr>
                <p:nvPr/>
              </p:nvSpPr>
              <p:spPr bwMode="auto">
                <a:xfrm rot="1434987">
                  <a:off x="6044626" y="3357703"/>
                  <a:ext cx="1076396" cy="339855"/>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55" name="Agrupar 54"/>
                <p:cNvGrpSpPr>
                  <a:grpSpLocks noChangeAspect="1"/>
                </p:cNvGrpSpPr>
                <p:nvPr/>
              </p:nvGrpSpPr>
              <p:grpSpPr>
                <a:xfrm>
                  <a:off x="4170824" y="3008997"/>
                  <a:ext cx="4659751" cy="1647560"/>
                  <a:chOff x="4000266" y="2959300"/>
                  <a:chExt cx="5016462" cy="1773684"/>
                </a:xfrm>
              </p:grpSpPr>
              <p:sp>
                <p:nvSpPr>
                  <p:cNvPr id="56" name="Elipse 55"/>
                  <p:cNvSpPr/>
                  <p:nvPr/>
                </p:nvSpPr>
                <p:spPr bwMode="auto">
                  <a:xfrm rot="1434987">
                    <a:off x="4723921" y="3059859"/>
                    <a:ext cx="3629027" cy="1213810"/>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7" name="Elipse 56"/>
                  <p:cNvSpPr>
                    <a:spLocks noChangeAspect="1"/>
                  </p:cNvSpPr>
                  <p:nvPr/>
                </p:nvSpPr>
                <p:spPr bwMode="auto">
                  <a:xfrm rot="1434987">
                    <a:off x="5846981" y="3304222"/>
                    <a:ext cx="1499999" cy="473600"/>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8" name="Elipse 57"/>
                  <p:cNvSpPr>
                    <a:spLocks noChangeAspect="1"/>
                  </p:cNvSpPr>
                  <p:nvPr/>
                </p:nvSpPr>
                <p:spPr bwMode="auto">
                  <a:xfrm rot="1434987">
                    <a:off x="5646414" y="3259761"/>
                    <a:ext cx="1949999" cy="615680"/>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Elipse 62"/>
                  <p:cNvSpPr>
                    <a:spLocks noChangeAspect="1"/>
                  </p:cNvSpPr>
                  <p:nvPr/>
                </p:nvSpPr>
                <p:spPr bwMode="auto">
                  <a:xfrm rot="1434987">
                    <a:off x="5455253" y="3208248"/>
                    <a:ext cx="2339999" cy="738816"/>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a:spLocks noChangeAspect="1"/>
                  </p:cNvSpPr>
                  <p:nvPr/>
                </p:nvSpPr>
                <p:spPr bwMode="auto">
                  <a:xfrm rot="1434987">
                    <a:off x="4358615" y="3000837"/>
                    <a:ext cx="4354844" cy="1488471"/>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a:spLocks noChangeAspect="1"/>
                  </p:cNvSpPr>
                  <p:nvPr/>
                </p:nvSpPr>
                <p:spPr bwMode="auto">
                  <a:xfrm rot="1434987">
                    <a:off x="5120998" y="3139508"/>
                    <a:ext cx="2948399" cy="930908"/>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Elipse 65"/>
                  <p:cNvSpPr>
                    <a:spLocks noChangeAspect="1"/>
                  </p:cNvSpPr>
                  <p:nvPr/>
                </p:nvSpPr>
                <p:spPr bwMode="auto">
                  <a:xfrm rot="1434987">
                    <a:off x="4000266" y="2959300"/>
                    <a:ext cx="5016462" cy="1773684"/>
                  </a:xfrm>
                  <a:prstGeom prst="ellipse">
                    <a:avLst/>
                  </a:prstGeom>
                  <a:noFill/>
                  <a:ln w="63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sp>
            <p:nvSpPr>
              <p:cNvPr id="40" name="Elipse 39"/>
              <p:cNvSpPr>
                <a:spLocks noChangeAspect="1"/>
              </p:cNvSpPr>
              <p:nvPr/>
            </p:nvSpPr>
            <p:spPr bwMode="auto">
              <a:xfrm>
                <a:off x="4690460" y="2682195"/>
                <a:ext cx="180000" cy="180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Elipse 42"/>
              <p:cNvSpPr>
                <a:spLocks noChangeAspect="1"/>
              </p:cNvSpPr>
              <p:nvPr/>
            </p:nvSpPr>
            <p:spPr bwMode="auto">
              <a:xfrm>
                <a:off x="6416116" y="4573927"/>
                <a:ext cx="180000" cy="180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6" name="Agrupar 45"/>
              <p:cNvGrpSpPr>
                <a:grpSpLocks noChangeAspect="1"/>
              </p:cNvGrpSpPr>
              <p:nvPr/>
            </p:nvGrpSpPr>
            <p:grpSpPr>
              <a:xfrm rot="5100000">
                <a:off x="5046608" y="3371244"/>
                <a:ext cx="432000" cy="224743"/>
                <a:chOff x="2216480" y="3805479"/>
                <a:chExt cx="6685871" cy="3478261"/>
              </a:xfrm>
            </p:grpSpPr>
            <p:sp>
              <p:nvSpPr>
                <p:cNvPr id="52" name="Elipse 51"/>
                <p:cNvSpPr/>
                <p:nvPr/>
              </p:nvSpPr>
              <p:spPr bwMode="auto">
                <a:xfrm>
                  <a:off x="3821278" y="3805479"/>
                  <a:ext cx="3477873" cy="3478261"/>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Rosca 52"/>
                <p:cNvSpPr/>
                <p:nvPr/>
              </p:nvSpPr>
              <p:spPr>
                <a:xfrm rot="19823235">
                  <a:off x="2216480" y="4002538"/>
                  <a:ext cx="6685871" cy="3041232"/>
                </a:xfrm>
                <a:prstGeom prst="donut">
                  <a:avLst>
                    <a:gd name="adj" fmla="val 20951"/>
                  </a:avLst>
                </a:prstGeom>
                <a:solidFill>
                  <a:schemeClr val="bg1">
                    <a:alpha val="70000"/>
                  </a:schemeClr>
                </a:solidFill>
                <a:ln w="238125"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grpSp>
          <p:sp>
            <p:nvSpPr>
              <p:cNvPr id="47" name="Elipse 46"/>
              <p:cNvSpPr>
                <a:spLocks noChangeAspect="1"/>
              </p:cNvSpPr>
              <p:nvPr/>
            </p:nvSpPr>
            <p:spPr bwMode="auto">
              <a:xfrm rot="5100000">
                <a:off x="7544782" y="4077297"/>
                <a:ext cx="252000" cy="252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Elipse 47"/>
              <p:cNvSpPr>
                <a:spLocks noChangeAspect="1"/>
              </p:cNvSpPr>
              <p:nvPr/>
            </p:nvSpPr>
            <p:spPr bwMode="auto">
              <a:xfrm>
                <a:off x="7531444" y="3760465"/>
                <a:ext cx="72000" cy="72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Elipse 48"/>
              <p:cNvSpPr>
                <a:spLocks noChangeAspect="1"/>
              </p:cNvSpPr>
              <p:nvPr/>
            </p:nvSpPr>
            <p:spPr bwMode="auto">
              <a:xfrm>
                <a:off x="7092280" y="3911716"/>
                <a:ext cx="108000" cy="108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Elipse 49"/>
              <p:cNvSpPr>
                <a:spLocks noChangeAspect="1"/>
              </p:cNvSpPr>
              <p:nvPr/>
            </p:nvSpPr>
            <p:spPr bwMode="auto">
              <a:xfrm>
                <a:off x="5909702" y="3140968"/>
                <a:ext cx="108000" cy="108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noChangeAspect="1"/>
              </p:cNvSpPr>
              <p:nvPr/>
            </p:nvSpPr>
            <p:spPr bwMode="auto">
              <a:xfrm>
                <a:off x="7044054" y="3644882"/>
                <a:ext cx="72000" cy="72000"/>
              </a:xfrm>
              <a:prstGeom prst="ellipse">
                <a:avLst/>
              </a:prstGeom>
              <a:solidFill>
                <a:schemeClr val="bg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6" name="Lua 25"/>
            <p:cNvSpPr>
              <a:spLocks noChangeAspect="1"/>
            </p:cNvSpPr>
            <p:nvPr/>
          </p:nvSpPr>
          <p:spPr bwMode="auto">
            <a:xfrm rot="10260000">
              <a:off x="5542351" y="3366952"/>
              <a:ext cx="108000" cy="216000"/>
            </a:xfrm>
            <a:prstGeom prst="moon">
              <a:avLst>
                <a:gd name="adj" fmla="val 61233"/>
              </a:avLst>
            </a:prstGeom>
            <a:solidFill>
              <a:srgbClr val="FFFF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Lua 26"/>
            <p:cNvSpPr>
              <a:spLocks noChangeAspect="1"/>
            </p:cNvSpPr>
            <p:nvPr/>
          </p:nvSpPr>
          <p:spPr bwMode="auto">
            <a:xfrm rot="11319315">
              <a:off x="5056748" y="2687943"/>
              <a:ext cx="90000" cy="180000"/>
            </a:xfrm>
            <a:prstGeom prst="moon">
              <a:avLst>
                <a:gd name="adj" fmla="val 77024"/>
              </a:avLst>
            </a:prstGeom>
            <a:solidFill>
              <a:srgbClr val="00CC9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Lua 27"/>
            <p:cNvSpPr>
              <a:spLocks noChangeAspect="1"/>
            </p:cNvSpPr>
            <p:nvPr/>
          </p:nvSpPr>
          <p:spPr bwMode="auto">
            <a:xfrm rot="2820000">
              <a:off x="7841484" y="4026941"/>
              <a:ext cx="126000" cy="252000"/>
            </a:xfrm>
            <a:prstGeom prst="moon">
              <a:avLst>
                <a:gd name="adj" fmla="val 51072"/>
              </a:avLst>
            </a:prstGeom>
            <a:solidFill>
              <a:srgbClr val="FFCC9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Lua 28"/>
            <p:cNvSpPr>
              <a:spLocks noChangeAspect="1"/>
            </p:cNvSpPr>
            <p:nvPr/>
          </p:nvSpPr>
          <p:spPr bwMode="auto">
            <a:xfrm rot="1440000">
              <a:off x="7813632" y="3753701"/>
              <a:ext cx="36000" cy="72000"/>
            </a:xfrm>
            <a:prstGeom prst="moon">
              <a:avLst>
                <a:gd name="adj" fmla="val 51072"/>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Lua 29"/>
            <p:cNvSpPr>
              <a:spLocks noChangeAspect="1"/>
            </p:cNvSpPr>
            <p:nvPr/>
          </p:nvSpPr>
          <p:spPr bwMode="auto">
            <a:xfrm rot="3120000">
              <a:off x="7380518" y="3889608"/>
              <a:ext cx="54000" cy="108000"/>
            </a:xfrm>
            <a:prstGeom prst="moon">
              <a:avLst>
                <a:gd name="adj" fmla="val 51072"/>
              </a:avLst>
            </a:prstGeom>
            <a:solidFill>
              <a:srgbClr val="53D2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Lua 30"/>
            <p:cNvSpPr>
              <a:spLocks noChangeAspect="1"/>
            </p:cNvSpPr>
            <p:nvPr/>
          </p:nvSpPr>
          <p:spPr bwMode="auto">
            <a:xfrm rot="1920000">
              <a:off x="7325580" y="3634328"/>
              <a:ext cx="36000" cy="72000"/>
            </a:xfrm>
            <a:prstGeom prst="moon">
              <a:avLst>
                <a:gd name="adj" fmla="val 51072"/>
              </a:avLst>
            </a:prstGeom>
            <a:solidFill>
              <a:schemeClr val="bg1">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Lua 31"/>
            <p:cNvSpPr>
              <a:spLocks noChangeAspect="1"/>
            </p:cNvSpPr>
            <p:nvPr/>
          </p:nvSpPr>
          <p:spPr bwMode="auto">
            <a:xfrm rot="12300000">
              <a:off x="6242376" y="3152467"/>
              <a:ext cx="54000" cy="108000"/>
            </a:xfrm>
            <a:prstGeom prst="moon">
              <a:avLst/>
            </a:prstGeom>
            <a:solidFill>
              <a:srgbClr val="FFFF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Lua 34"/>
            <p:cNvSpPr>
              <a:spLocks noChangeAspect="1"/>
            </p:cNvSpPr>
            <p:nvPr/>
          </p:nvSpPr>
          <p:spPr bwMode="auto">
            <a:xfrm rot="5520000">
              <a:off x="6740215" y="4526821"/>
              <a:ext cx="90000" cy="180000"/>
            </a:xfrm>
            <a:prstGeom prst="moon">
              <a:avLst>
                <a:gd name="adj" fmla="val 51072"/>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4" name="Retângulo 13"/>
          <p:cNvSpPr/>
          <p:nvPr/>
        </p:nvSpPr>
        <p:spPr>
          <a:xfrm>
            <a:off x="5544616" y="6525345"/>
            <a:ext cx="3563888" cy="288032"/>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12818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EA8D04"/>
                </a:solidFill>
                <a:latin typeface="Century Gothic" pitchFamily="34" charset="0"/>
              </a:rPr>
              <a:t>Protoestrela</a:t>
            </a:r>
            <a:r>
              <a:rPr lang="en-US" sz="4000" dirty="0" smtClean="0">
                <a:solidFill>
                  <a:srgbClr val="EA8D04"/>
                </a:solidFill>
                <a:latin typeface="Century Gothic" pitchFamily="34" charset="0"/>
              </a:rPr>
              <a:t>/</a:t>
            </a:r>
            <a:r>
              <a:rPr lang="en-US" sz="4000" dirty="0" err="1" smtClean="0">
                <a:solidFill>
                  <a:srgbClr val="FFC000"/>
                </a:solidFill>
                <a:latin typeface="Century Gothic" pitchFamily="34" charset="0"/>
              </a:rPr>
              <a:t>estrela</a:t>
            </a:r>
            <a:r>
              <a:rPr lang="en-US" sz="4000" dirty="0" smtClean="0">
                <a:solidFill>
                  <a:srgbClr val="FFC000"/>
                </a:solidFill>
                <a:latin typeface="Century Gothic" pitchFamily="34" charset="0"/>
              </a:rPr>
              <a:t> </a:t>
            </a:r>
            <a:r>
              <a:rPr lang="en-US" sz="4000" dirty="0" err="1" smtClean="0">
                <a:solidFill>
                  <a:srgbClr val="FFC000"/>
                </a:solidFill>
                <a:latin typeface="Century Gothic" pitchFamily="34" charset="0"/>
              </a:rPr>
              <a:t>pré</a:t>
            </a:r>
            <a:r>
              <a:rPr lang="en-US" sz="4000" dirty="0" smtClean="0">
                <a:solidFill>
                  <a:srgbClr val="FFC000"/>
                </a:solidFill>
                <a:latin typeface="Century Gothic" pitchFamily="34" charset="0"/>
              </a:rPr>
              <a:t>-SP</a:t>
            </a:r>
            <a:endParaRPr lang="en-US" sz="4000" dirty="0">
              <a:solidFill>
                <a:srgbClr val="FFC000"/>
              </a:solidFill>
              <a:latin typeface="Century Gothic" pitchFamily="34" charset="0"/>
            </a:endParaRPr>
          </a:p>
        </p:txBody>
      </p:sp>
      <p:sp>
        <p:nvSpPr>
          <p:cNvPr id="59" name="CaixaDeTexto 58"/>
          <p:cNvSpPr txBox="1"/>
          <p:nvPr/>
        </p:nvSpPr>
        <p:spPr>
          <a:xfrm>
            <a:off x="54036" y="6525345"/>
            <a:ext cx="2592288" cy="276999"/>
          </a:xfrm>
          <a:prstGeom prst="rect">
            <a:avLst/>
          </a:prstGeom>
          <a:noFill/>
        </p:spPr>
        <p:txBody>
          <a:bodyPr wrap="square" rtlCol="0">
            <a:spAutoFit/>
          </a:bodyPr>
          <a:lstStyle/>
          <a:p>
            <a:pPr algn="l"/>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grpSp>
        <p:nvGrpSpPr>
          <p:cNvPr id="19" name="Grupo 8"/>
          <p:cNvGrpSpPr>
            <a:grpSpLocks noChangeAspect="1"/>
          </p:cNvGrpSpPr>
          <p:nvPr/>
        </p:nvGrpSpPr>
        <p:grpSpPr>
          <a:xfrm>
            <a:off x="3672048" y="2348880"/>
            <a:ext cx="1215079" cy="1215079"/>
            <a:chOff x="2438275" y="330386"/>
            <a:chExt cx="3214605" cy="3214593"/>
          </a:xfrm>
        </p:grpSpPr>
        <p:sp>
          <p:nvSpPr>
            <p:cNvPr id="20" name="Elipse 19"/>
            <p:cNvSpPr>
              <a:spLocks noChangeAspect="1"/>
            </p:cNvSpPr>
            <p:nvPr/>
          </p:nvSpPr>
          <p:spPr bwMode="auto">
            <a:xfrm>
              <a:off x="2438275" y="330386"/>
              <a:ext cx="3214605" cy="3214593"/>
            </a:xfrm>
            <a:prstGeom prst="ellipse">
              <a:avLst/>
            </a:prstGeom>
            <a:gradFill flip="none" rotWithShape="1">
              <a:gsLst>
                <a:gs pos="32000">
                  <a:srgbClr val="FFC000">
                    <a:alpha val="33000"/>
                  </a:srgbClr>
                </a:gs>
                <a:gs pos="58000">
                  <a:schemeClr val="bg1">
                    <a:alpha val="0"/>
                  </a:schemeClr>
                </a:gs>
                <a:gs pos="21000">
                  <a:srgbClr val="FF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Elipse 20"/>
            <p:cNvSpPr>
              <a:spLocks/>
            </p:cNvSpPr>
            <p:nvPr/>
          </p:nvSpPr>
          <p:spPr bwMode="auto">
            <a:xfrm>
              <a:off x="3489626" y="1413070"/>
              <a:ext cx="1075667" cy="1075665"/>
            </a:xfrm>
            <a:prstGeom prst="ellipse">
              <a:avLst/>
            </a:prstGeom>
            <a:gradFill>
              <a:gsLst>
                <a:gs pos="4000">
                  <a:schemeClr val="bg1"/>
                </a:gs>
                <a:gs pos="98000">
                  <a:srgbClr val="FFC000"/>
                </a:gs>
                <a:gs pos="36000">
                  <a:srgbClr val="FFFF00"/>
                </a:gs>
              </a:gsLst>
              <a:path path="shape">
                <a:fillToRect l="50000" t="50000" r="50000" b="50000"/>
              </a:path>
            </a:gradFill>
            <a:ln w="254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Tree>
    <p:extLst>
      <p:ext uri="{BB962C8B-B14F-4D97-AF65-F5344CB8AC3E}">
        <p14:creationId xmlns:p14="http://schemas.microsoft.com/office/powerpoint/2010/main" val="2974306042"/>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0" y="44624"/>
            <a:ext cx="9144000" cy="720080"/>
          </a:xfrm>
          <a:solidFill>
            <a:schemeClr val="tx1">
              <a:alpha val="0"/>
            </a:schemeClr>
          </a:solidFill>
        </p:spPr>
        <p:txBody>
          <a:bodyPr/>
          <a:lstStyle/>
          <a:p>
            <a:r>
              <a:rPr lang="pt-BR" sz="3600" dirty="0" smtClean="0">
                <a:solidFill>
                  <a:schemeClr val="bg1"/>
                </a:solidFill>
                <a:latin typeface="Century Gothic" pitchFamily="34" charset="0"/>
              </a:rPr>
              <a:t>Estágios de evolução até a SP (</a:t>
            </a:r>
            <a:r>
              <a:rPr lang="pt-BR" sz="3600" dirty="0" err="1" smtClean="0">
                <a:solidFill>
                  <a:schemeClr val="bg1"/>
                </a:solidFill>
                <a:latin typeface="Century Gothic" pitchFamily="34" charset="0"/>
              </a:rPr>
              <a:t>1M</a:t>
            </a:r>
            <a:r>
              <a:rPr lang="pt-BR" sz="3600" baseline="-25000" dirty="0" err="1" smtClean="0">
                <a:solidFill>
                  <a:schemeClr val="bg1"/>
                </a:solidFill>
                <a:cs typeface="Arial"/>
              </a:rPr>
              <a:t>ʘ</a:t>
            </a:r>
            <a:r>
              <a:rPr lang="pt-BR" sz="3600" dirty="0" smtClean="0">
                <a:solidFill>
                  <a:schemeClr val="bg1"/>
                </a:solidFill>
                <a:cs typeface="Arial"/>
              </a:rPr>
              <a:t>)</a:t>
            </a:r>
            <a:endParaRPr lang="pt-BR" sz="3600" dirty="0" smtClean="0">
              <a:solidFill>
                <a:schemeClr val="bg1"/>
              </a:solidFill>
              <a:latin typeface="Century Gothic" pitchFamily="34" charset="0"/>
            </a:endParaRPr>
          </a:p>
        </p:txBody>
      </p:sp>
      <p:sp>
        <p:nvSpPr>
          <p:cNvPr id="25" name="Text Box 141"/>
          <p:cNvSpPr txBox="1">
            <a:spLocks noChangeArrowheads="1"/>
          </p:cNvSpPr>
          <p:nvPr/>
        </p:nvSpPr>
        <p:spPr bwMode="auto">
          <a:xfrm>
            <a:off x="35496" y="6536377"/>
            <a:ext cx="9108504" cy="276999"/>
          </a:xfrm>
          <a:prstGeom prst="rect">
            <a:avLst/>
          </a:prstGeom>
          <a:noFill/>
          <a:ln w="9525">
            <a:noFill/>
            <a:miter lim="800000"/>
            <a:headEnd/>
            <a:tailEnd/>
          </a:ln>
        </p:spPr>
        <p:txBody>
          <a:bodyPr wrap="square">
            <a:spAutoFit/>
          </a:bodyPr>
          <a:lstStyle/>
          <a:p>
            <a:pPr algn="l">
              <a:defRPr/>
            </a:pPr>
            <a:r>
              <a:rPr lang="pt-BR" sz="1200" dirty="0" smtClean="0">
                <a:solidFill>
                  <a:schemeClr val="accent1"/>
                </a:solidFill>
                <a:latin typeface="Century Gothic" pitchFamily="34" charset="0"/>
              </a:rPr>
              <a:t>Fonte: </a:t>
            </a:r>
            <a:r>
              <a:rPr lang="pt-BR" sz="1200" dirty="0" err="1" smtClean="0">
                <a:solidFill>
                  <a:schemeClr val="accent1"/>
                </a:solidFill>
                <a:latin typeface="Century Gothic" pitchFamily="34" charset="0"/>
              </a:rPr>
              <a:t>Chaisson</a:t>
            </a:r>
            <a:r>
              <a:rPr lang="pt-BR" sz="1200" dirty="0" smtClean="0">
                <a:solidFill>
                  <a:schemeClr val="accent1"/>
                </a:solidFill>
                <a:latin typeface="Century Gothic" pitchFamily="34" charset="0"/>
              </a:rPr>
              <a:t> &amp; </a:t>
            </a:r>
            <a:r>
              <a:rPr lang="pt-BR" sz="1200" dirty="0" err="1" smtClean="0">
                <a:solidFill>
                  <a:schemeClr val="accent1"/>
                </a:solidFill>
                <a:latin typeface="Century Gothic" pitchFamily="34" charset="0"/>
              </a:rPr>
              <a:t>McMillan</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Astronomy</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Today</a:t>
            </a:r>
            <a:r>
              <a:rPr lang="pt-BR" sz="1200" dirty="0" smtClean="0">
                <a:solidFill>
                  <a:schemeClr val="accent1"/>
                </a:solidFill>
                <a:latin typeface="Century Gothic" pitchFamily="34" charset="0"/>
              </a:rPr>
              <a:t>, com adaptações</a:t>
            </a:r>
            <a:endParaRPr lang="pt-BR" sz="1200" dirty="0">
              <a:solidFill>
                <a:schemeClr val="accent1"/>
              </a:solidFill>
              <a:latin typeface="Century Gothic" pitchFamily="34" charset="0"/>
            </a:endParaRPr>
          </a:p>
        </p:txBody>
      </p:sp>
      <p:sp>
        <p:nvSpPr>
          <p:cNvPr id="2052" name="AutoShape 4"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4" name="AutoShape 6"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056" name="AutoShape 8" descr="data:image/jpeg;base64,/9j/4AAQSkZJRgABAQAAAQABAAD/2wCEAAkGBxQTEhQUExQUFhUXGR8YGRgYGCAgHBodHh4cHR4ZIBwhISohGh8mIB8cITEhJSkrLy4uGiEzODMsNygtLisBCgoKDg0OGhAQGzQkHyQsLCwsLCwsLDQsLCwsLCwsLCwsLCw0LCwsLCwsLCwsLCwsLCwsLCwsLCwsLCwsLCwsLP/AABEIARQAtwMBIgACEQEDEQH/xAAcAAACAgMBAQAAAAAAAAAAAAAEBQAGAQIDBwj/xABCEAACAQMDAwIEBAMGBQMDBQABAhEDEiEABDEFIkETUQYyYXEjQoGRFKHwBzNSYrHRFXLB4fEkgqI0Q1MWF2Nzkv/EABcBAQEBAQAAAAAAAAAAAAAAAAEAAgP/xAAiEQEBAQACAgMBAQADAAAAAAAAARECIRIxQVFhgXEDIjL/2gAMAwEAAhEDEQA/APcdTWs621JNTU1NSTU1NYOpM6mpqakmpqampJqampqSamprE6kzqawDrOpJqaxOs6kmpqampJqampqSampqak5Ke4j9tdJ0GlQhzPsP6/nrcbj7cT/r/toQnWJ1zp1Jn6fXWQ2lOg1DrUHWSdSZnWdag6hbUmdYLa5Vqnj+f7aV7jqX2xj/AF+mi3DIcK862nSPb7854n+v30wpbr9f/MapdVgtjrW7XBqpEz9/t/X/AF0JX3Z+n9R/vqtQ8Vhre/ScVc5/10Vta2icjg67WZ1znWZ0h0nWJ1pOpOoOk6k64PUzGtRX9+Rzn/t/X7aUJnU0L/FgEgwIxk+YmNTUizadRD2mI7T5+qznyPGu203ILMPYnz9T/tqqUNzYrEnALrJ5+ZR7/fnTLp1cTUxkuR7jAXP7mPvrhObreKyHcAAwNck3i3Efr/X89LTXUDkcex/30kTfj1ZJ7Yt45wzD+Q/npvMTiuNPdgga3/ihpVROMkca5brcBVJnjP08/wC2nyHidfxOl+76rawn6/rj/wA6r+3+Ik4LCCSBBj7fb/TXQb6jUUOzgRM+/Mcazf8Ak3014YZ7zrAZMA5HI/7frpUrlvzR9zobZdRp1LlEKimASefr9P8AtrnAB+adYvK1qccNqLRyccDP9Y0z29WCOf30gFZUWSJ9pI10q7kqVUkBuWk/y/T/AKnTOWCzVjfcjjjz/X8taGP6J1XK+9tYEkfUTyPI/b+caO2+6E+mWmRKn3BEj+WRrXno8R7kTxrehUtPGuVOD+aCPHAP78640uod9rLH3/r+p06MNf44AZ1sm8U+RoLt+nOuDgTA/l/099PlRh0Kg1m/SmmGXMwPM50Q+4jzrXkMd93UgA/XI9xkf9/01xfeAZMjnzjBj9vOga3UJZVgyefOh95XUSIkCWj3BGR/rrN5tTiH6turCw+WW7TJAnz+hAPt4+mpoXdbkM5nx7nBnz41nXK3tuRW06tRhgskAhRnzexP1jjWtPrUAWg9xzPiSSfv4yD76pBrgm0yFYkz4zMEk5ETz4Gmo3gi64vaSSY+2Pcz2+PzffWHXFkrfGgFVRZAtt/zKfMjjiPP66B33V2LM6MsYeYnjgT+p/XGqvUrhRMdxMkAHyZInj/D++sJWLowBILZImZ8QST/AKfQabq8Y9Jb4iDUyMHmWHvxEfSPr/rpJ1r4geopUH0zgWz+mPP1z/00u6JtaQzundltMIAyj692BPP0/fT3Y7cGlZQ2zsslgxkHOZJAwPtzA1d1nJFPrbpxAmTOYnx5j20z6LSqsflcz7A/p9P+3nGrNsOldwtCE4/T3+aOJ554x7O6DdwHPv4ggxx54OfoOedU46byKNh0ZyBJC/p+/wCv89MzskoqXIdyB8s8/YTj99FGqqISPGSf9eP9tJdzvjXqCkqyWMKIMH2kHOPM8ackY211oblo9dgVg2opzLE9v3Awf21tt0zkk2iMnJPufvpT1Kuj1RRpNUFPbqB2lbSzSS8MDJgjOe1wMZnbYVDLfORP/wDHwPMge+dFODepV7SDz55A/fWlKpfQYAm6gcEHPptlT7QpJXzofqNYQSUf91/6HOgOndSWnXR2yr/gso9mnkeYIgR5aeOb5WdLT0bq3rLBi9ec/wA8aYPuWiOfsfB/01S+q1ztNwQPmBxxBXkGC3nP9TqxbDqKbil6i/WZxBHuJ/6xrUosG0txUgSv17SGIGeYmBgeddf+JKoIN0yBHtM4/wBf5+2gPlbAkScAx+vn/oONEvtFClixYsLcRJ5kWkgYzxpmgyavOAf/AB/trmKxmJBAxjSSoKqgWE2wMuI4x7SB/wCdDDqDg2sDM8qQRn7/APfjV5LxWGu8K2M8aQ1K6Oe0mTg5nkTj38aajeKwKsQD58a5VNhTGYt4+WAfbnwNF7U6I9+fTK3Ek/TxI4Of2n3886mrKdojyxClIiCBBzP/AH1nR4HyfPYrWu8kHPM494wSOJGOPfWlTflmsDBYmYHsP5+0+c/bQFRmGCCfefeB9fbxqbfZliTJEZkKSOPPtmP6xrWOmmR3sgSTEgyB5Hk++fv76xtdyxJjHAgCZwB+3n9dMNv8NswRz6qgn5mSEM5BVzAIIngNJOB7vKXwkKNNmks6ZDPCpmCIMHByJ5nIGjpafdFp1zbWp05T5T6qMwIPkYEERzMj9M2WlXrRa9V3LG0yO0kkAi0G3ORHjQPT9o4T0yFuHKg4WIiGCgQSCbonPkA6cJRNp7QCfBkQY/5u4CZ/YfXVI52h6Ki2VUFxzHufB5z4j66LuhZAgATIjM5iZ5++tXMgnyCR3YgD2EjnmeDGlXW9+pBCvVFoPCkgjBMmxvrkf6Rq9D2C6rvRUmxmEj/8oHjBKlozxA5j3Oo9b+D271WLNUqSqo1RiLLo5AMXFggYCQpLcTrToLtuKpVWApqtzkqR2g5PdTUKOeYJ8HBIF6pVpbmujMaqGmb1IaBbbFNYBuBAJZgQCGcjIkav1r8cD1K0mRSS9ibRKiWNzAWxOSfPGdHJulwStNj7l2Pt9IGsDdUriH9TiIC1jnwQQCPfGOdHJVohZAgyefU5OT2jzzMTM6ySzf7wYmlROf8AGffIPb7f7edKKW/SSfTojnKu8gwTNoAg4Bwfy/pqx16lKpPaWIyCVqYx4ugAyT5/66A3VKgQSqd0EyfUkk+QAf8AWP01IZSsrbKm8eq1FBTc1GlvTyASQGVmVpUmDNvOgejdYp7ZmBWlTVvmUPxGJCWDOVBP21v8NblaNc03utqkyS0JBCqwQM0kghaht+UE/XXP4j6WaFdlVQuJEXkkYtYFRgAAYjnyY037E+l1pVQ6XAzIkRmJH29iDH19tAVtrnBtH24mRIGY8TEYB4mNVz4c6gA0NUYGJW52ggfMpDAD/D4/XVi6jVBC1AolQGYkyADGcQODyCRP6HSMxKtOq3y1WpyefmGTlYnjESR55PGsbEvUpAra8YYKtzY8RItbkTmcHAOhVVGNLcyVZVlwCBEycSQz/lkewJjOOO76l+Ctex6BDWiTfESZZAyyCJNt8j9I1JYU22YsggxgfL5OJI4xP10U+1gexxnif/M6rmz6mKhp21CVKs0h3kkNayhMdt0AXAQDgnOu1MsGvSoSpINlSpT7TzBNxhuZFxj+QRh7S26sih6jCOfAJj3PI1NcNrt33FKUKLdyCwaCD4IuVhIifPONTTl+h/XkfTqFIqKpWkYUWmoUEjAvkxxBhfoeJ0L1VmdnFNGIZgnFtxySIHLRGYkiTmTNq3Ox2z0IUO1ptDx7klQq+mLyrG0oe0QZPOnmyQHsYorgkuFFRQrkSCQGPJtIUx+YhTIAJW6Xb3ehUXbtUtQItMJAFjMbU/N8vI8ESBA8udpsiiWhVEQuWLTGfnPcBIEAeF/KQdTZdNpkUy6IXHfcFIaZ+cQqlCVAGQMEj/mYrugG9NRLcmQfoJnjzwdAZpbePBJJmT4kDtE+MAxOtlrAEkmT5/bjHnI+px7a61WMZWQTyf6/TzpL1rr9CmLKqEggMfwWZcEQSbT+2YxqHsTujVampomxjBF6kxOSDkHBwRcM+dJn6cp9Q1CVeoeTXqdsiD+GHiOCIxmAIjSjfde2tQ9polom4l0NUQJUkLmbUAcmTIkwNNPhqmhLbyq8begpdgNy7qSAG+WMxJgXZOIiNTXoX1vqP/D6NGjRAZ6zK1QVGIspZtWCS2SrC3zDSNLqXSqILOBUYswLGm9oJYSTbfAOD48SbudIOq9XNXcMm5oWM5FdndlVkFhCU1v/AC01deCsstTOTrrS3dMm2afE+p/EkXfUKqkGPc6eV+FIte26PTDTbVEgDNQS3/MQ0gcYH89ddz09RdbcRkmKmCQ3JP8APx/LVe2iUcjIsjK1q0ZMRi2B9/fHGmIoqAGKtGCD6leYMxlZ5EfMfvGdZ1YL3G1pk2w5MG0eqBJ8qRgCe2DGQDoTebUBQfRdyDz6qATiQCSAQBOQfH7i16VMglkgTJYmqTPHJWT+/wDvrDOrHsvjGWesoH0EyP6ONGnAO7FBa1OrVQ+mjd2VeFaFLMFYsMceTHB82HqlWhu9nT3DL6xpQjMoklSAVciLsgqxESLiIkYRhTUNjkEfI6tWaO7lSLZmMR99G/Bu9hjRaiyUf/pXe6Q7dxV+FKkyRMSTUT2ganoUNsq20YhF29YJTMdyGzOTIj7CD+vGbJSrM9xek9pHzD2MflYyZE51RvjFxRrNSqNSUqxb/wCqrAlWgrcop+wjtP5iJPIA6f1hLw6uHKkn567eImD9P8QgT51ZT1XpG6T5aaAPbBUXAFSDIJmQBJAgT9sYy1J0WGa4LBzHkmB+W0RAliPl+ul1DqAq01qU1YgNaCVdCOBHaLoHdOIyPfWd3uKFX8IhmAMleVMEQvykESRCzxzkYg5b9kQ3zTogEt+G9QMEE3dxchoEyoiC2AcHWa1ZFHqVd2tMDtCtUEi4NwzC+mSAAZgc/bWlKs/yJTpreSZq/hlsyeVA5/NOcAA5gjp3WK1RHDUaVRlMoy1SFMYglriTIiQApnmBq1O+269VphgkVKaAAKgDOG8za8RzGFx76muKbmrUcW0zTwbmBUgHGQQVuknIWR5nmJp8hjdBLkPimkxHcrRdBOO7iO3i0ArnTIAwihSUOEki5cXR3T9cCDngDQqdJFqFjDZqfOwtGcXAiOweGjnBk62JYOQFVUBF15YOWz+IEksyx5YgYwPcTtVbCAU3dRicYjAaWYTAP5ZM8a1WuDeqh6gi3zj5cwFw1uR5zk+dEUHcgMBb24UDDiJki0w2CA3BDCCDxzqbhXqekKyetZdYT6hZMiQTGCQMwI+sghwKr8Qdd222IaqS4mEMsWAyci20EmT88i0AA50oqfG22amsvuVkQXx9JK3Bh4BtjGMnnVj3FesNwUFVXkC+lUJnLCPwlAaDgMv+YyMk6Q73qVI0zVOwoEKxT8QBSrkgR6bLKnAJJAEDmJ1dNNNjvE3VT0qO6rveF7WVTaf8TN6ZvXEwQsRg8aefGFWotMbTbfifwqCvuHYiL/mphuB25rsIiEURmNF7V6ey27b19vTWoRbTppm5mPaFIGbmM4xHGq43W9sKR21Wu7VHd6m8dBNxIJamGIggtC4BACQRnTAW9G+IxWn1q6h6rCoWQrepVSvcLIm1VPaAMTiW0Yd3tmaP+I1BnBZ6XEHwF9wPfHvrGyXpxogtQZmpRNRFtlS0IxWZYAwt5kTE5OsMnTaLFjQrJ6hYuXpvDU47qYMwkSJIzyIHALlp9Q3pdV2fqG/eMwky5q4IMZKxPE5Gccca03HVtsGAWvCKeUdYtEQQsCTOMgEAHzGux6JtQy16W0qKghl9KgWzbJi0SfBzNpydBJu9nRamqUVpVPlQttGDOxMNANO+RhQAzRccHGjInQdSosKoG4dQICQ4uIwWiMTMxMffMDlT6mvcDVeWWFJqSRMfNj7zAIOccTo3UulM7Bghawgr6TQLV49IUsBYLFpu9zjXHqVTpFR1kUgrKAS1N6bkQIKwiqZwZiY8mcXitcdxvVAJFWsW8g1KXOZI/D+3M5P0yGOqVQwSj+J65CEQGqj0iWUgqqwVDlg1hm3wRrWj8P7IUzNri641QKihB5UgkxGYlvvJ1yv2+3uq0a9EMrX0GVSWuWSEYKIMntDG4i4gyDpkiuvSOoVK+72lOtQqilVpXeopVT3rgjMGQQQouEh5zjVU6hv2DMPXfkwHpqrDHDHKt+kYI51aekbtBuEIzt9/SDD/APsCT+7UwR9PS+uqZ8WdE2u2rMKtVSxFwViV54khboMRKk8NkEDUo79L66Kbhn3LOqCbCyDiYjHtxkff2uf/ABcViPTpbgMMcMpgrJLqrfKJgtbz58GodM6NQWkA+227UirP6r0zcpIuUByQ7IM5YePAwO/QeqJf6NMK7FSEdSWCHJugVrUZhIFoUAjiABo6VdOndQoq1alU9GmywiutziGmBBE+SSxIk4mJhutAmxUYBiAF9RX/ABDkkwWtbBXIJb6CIIHVabqnyV3VgytJBYExHpsWWwzIJIMQYg4I1Lc0UDMKbkFpBq1BTqoc/hqkenUAMGLlZQSBxqRv0/amtYaVjLj5G9QNcpYmBBpqDABK5/XM0sQUa1K1VEq/bVcR3ZlgoJYgr23LzA8cTV0uz/oG73RepTq0+1WuQyQClzMqwAVDqMGT4Bk866fwQUlwKphroDl2UZJQKxtAIJhZgWiBgHQS7Uisahpw7C1iqkjMFEFyqgWZ7i0SYuU8G731q9AU/TlmqAqHC2LYVglUdyZkntbmJjMoa0atKiXYsaVQyovenbIyHtBMEZJkSSciTqrdZ29KvVV6m9qeqpwKTIFpkk/KwF7NAALRMQchbdBfEez2N1L+Mq1WqQEvpsoCqBMWyxPcxa6BwOfK6v0np6Mlm63RpPm5mUG24rI7SG4OZHy8GdJh3tehemh/9bWClsBWEni6AYkiQZEyJiSNMuifCi1atOo9etVtIlSRY0AEK4KqTDH5TPBmJANZ2Hw+KpmhV3MDCmQRUJkdpFIDGSymYAJnGr71io3TNhTpI5qbqqfSpXQTe5lmkAC1ASZgeJ50SK0m67XTd7moXcptNkGUuv8A+WIZxE/3YMDHzGdVrpHwayXMjOA4gr6amoFIn02uYoViC2Pb7aedTpjb7QbSmSGsWrVaASaYbLHMrc/cSRxIE+GvTzSqdzuWJkl1IUm2JdYBUgDJlvAA5wasTp/QzRpinTq1Fpsh7TSpsLY4BAPzZmODnXHqHTmapLVKhAIIlAIYAAEpYaYJOPrPOMlP6VQMFN1htzUC5gQZmCOePtg40PsqVJHH/rKircDB3CgGPJWZgHImPt7iHbPo59MqtQqG4ECAoEA2jAwPygGIxoZ+m11IsrJerU7WFL0wBFkB14a3tHuTB5J0TuNyIUiuxKwvdUW20GDcLW9TAJWRLRzrLUqFdQPWeViJYAQIEWKBiR4geTzpThuul7pqbfjLTqP88KVuJMg3hlZGIgMIPJyRGgn6bWZR6m6Soig0wtWiz07UgkktU/xRLEyY58aP/wCFKWAbd7lYGB6pBkeRBMgrA/bnXah0umhe+tUlyD3NyYgGYMk/QYzoRLudq6UfRv26ApACggsipLXFrrwMce7SedVvedCpjC1aQaSQDSAuJGYN1oUREqwA4MwYvG/+HaT1DdXeoBhgbC84sTOAYjn2+o0irdPqMtRnq0adKlMeoq3A2yrlZNnMW8/NMDJezsIuh7So67hkrinSp/i06RcuaNrdtQk5Fvp5GZDAedeidc24rbP+LZCtekhHqLUCgAsLgxUklQy8kYBJxnXnRqrc9ONzL3qG2zqGqQQVZQDaqMqWmnkk2/M0zYf7LviO56myqoylVBX1BDOo7Tcvg22YzPcdb/WK47jfXKVZdm7BiQyNBUKe61kQ/MGAgk/MZWI1jqlSo0V3CNUDAks5YwouUBLVQY7g8xJmPOjOv9Oq0q1hXbMzNKslECpVyWVanYVURdLCJJ4XGm+3pN2evS2dJmb8JTRvYKsJyO1LfozYIEDjWMa1XqagMPVqemKmPVDgOM3gqBCmCfPjmRK6N3tBay0/w7wtYkVP4hjnAMqxVBgHAEduBzLvcmgEcrSpgF7DUo0lENiSTIacr9cgxkQjXd1CGWm61LGtUgFTjFsybm5gEqDnBzAiTedJT1APRe090BlhDB7EIdVhcjljk8ETqasVY7ioqltvUrU4g+mnB8MIeSD4wBB1NXZWAbjub06ZvUrBtlD+Y3BaigmTliQPPvKXffFe2DBFpiKU1GMhai5JamqMvcwCkGDGBmTB03fxNREulem13ZbcJX/5WgduIUgl5LAToPcdX6fXqVA6U1IYW1Cy2sBlmJW1iY8ECTxdxrbGFVbrnTrnqMx3BDSpbbKAAw7sems5JADsfeSYOuGz3fRmRA61EaDcpRiQAB3EqO7A5uMZMZJ0z6jV6T63qFaNQquQSRTJBggIR6a/cDMT9Sf8K9E6funK0drSKg5a29VxPzMT3HAzM8wInV1uH4P/AIE+GNvt53NNXpqySFd2IUGCTDAEcA5E++qlV6sd5udx1Ai6jQVk26kkCxfnqmASLjIkDi4fl1Yv7Vup+ns22m3KoWpi/Py0ybVpge9QgqP8qudeU9E+Ia4UbdwpoG1XVYVgixBvniRLfZpidas6xmfa07nrtMkl6lINWAc7dgoIBIIRiEZg4B5IJLAEATrTb9V6fVUh32yVFYOreg6qVOCAI+b6ny3GcMNrV2VP8NxRq0xatNQqkYIM3MS8DMAnMCSMjRO9odLQh7KSgRcQqNLQDAWCSJHPvrn032GrdX6We4bcKv8AjKVZEGYHnEe3B0Cu/wCl1LQGcCmCyep6hSSTAYH5lJ9h440+qbnZTUNIUluU/wB2UXDAQT3iY8AZ/wBdEUOsUAy0yC0dnqFlC2yB2sGNsZJIC8+3D0uyXqPXOl1wBXRFSmxXspVFyeCGCAAdwJWwEkA5EA4o9K6ZVWr6e4lAoZlFQyCAxutdLhi6f94Grb1HfL6eaiFmVoUOn4hDSeDZnHA/N9McH6lTQKoTakn+8IemMMMmG/vMxgk4zMiNPQ2/Ci7XrOzpMKVOpuQtNrfCqxJGYAuY3KT3DAjySCz6n1nYOGp1N3WBzeBTZgS0Yi2AAMROJP3Lxd3tFChlRLi1S4WBWkgSFBkg2mCARAERA0N1He7awwdvVOWg9vMAKOwsxiWkLN32jWch2qiX6fT7qe43IMz3IZ44EKBmRyP1Gid5X2dRBG5rioALXFNjL8S5IAMY7sNCmS2NPKG82LiWpUl90ICAYAM+4nIGAY+slZX2vTalS+1BIAAumSebganaOMzMYwBBujtIN70mlt19enuzUqBAZpU8ITBWHyMEDuwfEA6B6DRqhh1Cm7VKlN8hjLMYkqeTDKSoPmfGrZV/hagFN6OzSgrAP+IFutU2OSqoVc3ZKqQYhjiBXOqdQOwmltlWzcIr8s6hlJUBWJHcIzzBIHidb99Rm/r1zrNZNz096tMK/wCFeGJKkLFwYMFLLHmPqNeb7ba1RT9GtWr0ajhWWh/eljPzlJEgjIg4iczAf/2TdfUh9u2AO9FPFj/Mo+iPI+zDXHr/AENNtXYB61KmljrU9UqhBJtRSAVVhDLJBgW+SDoU6I3q1GW197RWsSqtSK/KABC8CCOCuBI86zR3opW27qjUhwTlkbyS0hmJAyIyJPHnROzr7Nq7+o9f8RhUeqrnvJPDWrHIkgqImbR47vstkSUQ7pnlQDTZXQT/AJ0m0HzdAW0SsTdZDtOek9Z2dIGzcJB/LcTJkk2gmUGZMROPqNTSantdnTh6i7mmx+Wn6qE4mWW3jGDJQ/RsxNZyfa/jr1f4HpiiHo1npxS9Wdw+ahi4fhQCkDmCxAIwTI0r2/wJuCVB3FKyLiyhiI5EXFZJkCPrJIkaUf8A6v3RIY7hGI4uIOcZgyJ4zzjWa/xfuWgGtT85lcSZOfEnJ1rs5+iK3wlWCBxu9pEhDLuCHP5Vib/Ix/vHrnw3tU6V066sVLKCzlRBdie1ROWbIUT59tVD4A6bU3Xp7vcOKgpytNLAQCCIe/8AMQZEDyOfARf2rfGdR9wm2oNiiwLECZqeBHBt/wBftpm1jkF+IN0N1ugteqQpq/imkys/rMLQqqSCUpi2mCB+Vjy2lO82VGjX3CUjVqUZsDsO4lYJhlU2ywwbe4LznHToYp7enXq1qTCuWVaVUyQpb5mAPLKAzBveM50yo9O9agGo752fPrU6lQ01QSCqrLG4CY5IEZK+bTJ9ifh34aaqiszFXJtNKoMxPA7pMjgx+nnTGh8LbcXtUasEAmEIlDkgNhifbgZHnjSulsN9SaxF3M4GL/0zkAf6CD7HWdt/FVOxC7APBE4D5EGVgz7ZBH01zb/ph07YbZn9IUKr1GAJplwGAnL5UOg8kezDVjf4Y29MrbSLq5wxqEqBBN0FhKjAk+49wdVXb096a9MwEqy1NWdVFoaZBNmFORPHjzGuW62vUTesVpYguaYgucBcpkgYj2GeOFf06q/D1NfwaVQoXtZuyRAMKvqsLw0MSBgnzgGR63wO9+NxUW4m25STAzIC1CDC+cZIwBpHU6fXPYQHtGUAqPbysupkDKsJPtph0wdTandSatZEKQrWsMi1ZEE4Mx+vvqGCKXT6W5qVVrdQ3G4q02+YU4RFtwO7HIwFgc++jB8Fbeo9NGYMSsiwAkjPzDuhgRkj5ZiNJK+439hrS7Bj6bSAXkcqywXB+hzrWjuN7Aha0RI/CZTHtIXjEc/pqqw73n9n+ypMyM7oALiz+kBAAxLBSoye4gfLoTd/BNNVQrUpi8/hu1MMpQD/ACGCfN0gQDiMhYnW91cRbDstuVMsCOAQAWxg5Ohx1LcU8Q6qBP8AdMFgEGZibRAPt2j21bVn64734WrhwL9owYsFYCJA8wMkEhgInKwJJGtOtdHcI23DU3CH1QULP3QQyzxmMgR8qmW85qdQqVFkFTaCPlyFIHIAkSBORkAnOdLjvqgZXDBiSGIAy8ZF3EiMfY61LVYI6Kp2vo7mnUFT0zeyr/gYD1KZ9mC5g8ROvaOst/EbFmpMpNkyaYqB0ImLSRyIMgg4HPGvGejioz1EioV7npyGCQTLQhx5++dX/wDsp6vCvtXOaR7Z802yv7GV+mNVvbNnSvbb4ZutLWOGwKdMAPdzaCxtMLJOQJgT5GnUehUqVWspZglAIGLBUvdoPY63i233BIMA8wLT/aBTo7a1wT6txYKfVIqBvmFwODOYDKbZ+mqBV3qWq7ICoBtgGFBk8kSFOeSSQMzrLcurP0rbUjVZKO+YIQLEqFnyRdEKthAXyGWScAgC6aqW46otW6uVBMwzgEEnjkAD28+2pp7Wfr1va9HpuKpp7Xbqjwj2pN3bK4lDTUA2lQCQXzEE6UdO+HdnXrrNKkagHcvpAp6YxCgNYATaQ9pPze8LT+m9Zai6EEsshQhqOqm6BGGA9vmBX3BGvY/hDoi7PaD1YDCXqMWujJa24gSBxMZ+5OmdufKYU/HnXqfS9gFpKquw9OigGAY+aPZR/PXzyQoqIajOZhnK/MJM4nlozzydWL40+Jf4/eVK7f3NPtpJ9Jhf3PcfoDpXsqRrOSLVxlro+8n6/XwNb9DNWboFEVKgMvuaKqVS95ZCwF3ZgMJjDeAvB16FR2Vaj8xJodsLREQGyXGHKwY7QJySMduvJKCMxQVW9RachR5g+7LDMPbOJxGrJQ3gAVZe1cLk9sGZBmf1mfHGuVrpOL0r1FtgrQrGnFNmdV4IJKVIHPBJhVgiQJxp13b02ostZLoW+0lQSSCIWWRDjkAzHI86p+067UHDPk84MZ5kt7+50SOqBg1OwkPhp84iB3Qq/QQNHkvGnPbSQFjUoBmtLIKZdu0MbPJugLkkm0kBlgjJ2+2auFJdmaVFNqhNb8TuFSORaokKCBFw5ULpVv8Ac1St1Omj1KawiyOLpgQSCOcZnjONNdp1ivXYVNwKtMIDCL/eWkCVkxfMcePYxOmWDDXbQgJphg0yRUa1HY5kBWZzmIDGc8aGc1KjVKRpNTbwwqMVMCYAgOgUyM4IOCfAO36o3qF6O3ZSLbVf1QCASReCnabSB28x3WmAO1V67As6IXR/UQtSlFc+wEuvngk/UDVoxN1uVRyiVrYHqMtZ3lQLQzojzdKwO0EGHIgnOuw322IJTcV2V6gCsQ9pZmX5Aw+UzF2IhvrA56lu2hSlCnWyBUCsytIAPbYDJIwQ0jAzpht+nV7b2kMwUFUEZE9/4jA3G4gkkHHA1JyKszC5HdWCw70kCwJB77xOTwoEATOZLHZrYtQU6YVjMFWYDuMXkqrR836ZnGdMtr0aILlgcEd85B+sgTziMnWp2dIqyi4SMgsSYgcFpIHsOCW4zpwaQCnUQlV7QBDkW32iRHJAEDiZ4nnSnc+qypO12z90NUNOajUxEABywDFh3Ak/ynVzq0UCMMmBbcrZmZgkZ8kYzk8Y0l6kruLFv8EG60rkkkcEzMeT+uj0Zdef1do9Cq25q16aqpBenaArBgQwQKSRCxi0LNoJ4hJsev06e6XcUibEaxwRBNJjBMf5TDD7jjVg+LeitVZg9atcqplld7mXCgqEtIi7g4MTrz1VRS3qGGypFsffAED7a1JKrr6G6sHrUA1OwsAACwBHIP7EeR7jVb2fWIDXO6KQFDVmtWboBDLU9EjJHyzlWOtP7K+s+rt/QqGWpfht9V/+237Sv/tGuXxHsqG1f8Uk0qzlKiM6qoUyxKQpc90G2CBd9TGflQZ1qnuj6SbZaFlVmcMAAKgAMMCEYQRDGPzN7amvNer/ABGGFihjTDY72BMDgxhRmYAifA1jW5xt+FbJ8vT/AII+EtuKw3C0zZTJsvU3M5AAy0EhYJyD8wg40N/bZ8W+nSGxpHvqZqkeF/wfqf8Arq89Z36bGgzkiKadoPkxOSTz9/p76+fqtGtua77msQXqMYlhgnA+4A49zH10zpn3Wmw6fTAUN3SpcRkOQMj3kcR9Doz4S2geqpekjdpZbakAWZaYMZECGK+/kaOoJSqUxRVXStSb1FgJyPzMWPaAJNvJMcQdONh1TbBlcCmZBUp5xdFqE3LgscsRJ8TrGun+HVOhtvScslK3CorvY8LBAuhWW4krCyML4wHVPaUUItCqpIYF0EFmTkEgGmpgGbYwYm7Fdo7zbVr2phKdQiSfTRagbwwbIAHPOMyMAaL2temlJEWpSSzvKrTVYYQIVj7nuIAIJkCAToGUT0xJJLIHgBViqFRszhz23BbjaCeIJE6Kfb0QVqjApySDWUl8gz6Qklhm0CAcHzjj1D4io1EQKr4IBN0KQIzaytHiSFBGca4U+phE9Taoai1OVqBgECglFpB1W0zEEqAfJxOrpdiW2L03C1GNOk3dTYOAVbkqyvcGMZ7I5+saKoyrllIp2mSFZe9AwAYMFJg5OYUTmNVrp3TqrMGfe17Bb2EFo4uVgoIiceORjTbqFf1AlO6mtqhSFEBgIhWLAh8k4DCDI8GJLBW6qKLKjl1w7Jc6MGAIItae484z+nGiavXLZvX0xML6igg5EgQwgkn39sZ1VtkrJfdSp1S0SWPygYW1JtQiLjcSZ85Ma9RptUawmosLcjBxCtxIa42MPlhhE/aA7Wci6t1NWQMWCzgYAE+35v8AYyNKt38QLTCkPIqXWOFBUEKWM8YtEzPkA86p6NvSqbc1Gq+mpFzKCQpzcRgHKnNSTiZJwSduiyrXW9thpWqqAyuFRCpK8j5sQMZgtq8YYdVrUyzUGLFwB3+oEOQSLCEzI/MvliAcamw3NOUsrUQ0G4BgziO6xzeWVi2YOCSdbbLpqukVFucAkmkzX1czBKmEUz8oHg4zpX1DdKCVprNNZW1llVWZKmFwGHMRPIMayYcDrFGubfWcMRChlYKWiTA7QW/yHHbiPK7ddMZD+GfUAMOEwxiZYljEls2gMR4JmdNdqriq9lJIYDuYlggAnEllBgEcjj3xrhvab1yaaEpUQEYQrcvkh4hiDAJByC3ONKVbewEWk1KotV2aywg2fmm0xcZgwCpIMjgjVF6x0SmKhCVXqOWN7MgUXN4iZGcg4uBwIgm6bht0EdUHqZZTUCEspAJChYgq0xceLiZg4WUem7iutR6itTdFAS5bQAfmORAIUOIiRyZmdXHYblJPhPfts92jM0I/4VT6A/K36EAz9Dr2D4p6Wd5tGsxXQXUz/nUER+oJH/unXk282qbos6YUkK3EAmODwQPfz+uvS/7OurNUoKtT50/DeSJlcAnPJX+anV+izPTwmnsajglVOGtjzPJEfT+WNTXqvxp8PvR3DvQpsVr9xh4VGkEygX83zSTyT7ZzrfnROEpd/ah8Wtudz/DUiGRDDk8M3+yjz/toDo24Co9eoAaNJe0RzHA+kk4/5vpqnJVsUsZZn+ubZ7jPuTj99Wzo/Ww/pJToK9JAfWWqJBLAqsBZJIntgSWYDBg6OUp42T/R+22bVkqqQy7lgTfFUJGGbupBlIKk/MbdB9J+Bt3UqIhpFA35iw+WCZhQxAxEkQDHvq8bVQu1FLaValRvVFRWLGmaf+QArMQMqfDT7Sz2nVy9JBWZKZUx6YpMZWkSS6kK0AwJLUxEEcgEZO4qX/7fkJdeRILmCGUIFksX7cD2tB+hxojZ/BYoPRqtWpuqkMQSxB+wEXAGMkjg8xm+76tRuDvU9KnTQVJiFZBbAIbmCrdyj80HJA1Vl6/TqMw2xqiqQGptTp+qLZXDL2CnxEGAsjg6sXlXOp8JuzVGcu1d5Het6qWNtoe8EH2NjGBIJydcKvwc6isbmtogw1NXJBFpBEtjlpiYt4M4stLqNRFa2Q9wmm1iCQRBi5jF08Se0AQp109dHohmqUStSsVp1Ucn5iSwZ7iD5QOJAMHkYsg8qrfRaNV5ptUFGmAQENJAYMfiRGahZcluBH2HGv0XcV3Zi22ZiLlqG7utwLQqwSAQSRgHAkkw32lFjullvUIJC3eogQzy1IgrgXGWOSf0J27ovd6iRzbcxKrIE/Ue4kATJz7h0p23w7WkEmTIBIHtMkScn2EjJM8kaY0PhWq1RgwDISQGIPF05g8kTnxrn0Dqm5oyN7uENEOWtwCgN0IGA74598edb7zfUTV9cbrdKqzap7KaTM3jtU88nu4j6vQ2jdt8JsajhqVRFHyuHHcDBKtDEz4nEiNEVfgqkMg2ichoNq4kKfmHHknjzrjX69SAJepUKjw5+cn8oVe4+P3HvoVviP1GtpOCCflVDKxyHe4qv/KQGEcedPQ/7LFT29KkRcYxHqEgDNsgGZzj/wDyND7rpW1DEkhTE4aCQsZlSCQIHJxqodY6rt74d/WdEJFJZs85PdBBxgj3/TNbeUtwi1P4gUqa5cmCwU8VJ7SjAwDIIk8Zk2rDfqHUaNJkNFwAwnsWVeI+WJXA+hnGcazs+utIuNSnI/8Auoigtk4YAiTjOYgSDOqR1e5as0idwhwwRRTVjC2kQztUBEkhpmZGI0NVXdblVpKh26I7TTQoQSgJyCb7hkkMpUlOQeA49QfqlN2DgoGjEopIPEF+VH9ZzqtfEfxatFgll12CFb3IMLIuM4wI5JOqV1H+KVQiln9UALTiC4MzCgA28kG0eCJ1Thu2YhK4LkG1bgbpn5TxOfB40yWrqPRXWnUpsqVKYWbgfSKhWJ4DEFbpmYLGSJ5wi+GviQUd6FMW1SKZJEFSJtZvrcc+0tzOqjUVqLmAwyR2kiPBEf19tDbiCYED6D3GtTiLen0n1Pb/AMRQK3lCY7hEiD/Q1NV/+z3r38TtkZj3Dtef8ajP7iG/fWNc9qeIbvbsAr2yOBjGOBpt0zo9RY3DqsHCIbQHJHdiCFVVJJJHJUR3aU7XdsxVHZjTuBIkkDwWjwQCdNN3WRqhFCnCW2qBgtAwxjksc/rnga63Z0plurH0zrlakrKlRaQIhpBDEQYAqWl1EnhSBjjJ1YF6oHpAlvWa03+ogIFy92TBYEgCLeDIYGQaBtqbgYpxOLmZQP0kZ/TTLY9LrORj5uOCs+0/Kp+hjnXKumRcF+LIQF0DVFmnCMWUI0CBLYHiJJxGAANY2vxLTVVZUYPlWLMx7ckWlYBMwIJ88gAaridDqBzB9QKLhbw3I8gCJGSAcAxmJS7zasGNkOJtuWDJ+hGftMHUsj0U/Fu3kz6jkAwT2lgT/d3jIXJkEMIUckyVe6+I2d7Epr6TOtoZ0ZCJm2QqOoBzwSYAMZOqS6VFwQR7yueY9pGf9dMuibM1Ht/EVDFz2EqJ4IMQIIMEnMH3MSyLj0X4oB27tVso7gBrVtc06tgX5oLG83kTBLFSTOnu167tmRLmurgAVy94WSxuVEZgsQW+XMQDOAaxvNht1sZqt2WexVkmWJFS7AVRcBkHxg6SV9lUqBxToWiml4ChmdhI5f8AMYM5Ee0SNWjHoG465ASwLWlmDqHVbOCDdIDYPAmAP11s3WNsH9NqgDsbQt4BhgScxn2unyc6876Z0n1G/GZdpTgy9YkDtAJCqTcxz9uc4jWnoMrAU6lNlfNNgyBnUmAwQm5Sf8JGNByPUTtqTpZCtwQSSCuIIJkEgg8gzx+iHrK9hoqLl7VCJhVUmPlULgAAgzER5zqqn4d3jNAoVrpbJSAxXlQ0AE/b7zrt0j4e3Bcer6irIkFHMyQOQtsdwPP8s6u1kN6vREL06rd7hmaoiCCxABQyzAAKGOM/bMasNXainRWnTSg7vTALEp2n0wCrKSLlPmCOR4GV/T/hb0rZqghWN4YEuQYYAEGBAIGTmBjWd/0CibGuKqRbZgoGIKiVHODkyR5iNOjoLXIpd23AZlIIphoZgqgNlvlMlSRJESeDGjqdU1YqU1ak7BXPyUgAFh5ZbjdDEm1ItyeQdLa24CFS1FS6i1SbblB8ckxbJj/bXbcHcVtrUp0woWiBUYErIYfmg4J/yg8HiY0RDOnb81Xp0mRyKisalUMtxgHKl4ZijYuRFEf8uqN1bqjC4bZKiU/Vh6zMSakWwQ5WabC0/KeMkedB7zavUQ1KiVVq32mAppwFyRBuBn2W0DkydcD8NVSoZhaggXVAVAmffAGOfqPfWulgbr++NcCQVzCFmk2gYLEi6DHzEnM+BqvekwJxBB/bT9tha6qCGJI7bCG5xNwwCYzwZ51y65Q9NkGFDoHWDJAzg/TkfSNdON+Ixy4z2bf2b9VFHdGm7W06oJk8BlBIP0xI/XU1U6hmQRBHGpovCX2PL6el9P6aPVQLttmFp0boIaGLgstQvbc2FwD8pumIEmdDqbZWdalKkhqFRIQtcWJkFuO0QSDGZ5MjQGzrOr1X9GnVe/FQLaBACsqqWwpIgjIYDiGx0Z9xVHphSEUhlC2CJgEAZAMYkg8kxk652ukh11HY7ejUFJKTGoBIhu2CbbTB9RMC64AiJnnS99nWrhkpbZxTuYs7uwUADBKTk8QwH5yM6x8Qb6qop+pt6RtX+8P94CYFxZYOIAmCYECczps+mg1aNd6lZabsC2Tbb8xIEXCIBCgCI8HGhNujfC1csGWuKcJzPzAiYAiFyZkcEwRwQ/qb5XpUzQFKqaYuqlSxw3M3MuD8xIEYjS7b0i7sU/FoFmh1gBkBMAB0k4CgE4HecjuZm1UhAVotTpkHhFmM4DKwHJAzFsD2zalg21FKy2mnUdAokMnYQAACO7JuyIOAMnAOtH6HSFNhKmnOVdSffNzMRMSYiO4+CdVfqHxe9IMop1ROSWcU+CAW7jCx4B+aceZT9O+Mq1MQ8VVJgAzkEmC4i4YH2kZicaZyrd8PbVHqH+HkkOTLsyikQtsiVJPBiAM+2h+pbAULUZqi2wLk7ouKyYA7gLQLiJAcAFYJC3f9QbcU7NuDT5i1IW0AStoYKQCZNv0nEaZCpSrhVoPWNkM1lN7mkAM15VvUBHiMkeDkBb7rcMK1J1FGqFIVqlamGDK0fh4ErDBWkklSB83y6E+LWauKi0HamKVQu6r6YR5gAKzxaMkZxMg+I71LUNJK23rRVW4yjMyH5ibVeUILQe3ELHcNEDq1GveDRr07iEeraKZZVko1pcBgTgwCwkFoGkOVavVph1SqXVyJastwaUkCkTZaFE9y3ZEeJXluHFaqDTe9yGULUVqYYKchKwACAiGBKvMGPfXG2UDVkTb1HWGVyAasZWq1+aymcleMLxGknUN8f4OtUS+m1MBQqgwQGtlgALJzA7haBJOgrLX+HDTK2161YMjK6kBxz8ofttsbIBGRPvjCdHpikGRwgElizdstHcwOW7QkDMlhmJ1590Xr28upstViB2sjhEu8BQ1wJbMjiIY4tI1Ydp8S159N6JqVTgklxEAC5k/LIMgSeTAyZbFDmvtqbxDANFhZ4Be2CGB4MxJAHgmTpNuKVwRUqXMME9vdk4FsmCQIQkARknTLc1TUo3VEqUiG7CokWxd8vaxAIK5ZeZGttn1E0wAabXFWLWBVQzMXXHJJI8nAznGskBToKiVJ2rF/yo722kGSAWuDEj8oLHH5hAAvWKX4dQpToz87UixJDXKGSoCRlri0qBFtokyNE7/cbykgNJ0rplWT0ypBzi1u1lggXAW499cN3ug1NidvULEhTTh1f08Dti5CfYkkz55GnUR7jcVNxWUii9VVIX1PSMqAJanm43DuMG5smJHB/XugUNw9pqJRcG9iUKqKZLEsuQskWysYII5nS/qYN6gCotAgWOYLARBx2tcCSCucHODOk1LcU7mAoitOAolQGi49uAQSAY8a1PwUpbYmAclDNjx4BIgx/Q+2pp30bqSUqdWluVZe4MgAEgnDYxjA44J1NavLlonHjh4duyiFYwgEgD/KIIjJ0x2q1FEgknzC5yTGDxjB1Xl3Dgj8Cv8AKHGILLwGALdwnEgHVt2Hw3vqlM1F2dVVtLd1QKx/9gN4JHggE/qNc/G/Tez7Jd5Wr0KrVqYdqjp6YeYCe/YVYMDjBA48zoHqPVt7VpCiVqBeSUApknIMsFlhnjA+mBp9S2tQ9vpjCjuuuXnImbiRkFQCQQR7S5p9EqoqFaVM3gWW1BJ/9tt0x3R4HMaNv0ulI6TW3SgorVsyZvGfozFuPoOfEasLdfqPVpHcpVcesHqU6VOykQRlwZmo0wBJHytMyNMthskdTUanUVVe1yyKbVgkVfmACmBESczxo4VqFMPTAq1q1xFOmKZYMsjuvAKRJtJ8MCPbTtHRF1nqXrObaISkryjU6YFULJAVjc8eYgATE6ATqaPRFAbZEqBpWvHcoLTzaG5Zsn3nVwff0aH9+tOifKRxnB8c5xHB8QdLqW2SoWek4Niq1opr3BhgqWMFcnJI4Ogwq6fsKoqSodC7G+JWRClgxDQVYEZIMj7aLrbDcUan4FXMc2NAye7DW4iOcyPPBHXPiNVoFUWoTwTZnmDF1srnkCBIM5E8NrvDW26mm1G50JArMRfaYBFvDCSI84ImBpAL/hdYu1Wo7+qxl3UBS5jABuyBxDYONb7mlUQkK1QKJmIM90YzP3k6C3HTKilWDCoCQllJj2s2LcwwB5DRn6yLjaHTdwA1oFVREKrguA0sLhPZgctyFP0kLTbKdvUR0p+uEEvTqJIcWsuJkAjA4006R0/pqURWYbllQeodoMijVIWAswzsCTBLECbjETofp6ioVp+pSDklZdwEFsdlygi4mMTjM5Gt6/we77kWNbWWofTAcWkqC14KkiORBjIYRzrUv4zY5dQWhVqJUqoLgHNOkgKqrki1irQs2xcIhssOY0x2+zaoGRiYt9YfNytwNMZIVAbYUf5iBzrl1fom5puW3CtUUuXUBVNnqEM4EC4kQflJ5B0Z0Dcu1KoxQgrWttZSLV8kcRgo0HjI5Gs3T8E1VXUlmLqD8oVfygwPsPGcmMTBjdd0sKahNsTkHPI8DnB86stYO7OqCqGcqhkLGf8AC1hORIgNC84mdJPikihuVQKzBZQKiyZIDPIExJOSQJAjwdF4mV3p/EdJiqKrAwABIkn2Ek58RplS3qswF0XcCZOPfx7+fGqhUZiGqBFibCcdpIN0hVJXAtgxN300+6d1Tb0LRUYIYBLOpCgnwSQI8iPodCppX2pLcsBIgxHJ5P8A3nVV+JegVngrkqQJWmLp8MDJMYn9sZ1ZanxBtqjQK9N+BAYTmCIzmdD1t1TKkpVTImQwj9fp4/lp9Ca80670v1alzCpTK4ZjTNrHHytw0HWNH/Gy2EqWqMphha4NrcRBOFKhSDPk++Jrtw5dMcuPbfe/FTOlOoxudD2NcxZTj34MBeBm3xnTLZ/2jbwUmVat4giSCGEfMSfEzIk+AOdVNdnTMyr2gkBf8WIGQZVs+T4yDnWf4c2thFvZSVENcJKhSAYJMz4ODrPTdEdb3+5remrG5ZhJMuIAMNb5yCJEk+edMOk9PqozM5c1mpsUaoxSmgKklmgS5U/KASGYGOJ0NtKlvJIQGZeL+25LLS3EjiAMfppv06nR3D0qCsRUrOe+rUfsCXOJDSCCJECAS3PnQqEpvUSnb6oule+mWELPDcB1Akrme7iDq0bLY0La3/rVTcNTcBQfnKAWgT2qSFDG3MuY4B0q6z05ttualOgKVaMKA93Pd8paFce0MRg4BGk1HpVI1Gq7hBSSVJKmQRIkBQHuMSIJBOTqS79O3NOrtgHpU9w1VlTtxmPchbgGUnA4iQZOj9rQSnUSmRTppbDORbYCe25cBVZgwEAcCDMgc9r6XrKx29R6Xo3i5kX5YS8ozASYg2XN2D30y+JNvSphXWvS9OqR2RcXDgZCwWdyYN37g6MZ0p+IKm3osKqgvDgIlLvNRgDIKkE2gxI/ydpF2um62Zapairey06hpsSigFc9oPaJtyCZhs5x0pEGKaNcpUIrFFBNqklcwA35ibcE+DhdNgVept7XApo0OAwiSzN2uQSVkLIa2dRH7LpDhQXKXRdeBKUyM5GLY5kHwTzoXe9a3tE0qabfbJUfsq1C14Y8AgsQ9Qn2I9h+aQ1/41RNRjQCzTIp1PIJJWO/ILASQJzIHtA/WaFOsysQGg/4pRLZBPPJItMcwNPpn/Sur8O7c+qvp048uhscEwGJCnmJkEEHnidGUOg0itMirVDKigOGlgFMhS0SsEDzAP3MpfiffVaiUqQWxAwCOjyGMdrBriS3JthuJPMBF0cbkNUWg9BykhqePw2BjtQlSoYyfoZGYUmL1LZ1mAN7tVlgwZxAQHjtn3/U4xrRqFLAUKAzB4EkMA1xxxOTMeT5GCjG/sogMF9Vx3QcjxPJJ5kE4tzpN1D4jVaaMTHtDZ8zgw0ibY+v7HkvFfNnRAcNEt5tgAknJImPqP8AlP6gbpWmoWFKSLrvzAggDExhQfIE51Wum/FisQlxYgS0DIBOI48GccHB+nb+Nb1Zgtepku0AAQSFFpFx9yRJAjzFq8aJXbBKRZpLHIZ2sDhQLZwJJAiDIhfblJ1Y1BLlnZFuxTKEWjMHn5s9qgfQgjLredQp1VppVR/8gBySMhcfOAFJiTlZEQCAurVRzSNzjsQf4zK4HK8qIu9/A4C6dI6PTqKrUVpFW7ixSSJkgkEDuIOGgH5ZJ4J/Wuk20PToXLUB5Am7yYkzwSM8ktpcOuCnCLHqXIrEHBZhewU2/KPeB4GO2C36mWamLSCFuPJALEhhMQZz5P6ebZFlVvrXQWZLWBdCY7lYvybSzG0iLbZwDPJmNTRW43z02IJnLOpujkj7ckvx9PGpqnJrFF2lRvUqpcYIDc+Y/nz50FtRNR0JPaWg4kQSPtn7ampraabTdlSzQpK8SPqRmOdOt/t+BcQVAdWEBgWXuyACQfrqamqiH/TPheim5tQ1FikWVla1lMKRDAA4uMfznOufw+wrGolRQw9FX5YZZadQ9oITkx8sxidTU1n7Rv8ADXT6VXaVPUpq5aqlK5iWKr6lgK3E2sBwR/pjSL4U6QhqNVBcGm6oBcSpUkiGDTcBPHH01nU1aj/4nrGNwzQ123ckFVj8MMRgAA8eZ5xGvNvhZrqyhwHUq3a3Hyt7fbU1NM/81C6PVmkWrTQKxgKvJDgXFmJdifMtp18J9bq1XrIzdpDf/AL/AKgwfEADwNTU02dVLltZCUmQlPVBuCYANpMjyCff/YQm6cgrir6wFRkqFQ8BWIAb5rAof5V5HjU1NYQ3q7WsyiYUAAyZ45n9eOMDGqd8Sbkj00tWM5jOCBPsJAAMDU1NE9tRn4fcGvUBVT6ZNpjIi/E8+B9fAgY1b2UKxIAm23jxaH/QzqamrkK61qxVxH5xJxxycewknWnVepOabt2hkdVBAzE2n9xIn6nU1NQL+kUxa9XNyuYzgTTWof8A5AfsND0qpNU5IBa4iSc9x5aTz9dTU0NGVY3U7jynH6wM+/P8tTU1NS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graphicFrame>
        <p:nvGraphicFramePr>
          <p:cNvPr id="9" name="Tabela 8"/>
          <p:cNvGraphicFramePr>
            <a:graphicFrameLocks noGrp="1"/>
          </p:cNvGraphicFramePr>
          <p:nvPr>
            <p:extLst>
              <p:ext uri="{D42A27DB-BD31-4B8C-83A1-F6EECF244321}">
                <p14:modId xmlns:p14="http://schemas.microsoft.com/office/powerpoint/2010/main" val="2639081184"/>
              </p:ext>
            </p:extLst>
          </p:nvPr>
        </p:nvGraphicFramePr>
        <p:xfrm>
          <a:off x="323528" y="1052736"/>
          <a:ext cx="8496947" cy="5112567"/>
        </p:xfrm>
        <a:graphic>
          <a:graphicData uri="http://schemas.openxmlformats.org/drawingml/2006/table">
            <a:tbl>
              <a:tblPr firstRow="1" bandRow="1">
                <a:tableStyleId>{BDBED569-4797-4DF1-A0F4-6AAB3CD982D8}</a:tableStyleId>
              </a:tblPr>
              <a:tblGrid>
                <a:gridCol w="2880320">
                  <a:extLst>
                    <a:ext uri="{9D8B030D-6E8A-4147-A177-3AD203B41FA5}">
                      <a16:colId xmlns:a16="http://schemas.microsoft.com/office/drawing/2014/main" val="20000"/>
                    </a:ext>
                  </a:extLst>
                </a:gridCol>
                <a:gridCol w="1872209">
                  <a:extLst>
                    <a:ext uri="{9D8B030D-6E8A-4147-A177-3AD203B41FA5}">
                      <a16:colId xmlns:a16="http://schemas.microsoft.com/office/drawing/2014/main" val="20001"/>
                    </a:ext>
                  </a:extLst>
                </a:gridCol>
                <a:gridCol w="1872209">
                  <a:extLst>
                    <a:ext uri="{9D8B030D-6E8A-4147-A177-3AD203B41FA5}">
                      <a16:colId xmlns:a16="http://schemas.microsoft.com/office/drawing/2014/main" val="20002"/>
                    </a:ext>
                  </a:extLst>
                </a:gridCol>
                <a:gridCol w="1872209">
                  <a:extLst>
                    <a:ext uri="{9D8B030D-6E8A-4147-A177-3AD203B41FA5}">
                      <a16:colId xmlns:a16="http://schemas.microsoft.com/office/drawing/2014/main" val="20003"/>
                    </a:ext>
                  </a:extLst>
                </a:gridCol>
              </a:tblGrid>
              <a:tr h="1092019">
                <a:tc>
                  <a:txBody>
                    <a:bodyPr/>
                    <a:lstStyle/>
                    <a:p>
                      <a:pPr algn="ctr"/>
                      <a:endParaRPr lang="pt-BR" sz="2000" dirty="0" smtClean="0">
                        <a:solidFill>
                          <a:schemeClr val="bg1"/>
                        </a:solidFill>
                        <a:latin typeface="Century Gothic" pitchFamily="34" charset="0"/>
                      </a:endParaRPr>
                    </a:p>
                    <a:p>
                      <a:pPr algn="ctr"/>
                      <a:r>
                        <a:rPr lang="pt-BR" sz="2400" dirty="0" smtClean="0">
                          <a:solidFill>
                            <a:schemeClr val="bg1"/>
                          </a:solidFill>
                          <a:latin typeface="Century Gothic" pitchFamily="34" charset="0"/>
                        </a:rPr>
                        <a:t>Estágio/tempo</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9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a:t>
                      </a:r>
                      <a:r>
                        <a:rPr lang="pt-BR" sz="2000" baseline="0" dirty="0" smtClean="0">
                          <a:solidFill>
                            <a:schemeClr val="bg1"/>
                          </a:solidFill>
                          <a:latin typeface="Century Gothic" pitchFamily="34" charset="0"/>
                        </a:rPr>
                        <a:t> Central (°C)</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400" dirty="0" smtClean="0">
                        <a:solidFill>
                          <a:schemeClr val="bg1"/>
                        </a:solidFill>
                        <a:latin typeface="Century Gothic" pitchFamily="34" charset="0"/>
                      </a:endParaRPr>
                    </a:p>
                    <a:p>
                      <a:pPr algn="ctr"/>
                      <a:r>
                        <a:rPr lang="pt-BR" sz="2000" dirty="0" smtClean="0">
                          <a:solidFill>
                            <a:schemeClr val="bg1"/>
                          </a:solidFill>
                          <a:latin typeface="Century Gothic" pitchFamily="34" charset="0"/>
                        </a:rPr>
                        <a:t>Temp. Superf. (°C)</a:t>
                      </a:r>
                      <a:endParaRPr lang="pt-BR" sz="20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tc>
                  <a:txBody>
                    <a:bodyPr/>
                    <a:lstStyle/>
                    <a:p>
                      <a:pPr algn="ctr"/>
                      <a:endParaRPr lang="pt-BR" sz="1600" dirty="0" smtClean="0">
                        <a:solidFill>
                          <a:schemeClr val="bg1"/>
                        </a:solidFill>
                        <a:latin typeface="Century Gothic" pitchFamily="34" charset="0"/>
                      </a:endParaRPr>
                    </a:p>
                    <a:p>
                      <a:pPr algn="ctr"/>
                      <a:r>
                        <a:rPr lang="pt-BR" sz="2400" dirty="0" smtClean="0">
                          <a:solidFill>
                            <a:schemeClr val="bg1"/>
                          </a:solidFill>
                          <a:latin typeface="Century Gothic" pitchFamily="34" charset="0"/>
                        </a:rPr>
                        <a:t>Diâmetro</a:t>
                      </a:r>
                      <a:endParaRPr lang="pt-BR" sz="2400"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solidFill>
                      <a:srgbClr val="00B050">
                        <a:alpha val="55000"/>
                      </a:srgbClr>
                    </a:solidFill>
                  </a:tcPr>
                </a:tc>
                <a:extLst>
                  <a:ext uri="{0D108BD9-81ED-4DB2-BD59-A6C34878D82A}">
                    <a16:rowId xmlns:a16="http://schemas.microsoft.com/office/drawing/2014/main" val="10000"/>
                  </a:ext>
                </a:extLst>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1"/>
                  </a:ext>
                </a:extLst>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2"/>
                  </a:ext>
                </a:extLst>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3"/>
                  </a:ext>
                </a:extLst>
              </a:tr>
              <a:tr h="1005137">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tc>
                  <a:txBody>
                    <a:bodyPr/>
                    <a:lstStyle/>
                    <a:p>
                      <a:pPr algn="ctr"/>
                      <a:endParaRPr lang="pt-BR" dirty="0">
                        <a:solidFill>
                          <a:schemeClr val="bg1"/>
                        </a:solidFill>
                        <a:latin typeface="Century Gothic" pitchFamily="34"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38100" cap="flat" cmpd="sng" algn="ctr">
                      <a:solidFill>
                        <a:schemeClr val="accent1">
                          <a:lumMod val="60000"/>
                          <a:lumOff val="40000"/>
                        </a:schemeClr>
                      </a:solidFill>
                      <a:prstDash val="solid"/>
                      <a:round/>
                      <a:headEnd type="none" w="med" len="med"/>
                      <a:tailEnd type="none" w="med" len="med"/>
                    </a:lnT>
                    <a:lnB w="381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CaixaDeTexto 10"/>
          <p:cNvSpPr txBox="1"/>
          <p:nvPr/>
        </p:nvSpPr>
        <p:spPr>
          <a:xfrm>
            <a:off x="323528" y="2132856"/>
            <a:ext cx="2880320" cy="1015663"/>
          </a:xfrm>
          <a:prstGeom prst="rect">
            <a:avLst/>
          </a:prstGeom>
          <a:noFill/>
        </p:spPr>
        <p:txBody>
          <a:bodyPr wrap="square" rtlCol="0">
            <a:spAutoFit/>
          </a:bodyPr>
          <a:lstStyle/>
          <a:p>
            <a:r>
              <a:rPr lang="pt-BR" sz="2000" dirty="0" smtClean="0">
                <a:solidFill>
                  <a:srgbClr val="DA0000"/>
                </a:solidFill>
                <a:latin typeface="Century Gothic" pitchFamily="34" charset="0"/>
              </a:rPr>
              <a:t>Colapso, fragmentação da nuvem/30 mil anos</a:t>
            </a:r>
            <a:endParaRPr lang="pt-BR" sz="2000" dirty="0">
              <a:solidFill>
                <a:srgbClr val="DA0000"/>
              </a:solidFill>
              <a:latin typeface="Century Gothic" pitchFamily="34" charset="0"/>
            </a:endParaRPr>
          </a:p>
        </p:txBody>
      </p:sp>
      <p:sp>
        <p:nvSpPr>
          <p:cNvPr id="12" name="CaixaDeTexto 11"/>
          <p:cNvSpPr txBox="1"/>
          <p:nvPr/>
        </p:nvSpPr>
        <p:spPr>
          <a:xfrm>
            <a:off x="5076056" y="2289066"/>
            <a:ext cx="1872208" cy="707886"/>
          </a:xfrm>
          <a:prstGeom prst="rect">
            <a:avLst/>
          </a:prstGeom>
          <a:noFill/>
        </p:spPr>
        <p:txBody>
          <a:bodyPr wrap="square" rtlCol="0">
            <a:spAutoFit/>
          </a:bodyPr>
          <a:lstStyle/>
          <a:p>
            <a:r>
              <a:rPr lang="pt-BR" sz="2000" dirty="0" smtClean="0">
                <a:solidFill>
                  <a:srgbClr val="DA0000"/>
                </a:solidFill>
                <a:latin typeface="Century Gothic" pitchFamily="34" charset="0"/>
              </a:rPr>
              <a:t>-263  a -173 </a:t>
            </a:r>
          </a:p>
          <a:p>
            <a:r>
              <a:rPr lang="pt-BR" sz="2000" dirty="0" smtClean="0">
                <a:solidFill>
                  <a:srgbClr val="DA0000"/>
                </a:solidFill>
                <a:latin typeface="Century Gothic" pitchFamily="34" charset="0"/>
              </a:rPr>
              <a:t>(10 a 100 K)</a:t>
            </a:r>
            <a:endParaRPr lang="pt-BR" sz="2000" dirty="0">
              <a:solidFill>
                <a:srgbClr val="DA0000"/>
              </a:solidFill>
              <a:latin typeface="Century Gothic" pitchFamily="34" charset="0"/>
            </a:endParaRPr>
          </a:p>
        </p:txBody>
      </p:sp>
      <p:sp>
        <p:nvSpPr>
          <p:cNvPr id="13" name="CaixaDeTexto 12"/>
          <p:cNvSpPr txBox="1"/>
          <p:nvPr/>
        </p:nvSpPr>
        <p:spPr>
          <a:xfrm>
            <a:off x="3203848" y="2289066"/>
            <a:ext cx="1872208" cy="400110"/>
          </a:xfrm>
          <a:prstGeom prst="rect">
            <a:avLst/>
          </a:prstGeom>
          <a:noFill/>
        </p:spPr>
        <p:txBody>
          <a:bodyPr wrap="square" rtlCol="0">
            <a:spAutoFit/>
          </a:bodyPr>
          <a:lstStyle/>
          <a:p>
            <a:r>
              <a:rPr lang="pt-BR" sz="2000" dirty="0" smtClean="0">
                <a:solidFill>
                  <a:srgbClr val="DA0000"/>
                </a:solidFill>
                <a:latin typeface="Century Gothic" pitchFamily="34" charset="0"/>
              </a:rPr>
              <a:t>-263 a 10 mil</a:t>
            </a:r>
          </a:p>
        </p:txBody>
      </p:sp>
      <p:sp>
        <p:nvSpPr>
          <p:cNvPr id="14" name="CaixaDeTexto 13"/>
          <p:cNvSpPr txBox="1"/>
          <p:nvPr/>
        </p:nvSpPr>
        <p:spPr>
          <a:xfrm>
            <a:off x="6948264" y="2289066"/>
            <a:ext cx="1800200" cy="707886"/>
          </a:xfrm>
          <a:prstGeom prst="rect">
            <a:avLst/>
          </a:prstGeom>
          <a:noFill/>
        </p:spPr>
        <p:txBody>
          <a:bodyPr wrap="square" rtlCol="0">
            <a:spAutoFit/>
          </a:bodyPr>
          <a:lstStyle/>
          <a:p>
            <a:r>
              <a:rPr lang="pt-BR" sz="2000" dirty="0" smtClean="0">
                <a:solidFill>
                  <a:srgbClr val="DA0000"/>
                </a:solidFill>
                <a:latin typeface="Century Gothic" pitchFamily="34" charset="0"/>
              </a:rPr>
              <a:t>10 </a:t>
            </a:r>
            <a:r>
              <a:rPr lang="pt-BR" sz="2000" dirty="0" err="1" smtClean="0">
                <a:solidFill>
                  <a:srgbClr val="DA0000"/>
                </a:solidFill>
                <a:latin typeface="Century Gothic" pitchFamily="34" charset="0"/>
              </a:rPr>
              <a:t>a.l.</a:t>
            </a:r>
            <a:r>
              <a:rPr lang="pt-BR" sz="2000" dirty="0" smtClean="0">
                <a:solidFill>
                  <a:srgbClr val="DA0000"/>
                </a:solidFill>
                <a:latin typeface="Century Gothic" pitchFamily="34" charset="0"/>
              </a:rPr>
              <a:t>  </a:t>
            </a:r>
            <a:r>
              <a:rPr lang="pt-BR" sz="2000" smtClean="0">
                <a:solidFill>
                  <a:srgbClr val="DA0000"/>
                </a:solidFill>
                <a:latin typeface="Century Gothic" pitchFamily="34" charset="0"/>
              </a:rPr>
              <a:t>a </a:t>
            </a:r>
          </a:p>
          <a:p>
            <a:r>
              <a:rPr lang="pt-BR" sz="2000" smtClean="0">
                <a:solidFill>
                  <a:srgbClr val="DA0000"/>
                </a:solidFill>
                <a:latin typeface="Century Gothic" pitchFamily="34" charset="0"/>
              </a:rPr>
              <a:t>100 </a:t>
            </a:r>
            <a:r>
              <a:rPr lang="pt-BR" sz="2000" dirty="0" smtClean="0">
                <a:solidFill>
                  <a:srgbClr val="DA0000"/>
                </a:solidFill>
                <a:latin typeface="Century Gothic" pitchFamily="34" charset="0"/>
              </a:rPr>
              <a:t>UA</a:t>
            </a:r>
            <a:endParaRPr lang="pt-BR" sz="2000" dirty="0">
              <a:solidFill>
                <a:srgbClr val="DA0000"/>
              </a:solidFill>
              <a:latin typeface="Century Gothic" pitchFamily="34" charset="0"/>
            </a:endParaRPr>
          </a:p>
        </p:txBody>
      </p:sp>
      <p:sp>
        <p:nvSpPr>
          <p:cNvPr id="15" name="CaixaDeTexto 14"/>
          <p:cNvSpPr txBox="1"/>
          <p:nvPr/>
        </p:nvSpPr>
        <p:spPr>
          <a:xfrm>
            <a:off x="395536" y="3284984"/>
            <a:ext cx="2736304" cy="707886"/>
          </a:xfrm>
          <a:prstGeom prst="rect">
            <a:avLst/>
          </a:prstGeom>
          <a:noFill/>
        </p:spPr>
        <p:txBody>
          <a:bodyPr wrap="square" rtlCol="0">
            <a:spAutoFit/>
          </a:bodyPr>
          <a:lstStyle/>
          <a:p>
            <a:r>
              <a:rPr lang="pt-BR" sz="2000" dirty="0" smtClean="0">
                <a:solidFill>
                  <a:srgbClr val="EA8D04"/>
                </a:solidFill>
                <a:latin typeface="Century Gothic" pitchFamily="34" charset="0"/>
              </a:rPr>
              <a:t>Protoestrela/</a:t>
            </a:r>
          </a:p>
          <a:p>
            <a:r>
              <a:rPr lang="pt-BR" sz="2000" dirty="0" smtClean="0">
                <a:solidFill>
                  <a:srgbClr val="EA8D04"/>
                </a:solidFill>
                <a:latin typeface="Century Gothic" pitchFamily="34" charset="0"/>
              </a:rPr>
              <a:t>10 Manos</a:t>
            </a:r>
            <a:endParaRPr lang="pt-BR" sz="2000" dirty="0">
              <a:solidFill>
                <a:srgbClr val="EA8D04"/>
              </a:solidFill>
              <a:latin typeface="Century Gothic" pitchFamily="34" charset="0"/>
            </a:endParaRPr>
          </a:p>
        </p:txBody>
      </p:sp>
      <p:sp>
        <p:nvSpPr>
          <p:cNvPr id="16" name="CaixaDeTexto 15"/>
          <p:cNvSpPr txBox="1"/>
          <p:nvPr/>
        </p:nvSpPr>
        <p:spPr>
          <a:xfrm>
            <a:off x="5076056" y="3429000"/>
            <a:ext cx="1872208" cy="400110"/>
          </a:xfrm>
          <a:prstGeom prst="rect">
            <a:avLst/>
          </a:prstGeom>
          <a:noFill/>
        </p:spPr>
        <p:txBody>
          <a:bodyPr wrap="square" rtlCol="0">
            <a:spAutoFit/>
          </a:bodyPr>
          <a:lstStyle/>
          <a:p>
            <a:r>
              <a:rPr lang="pt-BR" sz="2000" dirty="0" smtClean="0">
                <a:solidFill>
                  <a:srgbClr val="EA8D04"/>
                </a:solidFill>
                <a:latin typeface="Century Gothic" pitchFamily="34" charset="0"/>
              </a:rPr>
              <a:t>3 a 4 mil</a:t>
            </a:r>
            <a:endParaRPr lang="pt-BR" sz="2000" dirty="0">
              <a:solidFill>
                <a:srgbClr val="EA8D04"/>
              </a:solidFill>
              <a:latin typeface="Century Gothic" pitchFamily="34" charset="0"/>
            </a:endParaRPr>
          </a:p>
        </p:txBody>
      </p:sp>
      <p:sp>
        <p:nvSpPr>
          <p:cNvPr id="17" name="CaixaDeTexto 16"/>
          <p:cNvSpPr txBox="1"/>
          <p:nvPr/>
        </p:nvSpPr>
        <p:spPr>
          <a:xfrm>
            <a:off x="3203848" y="3429000"/>
            <a:ext cx="1872208" cy="400110"/>
          </a:xfrm>
          <a:prstGeom prst="rect">
            <a:avLst/>
          </a:prstGeom>
          <a:noFill/>
        </p:spPr>
        <p:txBody>
          <a:bodyPr wrap="square" rtlCol="0">
            <a:spAutoFit/>
          </a:bodyPr>
          <a:lstStyle/>
          <a:p>
            <a:r>
              <a:rPr lang="pt-BR" sz="2000" dirty="0" smtClean="0">
                <a:solidFill>
                  <a:srgbClr val="EA8D04"/>
                </a:solidFill>
                <a:latin typeface="Century Gothic" pitchFamily="34" charset="0"/>
              </a:rPr>
              <a:t>1M a 5M</a:t>
            </a:r>
            <a:endParaRPr lang="pt-BR" sz="2000" dirty="0">
              <a:solidFill>
                <a:srgbClr val="EA8D04"/>
              </a:solidFill>
              <a:latin typeface="Century Gothic" pitchFamily="34" charset="0"/>
            </a:endParaRPr>
          </a:p>
        </p:txBody>
      </p:sp>
      <p:sp>
        <p:nvSpPr>
          <p:cNvPr id="18" name="CaixaDeTexto 17"/>
          <p:cNvSpPr txBox="1"/>
          <p:nvPr/>
        </p:nvSpPr>
        <p:spPr>
          <a:xfrm>
            <a:off x="6948264" y="3284984"/>
            <a:ext cx="1872208" cy="707886"/>
          </a:xfrm>
          <a:prstGeom prst="rect">
            <a:avLst/>
          </a:prstGeom>
          <a:noFill/>
        </p:spPr>
        <p:txBody>
          <a:bodyPr wrap="square" rtlCol="0">
            <a:spAutoFit/>
          </a:bodyPr>
          <a:lstStyle/>
          <a:p>
            <a:r>
              <a:rPr lang="pt-BR" sz="2000" dirty="0" smtClean="0">
                <a:solidFill>
                  <a:srgbClr val="EA8D04"/>
                </a:solidFill>
                <a:latin typeface="Century Gothic" pitchFamily="34" charset="0"/>
              </a:rPr>
              <a:t>100 M a 10 M km</a:t>
            </a:r>
            <a:endParaRPr lang="pt-BR" sz="2000" dirty="0">
              <a:solidFill>
                <a:srgbClr val="EA8D04"/>
              </a:solidFill>
              <a:latin typeface="Century Gothic" pitchFamily="34" charset="0"/>
            </a:endParaRPr>
          </a:p>
        </p:txBody>
      </p:sp>
      <p:sp>
        <p:nvSpPr>
          <p:cNvPr id="19" name="CaixaDeTexto 18"/>
          <p:cNvSpPr txBox="1"/>
          <p:nvPr/>
        </p:nvSpPr>
        <p:spPr>
          <a:xfrm>
            <a:off x="323528" y="4221088"/>
            <a:ext cx="2880320" cy="707886"/>
          </a:xfrm>
          <a:prstGeom prst="rect">
            <a:avLst/>
          </a:prstGeom>
          <a:noFill/>
        </p:spPr>
        <p:txBody>
          <a:bodyPr wrap="square" rtlCol="0">
            <a:spAutoFit/>
          </a:bodyPr>
          <a:lstStyle/>
          <a:p>
            <a:r>
              <a:rPr lang="pt-BR" sz="2000" dirty="0" smtClean="0">
                <a:solidFill>
                  <a:srgbClr val="FFC000"/>
                </a:solidFill>
                <a:latin typeface="Century Gothic" pitchFamily="34" charset="0"/>
              </a:rPr>
              <a:t>Estrela </a:t>
            </a:r>
            <a:r>
              <a:rPr lang="pt-BR" sz="2000" dirty="0" err="1" smtClean="0">
                <a:solidFill>
                  <a:srgbClr val="FFC000"/>
                </a:solidFill>
                <a:latin typeface="Century Gothic" pitchFamily="34" charset="0"/>
              </a:rPr>
              <a:t>Pré</a:t>
            </a:r>
            <a:r>
              <a:rPr lang="pt-BR" sz="2000" dirty="0" smtClean="0">
                <a:solidFill>
                  <a:srgbClr val="FFC000"/>
                </a:solidFill>
                <a:latin typeface="Century Gothic" pitchFamily="34" charset="0"/>
              </a:rPr>
              <a:t>-SP/</a:t>
            </a:r>
          </a:p>
          <a:p>
            <a:r>
              <a:rPr lang="pt-BR" sz="2000" dirty="0" smtClean="0">
                <a:solidFill>
                  <a:srgbClr val="FFC000"/>
                </a:solidFill>
                <a:latin typeface="Century Gothic" pitchFamily="34" charset="0"/>
              </a:rPr>
              <a:t>30 Manos</a:t>
            </a:r>
            <a:endParaRPr lang="pt-BR" sz="2000" dirty="0">
              <a:solidFill>
                <a:srgbClr val="FFC000"/>
              </a:solidFill>
              <a:latin typeface="Century Gothic" pitchFamily="34" charset="0"/>
            </a:endParaRPr>
          </a:p>
        </p:txBody>
      </p:sp>
      <p:sp>
        <p:nvSpPr>
          <p:cNvPr id="20" name="CaixaDeTexto 19"/>
          <p:cNvSpPr txBox="1"/>
          <p:nvPr/>
        </p:nvSpPr>
        <p:spPr>
          <a:xfrm>
            <a:off x="5076056" y="4469050"/>
            <a:ext cx="1872208" cy="400110"/>
          </a:xfrm>
          <a:prstGeom prst="rect">
            <a:avLst/>
          </a:prstGeom>
          <a:noFill/>
        </p:spPr>
        <p:txBody>
          <a:bodyPr wrap="square" rtlCol="0">
            <a:spAutoFit/>
          </a:bodyPr>
          <a:lstStyle/>
          <a:p>
            <a:r>
              <a:rPr lang="pt-BR" sz="2000" dirty="0" smtClean="0">
                <a:solidFill>
                  <a:srgbClr val="FFC000"/>
                </a:solidFill>
                <a:latin typeface="Century Gothic" pitchFamily="34" charset="0"/>
              </a:rPr>
              <a:t>4.500</a:t>
            </a:r>
            <a:endParaRPr lang="pt-BR" sz="2000" dirty="0">
              <a:solidFill>
                <a:srgbClr val="FFC000"/>
              </a:solidFill>
              <a:latin typeface="Century Gothic" pitchFamily="34" charset="0"/>
            </a:endParaRPr>
          </a:p>
        </p:txBody>
      </p:sp>
      <p:sp>
        <p:nvSpPr>
          <p:cNvPr id="21" name="CaixaDeTexto 20"/>
          <p:cNvSpPr txBox="1"/>
          <p:nvPr/>
        </p:nvSpPr>
        <p:spPr>
          <a:xfrm>
            <a:off x="3203848" y="4469050"/>
            <a:ext cx="1872208" cy="400110"/>
          </a:xfrm>
          <a:prstGeom prst="rect">
            <a:avLst/>
          </a:prstGeom>
          <a:noFill/>
        </p:spPr>
        <p:txBody>
          <a:bodyPr wrap="square" rtlCol="0">
            <a:spAutoFit/>
          </a:bodyPr>
          <a:lstStyle/>
          <a:p>
            <a:r>
              <a:rPr lang="pt-BR" sz="2000" dirty="0" smtClean="0">
                <a:solidFill>
                  <a:srgbClr val="FFC000"/>
                </a:solidFill>
                <a:latin typeface="Century Gothic" pitchFamily="34" charset="0"/>
              </a:rPr>
              <a:t>10 M</a:t>
            </a:r>
            <a:endParaRPr lang="pt-BR" sz="2000" dirty="0">
              <a:solidFill>
                <a:srgbClr val="FFC000"/>
              </a:solidFill>
              <a:latin typeface="Century Gothic" pitchFamily="34" charset="0"/>
            </a:endParaRPr>
          </a:p>
        </p:txBody>
      </p:sp>
      <p:sp>
        <p:nvSpPr>
          <p:cNvPr id="22" name="CaixaDeTexto 21"/>
          <p:cNvSpPr txBox="1"/>
          <p:nvPr/>
        </p:nvSpPr>
        <p:spPr>
          <a:xfrm>
            <a:off x="6876256" y="4469050"/>
            <a:ext cx="2088232" cy="400110"/>
          </a:xfrm>
          <a:prstGeom prst="rect">
            <a:avLst/>
          </a:prstGeom>
          <a:noFill/>
        </p:spPr>
        <p:txBody>
          <a:bodyPr wrap="square" rtlCol="0">
            <a:spAutoFit/>
          </a:bodyPr>
          <a:lstStyle/>
          <a:p>
            <a:r>
              <a:rPr lang="pt-BR" sz="2000" dirty="0" smtClean="0">
                <a:solidFill>
                  <a:srgbClr val="FFC000"/>
                </a:solidFill>
                <a:latin typeface="Century Gothic" pitchFamily="34" charset="0"/>
              </a:rPr>
              <a:t>2 M km</a:t>
            </a:r>
            <a:endParaRPr lang="pt-BR" sz="2000" dirty="0">
              <a:solidFill>
                <a:srgbClr val="FFC000"/>
              </a:solidFill>
              <a:latin typeface="Century Gothic" pitchFamily="34" charset="0"/>
            </a:endParaRPr>
          </a:p>
        </p:txBody>
      </p:sp>
      <p:sp>
        <p:nvSpPr>
          <p:cNvPr id="23" name="CaixaDeTexto 22"/>
          <p:cNvSpPr txBox="1"/>
          <p:nvPr/>
        </p:nvSpPr>
        <p:spPr>
          <a:xfrm>
            <a:off x="323527" y="5301208"/>
            <a:ext cx="2808309" cy="707886"/>
          </a:xfrm>
          <a:prstGeom prst="rect">
            <a:avLst/>
          </a:prstGeom>
          <a:noFill/>
        </p:spPr>
        <p:txBody>
          <a:bodyPr wrap="square" rtlCol="0">
            <a:spAutoFit/>
          </a:bodyPr>
          <a:lstStyle/>
          <a:p>
            <a:r>
              <a:rPr lang="pt-BR" sz="2000" dirty="0" smtClean="0">
                <a:solidFill>
                  <a:srgbClr val="FFFF00"/>
                </a:solidFill>
                <a:latin typeface="Century Gothic" pitchFamily="34" charset="0"/>
              </a:rPr>
              <a:t>Estrela SP/</a:t>
            </a:r>
          </a:p>
          <a:p>
            <a:r>
              <a:rPr lang="pt-BR" sz="2000" dirty="0" smtClean="0">
                <a:solidFill>
                  <a:srgbClr val="FFFF00"/>
                </a:solidFill>
                <a:latin typeface="Century Gothic" pitchFamily="34" charset="0"/>
              </a:rPr>
              <a:t>10 </a:t>
            </a:r>
            <a:r>
              <a:rPr lang="pt-BR" sz="2000" dirty="0" err="1" smtClean="0">
                <a:solidFill>
                  <a:srgbClr val="FFFF00"/>
                </a:solidFill>
                <a:latin typeface="Century Gothic" pitchFamily="34" charset="0"/>
              </a:rPr>
              <a:t>Ganos</a:t>
            </a:r>
            <a:endParaRPr lang="pt-BR" sz="2000" dirty="0">
              <a:solidFill>
                <a:srgbClr val="FFFF00"/>
              </a:solidFill>
              <a:latin typeface="Century Gothic" pitchFamily="34" charset="0"/>
            </a:endParaRPr>
          </a:p>
        </p:txBody>
      </p:sp>
      <p:sp>
        <p:nvSpPr>
          <p:cNvPr id="24" name="CaixaDeTexto 23"/>
          <p:cNvSpPr txBox="1"/>
          <p:nvPr/>
        </p:nvSpPr>
        <p:spPr>
          <a:xfrm>
            <a:off x="5076056" y="5477162"/>
            <a:ext cx="1872208" cy="400110"/>
          </a:xfrm>
          <a:prstGeom prst="rect">
            <a:avLst/>
          </a:prstGeom>
          <a:noFill/>
        </p:spPr>
        <p:txBody>
          <a:bodyPr wrap="square" rtlCol="0">
            <a:spAutoFit/>
          </a:bodyPr>
          <a:lstStyle/>
          <a:p>
            <a:r>
              <a:rPr lang="pt-BR" sz="2000" dirty="0" smtClean="0">
                <a:solidFill>
                  <a:srgbClr val="FFFF00"/>
                </a:solidFill>
                <a:latin typeface="Century Gothic" pitchFamily="34" charset="0"/>
              </a:rPr>
              <a:t>6.000</a:t>
            </a:r>
            <a:endParaRPr lang="pt-BR" sz="2000" dirty="0">
              <a:solidFill>
                <a:srgbClr val="FFFF00"/>
              </a:solidFill>
              <a:latin typeface="Century Gothic" pitchFamily="34" charset="0"/>
            </a:endParaRPr>
          </a:p>
        </p:txBody>
      </p:sp>
      <p:sp>
        <p:nvSpPr>
          <p:cNvPr id="26" name="CaixaDeTexto 25"/>
          <p:cNvSpPr txBox="1"/>
          <p:nvPr/>
        </p:nvSpPr>
        <p:spPr>
          <a:xfrm>
            <a:off x="3203848" y="5477162"/>
            <a:ext cx="1872208" cy="400110"/>
          </a:xfrm>
          <a:prstGeom prst="rect">
            <a:avLst/>
          </a:prstGeom>
          <a:noFill/>
        </p:spPr>
        <p:txBody>
          <a:bodyPr wrap="square" rtlCol="0">
            <a:spAutoFit/>
          </a:bodyPr>
          <a:lstStyle/>
          <a:p>
            <a:r>
              <a:rPr lang="pt-BR" sz="2000" dirty="0" smtClean="0">
                <a:solidFill>
                  <a:srgbClr val="FFFF00"/>
                </a:solidFill>
                <a:latin typeface="Century Gothic" pitchFamily="34" charset="0"/>
              </a:rPr>
              <a:t>15 M</a:t>
            </a:r>
            <a:endParaRPr lang="pt-BR" sz="2000" dirty="0">
              <a:solidFill>
                <a:srgbClr val="FFFF00"/>
              </a:solidFill>
              <a:latin typeface="Century Gothic" pitchFamily="34" charset="0"/>
            </a:endParaRPr>
          </a:p>
        </p:txBody>
      </p:sp>
      <p:sp>
        <p:nvSpPr>
          <p:cNvPr id="27" name="CaixaDeTexto 26"/>
          <p:cNvSpPr txBox="1"/>
          <p:nvPr/>
        </p:nvSpPr>
        <p:spPr>
          <a:xfrm>
            <a:off x="6948264" y="5477162"/>
            <a:ext cx="1800200" cy="400110"/>
          </a:xfrm>
          <a:prstGeom prst="rect">
            <a:avLst/>
          </a:prstGeom>
          <a:noFill/>
        </p:spPr>
        <p:txBody>
          <a:bodyPr wrap="square" rtlCol="0">
            <a:spAutoFit/>
          </a:bodyPr>
          <a:lstStyle/>
          <a:p>
            <a:r>
              <a:rPr lang="pt-BR" sz="2000" dirty="0" smtClean="0">
                <a:solidFill>
                  <a:srgbClr val="FFFF00"/>
                </a:solidFill>
                <a:latin typeface="Century Gothic" pitchFamily="34" charset="0"/>
              </a:rPr>
              <a:t>1,5 M km</a:t>
            </a:r>
            <a:endParaRPr lang="pt-BR" sz="2000" dirty="0">
              <a:solidFill>
                <a:srgbClr val="FFFF00"/>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0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000"/>
                                        <p:tgtEl>
                                          <p:spTgt spid="2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20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20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0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ector de seta reta 8"/>
          <p:cNvCxnSpPr/>
          <p:nvPr/>
        </p:nvCxnSpPr>
        <p:spPr bwMode="auto">
          <a:xfrm flipH="1">
            <a:off x="1976098" y="1124744"/>
            <a:ext cx="3614" cy="4936614"/>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Trajetória pré-SP</a:t>
            </a:r>
          </a:p>
        </p:txBody>
      </p:sp>
      <p:sp>
        <p:nvSpPr>
          <p:cNvPr id="194" name="CaixaDeTexto 193"/>
          <p:cNvSpPr txBox="1"/>
          <p:nvPr/>
        </p:nvSpPr>
        <p:spPr>
          <a:xfrm>
            <a:off x="144016" y="6205373"/>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107232" y="3975447"/>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cxnSp>
        <p:nvCxnSpPr>
          <p:cNvPr id="198" name="Conector reto 197"/>
          <p:cNvCxnSpPr/>
          <p:nvPr/>
        </p:nvCxnSpPr>
        <p:spPr bwMode="auto">
          <a:xfrm>
            <a:off x="1691680" y="4221088"/>
            <a:ext cx="4208935" cy="3127"/>
          </a:xfrm>
          <a:prstGeom prst="line">
            <a:avLst/>
          </a:prstGeom>
          <a:solidFill>
            <a:schemeClr val="accent1"/>
          </a:solidFill>
          <a:ln w="44450" cap="flat" cmpd="sng" algn="ctr">
            <a:solidFill>
              <a:schemeClr val="bg1">
                <a:alpha val="50000"/>
              </a:schemeClr>
            </a:solidFill>
            <a:prstDash val="sysDot"/>
            <a:round/>
            <a:headEnd type="none" w="sm" len="sm"/>
            <a:tailEnd type="none" w="sm" len="sm"/>
          </a:ln>
          <a:effectLst/>
        </p:spPr>
      </p:cxnSp>
      <p:cxnSp>
        <p:nvCxnSpPr>
          <p:cNvPr id="200" name="Conector reto 199"/>
          <p:cNvCxnSpPr/>
          <p:nvPr/>
        </p:nvCxnSpPr>
        <p:spPr bwMode="auto">
          <a:xfrm flipH="1" flipV="1">
            <a:off x="5888213" y="4213412"/>
            <a:ext cx="4647" cy="1933900"/>
          </a:xfrm>
          <a:prstGeom prst="line">
            <a:avLst/>
          </a:prstGeom>
          <a:solidFill>
            <a:schemeClr val="accent1"/>
          </a:solidFill>
          <a:ln w="44450" cap="flat" cmpd="sng" algn="ctr">
            <a:solidFill>
              <a:schemeClr val="bg1">
                <a:alpha val="50000"/>
              </a:schemeClr>
            </a:solidFill>
            <a:prstDash val="sysDot"/>
            <a:round/>
            <a:headEnd type="none" w="sm" len="sm"/>
            <a:tailEnd type="none" w="sm" len="sm"/>
          </a:ln>
          <a:effectLst/>
        </p:spPr>
      </p:cxnSp>
      <p:sp>
        <p:nvSpPr>
          <p:cNvPr id="207" name="CaixaDeTexto 206"/>
          <p:cNvSpPr txBox="1"/>
          <p:nvPr/>
        </p:nvSpPr>
        <p:spPr>
          <a:xfrm>
            <a:off x="4932040" y="6093296"/>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30" name="CaixaDeTexto 229"/>
          <p:cNvSpPr txBox="1"/>
          <p:nvPr/>
        </p:nvSpPr>
        <p:spPr>
          <a:xfrm>
            <a:off x="1187624" y="610635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32" name="CaixaDeTexto 231"/>
          <p:cNvSpPr txBox="1"/>
          <p:nvPr/>
        </p:nvSpPr>
        <p:spPr>
          <a:xfrm>
            <a:off x="6948264" y="6063679"/>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cxnSp>
        <p:nvCxnSpPr>
          <p:cNvPr id="172" name="Conector reto 171"/>
          <p:cNvCxnSpPr/>
          <p:nvPr/>
        </p:nvCxnSpPr>
        <p:spPr bwMode="auto">
          <a:xfrm>
            <a:off x="1860331" y="1187669"/>
            <a:ext cx="7011295" cy="2119735"/>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cxnSp>
        <p:nvCxnSpPr>
          <p:cNvPr id="175" name="Conector reto 174"/>
          <p:cNvCxnSpPr/>
          <p:nvPr/>
        </p:nvCxnSpPr>
        <p:spPr bwMode="auto">
          <a:xfrm>
            <a:off x="1828800" y="2152650"/>
            <a:ext cx="7023370" cy="2072236"/>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cxnSp>
        <p:nvCxnSpPr>
          <p:cNvPr id="201" name="Conector reto 200"/>
          <p:cNvCxnSpPr/>
          <p:nvPr/>
        </p:nvCxnSpPr>
        <p:spPr bwMode="auto">
          <a:xfrm>
            <a:off x="1828800" y="3009900"/>
            <a:ext cx="7052553" cy="2087394"/>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cxnSp>
        <p:nvCxnSpPr>
          <p:cNvPr id="202" name="Conector reto 201"/>
          <p:cNvCxnSpPr/>
          <p:nvPr/>
        </p:nvCxnSpPr>
        <p:spPr bwMode="auto">
          <a:xfrm>
            <a:off x="1828800" y="3962400"/>
            <a:ext cx="7042826" cy="1990928"/>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sp>
        <p:nvSpPr>
          <p:cNvPr id="208" name="CaixaDeTexto 207"/>
          <p:cNvSpPr txBox="1"/>
          <p:nvPr/>
        </p:nvSpPr>
        <p:spPr>
          <a:xfrm>
            <a:off x="243136" y="221003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cxnSp>
        <p:nvCxnSpPr>
          <p:cNvPr id="234" name="Conector reto 233"/>
          <p:cNvCxnSpPr/>
          <p:nvPr/>
        </p:nvCxnSpPr>
        <p:spPr bwMode="auto">
          <a:xfrm flipV="1">
            <a:off x="1674912" y="240732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17" name="CaixaDeTexto 216"/>
          <p:cNvSpPr txBox="1"/>
          <p:nvPr/>
        </p:nvSpPr>
        <p:spPr>
          <a:xfrm>
            <a:off x="2699792" y="1743199"/>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 R</a:t>
            </a:r>
            <a:r>
              <a:rPr lang="pt-BR" sz="2400" baseline="-25000" dirty="0" smtClean="0">
                <a:solidFill>
                  <a:schemeClr val="bg1"/>
                </a:solidFill>
                <a:latin typeface="Arial"/>
                <a:cs typeface="Arial"/>
              </a:rPr>
              <a:t>ʘ</a:t>
            </a:r>
            <a:endParaRPr lang="pt-BR" sz="2400" kern="0" baseline="-25000" dirty="0">
              <a:solidFill>
                <a:schemeClr val="bg1"/>
              </a:solidFill>
              <a:latin typeface="Century Gothic" pitchFamily="34" charset="0"/>
            </a:endParaRPr>
          </a:p>
        </p:txBody>
      </p:sp>
      <p:sp>
        <p:nvSpPr>
          <p:cNvPr id="220" name="CaixaDeTexto 219"/>
          <p:cNvSpPr txBox="1"/>
          <p:nvPr/>
        </p:nvSpPr>
        <p:spPr>
          <a:xfrm>
            <a:off x="2771800" y="2708920"/>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 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51" name="CaixaDeTexto 250"/>
          <p:cNvSpPr txBox="1"/>
          <p:nvPr/>
        </p:nvSpPr>
        <p:spPr>
          <a:xfrm>
            <a:off x="2915816" y="3615407"/>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63" name="CaixaDeTexto 262"/>
          <p:cNvSpPr txBox="1"/>
          <p:nvPr/>
        </p:nvSpPr>
        <p:spPr>
          <a:xfrm>
            <a:off x="2843808" y="4623519"/>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0,1R</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53" name="Forma livre 252"/>
          <p:cNvSpPr/>
          <p:nvPr/>
        </p:nvSpPr>
        <p:spPr bwMode="auto">
          <a:xfrm>
            <a:off x="2626469" y="2535865"/>
            <a:ext cx="5401916" cy="3416174"/>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75306" y="2203315"/>
                  <a:pt x="4105072" y="2110902"/>
                </a:cubicBezTo>
                <a:cubicBezTo>
                  <a:pt x="3934838" y="2018489"/>
                  <a:pt x="3680298" y="1909864"/>
                  <a:pt x="3540868" y="1848255"/>
                </a:cubicBezTo>
                <a:cubicBezTo>
                  <a:pt x="3401438" y="1786647"/>
                  <a:pt x="3406302" y="1781783"/>
                  <a:pt x="3268494" y="1741251"/>
                </a:cubicBezTo>
                <a:cubicBezTo>
                  <a:pt x="3130686" y="1700719"/>
                  <a:pt x="2898842" y="1656945"/>
                  <a:pt x="2714017" y="1605064"/>
                </a:cubicBezTo>
                <a:cubicBezTo>
                  <a:pt x="2529192" y="1553183"/>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88900" cap="flat" cmpd="sng" algn="ctr">
            <a:gradFill>
              <a:gsLst>
                <a:gs pos="0">
                  <a:srgbClr val="7030A0"/>
                </a:gs>
                <a:gs pos="50000">
                  <a:srgbClr val="FFFFCC"/>
                </a:gs>
                <a:gs pos="100000">
                  <a:srgbClr val="FF0000"/>
                </a:gs>
                <a:gs pos="55000">
                  <a:srgbClr val="FFFF00"/>
                </a:gs>
                <a:gs pos="16000">
                  <a:srgbClr val="00B0F0"/>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4" name="Forma livre 263"/>
          <p:cNvSpPr/>
          <p:nvPr/>
        </p:nvSpPr>
        <p:spPr bwMode="auto">
          <a:xfrm>
            <a:off x="5833569" y="2895165"/>
            <a:ext cx="2548647" cy="1410876"/>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8647" h="1410876">
                <a:moveTo>
                  <a:pt x="2548647" y="91990"/>
                </a:moveTo>
                <a:lnTo>
                  <a:pt x="2086894" y="9728"/>
                </a:lnTo>
                <a:cubicBezTo>
                  <a:pt x="1973405" y="0"/>
                  <a:pt x="1921732" y="18281"/>
                  <a:pt x="1867711" y="33624"/>
                </a:cubicBezTo>
                <a:cubicBezTo>
                  <a:pt x="1813690" y="48967"/>
                  <a:pt x="1813027" y="22345"/>
                  <a:pt x="1762767" y="101788"/>
                </a:cubicBezTo>
                <a:cubicBezTo>
                  <a:pt x="1712507" y="181231"/>
                  <a:pt x="1652424" y="335194"/>
                  <a:pt x="1566153" y="510280"/>
                </a:cubicBezTo>
                <a:cubicBezTo>
                  <a:pt x="1479882" y="685366"/>
                  <a:pt x="1315713" y="1013663"/>
                  <a:pt x="1245140" y="1152305"/>
                </a:cubicBezTo>
                <a:cubicBezTo>
                  <a:pt x="1174567" y="1290947"/>
                  <a:pt x="1191353" y="1299976"/>
                  <a:pt x="1142715" y="1342129"/>
                </a:cubicBezTo>
                <a:cubicBezTo>
                  <a:pt x="1094077" y="1384282"/>
                  <a:pt x="1005955" y="1399572"/>
                  <a:pt x="953311" y="1405224"/>
                </a:cubicBezTo>
                <a:cubicBezTo>
                  <a:pt x="900667" y="1410876"/>
                  <a:pt x="873868" y="1395496"/>
                  <a:pt x="826851" y="1376041"/>
                </a:cubicBezTo>
                <a:cubicBezTo>
                  <a:pt x="779834" y="1356586"/>
                  <a:pt x="731196" y="1317675"/>
                  <a:pt x="671209" y="1288492"/>
                </a:cubicBezTo>
                <a:cubicBezTo>
                  <a:pt x="611222" y="1259309"/>
                  <a:pt x="530158" y="1218777"/>
                  <a:pt x="466928" y="1200943"/>
                </a:cubicBezTo>
                <a:cubicBezTo>
                  <a:pt x="403698" y="1183109"/>
                  <a:pt x="369651" y="1160411"/>
                  <a:pt x="291830" y="1181488"/>
                </a:cubicBezTo>
                <a:cubicBezTo>
                  <a:pt x="214009" y="1202565"/>
                  <a:pt x="0" y="1327403"/>
                  <a:pt x="0" y="1327403"/>
                </a:cubicBezTo>
                <a:lnTo>
                  <a:pt x="0" y="1327403"/>
                </a:ln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5" name="CaixaDeTexto 264"/>
          <p:cNvSpPr txBox="1"/>
          <p:nvPr/>
        </p:nvSpPr>
        <p:spPr>
          <a:xfrm>
            <a:off x="3203848" y="6103093"/>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68" name="CaixaDeTexto 267"/>
          <p:cNvSpPr txBox="1"/>
          <p:nvPr/>
        </p:nvSpPr>
        <p:spPr>
          <a:xfrm>
            <a:off x="501452" y="493898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539552" y="309639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674912" y="329694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674912" y="421819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674912" y="5154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043608" y="97201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196" name="Elipse 195"/>
          <p:cNvSpPr>
            <a:spLocks/>
          </p:cNvSpPr>
          <p:nvPr/>
        </p:nvSpPr>
        <p:spPr bwMode="auto">
          <a:xfrm>
            <a:off x="5800896" y="4126484"/>
            <a:ext cx="180000" cy="180000"/>
          </a:xfrm>
          <a:prstGeom prst="ellipse">
            <a:avLst/>
          </a:prstGeom>
          <a:noFill/>
          <a:ln w="6350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1" name="Triângulo isósceles 280"/>
          <p:cNvSpPr/>
          <p:nvPr/>
        </p:nvSpPr>
        <p:spPr bwMode="auto">
          <a:xfrm rot="12277999">
            <a:off x="7176099" y="3385827"/>
            <a:ext cx="288032" cy="360040"/>
          </a:xfrm>
          <a:prstGeom prst="triangle">
            <a:avLst/>
          </a:prstGeom>
          <a:solidFill>
            <a:srgbClr val="DA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3" name="Forma livre 282"/>
          <p:cNvSpPr/>
          <p:nvPr/>
        </p:nvSpPr>
        <p:spPr bwMode="auto">
          <a:xfrm>
            <a:off x="6969152" y="3777567"/>
            <a:ext cx="1419272" cy="947577"/>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85100 h 1408062"/>
              <a:gd name="connsiteX1" fmla="*/ 2091447 w 2548647"/>
              <a:gd name="connsiteY1" fmla="*/ 36462 h 1408062"/>
              <a:gd name="connsiteX2" fmla="*/ 1867711 w 2548647"/>
              <a:gd name="connsiteY2" fmla="*/ 26734 h 1408062"/>
              <a:gd name="connsiteX3" fmla="*/ 1656621 w 2548647"/>
              <a:gd name="connsiteY3" fmla="*/ 196860 h 1408062"/>
              <a:gd name="connsiteX4" fmla="*/ 1566153 w 2548647"/>
              <a:gd name="connsiteY4" fmla="*/ 503390 h 1408062"/>
              <a:gd name="connsiteX5" fmla="*/ 1245140 w 2548647"/>
              <a:gd name="connsiteY5" fmla="*/ 1145415 h 1408062"/>
              <a:gd name="connsiteX6" fmla="*/ 1128409 w 2548647"/>
              <a:gd name="connsiteY6" fmla="*/ 1310785 h 1408062"/>
              <a:gd name="connsiteX7" fmla="*/ 953311 w 2548647"/>
              <a:gd name="connsiteY7" fmla="*/ 1398334 h 1408062"/>
              <a:gd name="connsiteX8" fmla="*/ 826851 w 2548647"/>
              <a:gd name="connsiteY8" fmla="*/ 1369151 h 1408062"/>
              <a:gd name="connsiteX9" fmla="*/ 671209 w 2548647"/>
              <a:gd name="connsiteY9" fmla="*/ 1281602 h 1408062"/>
              <a:gd name="connsiteX10" fmla="*/ 466928 w 2548647"/>
              <a:gd name="connsiteY10" fmla="*/ 1194053 h 1408062"/>
              <a:gd name="connsiteX11" fmla="*/ 291830 w 2548647"/>
              <a:gd name="connsiteY11" fmla="*/ 1174598 h 1408062"/>
              <a:gd name="connsiteX12" fmla="*/ 0 w 2548647"/>
              <a:gd name="connsiteY12" fmla="*/ 1320513 h 1408062"/>
              <a:gd name="connsiteX13" fmla="*/ 0 w 2548647"/>
              <a:gd name="connsiteY13" fmla="*/ 1320513 h 1408062"/>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529188 w 2548647"/>
              <a:gd name="connsiteY4" fmla="*/ 569537 h 1408061"/>
              <a:gd name="connsiteX5" fmla="*/ 1245140 w 2548647"/>
              <a:gd name="connsiteY5" fmla="*/ 1145414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529188 w 2548647"/>
              <a:gd name="connsiteY4" fmla="*/ 569537 h 1408061"/>
              <a:gd name="connsiteX5" fmla="*/ 1274324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529188 w 2548647"/>
              <a:gd name="connsiteY4" fmla="*/ 569537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401756 w 2548647"/>
              <a:gd name="connsiteY4" fmla="*/ 569536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401756 w 2548647"/>
              <a:gd name="connsiteY4" fmla="*/ 662705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08061"/>
              <a:gd name="connsiteX1" fmla="*/ 2091447 w 2548647"/>
              <a:gd name="connsiteY1" fmla="*/ 36461 h 1408061"/>
              <a:gd name="connsiteX2" fmla="*/ 1867711 w 2548647"/>
              <a:gd name="connsiteY2" fmla="*/ 26733 h 1408061"/>
              <a:gd name="connsiteX3" fmla="*/ 1656621 w 2548647"/>
              <a:gd name="connsiteY3" fmla="*/ 196859 h 1408061"/>
              <a:gd name="connsiteX4" fmla="*/ 1401756 w 2548647"/>
              <a:gd name="connsiteY4" fmla="*/ 755875 h 1408061"/>
              <a:gd name="connsiteX5" fmla="*/ 1146891 w 2548647"/>
              <a:gd name="connsiteY5" fmla="*/ 1128553 h 1408061"/>
              <a:gd name="connsiteX6" fmla="*/ 1128409 w 2548647"/>
              <a:gd name="connsiteY6" fmla="*/ 1310784 h 1408061"/>
              <a:gd name="connsiteX7" fmla="*/ 953311 w 2548647"/>
              <a:gd name="connsiteY7" fmla="*/ 1398333 h 1408061"/>
              <a:gd name="connsiteX8" fmla="*/ 826851 w 2548647"/>
              <a:gd name="connsiteY8" fmla="*/ 1369150 h 1408061"/>
              <a:gd name="connsiteX9" fmla="*/ 671209 w 2548647"/>
              <a:gd name="connsiteY9" fmla="*/ 1281601 h 1408061"/>
              <a:gd name="connsiteX10" fmla="*/ 466928 w 2548647"/>
              <a:gd name="connsiteY10" fmla="*/ 1194052 h 1408061"/>
              <a:gd name="connsiteX11" fmla="*/ 291830 w 2548647"/>
              <a:gd name="connsiteY11" fmla="*/ 1174597 h 1408061"/>
              <a:gd name="connsiteX12" fmla="*/ 0 w 2548647"/>
              <a:gd name="connsiteY12" fmla="*/ 1320512 h 1408061"/>
              <a:gd name="connsiteX13" fmla="*/ 0 w 2548647"/>
              <a:gd name="connsiteY13" fmla="*/ 1320512 h 1408061"/>
              <a:gd name="connsiteX0" fmla="*/ 2548647 w 2548647"/>
              <a:gd name="connsiteY0" fmla="*/ 85099 h 1438433"/>
              <a:gd name="connsiteX1" fmla="*/ 2091447 w 2548647"/>
              <a:gd name="connsiteY1" fmla="*/ 36461 h 1438433"/>
              <a:gd name="connsiteX2" fmla="*/ 1867711 w 2548647"/>
              <a:gd name="connsiteY2" fmla="*/ 26733 h 1438433"/>
              <a:gd name="connsiteX3" fmla="*/ 1656621 w 2548647"/>
              <a:gd name="connsiteY3" fmla="*/ 196859 h 1438433"/>
              <a:gd name="connsiteX4" fmla="*/ 1401756 w 2548647"/>
              <a:gd name="connsiteY4" fmla="*/ 755875 h 1438433"/>
              <a:gd name="connsiteX5" fmla="*/ 1146891 w 2548647"/>
              <a:gd name="connsiteY5" fmla="*/ 1128553 h 1438433"/>
              <a:gd name="connsiteX6" fmla="*/ 953311 w 2548647"/>
              <a:gd name="connsiteY6" fmla="*/ 1398333 h 1438433"/>
              <a:gd name="connsiteX7" fmla="*/ 826851 w 2548647"/>
              <a:gd name="connsiteY7" fmla="*/ 1369150 h 1438433"/>
              <a:gd name="connsiteX8" fmla="*/ 671209 w 2548647"/>
              <a:gd name="connsiteY8" fmla="*/ 1281601 h 1438433"/>
              <a:gd name="connsiteX9" fmla="*/ 466928 w 2548647"/>
              <a:gd name="connsiteY9" fmla="*/ 1194052 h 1438433"/>
              <a:gd name="connsiteX10" fmla="*/ 291830 w 2548647"/>
              <a:gd name="connsiteY10" fmla="*/ 1174597 h 1438433"/>
              <a:gd name="connsiteX11" fmla="*/ 0 w 2548647"/>
              <a:gd name="connsiteY11" fmla="*/ 1320512 h 1438433"/>
              <a:gd name="connsiteX12" fmla="*/ 0 w 2548647"/>
              <a:gd name="connsiteY12" fmla="*/ 1320512 h 1438433"/>
              <a:gd name="connsiteX0" fmla="*/ 2548647 w 2548647"/>
              <a:gd name="connsiteY0" fmla="*/ 85099 h 1394659"/>
              <a:gd name="connsiteX1" fmla="*/ 2091447 w 2548647"/>
              <a:gd name="connsiteY1" fmla="*/ 36461 h 1394659"/>
              <a:gd name="connsiteX2" fmla="*/ 1867711 w 2548647"/>
              <a:gd name="connsiteY2" fmla="*/ 26733 h 1394659"/>
              <a:gd name="connsiteX3" fmla="*/ 1656621 w 2548647"/>
              <a:gd name="connsiteY3" fmla="*/ 196859 h 1394659"/>
              <a:gd name="connsiteX4" fmla="*/ 1401756 w 2548647"/>
              <a:gd name="connsiteY4" fmla="*/ 755875 h 1394659"/>
              <a:gd name="connsiteX5" fmla="*/ 1146891 w 2548647"/>
              <a:gd name="connsiteY5" fmla="*/ 1128553 h 1394659"/>
              <a:gd name="connsiteX6" fmla="*/ 826851 w 2548647"/>
              <a:gd name="connsiteY6" fmla="*/ 1369150 h 1394659"/>
              <a:gd name="connsiteX7" fmla="*/ 671209 w 2548647"/>
              <a:gd name="connsiteY7" fmla="*/ 1281601 h 1394659"/>
              <a:gd name="connsiteX8" fmla="*/ 466928 w 2548647"/>
              <a:gd name="connsiteY8" fmla="*/ 1194052 h 1394659"/>
              <a:gd name="connsiteX9" fmla="*/ 291830 w 2548647"/>
              <a:gd name="connsiteY9" fmla="*/ 1174597 h 1394659"/>
              <a:gd name="connsiteX10" fmla="*/ 0 w 2548647"/>
              <a:gd name="connsiteY10" fmla="*/ 1320512 h 1394659"/>
              <a:gd name="connsiteX11" fmla="*/ 0 w 2548647"/>
              <a:gd name="connsiteY11" fmla="*/ 1320512 h 1394659"/>
              <a:gd name="connsiteX0" fmla="*/ 2548647 w 2548647"/>
              <a:gd name="connsiteY0" fmla="*/ 85099 h 1340400"/>
              <a:gd name="connsiteX1" fmla="*/ 2091447 w 2548647"/>
              <a:gd name="connsiteY1" fmla="*/ 36461 h 1340400"/>
              <a:gd name="connsiteX2" fmla="*/ 1867711 w 2548647"/>
              <a:gd name="connsiteY2" fmla="*/ 26733 h 1340400"/>
              <a:gd name="connsiteX3" fmla="*/ 1656621 w 2548647"/>
              <a:gd name="connsiteY3" fmla="*/ 196859 h 1340400"/>
              <a:gd name="connsiteX4" fmla="*/ 1401756 w 2548647"/>
              <a:gd name="connsiteY4" fmla="*/ 755875 h 1340400"/>
              <a:gd name="connsiteX5" fmla="*/ 1146891 w 2548647"/>
              <a:gd name="connsiteY5" fmla="*/ 1128553 h 1340400"/>
              <a:gd name="connsiteX6" fmla="*/ 764594 w 2548647"/>
              <a:gd name="connsiteY6" fmla="*/ 1314892 h 1340400"/>
              <a:gd name="connsiteX7" fmla="*/ 671209 w 2548647"/>
              <a:gd name="connsiteY7" fmla="*/ 1281601 h 1340400"/>
              <a:gd name="connsiteX8" fmla="*/ 466928 w 2548647"/>
              <a:gd name="connsiteY8" fmla="*/ 1194052 h 1340400"/>
              <a:gd name="connsiteX9" fmla="*/ 291830 w 2548647"/>
              <a:gd name="connsiteY9" fmla="*/ 1174597 h 1340400"/>
              <a:gd name="connsiteX10" fmla="*/ 0 w 2548647"/>
              <a:gd name="connsiteY10" fmla="*/ 1320512 h 1340400"/>
              <a:gd name="connsiteX11" fmla="*/ 0 w 2548647"/>
              <a:gd name="connsiteY11" fmla="*/ 1320512 h 1340400"/>
              <a:gd name="connsiteX0" fmla="*/ 2548647 w 2548647"/>
              <a:gd name="connsiteY0" fmla="*/ 85099 h 1325809"/>
              <a:gd name="connsiteX1" fmla="*/ 2091447 w 2548647"/>
              <a:gd name="connsiteY1" fmla="*/ 36461 h 1325809"/>
              <a:gd name="connsiteX2" fmla="*/ 1867711 w 2548647"/>
              <a:gd name="connsiteY2" fmla="*/ 26733 h 1325809"/>
              <a:gd name="connsiteX3" fmla="*/ 1656621 w 2548647"/>
              <a:gd name="connsiteY3" fmla="*/ 196859 h 1325809"/>
              <a:gd name="connsiteX4" fmla="*/ 1401756 w 2548647"/>
              <a:gd name="connsiteY4" fmla="*/ 755875 h 1325809"/>
              <a:gd name="connsiteX5" fmla="*/ 1146891 w 2548647"/>
              <a:gd name="connsiteY5" fmla="*/ 1128553 h 1325809"/>
              <a:gd name="connsiteX6" fmla="*/ 764594 w 2548647"/>
              <a:gd name="connsiteY6" fmla="*/ 1314892 h 1325809"/>
              <a:gd name="connsiteX7" fmla="*/ 466928 w 2548647"/>
              <a:gd name="connsiteY7" fmla="*/ 1194052 h 1325809"/>
              <a:gd name="connsiteX8" fmla="*/ 291830 w 2548647"/>
              <a:gd name="connsiteY8" fmla="*/ 1174597 h 1325809"/>
              <a:gd name="connsiteX9" fmla="*/ 0 w 2548647"/>
              <a:gd name="connsiteY9" fmla="*/ 1320512 h 1325809"/>
              <a:gd name="connsiteX10" fmla="*/ 0 w 2548647"/>
              <a:gd name="connsiteY10" fmla="*/ 1320512 h 1325809"/>
              <a:gd name="connsiteX0" fmla="*/ 2548647 w 2548647"/>
              <a:gd name="connsiteY0" fmla="*/ 85099 h 1320512"/>
              <a:gd name="connsiteX1" fmla="*/ 2091447 w 2548647"/>
              <a:gd name="connsiteY1" fmla="*/ 36461 h 1320512"/>
              <a:gd name="connsiteX2" fmla="*/ 1867711 w 2548647"/>
              <a:gd name="connsiteY2" fmla="*/ 26733 h 1320512"/>
              <a:gd name="connsiteX3" fmla="*/ 1656621 w 2548647"/>
              <a:gd name="connsiteY3" fmla="*/ 196859 h 1320512"/>
              <a:gd name="connsiteX4" fmla="*/ 1401756 w 2548647"/>
              <a:gd name="connsiteY4" fmla="*/ 755875 h 1320512"/>
              <a:gd name="connsiteX5" fmla="*/ 1146891 w 2548647"/>
              <a:gd name="connsiteY5" fmla="*/ 1128553 h 1320512"/>
              <a:gd name="connsiteX6" fmla="*/ 764594 w 2548647"/>
              <a:gd name="connsiteY6" fmla="*/ 1221723 h 1320512"/>
              <a:gd name="connsiteX7" fmla="*/ 466928 w 2548647"/>
              <a:gd name="connsiteY7" fmla="*/ 1194052 h 1320512"/>
              <a:gd name="connsiteX8" fmla="*/ 291830 w 2548647"/>
              <a:gd name="connsiteY8" fmla="*/ 1174597 h 1320512"/>
              <a:gd name="connsiteX9" fmla="*/ 0 w 2548647"/>
              <a:gd name="connsiteY9" fmla="*/ 1320512 h 1320512"/>
              <a:gd name="connsiteX10" fmla="*/ 0 w 2548647"/>
              <a:gd name="connsiteY10" fmla="*/ 1320512 h 1320512"/>
              <a:gd name="connsiteX0" fmla="*/ 2548647 w 2548647"/>
              <a:gd name="connsiteY0" fmla="*/ 85099 h 1320512"/>
              <a:gd name="connsiteX1" fmla="*/ 2091447 w 2548647"/>
              <a:gd name="connsiteY1" fmla="*/ 36461 h 1320512"/>
              <a:gd name="connsiteX2" fmla="*/ 1867711 w 2548647"/>
              <a:gd name="connsiteY2" fmla="*/ 26733 h 1320512"/>
              <a:gd name="connsiteX3" fmla="*/ 1656621 w 2548647"/>
              <a:gd name="connsiteY3" fmla="*/ 196859 h 1320512"/>
              <a:gd name="connsiteX4" fmla="*/ 1401756 w 2548647"/>
              <a:gd name="connsiteY4" fmla="*/ 755875 h 1320512"/>
              <a:gd name="connsiteX5" fmla="*/ 1146891 w 2548647"/>
              <a:gd name="connsiteY5" fmla="*/ 1128553 h 1320512"/>
              <a:gd name="connsiteX6" fmla="*/ 764594 w 2548647"/>
              <a:gd name="connsiteY6" fmla="*/ 1221723 h 1320512"/>
              <a:gd name="connsiteX7" fmla="*/ 466928 w 2548647"/>
              <a:gd name="connsiteY7" fmla="*/ 1194052 h 1320512"/>
              <a:gd name="connsiteX8" fmla="*/ 291830 w 2548647"/>
              <a:gd name="connsiteY8" fmla="*/ 1174597 h 1320512"/>
              <a:gd name="connsiteX9" fmla="*/ 0 w 2548647"/>
              <a:gd name="connsiteY9" fmla="*/ 1320512 h 1320512"/>
              <a:gd name="connsiteX0" fmla="*/ 2256817 w 2256817"/>
              <a:gd name="connsiteY0" fmla="*/ 85099 h 1221723"/>
              <a:gd name="connsiteX1" fmla="*/ 1799617 w 2256817"/>
              <a:gd name="connsiteY1" fmla="*/ 36461 h 1221723"/>
              <a:gd name="connsiteX2" fmla="*/ 1575881 w 2256817"/>
              <a:gd name="connsiteY2" fmla="*/ 26733 h 1221723"/>
              <a:gd name="connsiteX3" fmla="*/ 1364791 w 2256817"/>
              <a:gd name="connsiteY3" fmla="*/ 196859 h 1221723"/>
              <a:gd name="connsiteX4" fmla="*/ 1109926 w 2256817"/>
              <a:gd name="connsiteY4" fmla="*/ 755875 h 1221723"/>
              <a:gd name="connsiteX5" fmla="*/ 855061 w 2256817"/>
              <a:gd name="connsiteY5" fmla="*/ 1128553 h 1221723"/>
              <a:gd name="connsiteX6" fmla="*/ 472764 w 2256817"/>
              <a:gd name="connsiteY6" fmla="*/ 1221723 h 1221723"/>
              <a:gd name="connsiteX7" fmla="*/ 175098 w 2256817"/>
              <a:gd name="connsiteY7" fmla="*/ 1194052 h 1221723"/>
              <a:gd name="connsiteX8" fmla="*/ 0 w 2256817"/>
              <a:gd name="connsiteY8" fmla="*/ 1174597 h 1221723"/>
              <a:gd name="connsiteX0" fmla="*/ 2256817 w 2256817"/>
              <a:gd name="connsiteY0" fmla="*/ 85099 h 1221723"/>
              <a:gd name="connsiteX1" fmla="*/ 1799617 w 2256817"/>
              <a:gd name="connsiteY1" fmla="*/ 36461 h 1221723"/>
              <a:gd name="connsiteX2" fmla="*/ 1575881 w 2256817"/>
              <a:gd name="connsiteY2" fmla="*/ 26733 h 1221723"/>
              <a:gd name="connsiteX3" fmla="*/ 1364791 w 2256817"/>
              <a:gd name="connsiteY3" fmla="*/ 196859 h 1221723"/>
              <a:gd name="connsiteX4" fmla="*/ 1109926 w 2256817"/>
              <a:gd name="connsiteY4" fmla="*/ 755875 h 1221723"/>
              <a:gd name="connsiteX5" fmla="*/ 855061 w 2256817"/>
              <a:gd name="connsiteY5" fmla="*/ 1128553 h 1221723"/>
              <a:gd name="connsiteX6" fmla="*/ 472764 w 2256817"/>
              <a:gd name="connsiteY6" fmla="*/ 1221723 h 1221723"/>
              <a:gd name="connsiteX7" fmla="*/ 217899 w 2256817"/>
              <a:gd name="connsiteY7" fmla="*/ 1128555 h 1221723"/>
              <a:gd name="connsiteX8" fmla="*/ 0 w 2256817"/>
              <a:gd name="connsiteY8" fmla="*/ 1174597 h 1221723"/>
              <a:gd name="connsiteX0" fmla="*/ 2256817 w 2256817"/>
              <a:gd name="connsiteY0" fmla="*/ 85099 h 1221724"/>
              <a:gd name="connsiteX1" fmla="*/ 1799617 w 2256817"/>
              <a:gd name="connsiteY1" fmla="*/ 36461 h 1221724"/>
              <a:gd name="connsiteX2" fmla="*/ 1575881 w 2256817"/>
              <a:gd name="connsiteY2" fmla="*/ 26733 h 1221724"/>
              <a:gd name="connsiteX3" fmla="*/ 1364791 w 2256817"/>
              <a:gd name="connsiteY3" fmla="*/ 196859 h 1221724"/>
              <a:gd name="connsiteX4" fmla="*/ 1109926 w 2256817"/>
              <a:gd name="connsiteY4" fmla="*/ 755875 h 1221724"/>
              <a:gd name="connsiteX5" fmla="*/ 855061 w 2256817"/>
              <a:gd name="connsiteY5" fmla="*/ 1128553 h 1221724"/>
              <a:gd name="connsiteX6" fmla="*/ 727629 w 2256817"/>
              <a:gd name="connsiteY6" fmla="*/ 1221724 h 1221724"/>
              <a:gd name="connsiteX7" fmla="*/ 217899 w 2256817"/>
              <a:gd name="connsiteY7" fmla="*/ 1128555 h 1221724"/>
              <a:gd name="connsiteX8" fmla="*/ 0 w 2256817"/>
              <a:gd name="connsiteY8" fmla="*/ 1174597 h 1221724"/>
              <a:gd name="connsiteX0" fmla="*/ 2256817 w 2256817"/>
              <a:gd name="connsiteY0" fmla="*/ 73894 h 1210519"/>
              <a:gd name="connsiteX1" fmla="*/ 1874520 w 2256817"/>
              <a:gd name="connsiteY1" fmla="*/ 92485 h 1210519"/>
              <a:gd name="connsiteX2" fmla="*/ 1575881 w 2256817"/>
              <a:gd name="connsiteY2" fmla="*/ 15528 h 1210519"/>
              <a:gd name="connsiteX3" fmla="*/ 1364791 w 2256817"/>
              <a:gd name="connsiteY3" fmla="*/ 185654 h 1210519"/>
              <a:gd name="connsiteX4" fmla="*/ 1109926 w 2256817"/>
              <a:gd name="connsiteY4" fmla="*/ 744670 h 1210519"/>
              <a:gd name="connsiteX5" fmla="*/ 855061 w 2256817"/>
              <a:gd name="connsiteY5" fmla="*/ 1117348 h 1210519"/>
              <a:gd name="connsiteX6" fmla="*/ 727629 w 2256817"/>
              <a:gd name="connsiteY6" fmla="*/ 1210519 h 1210519"/>
              <a:gd name="connsiteX7" fmla="*/ 217899 w 2256817"/>
              <a:gd name="connsiteY7" fmla="*/ 1117350 h 1210519"/>
              <a:gd name="connsiteX8" fmla="*/ 0 w 2256817"/>
              <a:gd name="connsiteY8" fmla="*/ 1163392 h 1210519"/>
              <a:gd name="connsiteX0" fmla="*/ 2256817 w 2256817"/>
              <a:gd name="connsiteY0" fmla="*/ 89422 h 1226047"/>
              <a:gd name="connsiteX1" fmla="*/ 1874520 w 2256817"/>
              <a:gd name="connsiteY1" fmla="*/ 14844 h 1226047"/>
              <a:gd name="connsiteX2" fmla="*/ 1575881 w 2256817"/>
              <a:gd name="connsiteY2" fmla="*/ 31056 h 1226047"/>
              <a:gd name="connsiteX3" fmla="*/ 1364791 w 2256817"/>
              <a:gd name="connsiteY3" fmla="*/ 201182 h 1226047"/>
              <a:gd name="connsiteX4" fmla="*/ 1109926 w 2256817"/>
              <a:gd name="connsiteY4" fmla="*/ 760198 h 1226047"/>
              <a:gd name="connsiteX5" fmla="*/ 855061 w 2256817"/>
              <a:gd name="connsiteY5" fmla="*/ 1132876 h 1226047"/>
              <a:gd name="connsiteX6" fmla="*/ 727629 w 2256817"/>
              <a:gd name="connsiteY6" fmla="*/ 1226047 h 1226047"/>
              <a:gd name="connsiteX7" fmla="*/ 217899 w 2256817"/>
              <a:gd name="connsiteY7" fmla="*/ 1132878 h 1226047"/>
              <a:gd name="connsiteX8" fmla="*/ 0 w 2256817"/>
              <a:gd name="connsiteY8" fmla="*/ 1178920 h 1226047"/>
              <a:gd name="connsiteX0" fmla="*/ 2511682 w 2511682"/>
              <a:gd name="connsiteY0" fmla="*/ 108014 h 1226047"/>
              <a:gd name="connsiteX1" fmla="*/ 1874520 w 2511682"/>
              <a:gd name="connsiteY1" fmla="*/ 14844 h 1226047"/>
              <a:gd name="connsiteX2" fmla="*/ 1575881 w 2511682"/>
              <a:gd name="connsiteY2" fmla="*/ 31056 h 1226047"/>
              <a:gd name="connsiteX3" fmla="*/ 1364791 w 2511682"/>
              <a:gd name="connsiteY3" fmla="*/ 201182 h 1226047"/>
              <a:gd name="connsiteX4" fmla="*/ 1109926 w 2511682"/>
              <a:gd name="connsiteY4" fmla="*/ 760198 h 1226047"/>
              <a:gd name="connsiteX5" fmla="*/ 855061 w 2511682"/>
              <a:gd name="connsiteY5" fmla="*/ 1132876 h 1226047"/>
              <a:gd name="connsiteX6" fmla="*/ 727629 w 2511682"/>
              <a:gd name="connsiteY6" fmla="*/ 1226047 h 1226047"/>
              <a:gd name="connsiteX7" fmla="*/ 217899 w 2511682"/>
              <a:gd name="connsiteY7" fmla="*/ 1132878 h 1226047"/>
              <a:gd name="connsiteX8" fmla="*/ 0 w 2511682"/>
              <a:gd name="connsiteY8" fmla="*/ 1178920 h 1226047"/>
              <a:gd name="connsiteX0" fmla="*/ 2511682 w 2511682"/>
              <a:gd name="connsiteY0" fmla="*/ 108014 h 1226047"/>
              <a:gd name="connsiteX1" fmla="*/ 1874520 w 2511682"/>
              <a:gd name="connsiteY1" fmla="*/ 14844 h 1226047"/>
              <a:gd name="connsiteX2" fmla="*/ 1575881 w 2511682"/>
              <a:gd name="connsiteY2" fmla="*/ 31056 h 1226047"/>
              <a:gd name="connsiteX3" fmla="*/ 1364791 w 2511682"/>
              <a:gd name="connsiteY3" fmla="*/ 201182 h 1226047"/>
              <a:gd name="connsiteX4" fmla="*/ 1109926 w 2511682"/>
              <a:gd name="connsiteY4" fmla="*/ 760198 h 1226047"/>
              <a:gd name="connsiteX5" fmla="*/ 855061 w 2511682"/>
              <a:gd name="connsiteY5" fmla="*/ 1132876 h 1226047"/>
              <a:gd name="connsiteX6" fmla="*/ 727629 w 2511682"/>
              <a:gd name="connsiteY6" fmla="*/ 1226047 h 1226047"/>
              <a:gd name="connsiteX7" fmla="*/ 217899 w 2511682"/>
              <a:gd name="connsiteY7" fmla="*/ 1132878 h 1226047"/>
              <a:gd name="connsiteX8" fmla="*/ 0 w 2511682"/>
              <a:gd name="connsiteY8" fmla="*/ 1178920 h 122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682" h="1226047">
                <a:moveTo>
                  <a:pt x="2511682" y="108014"/>
                </a:moveTo>
                <a:lnTo>
                  <a:pt x="1874520" y="14844"/>
                </a:lnTo>
                <a:cubicBezTo>
                  <a:pt x="1761031" y="5116"/>
                  <a:pt x="1660836" y="0"/>
                  <a:pt x="1575881" y="31056"/>
                </a:cubicBezTo>
                <a:cubicBezTo>
                  <a:pt x="1490926" y="62112"/>
                  <a:pt x="1442450" y="79658"/>
                  <a:pt x="1364791" y="201182"/>
                </a:cubicBezTo>
                <a:cubicBezTo>
                  <a:pt x="1287132" y="322706"/>
                  <a:pt x="1194881" y="604916"/>
                  <a:pt x="1109926" y="760198"/>
                </a:cubicBezTo>
                <a:cubicBezTo>
                  <a:pt x="1024971" y="915480"/>
                  <a:pt x="918777" y="1055235"/>
                  <a:pt x="855061" y="1132876"/>
                </a:cubicBezTo>
                <a:cubicBezTo>
                  <a:pt x="791345" y="1210517"/>
                  <a:pt x="840956" y="1215131"/>
                  <a:pt x="727629" y="1226047"/>
                </a:cubicBezTo>
                <a:lnTo>
                  <a:pt x="217899" y="1132878"/>
                </a:lnTo>
                <a:cubicBezTo>
                  <a:pt x="139105" y="1125024"/>
                  <a:pt x="77821" y="1157843"/>
                  <a:pt x="0" y="1178920"/>
                </a:cubicBezTo>
              </a:path>
            </a:pathLst>
          </a:custGeom>
          <a:noFill/>
          <a:ln w="63500" cap="flat" cmpd="sng" algn="ctr">
            <a:gradFill>
              <a:gsLst>
                <a:gs pos="40000">
                  <a:srgbClr val="C00000"/>
                </a:gs>
                <a:gs pos="53000">
                  <a:srgbClr val="FF0000"/>
                </a:gs>
                <a:gs pos="100000">
                  <a:srgbClr val="FFC000"/>
                </a:gs>
                <a:gs pos="60000">
                  <a:srgbClr val="FF0000"/>
                </a:gs>
              </a:gsLst>
              <a:lin ang="10200000" scaled="0"/>
            </a:gra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4" name="Triângulo isósceles 283"/>
          <p:cNvSpPr/>
          <p:nvPr/>
        </p:nvSpPr>
        <p:spPr bwMode="auto">
          <a:xfrm rot="11849869">
            <a:off x="7500286" y="4046547"/>
            <a:ext cx="288032" cy="360040"/>
          </a:xfrm>
          <a:prstGeom prst="triangle">
            <a:avLst/>
          </a:prstGeom>
          <a:solidFill>
            <a:srgbClr val="C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5" name="Forma livre 284"/>
          <p:cNvSpPr/>
          <p:nvPr/>
        </p:nvSpPr>
        <p:spPr bwMode="auto">
          <a:xfrm>
            <a:off x="4788024" y="2296381"/>
            <a:ext cx="3598350" cy="163747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403681 w 2952328"/>
              <a:gd name="connsiteY12" fmla="*/ 1327403 h 1410876"/>
              <a:gd name="connsiteX13" fmla="*/ 0 w 2952328"/>
              <a:gd name="connsiteY13" fmla="*/ 1368152 h 1410876"/>
              <a:gd name="connsiteX0" fmla="*/ 2952328 w 2952328"/>
              <a:gd name="connsiteY0" fmla="*/ 91990 h 1410876"/>
              <a:gd name="connsiteX1" fmla="*/ 2490575 w 2952328"/>
              <a:gd name="connsiteY1" fmla="*/ 9728 h 1410876"/>
              <a:gd name="connsiteX2" fmla="*/ 2271392 w 2952328"/>
              <a:gd name="connsiteY2" fmla="*/ 33624 h 1410876"/>
              <a:gd name="connsiteX3" fmla="*/ 2166448 w 2952328"/>
              <a:gd name="connsiteY3" fmla="*/ 101788 h 1410876"/>
              <a:gd name="connsiteX4" fmla="*/ 1969834 w 2952328"/>
              <a:gd name="connsiteY4" fmla="*/ 510280 h 1410876"/>
              <a:gd name="connsiteX5" fmla="*/ 1648821 w 2952328"/>
              <a:gd name="connsiteY5" fmla="*/ 1152305 h 1410876"/>
              <a:gd name="connsiteX6" fmla="*/ 1546396 w 2952328"/>
              <a:gd name="connsiteY6" fmla="*/ 1342129 h 1410876"/>
              <a:gd name="connsiteX7" fmla="*/ 1356992 w 2952328"/>
              <a:gd name="connsiteY7" fmla="*/ 1405224 h 1410876"/>
              <a:gd name="connsiteX8" fmla="*/ 1230532 w 2952328"/>
              <a:gd name="connsiteY8" fmla="*/ 1376041 h 1410876"/>
              <a:gd name="connsiteX9" fmla="*/ 1074890 w 2952328"/>
              <a:gd name="connsiteY9" fmla="*/ 1288492 h 1410876"/>
              <a:gd name="connsiteX10" fmla="*/ 870609 w 2952328"/>
              <a:gd name="connsiteY10" fmla="*/ 1200943 h 1410876"/>
              <a:gd name="connsiteX11" fmla="*/ 695511 w 2952328"/>
              <a:gd name="connsiteY11" fmla="*/ 1181488 h 1410876"/>
              <a:gd name="connsiteX12" fmla="*/ 216024 w 2952328"/>
              <a:gd name="connsiteY12" fmla="*/ 1224136 h 1410876"/>
              <a:gd name="connsiteX13" fmla="*/ 0 w 2952328"/>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67519 w 3024336"/>
              <a:gd name="connsiteY11" fmla="*/ 1181488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942617 w 3024336"/>
              <a:gd name="connsiteY10" fmla="*/ 1200943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46898 w 3024336"/>
              <a:gd name="connsiteY9" fmla="*/ 1288492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10876"/>
              <a:gd name="connsiteX1" fmla="*/ 2562583 w 3024336"/>
              <a:gd name="connsiteY1" fmla="*/ 9728 h 1410876"/>
              <a:gd name="connsiteX2" fmla="*/ 2343400 w 3024336"/>
              <a:gd name="connsiteY2" fmla="*/ 33624 h 1410876"/>
              <a:gd name="connsiteX3" fmla="*/ 2238456 w 3024336"/>
              <a:gd name="connsiteY3" fmla="*/ 101788 h 1410876"/>
              <a:gd name="connsiteX4" fmla="*/ 2041842 w 3024336"/>
              <a:gd name="connsiteY4" fmla="*/ 510280 h 1410876"/>
              <a:gd name="connsiteX5" fmla="*/ 1720829 w 3024336"/>
              <a:gd name="connsiteY5" fmla="*/ 1152305 h 1410876"/>
              <a:gd name="connsiteX6" fmla="*/ 1618404 w 3024336"/>
              <a:gd name="connsiteY6" fmla="*/ 1342129 h 1410876"/>
              <a:gd name="connsiteX7" fmla="*/ 1429000 w 3024336"/>
              <a:gd name="connsiteY7" fmla="*/ 1405224 h 1410876"/>
              <a:gd name="connsiteX8" fmla="*/ 1302540 w 3024336"/>
              <a:gd name="connsiteY8" fmla="*/ 1376041 h 1410876"/>
              <a:gd name="connsiteX9" fmla="*/ 1114814 w 3024336"/>
              <a:gd name="connsiteY9" fmla="*/ 1336618 h 1410876"/>
              <a:gd name="connsiteX10" fmla="*/ 897394 w 3024336"/>
              <a:gd name="connsiteY10" fmla="*/ 1257816 h 1410876"/>
              <a:gd name="connsiteX11" fmla="*/ 720080 w 3024336"/>
              <a:gd name="connsiteY11" fmla="*/ 1224136 h 1410876"/>
              <a:gd name="connsiteX12" fmla="*/ 288032 w 3024336"/>
              <a:gd name="connsiteY12" fmla="*/ 1224136 h 1410876"/>
              <a:gd name="connsiteX13" fmla="*/ 0 w 3024336"/>
              <a:gd name="connsiteY13" fmla="*/ 1368152 h 1410876"/>
              <a:gd name="connsiteX0" fmla="*/ 3024336 w 3024336"/>
              <a:gd name="connsiteY0" fmla="*/ 91990 h 1423570"/>
              <a:gd name="connsiteX1" fmla="*/ 2562583 w 3024336"/>
              <a:gd name="connsiteY1" fmla="*/ 9728 h 1423570"/>
              <a:gd name="connsiteX2" fmla="*/ 2343400 w 3024336"/>
              <a:gd name="connsiteY2" fmla="*/ 33624 h 1423570"/>
              <a:gd name="connsiteX3" fmla="*/ 2238456 w 3024336"/>
              <a:gd name="connsiteY3" fmla="*/ 101788 h 1423570"/>
              <a:gd name="connsiteX4" fmla="*/ 2041842 w 3024336"/>
              <a:gd name="connsiteY4" fmla="*/ 510280 h 1423570"/>
              <a:gd name="connsiteX5" fmla="*/ 1720829 w 3024336"/>
              <a:gd name="connsiteY5" fmla="*/ 1152305 h 1423570"/>
              <a:gd name="connsiteX6" fmla="*/ 1618404 w 3024336"/>
              <a:gd name="connsiteY6" fmla="*/ 1342129 h 1423570"/>
              <a:gd name="connsiteX7" fmla="*/ 1429000 w 3024336"/>
              <a:gd name="connsiteY7" fmla="*/ 1405224 h 1423570"/>
              <a:gd name="connsiteX8" fmla="*/ 1290508 w 3024336"/>
              <a:gd name="connsiteY8" fmla="*/ 1412136 h 1423570"/>
              <a:gd name="connsiteX9" fmla="*/ 1114814 w 3024336"/>
              <a:gd name="connsiteY9" fmla="*/ 1336618 h 1423570"/>
              <a:gd name="connsiteX10" fmla="*/ 897394 w 3024336"/>
              <a:gd name="connsiteY10" fmla="*/ 1257816 h 1423570"/>
              <a:gd name="connsiteX11" fmla="*/ 720080 w 3024336"/>
              <a:gd name="connsiteY11" fmla="*/ 1224136 h 1423570"/>
              <a:gd name="connsiteX12" fmla="*/ 288032 w 3024336"/>
              <a:gd name="connsiteY12" fmla="*/ 1224136 h 1423570"/>
              <a:gd name="connsiteX13" fmla="*/ 0 w 3024336"/>
              <a:gd name="connsiteY13" fmla="*/ 1368152 h 1423570"/>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41842 w 3024336"/>
              <a:gd name="connsiteY4" fmla="*/ 510280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720829 w 3024336"/>
              <a:gd name="connsiteY5" fmla="*/ 1152305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238456 w 3024336"/>
              <a:gd name="connsiteY3" fmla="*/ 101788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024336 w 3024336"/>
              <a:gd name="connsiteY0" fmla="*/ 91990 h 1440955"/>
              <a:gd name="connsiteX1" fmla="*/ 2562583 w 3024336"/>
              <a:gd name="connsiteY1" fmla="*/ 9728 h 1440955"/>
              <a:gd name="connsiteX2" fmla="*/ 2343400 w 3024336"/>
              <a:gd name="connsiteY2" fmla="*/ 33624 h 1440955"/>
              <a:gd name="connsiteX3" fmla="*/ 2352910 w 3024336"/>
              <a:gd name="connsiteY3" fmla="*/ 163779 h 1440955"/>
              <a:gd name="connsiteX4" fmla="*/ 2071531 w 3024336"/>
              <a:gd name="connsiteY4" fmla="*/ 569349 h 1440955"/>
              <a:gd name="connsiteX5" fmla="*/ 1805939 w 3024336"/>
              <a:gd name="connsiteY5" fmla="*/ 1004460 h 1440955"/>
              <a:gd name="connsiteX6" fmla="*/ 1618404 w 3024336"/>
              <a:gd name="connsiteY6" fmla="*/ 1342129 h 1440955"/>
              <a:gd name="connsiteX7" fmla="*/ 1429000 w 3024336"/>
              <a:gd name="connsiteY7" fmla="*/ 1429287 h 1440955"/>
              <a:gd name="connsiteX8" fmla="*/ 1290508 w 3024336"/>
              <a:gd name="connsiteY8" fmla="*/ 1412136 h 1440955"/>
              <a:gd name="connsiteX9" fmla="*/ 1114814 w 3024336"/>
              <a:gd name="connsiteY9" fmla="*/ 1336618 h 1440955"/>
              <a:gd name="connsiteX10" fmla="*/ 897394 w 3024336"/>
              <a:gd name="connsiteY10" fmla="*/ 1257816 h 1440955"/>
              <a:gd name="connsiteX11" fmla="*/ 720080 w 3024336"/>
              <a:gd name="connsiteY11" fmla="*/ 1224136 h 1440955"/>
              <a:gd name="connsiteX12" fmla="*/ 288032 w 3024336"/>
              <a:gd name="connsiteY12" fmla="*/ 1224136 h 1440955"/>
              <a:gd name="connsiteX13" fmla="*/ 0 w 3024336"/>
              <a:gd name="connsiteY13" fmla="*/ 1368152 h 1440955"/>
              <a:gd name="connsiteX0" fmla="*/ 3144652 w 3144652"/>
              <a:gd name="connsiteY0" fmla="*/ 0 h 1617670"/>
              <a:gd name="connsiteX1" fmla="*/ 2562583 w 3144652"/>
              <a:gd name="connsiteY1" fmla="*/ 186443 h 1617670"/>
              <a:gd name="connsiteX2" fmla="*/ 2343400 w 3144652"/>
              <a:gd name="connsiteY2" fmla="*/ 210339 h 1617670"/>
              <a:gd name="connsiteX3" fmla="*/ 2352910 w 3144652"/>
              <a:gd name="connsiteY3" fmla="*/ 340494 h 1617670"/>
              <a:gd name="connsiteX4" fmla="*/ 2071531 w 3144652"/>
              <a:gd name="connsiteY4" fmla="*/ 746064 h 1617670"/>
              <a:gd name="connsiteX5" fmla="*/ 1805939 w 3144652"/>
              <a:gd name="connsiteY5" fmla="*/ 1181175 h 1617670"/>
              <a:gd name="connsiteX6" fmla="*/ 1618404 w 3144652"/>
              <a:gd name="connsiteY6" fmla="*/ 1518844 h 1617670"/>
              <a:gd name="connsiteX7" fmla="*/ 1429000 w 3144652"/>
              <a:gd name="connsiteY7" fmla="*/ 1606002 h 1617670"/>
              <a:gd name="connsiteX8" fmla="*/ 1290508 w 3144652"/>
              <a:gd name="connsiteY8" fmla="*/ 1588851 h 1617670"/>
              <a:gd name="connsiteX9" fmla="*/ 1114814 w 3144652"/>
              <a:gd name="connsiteY9" fmla="*/ 1513333 h 1617670"/>
              <a:gd name="connsiteX10" fmla="*/ 897394 w 3144652"/>
              <a:gd name="connsiteY10" fmla="*/ 1434531 h 1617670"/>
              <a:gd name="connsiteX11" fmla="*/ 720080 w 3144652"/>
              <a:gd name="connsiteY11" fmla="*/ 1400851 h 1617670"/>
              <a:gd name="connsiteX12" fmla="*/ 288032 w 3144652"/>
              <a:gd name="connsiteY12" fmla="*/ 1400851 h 1617670"/>
              <a:gd name="connsiteX13" fmla="*/ 0 w 3144652"/>
              <a:gd name="connsiteY13" fmla="*/ 1544867 h 1617670"/>
              <a:gd name="connsiteX0" fmla="*/ 3144652 w 3144652"/>
              <a:gd name="connsiteY0" fmla="*/ 19800 h 1637470"/>
              <a:gd name="connsiteX1" fmla="*/ 2771131 w 3144652"/>
              <a:gd name="connsiteY1" fmla="*/ 9728 h 1637470"/>
              <a:gd name="connsiteX2" fmla="*/ 2343400 w 3144652"/>
              <a:gd name="connsiteY2" fmla="*/ 230139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52910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144652 w 3144652"/>
              <a:gd name="connsiteY0" fmla="*/ 19800 h 1637470"/>
              <a:gd name="connsiteX1" fmla="*/ 2771131 w 3144652"/>
              <a:gd name="connsiteY1" fmla="*/ 9728 h 1637470"/>
              <a:gd name="connsiteX2" fmla="*/ 2499810 w 3144652"/>
              <a:gd name="connsiteY2" fmla="*/ 141907 h 1637470"/>
              <a:gd name="connsiteX3" fmla="*/ 2328847 w 3144652"/>
              <a:gd name="connsiteY3" fmla="*/ 360294 h 1637470"/>
              <a:gd name="connsiteX4" fmla="*/ 2071531 w 3144652"/>
              <a:gd name="connsiteY4" fmla="*/ 765864 h 1637470"/>
              <a:gd name="connsiteX5" fmla="*/ 1805939 w 3144652"/>
              <a:gd name="connsiteY5" fmla="*/ 1200975 h 1637470"/>
              <a:gd name="connsiteX6" fmla="*/ 1618404 w 3144652"/>
              <a:gd name="connsiteY6" fmla="*/ 1538644 h 1637470"/>
              <a:gd name="connsiteX7" fmla="*/ 1429000 w 3144652"/>
              <a:gd name="connsiteY7" fmla="*/ 1625802 h 1637470"/>
              <a:gd name="connsiteX8" fmla="*/ 1290508 w 3144652"/>
              <a:gd name="connsiteY8" fmla="*/ 1608651 h 1637470"/>
              <a:gd name="connsiteX9" fmla="*/ 1114814 w 3144652"/>
              <a:gd name="connsiteY9" fmla="*/ 1533133 h 1637470"/>
              <a:gd name="connsiteX10" fmla="*/ 897394 w 3144652"/>
              <a:gd name="connsiteY10" fmla="*/ 1454331 h 1637470"/>
              <a:gd name="connsiteX11" fmla="*/ 720080 w 3144652"/>
              <a:gd name="connsiteY11" fmla="*/ 1420651 h 1637470"/>
              <a:gd name="connsiteX12" fmla="*/ 288032 w 3144652"/>
              <a:gd name="connsiteY12" fmla="*/ 1420651 h 1637470"/>
              <a:gd name="connsiteX13" fmla="*/ 0 w 3144652"/>
              <a:gd name="connsiteY13" fmla="*/ 1564667 h 1637470"/>
              <a:gd name="connsiteX0" fmla="*/ 3598350 w 3598350"/>
              <a:gd name="connsiteY0" fmla="*/ 81246 h 1637470"/>
              <a:gd name="connsiteX1" fmla="*/ 2771131 w 3598350"/>
              <a:gd name="connsiteY1" fmla="*/ 9728 h 1637470"/>
              <a:gd name="connsiteX2" fmla="*/ 2499810 w 3598350"/>
              <a:gd name="connsiteY2" fmla="*/ 141907 h 1637470"/>
              <a:gd name="connsiteX3" fmla="*/ 2328847 w 3598350"/>
              <a:gd name="connsiteY3" fmla="*/ 360294 h 1637470"/>
              <a:gd name="connsiteX4" fmla="*/ 2071531 w 3598350"/>
              <a:gd name="connsiteY4" fmla="*/ 765864 h 1637470"/>
              <a:gd name="connsiteX5" fmla="*/ 1805939 w 3598350"/>
              <a:gd name="connsiteY5" fmla="*/ 1200975 h 1637470"/>
              <a:gd name="connsiteX6" fmla="*/ 1618404 w 3598350"/>
              <a:gd name="connsiteY6" fmla="*/ 1538644 h 1637470"/>
              <a:gd name="connsiteX7" fmla="*/ 1429000 w 3598350"/>
              <a:gd name="connsiteY7" fmla="*/ 1625802 h 1637470"/>
              <a:gd name="connsiteX8" fmla="*/ 1290508 w 3598350"/>
              <a:gd name="connsiteY8" fmla="*/ 1608651 h 1637470"/>
              <a:gd name="connsiteX9" fmla="*/ 1114814 w 3598350"/>
              <a:gd name="connsiteY9" fmla="*/ 1533133 h 1637470"/>
              <a:gd name="connsiteX10" fmla="*/ 897394 w 3598350"/>
              <a:gd name="connsiteY10" fmla="*/ 1454331 h 1637470"/>
              <a:gd name="connsiteX11" fmla="*/ 720080 w 3598350"/>
              <a:gd name="connsiteY11" fmla="*/ 1420651 h 1637470"/>
              <a:gd name="connsiteX12" fmla="*/ 288032 w 3598350"/>
              <a:gd name="connsiteY12" fmla="*/ 1420651 h 1637470"/>
              <a:gd name="connsiteX13" fmla="*/ 0 w 3598350"/>
              <a:gd name="connsiteY13" fmla="*/ 1564667 h 1637470"/>
              <a:gd name="connsiteX0" fmla="*/ 3598350 w 3598350"/>
              <a:gd name="connsiteY0" fmla="*/ 81246 h 1637470"/>
              <a:gd name="connsiteX1" fmla="*/ 3149861 w 3598350"/>
              <a:gd name="connsiteY1" fmla="*/ 14971 h 1637470"/>
              <a:gd name="connsiteX2" fmla="*/ 2771131 w 3598350"/>
              <a:gd name="connsiteY2" fmla="*/ 9728 h 1637470"/>
              <a:gd name="connsiteX3" fmla="*/ 2499810 w 3598350"/>
              <a:gd name="connsiteY3" fmla="*/ 141907 h 1637470"/>
              <a:gd name="connsiteX4" fmla="*/ 2328847 w 3598350"/>
              <a:gd name="connsiteY4" fmla="*/ 360294 h 1637470"/>
              <a:gd name="connsiteX5" fmla="*/ 2071531 w 3598350"/>
              <a:gd name="connsiteY5" fmla="*/ 765864 h 1637470"/>
              <a:gd name="connsiteX6" fmla="*/ 1805939 w 3598350"/>
              <a:gd name="connsiteY6" fmla="*/ 1200975 h 1637470"/>
              <a:gd name="connsiteX7" fmla="*/ 1618404 w 3598350"/>
              <a:gd name="connsiteY7" fmla="*/ 1538644 h 1637470"/>
              <a:gd name="connsiteX8" fmla="*/ 1429000 w 3598350"/>
              <a:gd name="connsiteY8" fmla="*/ 1625802 h 1637470"/>
              <a:gd name="connsiteX9" fmla="*/ 1290508 w 3598350"/>
              <a:gd name="connsiteY9" fmla="*/ 1608651 h 1637470"/>
              <a:gd name="connsiteX10" fmla="*/ 1114814 w 3598350"/>
              <a:gd name="connsiteY10" fmla="*/ 1533133 h 1637470"/>
              <a:gd name="connsiteX11" fmla="*/ 897394 w 3598350"/>
              <a:gd name="connsiteY11" fmla="*/ 1454331 h 1637470"/>
              <a:gd name="connsiteX12" fmla="*/ 720080 w 3598350"/>
              <a:gd name="connsiteY12" fmla="*/ 1420651 h 1637470"/>
              <a:gd name="connsiteX13" fmla="*/ 288032 w 3598350"/>
              <a:gd name="connsiteY13" fmla="*/ 1420651 h 1637470"/>
              <a:gd name="connsiteX14" fmla="*/ 0 w 3598350"/>
              <a:gd name="connsiteY14" fmla="*/ 1564667 h 16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8350" h="1637470">
                <a:moveTo>
                  <a:pt x="3598350" y="81246"/>
                </a:moveTo>
                <a:lnTo>
                  <a:pt x="3149861" y="14971"/>
                </a:lnTo>
                <a:lnTo>
                  <a:pt x="2771131" y="9728"/>
                </a:lnTo>
                <a:cubicBezTo>
                  <a:pt x="2657642" y="0"/>
                  <a:pt x="2573524" y="83479"/>
                  <a:pt x="2499810" y="141907"/>
                </a:cubicBezTo>
                <a:cubicBezTo>
                  <a:pt x="2426096" y="200335"/>
                  <a:pt x="2400227" y="256301"/>
                  <a:pt x="2328847" y="360294"/>
                </a:cubicBezTo>
                <a:cubicBezTo>
                  <a:pt x="2257467" y="464287"/>
                  <a:pt x="2158682" y="625750"/>
                  <a:pt x="2071531" y="765864"/>
                </a:cubicBezTo>
                <a:cubicBezTo>
                  <a:pt x="1984380" y="905978"/>
                  <a:pt x="1881460" y="1072178"/>
                  <a:pt x="1805939" y="1200975"/>
                </a:cubicBezTo>
                <a:cubicBezTo>
                  <a:pt x="1730418" y="1329772"/>
                  <a:pt x="1681227" y="1467840"/>
                  <a:pt x="1618404" y="1538644"/>
                </a:cubicBezTo>
                <a:cubicBezTo>
                  <a:pt x="1555581" y="1609449"/>
                  <a:pt x="1483649" y="1614134"/>
                  <a:pt x="1429000" y="1625802"/>
                </a:cubicBezTo>
                <a:cubicBezTo>
                  <a:pt x="1374351" y="1637470"/>
                  <a:pt x="1342872" y="1624096"/>
                  <a:pt x="1290508" y="1608651"/>
                </a:cubicBezTo>
                <a:cubicBezTo>
                  <a:pt x="1238144" y="1593206"/>
                  <a:pt x="1180333" y="1558853"/>
                  <a:pt x="1114814" y="1533133"/>
                </a:cubicBezTo>
                <a:cubicBezTo>
                  <a:pt x="1049295" y="1507413"/>
                  <a:pt x="963183" y="1473078"/>
                  <a:pt x="897394" y="1454331"/>
                </a:cubicBezTo>
                <a:cubicBezTo>
                  <a:pt x="831605" y="1435584"/>
                  <a:pt x="829177" y="1416786"/>
                  <a:pt x="720080" y="1420651"/>
                </a:cubicBezTo>
                <a:cubicBezTo>
                  <a:pt x="577066" y="1389147"/>
                  <a:pt x="408045" y="1396648"/>
                  <a:pt x="288032" y="1420651"/>
                </a:cubicBezTo>
                <a:cubicBezTo>
                  <a:pt x="168019" y="1444654"/>
                  <a:pt x="107394" y="1475973"/>
                  <a:pt x="0" y="1564667"/>
                </a:cubicBezTo>
              </a:path>
            </a:pathLst>
          </a:custGeom>
          <a:noFill/>
          <a:ln w="63500" cap="flat" cmpd="sng" algn="ctr">
            <a:gradFill>
              <a:gsLst>
                <a:gs pos="6000">
                  <a:srgbClr val="C00000"/>
                </a:gs>
                <a:gs pos="60000">
                  <a:srgbClr val="EA8D04"/>
                </a:gs>
                <a:gs pos="68000">
                  <a:srgbClr val="FFFF00"/>
                </a:gs>
                <a:gs pos="100000">
                  <a:srgbClr val="CCECFF"/>
                </a:gs>
              </a:gsLst>
              <a:lin ang="10200000" scaled="0"/>
            </a:gra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6" name="Triângulo isósceles 285"/>
          <p:cNvSpPr/>
          <p:nvPr/>
        </p:nvSpPr>
        <p:spPr bwMode="auto">
          <a:xfrm rot="12681411">
            <a:off x="6741705" y="2831430"/>
            <a:ext cx="288032" cy="360040"/>
          </a:xfrm>
          <a:prstGeom prst="triangle">
            <a:avLst/>
          </a:prstGeom>
          <a:solidFill>
            <a:srgbClr val="EA8D04"/>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9" name="CaixaDeTexto 288"/>
          <p:cNvSpPr txBox="1"/>
          <p:nvPr/>
        </p:nvSpPr>
        <p:spPr>
          <a:xfrm>
            <a:off x="5004048" y="4705980"/>
            <a:ext cx="2376264" cy="523220"/>
          </a:xfrm>
          <a:prstGeom prst="rect">
            <a:avLst/>
          </a:prstGeom>
          <a:noFill/>
        </p:spPr>
        <p:txBody>
          <a:bodyPr wrap="square" rtlCol="0">
            <a:spAutoFit/>
          </a:bodyPr>
          <a:lstStyle/>
          <a:p>
            <a:r>
              <a:rPr lang="pt-BR" sz="2800" dirty="0" smtClean="0">
                <a:solidFill>
                  <a:schemeClr val="bg1"/>
                </a:solidFill>
                <a:latin typeface="Century Gothic" pitchFamily="34" charset="0"/>
              </a:rPr>
              <a:t>SP (SPIZ)</a:t>
            </a:r>
            <a:endParaRPr lang="pt-BR" sz="2800" dirty="0">
              <a:solidFill>
                <a:schemeClr val="bg1"/>
              </a:solidFill>
              <a:latin typeface="Century Gothic" pitchFamily="34" charset="0"/>
            </a:endParaRPr>
          </a:p>
        </p:txBody>
      </p:sp>
      <p:sp>
        <p:nvSpPr>
          <p:cNvPr id="290" name="CaixaDeTexto 289"/>
          <p:cNvSpPr txBox="1"/>
          <p:nvPr/>
        </p:nvSpPr>
        <p:spPr>
          <a:xfrm>
            <a:off x="7524328" y="2420888"/>
            <a:ext cx="1080120" cy="461665"/>
          </a:xfrm>
          <a:prstGeom prst="rect">
            <a:avLst/>
          </a:prstGeom>
          <a:noFill/>
        </p:spPr>
        <p:txBody>
          <a:bodyPr wrap="square" rtlCol="0">
            <a:spAutoFit/>
          </a:bodyPr>
          <a:lstStyle/>
          <a:p>
            <a:r>
              <a:rPr lang="pt-BR" sz="2400" dirty="0" smtClean="0">
                <a:solidFill>
                  <a:schemeClr val="bg1"/>
                </a:solidFill>
                <a:latin typeface="Century Gothic" pitchFamily="34" charset="0"/>
              </a:rPr>
              <a:t>1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91" name="CaixaDeTexto 290"/>
          <p:cNvSpPr txBox="1"/>
          <p:nvPr/>
        </p:nvSpPr>
        <p:spPr>
          <a:xfrm>
            <a:off x="7668344" y="3327375"/>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0,3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sp>
        <p:nvSpPr>
          <p:cNvPr id="292" name="CaixaDeTexto 291"/>
          <p:cNvSpPr txBox="1"/>
          <p:nvPr/>
        </p:nvSpPr>
        <p:spPr>
          <a:xfrm>
            <a:off x="7172672" y="1772816"/>
            <a:ext cx="1287760" cy="461665"/>
          </a:xfrm>
          <a:prstGeom prst="rect">
            <a:avLst/>
          </a:prstGeom>
          <a:noFill/>
        </p:spPr>
        <p:txBody>
          <a:bodyPr wrap="square" rtlCol="0">
            <a:spAutoFit/>
          </a:bodyPr>
          <a:lstStyle/>
          <a:p>
            <a:r>
              <a:rPr lang="pt-BR" sz="2400" dirty="0" smtClean="0">
                <a:solidFill>
                  <a:schemeClr val="bg1"/>
                </a:solidFill>
                <a:latin typeface="Century Gothic" pitchFamily="34" charset="0"/>
              </a:rPr>
              <a:t>3 M</a:t>
            </a:r>
            <a:r>
              <a:rPr lang="pt-BR" sz="2400" baseline="-25000" dirty="0" smtClean="0">
                <a:solidFill>
                  <a:schemeClr val="bg1"/>
                </a:solidFill>
                <a:latin typeface="Arial"/>
                <a:cs typeface="Arial"/>
              </a:rPr>
              <a:t>ʘ</a:t>
            </a:r>
            <a:endParaRPr lang="pt-BR" sz="2400" dirty="0">
              <a:solidFill>
                <a:schemeClr val="bg1"/>
              </a:solidFill>
              <a:latin typeface="Century Gothic" pitchFamily="34" charset="0"/>
            </a:endParaRPr>
          </a:p>
        </p:txBody>
      </p:sp>
      <p:cxnSp>
        <p:nvCxnSpPr>
          <p:cNvPr id="4" name="Conector de seta reta 3"/>
          <p:cNvCxnSpPr/>
          <p:nvPr/>
        </p:nvCxnSpPr>
        <p:spPr bwMode="auto">
          <a:xfrm flipV="1">
            <a:off x="755576" y="6061358"/>
            <a:ext cx="8027984" cy="319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Tree>
    <p:extLst>
      <p:ext uri="{BB962C8B-B14F-4D97-AF65-F5344CB8AC3E}">
        <p14:creationId xmlns:p14="http://schemas.microsoft.com/office/powerpoint/2010/main" val="3852714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2000"/>
                                        <p:tgtEl>
                                          <p:spTgt spid="2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9"/>
                                        </p:tgtEl>
                                        <p:attrNameLst>
                                          <p:attrName>style.visibility</p:attrName>
                                        </p:attrNameLst>
                                      </p:cBhvr>
                                      <p:to>
                                        <p:strVal val="visible"/>
                                      </p:to>
                                    </p:set>
                                    <p:animEffect transition="in" filter="fade">
                                      <p:cBhvr>
                                        <p:cTn id="10" dur="2000"/>
                                        <p:tgtEl>
                                          <p:spTgt spid="28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wipe(right)">
                                      <p:cBhvr>
                                        <p:cTn id="15" dur="2000"/>
                                        <p:tgtEl>
                                          <p:spTgt spid="26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0"/>
                                        </p:tgtEl>
                                        <p:attrNameLst>
                                          <p:attrName>style.visibility</p:attrName>
                                        </p:attrNameLst>
                                      </p:cBhvr>
                                      <p:to>
                                        <p:strVal val="visible"/>
                                      </p:to>
                                    </p:set>
                                    <p:animEffect transition="in" filter="fade">
                                      <p:cBhvr>
                                        <p:cTn id="18" dur="2000"/>
                                        <p:tgtEl>
                                          <p:spTgt spid="29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1"/>
                                        </p:tgtEl>
                                        <p:attrNameLst>
                                          <p:attrName>style.visibility</p:attrName>
                                        </p:attrNameLst>
                                      </p:cBhvr>
                                      <p:to>
                                        <p:strVal val="visible"/>
                                      </p:to>
                                    </p:set>
                                    <p:animEffect transition="in" filter="fade">
                                      <p:cBhvr>
                                        <p:cTn id="21" dur="2000"/>
                                        <p:tgtEl>
                                          <p:spTgt spid="28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83"/>
                                        </p:tgtEl>
                                        <p:attrNameLst>
                                          <p:attrName>style.visibility</p:attrName>
                                        </p:attrNameLst>
                                      </p:cBhvr>
                                      <p:to>
                                        <p:strVal val="visible"/>
                                      </p:to>
                                    </p:set>
                                    <p:animEffect transition="in" filter="wipe(right)">
                                      <p:cBhvr>
                                        <p:cTn id="26" dur="2000"/>
                                        <p:tgtEl>
                                          <p:spTgt spid="28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1"/>
                                        </p:tgtEl>
                                        <p:attrNameLst>
                                          <p:attrName>style.visibility</p:attrName>
                                        </p:attrNameLst>
                                      </p:cBhvr>
                                      <p:to>
                                        <p:strVal val="visible"/>
                                      </p:to>
                                    </p:set>
                                    <p:animEffect transition="in" filter="fade">
                                      <p:cBhvr>
                                        <p:cTn id="29" dur="2000"/>
                                        <p:tgtEl>
                                          <p:spTgt spid="29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4"/>
                                        </p:tgtEl>
                                        <p:attrNameLst>
                                          <p:attrName>style.visibility</p:attrName>
                                        </p:attrNameLst>
                                      </p:cBhvr>
                                      <p:to>
                                        <p:strVal val="visible"/>
                                      </p:to>
                                    </p:set>
                                    <p:animEffect transition="in" filter="fade">
                                      <p:cBhvr>
                                        <p:cTn id="32" dur="2000"/>
                                        <p:tgtEl>
                                          <p:spTgt spid="28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85"/>
                                        </p:tgtEl>
                                        <p:attrNameLst>
                                          <p:attrName>style.visibility</p:attrName>
                                        </p:attrNameLst>
                                      </p:cBhvr>
                                      <p:to>
                                        <p:strVal val="visible"/>
                                      </p:to>
                                    </p:set>
                                    <p:animEffect transition="in" filter="wipe(right)">
                                      <p:cBhvr>
                                        <p:cTn id="37" dur="2000"/>
                                        <p:tgtEl>
                                          <p:spTgt spid="2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2"/>
                                        </p:tgtEl>
                                        <p:attrNameLst>
                                          <p:attrName>style.visibility</p:attrName>
                                        </p:attrNameLst>
                                      </p:cBhvr>
                                      <p:to>
                                        <p:strVal val="visible"/>
                                      </p:to>
                                    </p:set>
                                    <p:animEffect transition="in" filter="fade">
                                      <p:cBhvr>
                                        <p:cTn id="40" dur="2000"/>
                                        <p:tgtEl>
                                          <p:spTgt spid="29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6"/>
                                        </p:tgtEl>
                                        <p:attrNameLst>
                                          <p:attrName>style.visibility</p:attrName>
                                        </p:attrNameLst>
                                      </p:cBhvr>
                                      <p:to>
                                        <p:strVal val="visible"/>
                                      </p:to>
                                    </p:set>
                                    <p:animEffect transition="in" filter="fade">
                                      <p:cBhvr>
                                        <p:cTn id="43" dur="2000"/>
                                        <p:tgtEl>
                                          <p:spTgt spid="286"/>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93"/>
                                        </p:tgtEl>
                                        <p:attrNameLst>
                                          <p:attrName>style.visibility</p:attrName>
                                        </p:attrNameLst>
                                      </p:cBhvr>
                                      <p:to>
                                        <p:strVal val="visible"/>
                                      </p:to>
                                    </p:set>
                                    <p:animEffect transition="in" filter="fade">
                                      <p:cBhvr>
                                        <p:cTn id="47" dur="2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253" grpId="0" animBg="1"/>
      <p:bldP spid="264" grpId="0" animBg="1"/>
      <p:bldP spid="281" grpId="0" animBg="1"/>
      <p:bldP spid="283" grpId="0" animBg="1"/>
      <p:bldP spid="284" grpId="0" animBg="1"/>
      <p:bldP spid="285" grpId="0" animBg="1"/>
      <p:bldP spid="286" grpId="0" animBg="1"/>
      <p:bldP spid="289" grpId="0"/>
      <p:bldP spid="290" grpId="0"/>
      <p:bldP spid="291" grpId="0"/>
      <p:bldP spid="2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http://www.capturingthenight.com/blog/wp-content/uploads/2013/02/slide61.jpg"/>
          <p:cNvPicPr>
            <a:picLocks noChangeAspect="1" noChangeArrowheads="1"/>
          </p:cNvPicPr>
          <p:nvPr/>
        </p:nvPicPr>
        <p:blipFill>
          <a:blip r:embed="rId3" cstate="print"/>
          <a:srcRect/>
          <a:stretch>
            <a:fillRect/>
          </a:stretch>
        </p:blipFill>
        <p:spPr bwMode="auto">
          <a:xfrm>
            <a:off x="41882" y="692697"/>
            <a:ext cx="9066622" cy="6165304"/>
          </a:xfrm>
          <a:prstGeom prst="rect">
            <a:avLst/>
          </a:prstGeom>
          <a:noFill/>
        </p:spPr>
      </p:pic>
      <p:sp>
        <p:nvSpPr>
          <p:cNvPr id="5" name="CaixaDeTexto 4"/>
          <p:cNvSpPr txBox="1"/>
          <p:nvPr/>
        </p:nvSpPr>
        <p:spPr>
          <a:xfrm>
            <a:off x="0" y="6581775"/>
            <a:ext cx="9144000" cy="276999"/>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a:t>
            </a:r>
            <a:r>
              <a:rPr lang="pt-BR" sz="1200" dirty="0" smtClean="0">
                <a:solidFill>
                  <a:schemeClr val="accent1"/>
                </a:solidFill>
                <a:latin typeface="Century Gothic" pitchFamily="34" charset="0"/>
                <a:hlinkClick r:id="rId4"/>
              </a:rPr>
              <a:t>http://www.capturingthenight.com/</a:t>
            </a:r>
            <a:endParaRPr lang="pt-BR" sz="1200" dirty="0">
              <a:solidFill>
                <a:schemeClr val="accent1"/>
              </a:solidFill>
              <a:latin typeface="Century Gothic" pitchFamily="34" charset="0"/>
            </a:endParaRPr>
          </a:p>
        </p:txBody>
      </p:sp>
      <p:sp>
        <p:nvSpPr>
          <p:cNvPr id="4" name="Text Box 3"/>
          <p:cNvSpPr txBox="1">
            <a:spLocks noChangeArrowheads="1"/>
          </p:cNvSpPr>
          <p:nvPr/>
        </p:nvSpPr>
        <p:spPr bwMode="auto">
          <a:xfrm>
            <a:off x="179512" y="116632"/>
            <a:ext cx="5214938" cy="861774"/>
          </a:xfrm>
          <a:prstGeom prst="rect">
            <a:avLst/>
          </a:prstGeom>
          <a:noFill/>
          <a:ln w="9525">
            <a:noFill/>
            <a:miter lim="800000"/>
            <a:headEnd/>
            <a:tailEnd/>
          </a:ln>
          <a:effectLst/>
        </p:spPr>
        <p:txBody>
          <a:bodyPr>
            <a:spAutoFit/>
          </a:bodyPr>
          <a:lstStyle/>
          <a:p>
            <a:pPr algn="l">
              <a:spcBef>
                <a:spcPct val="50000"/>
              </a:spcBef>
              <a:defRPr/>
            </a:pPr>
            <a:r>
              <a:rPr lang="pt-BR" sz="2000" dirty="0" smtClean="0">
                <a:solidFill>
                  <a:schemeClr val="bg1"/>
                </a:solidFill>
                <a:latin typeface="Century Gothic" pitchFamily="34" charset="0"/>
              </a:rPr>
              <a:t>Via Láctea</a:t>
            </a:r>
          </a:p>
          <a:p>
            <a:pPr algn="l">
              <a:spcBef>
                <a:spcPct val="50000"/>
              </a:spcBef>
              <a:defRPr/>
            </a:pPr>
            <a:r>
              <a:rPr lang="pt-BR" sz="2000" dirty="0" smtClean="0">
                <a:solidFill>
                  <a:schemeClr val="bg1"/>
                </a:solidFill>
                <a:latin typeface="Century Gothic" pitchFamily="34" charset="0"/>
              </a:rPr>
              <a:t>Região próxima a </a:t>
            </a:r>
            <a:r>
              <a:rPr lang="pt-BR" sz="2000" dirty="0" err="1" smtClean="0">
                <a:solidFill>
                  <a:schemeClr val="bg1"/>
                </a:solidFill>
                <a:latin typeface="Century Gothic" pitchFamily="34" charset="0"/>
              </a:rPr>
              <a:t>Crux</a:t>
            </a:r>
            <a:r>
              <a:rPr lang="pt-BR" sz="2000" dirty="0" smtClean="0">
                <a:solidFill>
                  <a:schemeClr val="bg1"/>
                </a:solidFill>
                <a:latin typeface="Century Gothic" pitchFamily="34" charset="0"/>
              </a:rPr>
              <a:t> e Carina</a:t>
            </a:r>
            <a:endParaRPr lang="pt-BR" sz="2000" dirty="0">
              <a:solidFill>
                <a:schemeClr val="bg1"/>
              </a:solidFill>
              <a:latin typeface="Century Gothic" pitchFamily="34" charset="0"/>
            </a:endParaRPr>
          </a:p>
        </p:txBody>
      </p:sp>
    </p:spTree>
    <p:extLst>
      <p:ext uri="{BB962C8B-B14F-4D97-AF65-F5344CB8AC3E}">
        <p14:creationId xmlns:p14="http://schemas.microsoft.com/office/powerpoint/2010/main" val="206847905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1940663"/>
            <a:ext cx="7162800" cy="2309051"/>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Repassando:</a:t>
            </a:r>
            <a:br>
              <a:rPr lang="pt-BR" sz="4800" b="0" dirty="0" smtClean="0">
                <a:solidFill>
                  <a:schemeClr val="bg1"/>
                </a:solidFill>
                <a:latin typeface="Century Gothic" pitchFamily="34" charset="0"/>
              </a:rPr>
            </a:br>
            <a:r>
              <a:rPr lang="pt-BR" sz="4800" b="0" dirty="0" smtClean="0">
                <a:solidFill>
                  <a:schemeClr val="bg1"/>
                </a:solidFill>
                <a:latin typeface="Century Gothic" pitchFamily="34" charset="0"/>
              </a:rPr>
              <a:t>Diagrama H-R</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nasa.gov/sites/default/files/images/611265main_hubble_holidaywreath_full.jpg"/>
          <p:cNvPicPr>
            <a:picLocks noChangeAspect="1" noChangeArrowheads="1"/>
          </p:cNvPicPr>
          <p:nvPr/>
        </p:nvPicPr>
        <p:blipFill>
          <a:blip r:embed="rId3" cstate="print"/>
          <a:srcRect/>
          <a:stretch>
            <a:fillRect/>
          </a:stretch>
        </p:blipFill>
        <p:spPr bwMode="auto">
          <a:xfrm>
            <a:off x="0" y="1"/>
            <a:ext cx="7119686" cy="6858000"/>
          </a:xfrm>
          <a:prstGeom prst="rect">
            <a:avLst/>
          </a:prstGeom>
          <a:noFill/>
        </p:spPr>
      </p:pic>
      <p:sp>
        <p:nvSpPr>
          <p:cNvPr id="650243" name="Text Box 3"/>
          <p:cNvSpPr txBox="1">
            <a:spLocks noChangeArrowheads="1"/>
          </p:cNvSpPr>
          <p:nvPr/>
        </p:nvSpPr>
        <p:spPr bwMode="auto">
          <a:xfrm>
            <a:off x="4829670" y="5489937"/>
            <a:ext cx="4278834" cy="1323439"/>
          </a:xfrm>
          <a:prstGeom prst="rect">
            <a:avLst/>
          </a:prstGeom>
          <a:noFill/>
          <a:ln w="9525">
            <a:noFill/>
            <a:miter lim="800000"/>
            <a:headEnd/>
            <a:tailEnd/>
          </a:ln>
          <a:effectLst/>
        </p:spPr>
        <p:txBody>
          <a:bodyPr wrap="square">
            <a:spAutoFit/>
          </a:bodyPr>
          <a:lstStyle/>
          <a:p>
            <a:pPr algn="l">
              <a:spcBef>
                <a:spcPct val="50000"/>
              </a:spcBef>
              <a:defRPr/>
            </a:pPr>
            <a:r>
              <a:rPr lang="pt-BR" sz="2000" dirty="0">
                <a:solidFill>
                  <a:schemeClr val="bg1"/>
                </a:solidFill>
                <a:latin typeface="Century Gothic" pitchFamily="34" charset="0"/>
              </a:rPr>
              <a:t>M 74, NGC 628: </a:t>
            </a:r>
            <a:r>
              <a:rPr lang="pt-BR" sz="2000" dirty="0" smtClean="0">
                <a:solidFill>
                  <a:schemeClr val="bg1"/>
                </a:solidFill>
                <a:latin typeface="Century Gothic" pitchFamily="34" charset="0"/>
              </a:rPr>
              <a:t>galáxia </a:t>
            </a:r>
            <a:r>
              <a:rPr lang="pt-BR" sz="2000" dirty="0">
                <a:solidFill>
                  <a:schemeClr val="bg1"/>
                </a:solidFill>
                <a:latin typeface="Century Gothic" pitchFamily="34" charset="0"/>
              </a:rPr>
              <a:t>espiral</a:t>
            </a:r>
          </a:p>
          <a:p>
            <a:pPr algn="l">
              <a:spcBef>
                <a:spcPct val="50000"/>
              </a:spcBef>
              <a:defRPr/>
            </a:pPr>
            <a:r>
              <a:rPr lang="pt-BR" sz="2000" dirty="0">
                <a:solidFill>
                  <a:schemeClr val="bg1"/>
                </a:solidFill>
                <a:latin typeface="Century Gothic" pitchFamily="34" charset="0"/>
              </a:rPr>
              <a:t>Distância: 32 milhões de </a:t>
            </a:r>
            <a:r>
              <a:rPr lang="pt-BR" sz="2000" dirty="0" err="1">
                <a:solidFill>
                  <a:schemeClr val="bg1"/>
                </a:solidFill>
                <a:latin typeface="Century Gothic" pitchFamily="34" charset="0"/>
              </a:rPr>
              <a:t>a.l.</a:t>
            </a:r>
            <a:endParaRPr lang="pt-BR" sz="2000" dirty="0">
              <a:solidFill>
                <a:schemeClr val="bg1"/>
              </a:solidFill>
              <a:latin typeface="Century Gothic" pitchFamily="34" charset="0"/>
            </a:endParaRPr>
          </a:p>
          <a:p>
            <a:pPr algn="l">
              <a:spcBef>
                <a:spcPct val="50000"/>
              </a:spcBef>
              <a:defRPr/>
            </a:pPr>
            <a:r>
              <a:rPr lang="pt-BR" sz="2000" dirty="0">
                <a:solidFill>
                  <a:schemeClr val="bg1"/>
                </a:solidFill>
                <a:latin typeface="Century Gothic" pitchFamily="34" charset="0"/>
              </a:rPr>
              <a:t>Constelação: Peixes</a:t>
            </a: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Telescópio Espacial Hubble</a:t>
            </a:r>
          </a:p>
        </p:txBody>
      </p:sp>
    </p:spTree>
    <p:extLst>
      <p:ext uri="{BB962C8B-B14F-4D97-AF65-F5344CB8AC3E}">
        <p14:creationId xmlns:p14="http://schemas.microsoft.com/office/powerpoint/2010/main" val="254049870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d.nasa.gov/apod/image/1412/barnard68v2_vlt_4000.jpg"/>
          <p:cNvPicPr>
            <a:picLocks noChangeAspect="1" noChangeArrowheads="1"/>
          </p:cNvPicPr>
          <p:nvPr/>
        </p:nvPicPr>
        <p:blipFill rotWithShape="1">
          <a:blip r:embed="rId3" cstate="print"/>
          <a:srcRect l="-422" t="10762" r="-372" b="20721"/>
          <a:stretch/>
        </p:blipFill>
        <p:spPr bwMode="auto">
          <a:xfrm>
            <a:off x="0" y="693384"/>
            <a:ext cx="9108000" cy="6192000"/>
          </a:xfrm>
          <a:prstGeom prst="rect">
            <a:avLst/>
          </a:prstGeom>
          <a:noFill/>
        </p:spPr>
      </p:pic>
      <p:sp>
        <p:nvSpPr>
          <p:cNvPr id="27651" name="Rectangle 4"/>
          <p:cNvSpPr>
            <a:spLocks noGrp="1" noChangeArrowheads="1"/>
          </p:cNvSpPr>
          <p:nvPr>
            <p:ph type="title"/>
          </p:nvPr>
        </p:nvSpPr>
        <p:spPr>
          <a:xfrm>
            <a:off x="390475" y="107305"/>
            <a:ext cx="8753525" cy="513383"/>
          </a:xfrm>
        </p:spPr>
        <p:txBody>
          <a:bodyPr/>
          <a:lstStyle/>
          <a:p>
            <a:r>
              <a:rPr lang="pt-BR" sz="4000" dirty="0" err="1" smtClean="0">
                <a:solidFill>
                  <a:schemeClr val="bg1"/>
                </a:solidFill>
                <a:latin typeface="Century Gothic" pitchFamily="34" charset="0"/>
              </a:rPr>
              <a:t>Barnard</a:t>
            </a:r>
            <a:r>
              <a:rPr lang="pt-BR" sz="4000" dirty="0" smtClean="0">
                <a:solidFill>
                  <a:schemeClr val="bg1"/>
                </a:solidFill>
                <a:latin typeface="Century Gothic" pitchFamily="34" charset="0"/>
              </a:rPr>
              <a:t> 68</a:t>
            </a:r>
          </a:p>
        </p:txBody>
      </p:sp>
      <p:sp>
        <p:nvSpPr>
          <p:cNvPr id="4" name="Retângulo 3"/>
          <p:cNvSpPr/>
          <p:nvPr/>
        </p:nvSpPr>
        <p:spPr>
          <a:xfrm>
            <a:off x="35496" y="6586304"/>
            <a:ext cx="4572000" cy="276999"/>
          </a:xfrm>
          <a:prstGeom prst="rect">
            <a:avLst/>
          </a:prstGeom>
          <a:solidFill>
            <a:schemeClr val="accent1">
              <a:lumMod val="50000"/>
              <a:alpha val="73000"/>
            </a:schemeClr>
          </a:solid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FORS </a:t>
            </a:r>
            <a:r>
              <a:rPr lang="pt-BR" sz="1200" dirty="0" err="1" smtClean="0">
                <a:solidFill>
                  <a:schemeClr val="accent1">
                    <a:lumMod val="60000"/>
                    <a:lumOff val="40000"/>
                  </a:schemeClr>
                </a:solidFill>
                <a:latin typeface="Century Gothic" pitchFamily="34" charset="0"/>
              </a:rPr>
              <a:t>Team</a:t>
            </a:r>
            <a:r>
              <a:rPr lang="pt-BR" sz="1200" dirty="0" smtClean="0">
                <a:solidFill>
                  <a:schemeClr val="accent1">
                    <a:lumMod val="60000"/>
                    <a:lumOff val="40000"/>
                  </a:schemeClr>
                </a:solidFill>
                <a:latin typeface="Century Gothic" pitchFamily="34" charset="0"/>
              </a:rPr>
              <a:t>, 8.2-meter VLT </a:t>
            </a:r>
            <a:r>
              <a:rPr lang="pt-BR" sz="1200" dirty="0" err="1" smtClean="0">
                <a:solidFill>
                  <a:schemeClr val="accent1">
                    <a:lumMod val="60000"/>
                    <a:lumOff val="40000"/>
                  </a:schemeClr>
                </a:solidFill>
                <a:latin typeface="Century Gothic" pitchFamily="34" charset="0"/>
              </a:rPr>
              <a:t>Antu</a:t>
            </a:r>
            <a:r>
              <a:rPr lang="pt-BR" sz="1200" dirty="0" smtClean="0">
                <a:solidFill>
                  <a:schemeClr val="accent1">
                    <a:lumMod val="60000"/>
                    <a:lumOff val="40000"/>
                  </a:schemeClr>
                </a:solidFill>
                <a:latin typeface="Century Gothic" pitchFamily="34" charset="0"/>
              </a:rPr>
              <a:t>, ESO</a:t>
            </a:r>
          </a:p>
        </p:txBody>
      </p:sp>
      <p:sp>
        <p:nvSpPr>
          <p:cNvPr id="5" name="Retângulo 4"/>
          <p:cNvSpPr/>
          <p:nvPr/>
        </p:nvSpPr>
        <p:spPr>
          <a:xfrm>
            <a:off x="5076056" y="5469031"/>
            <a:ext cx="3843536" cy="1200329"/>
          </a:xfrm>
          <a:prstGeom prst="rect">
            <a:avLst/>
          </a:prstGeom>
          <a:solidFill>
            <a:schemeClr val="accent1">
              <a:lumMod val="50000"/>
              <a:alpha val="73000"/>
            </a:schemeClr>
          </a:solidFill>
        </p:spPr>
        <p:txBody>
          <a:bodyPr wrap="square">
            <a:spAutoFit/>
          </a:bodyPr>
          <a:lstStyle/>
          <a:p>
            <a:pPr algn="l">
              <a:spcBef>
                <a:spcPct val="30000"/>
              </a:spcBef>
              <a:defRPr/>
            </a:pPr>
            <a:r>
              <a:rPr lang="pt-BR" sz="2000" dirty="0" smtClean="0">
                <a:solidFill>
                  <a:schemeClr val="bg1"/>
                </a:solidFill>
                <a:latin typeface="Century Gothic" pitchFamily="34" charset="0"/>
              </a:rPr>
              <a:t>Nuvem molecular</a:t>
            </a:r>
          </a:p>
          <a:p>
            <a:pPr algn="l">
              <a:spcBef>
                <a:spcPct val="30000"/>
              </a:spcBef>
              <a:defRPr/>
            </a:pPr>
            <a:r>
              <a:rPr lang="pt-BR" sz="2000" dirty="0" smtClean="0">
                <a:solidFill>
                  <a:schemeClr val="bg1"/>
                </a:solidFill>
                <a:latin typeface="Century Gothic" pitchFamily="34" charset="0"/>
              </a:rPr>
              <a:t>Distância: cerca de 500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a:p>
            <a:pPr algn="l">
              <a:spcBef>
                <a:spcPct val="30000"/>
              </a:spcBef>
              <a:defRPr/>
            </a:pPr>
            <a:r>
              <a:rPr lang="pt-BR" sz="2000" dirty="0" smtClean="0">
                <a:solidFill>
                  <a:schemeClr val="bg1"/>
                </a:solidFill>
                <a:latin typeface="Century Gothic" pitchFamily="34" charset="0"/>
              </a:rPr>
              <a:t>Tamanho: cerca de 1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apod.nasa.gov/apod/image/1207/orion_hubble_6000.jpg"/>
          <p:cNvPicPr>
            <a:picLocks noChangeAspect="1" noChangeArrowheads="1"/>
          </p:cNvPicPr>
          <p:nvPr/>
        </p:nvPicPr>
        <p:blipFill>
          <a:blip r:embed="rId3" cstate="print"/>
          <a:srcRect t="6890" b="13583"/>
          <a:stretch>
            <a:fillRect/>
          </a:stretch>
        </p:blipFill>
        <p:spPr bwMode="auto">
          <a:xfrm>
            <a:off x="323528" y="53913"/>
            <a:ext cx="8496944" cy="6757491"/>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r>
              <a:rPr lang="pt-BR" sz="4000" dirty="0" smtClean="0">
                <a:solidFill>
                  <a:schemeClr val="bg1"/>
                </a:solidFill>
                <a:latin typeface="Century Gothic" pitchFamily="34" charset="0"/>
              </a:rPr>
              <a:t>Nebulosa de </a:t>
            </a:r>
            <a:r>
              <a:rPr lang="pt-BR" sz="4000" dirty="0" err="1" smtClean="0">
                <a:solidFill>
                  <a:schemeClr val="bg1"/>
                </a:solidFill>
                <a:latin typeface="Century Gothic" pitchFamily="34" charset="0"/>
              </a:rPr>
              <a:t>Orion</a:t>
            </a:r>
            <a:r>
              <a:rPr lang="pt-BR" sz="4000" dirty="0" smtClean="0">
                <a:solidFill>
                  <a:schemeClr val="bg1"/>
                </a:solidFill>
                <a:latin typeface="Century Gothic" pitchFamily="34" charset="0"/>
              </a:rPr>
              <a:t> (M42)</a:t>
            </a:r>
          </a:p>
        </p:txBody>
      </p:sp>
      <p:sp>
        <p:nvSpPr>
          <p:cNvPr id="4" name="Retângulo 3"/>
          <p:cNvSpPr/>
          <p:nvPr/>
        </p:nvSpPr>
        <p:spPr>
          <a:xfrm>
            <a:off x="0" y="6536377"/>
            <a:ext cx="9144000" cy="276999"/>
          </a:xfrm>
          <a:prstGeom prst="rect">
            <a:avLst/>
          </a:prstGeom>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NASA, ESA, M. </a:t>
            </a:r>
            <a:r>
              <a:rPr lang="pt-BR" sz="1200" dirty="0" err="1" smtClean="0">
                <a:solidFill>
                  <a:schemeClr val="accent1"/>
                </a:solidFill>
                <a:latin typeface="Century Gothic" pitchFamily="34" charset="0"/>
              </a:rPr>
              <a:t>Robberto</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STScI</a:t>
            </a:r>
            <a:r>
              <a:rPr lang="pt-BR" sz="1200" dirty="0" smtClean="0">
                <a:solidFill>
                  <a:schemeClr val="accent1"/>
                </a:solidFill>
                <a:latin typeface="Century Gothic" pitchFamily="34" charset="0"/>
              </a:rPr>
              <a:t>/ESA) </a:t>
            </a:r>
            <a:r>
              <a:rPr lang="pt-BR" sz="1200" dirty="0" err="1" smtClean="0">
                <a:solidFill>
                  <a:schemeClr val="accent1"/>
                </a:solidFill>
                <a:latin typeface="Century Gothic" pitchFamily="34" charset="0"/>
              </a:rPr>
              <a:t>et</a:t>
            </a:r>
            <a:r>
              <a:rPr lang="pt-BR" sz="1200" dirty="0" smtClean="0">
                <a:solidFill>
                  <a:schemeClr val="accent1"/>
                </a:solidFill>
                <a:latin typeface="Century Gothic" pitchFamily="34" charset="0"/>
              </a:rPr>
              <a:t> al.</a:t>
            </a:r>
          </a:p>
        </p:txBody>
      </p:sp>
      <p:sp>
        <p:nvSpPr>
          <p:cNvPr id="5" name="Retângulo 4"/>
          <p:cNvSpPr/>
          <p:nvPr/>
        </p:nvSpPr>
        <p:spPr>
          <a:xfrm>
            <a:off x="179512" y="5253007"/>
            <a:ext cx="7704856" cy="1200329"/>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Nebulosa de emissão – formação estelar </a:t>
            </a:r>
          </a:p>
          <a:p>
            <a:pPr algn="l">
              <a:spcBef>
                <a:spcPct val="30000"/>
              </a:spcBef>
              <a:defRPr/>
            </a:pPr>
            <a:r>
              <a:rPr lang="pt-BR" sz="2000" dirty="0" smtClean="0">
                <a:solidFill>
                  <a:schemeClr val="bg1"/>
                </a:solidFill>
                <a:latin typeface="Century Gothic" pitchFamily="34" charset="0"/>
              </a:rPr>
              <a:t>Distância: cerca de 1.500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a:p>
            <a:pPr algn="l">
              <a:spcBef>
                <a:spcPct val="30000"/>
              </a:spcBef>
              <a:defRPr/>
            </a:pPr>
            <a:r>
              <a:rPr lang="pt-BR" sz="2000" dirty="0" smtClean="0">
                <a:solidFill>
                  <a:schemeClr val="bg1"/>
                </a:solidFill>
                <a:latin typeface="Century Gothic" pitchFamily="34" charset="0"/>
              </a:rPr>
              <a:t>Tamanho: cerca de 40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a:t>
            </a: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www.nasa.gov/sites/default/files/p1501ay_0.jpg"/>
          <p:cNvPicPr>
            <a:picLocks noChangeAspect="1" noChangeArrowheads="1"/>
          </p:cNvPicPr>
          <p:nvPr/>
        </p:nvPicPr>
        <p:blipFill rotWithShape="1">
          <a:blip r:embed="rId3" cstate="print"/>
          <a:srcRect l="-4607" t="-2" r="9670" b="17032"/>
          <a:stretch/>
        </p:blipFill>
        <p:spPr bwMode="auto">
          <a:xfrm>
            <a:off x="-468560" y="72000"/>
            <a:ext cx="9576000" cy="6696000"/>
          </a:xfrm>
          <a:prstGeom prst="rect">
            <a:avLst/>
          </a:prstGeom>
          <a:noFill/>
        </p:spPr>
      </p:pic>
      <p:sp>
        <p:nvSpPr>
          <p:cNvPr id="27651" name="Rectangle 4"/>
          <p:cNvSpPr>
            <a:spLocks noGrp="1" noChangeArrowheads="1"/>
          </p:cNvSpPr>
          <p:nvPr>
            <p:ph type="title"/>
          </p:nvPr>
        </p:nvSpPr>
        <p:spPr>
          <a:xfrm>
            <a:off x="179512" y="1"/>
            <a:ext cx="8753525" cy="836711"/>
          </a:xfrm>
        </p:spPr>
        <p:txBody>
          <a:bodyPr/>
          <a:lstStyle/>
          <a:p>
            <a:r>
              <a:rPr lang="pt-BR" sz="4000" dirty="0" smtClean="0">
                <a:solidFill>
                  <a:schemeClr val="bg1"/>
                </a:solidFill>
                <a:latin typeface="Century Gothic" pitchFamily="34" charset="0"/>
              </a:rPr>
              <a:t>Pilares da Criação</a:t>
            </a:r>
          </a:p>
        </p:txBody>
      </p:sp>
      <p:sp>
        <p:nvSpPr>
          <p:cNvPr id="5" name="Retângulo 4"/>
          <p:cNvSpPr/>
          <p:nvPr/>
        </p:nvSpPr>
        <p:spPr>
          <a:xfrm>
            <a:off x="179512" y="4708882"/>
            <a:ext cx="6120680"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Parte de região de formação estelar </a:t>
            </a:r>
          </a:p>
          <a:p>
            <a:pPr algn="l">
              <a:spcBef>
                <a:spcPct val="30000"/>
              </a:spcBef>
              <a:defRPr/>
            </a:pPr>
            <a:r>
              <a:rPr lang="pt-BR" sz="2000" dirty="0" smtClean="0">
                <a:solidFill>
                  <a:schemeClr val="bg1"/>
                </a:solidFill>
                <a:latin typeface="Century Gothic" pitchFamily="34" charset="0"/>
              </a:rPr>
              <a:t>(Nebulosa da Águia – M16)</a:t>
            </a:r>
          </a:p>
          <a:p>
            <a:pPr algn="l">
              <a:spcBef>
                <a:spcPct val="30000"/>
              </a:spcBef>
              <a:defRPr/>
            </a:pPr>
            <a:r>
              <a:rPr lang="pt-BR" sz="2000" dirty="0" smtClean="0">
                <a:solidFill>
                  <a:schemeClr val="bg1"/>
                </a:solidFill>
                <a:latin typeface="Century Gothic" pitchFamily="34" charset="0"/>
              </a:rPr>
              <a:t>Distância: cerca de 7.000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cerca de 4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(pilar da esquerda)</a:t>
            </a:r>
          </a:p>
        </p:txBody>
      </p:sp>
      <p:sp>
        <p:nvSpPr>
          <p:cNvPr id="6" name="Retângulo 5"/>
          <p:cNvSpPr/>
          <p:nvPr/>
        </p:nvSpPr>
        <p:spPr>
          <a:xfrm>
            <a:off x="0" y="6517327"/>
            <a:ext cx="4572000" cy="276999"/>
          </a:xfrm>
          <a:prstGeom prst="rect">
            <a:avLst/>
          </a:prstGeom>
          <a:no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NASA/ESA</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Downloads\Hubble_captures_view_of_Mystic_Mountain.jpg"/>
          <p:cNvPicPr>
            <a:picLocks noChangeAspect="1" noChangeArrowheads="1"/>
          </p:cNvPicPr>
          <p:nvPr/>
        </p:nvPicPr>
        <p:blipFill>
          <a:blip r:embed="rId3" cstate="print"/>
          <a:srcRect r="5827" b="24976"/>
          <a:stretch>
            <a:fillRect/>
          </a:stretch>
        </p:blipFill>
        <p:spPr bwMode="auto">
          <a:xfrm>
            <a:off x="0" y="165200"/>
            <a:ext cx="9120111" cy="6688426"/>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pPr algn="l"/>
            <a:r>
              <a:rPr lang="pt-BR" sz="4000" dirty="0" smtClean="0">
                <a:solidFill>
                  <a:schemeClr val="bg1"/>
                </a:solidFill>
                <a:latin typeface="Century Gothic" pitchFamily="34" charset="0"/>
              </a:rPr>
              <a:t>Montanha Mística</a:t>
            </a:r>
          </a:p>
        </p:txBody>
      </p:sp>
      <p:sp>
        <p:nvSpPr>
          <p:cNvPr id="4" name="Retângulo 3"/>
          <p:cNvSpPr/>
          <p:nvPr/>
        </p:nvSpPr>
        <p:spPr>
          <a:xfrm>
            <a:off x="0" y="6597352"/>
            <a:ext cx="9144000" cy="276999"/>
          </a:xfrm>
          <a:prstGeom prst="rect">
            <a:avLst/>
          </a:prstGeom>
          <a:solidFill>
            <a:schemeClr val="tx1">
              <a:alpha val="33000"/>
            </a:schemeClr>
          </a:solidFill>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a:t>
            </a:r>
            <a:r>
              <a:rPr lang="en-US" sz="1200" dirty="0" smtClean="0">
                <a:solidFill>
                  <a:schemeClr val="accent1"/>
                </a:solidFill>
                <a:latin typeface="Century Gothic" pitchFamily="34" charset="0"/>
              </a:rPr>
              <a:t>NASA/ESA/M. </a:t>
            </a:r>
            <a:r>
              <a:rPr lang="en-US" sz="1200" dirty="0" err="1" smtClean="0">
                <a:solidFill>
                  <a:schemeClr val="accent1"/>
                </a:solidFill>
                <a:latin typeface="Century Gothic" pitchFamily="34" charset="0"/>
              </a:rPr>
              <a:t>Livio</a:t>
            </a:r>
            <a:r>
              <a:rPr lang="en-US" sz="1200" dirty="0" smtClean="0">
                <a:solidFill>
                  <a:schemeClr val="accent1"/>
                </a:solidFill>
                <a:latin typeface="Century Gothic" pitchFamily="34" charset="0"/>
              </a:rPr>
              <a:t> &amp; Hubble 20th Anniversary Team (</a:t>
            </a:r>
            <a:r>
              <a:rPr lang="en-US" sz="1200" dirty="0" err="1" smtClean="0">
                <a:solidFill>
                  <a:schemeClr val="accent1"/>
                </a:solidFill>
                <a:latin typeface="Century Gothic" pitchFamily="34" charset="0"/>
              </a:rPr>
              <a:t>STScI</a:t>
            </a:r>
            <a:r>
              <a:rPr lang="en-US" sz="1200" dirty="0" smtClean="0">
                <a:solidFill>
                  <a:schemeClr val="accent1"/>
                </a:solidFill>
                <a:latin typeface="Century Gothic" pitchFamily="34" charset="0"/>
              </a:rPr>
              <a:t>)</a:t>
            </a:r>
            <a:endParaRPr lang="pt-BR" sz="1200" dirty="0" smtClean="0">
              <a:solidFill>
                <a:schemeClr val="accent1"/>
              </a:solidFill>
              <a:latin typeface="Century Gothic" pitchFamily="34" charset="0"/>
            </a:endParaRPr>
          </a:p>
        </p:txBody>
      </p:sp>
      <p:sp>
        <p:nvSpPr>
          <p:cNvPr id="5" name="Retângulo 4"/>
          <p:cNvSpPr/>
          <p:nvPr/>
        </p:nvSpPr>
        <p:spPr>
          <a:xfrm>
            <a:off x="251520" y="1052736"/>
            <a:ext cx="4824536"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Parte de região de formação estelar</a:t>
            </a:r>
          </a:p>
          <a:p>
            <a:pPr algn="l">
              <a:spcBef>
                <a:spcPct val="30000"/>
              </a:spcBef>
              <a:defRPr/>
            </a:pPr>
            <a:r>
              <a:rPr lang="pt-BR" sz="2000" dirty="0" smtClean="0">
                <a:solidFill>
                  <a:schemeClr val="bg1"/>
                </a:solidFill>
                <a:latin typeface="Century Gothic" pitchFamily="34" charset="0"/>
              </a:rPr>
              <a:t>(Nebulosa de Carina)</a:t>
            </a:r>
          </a:p>
          <a:p>
            <a:pPr algn="l">
              <a:spcBef>
                <a:spcPct val="30000"/>
              </a:spcBef>
              <a:defRPr/>
            </a:pPr>
            <a:r>
              <a:rPr lang="pt-BR" sz="2000" dirty="0" smtClean="0">
                <a:solidFill>
                  <a:schemeClr val="bg1"/>
                </a:solidFill>
                <a:latin typeface="Century Gothic" pitchFamily="34" charset="0"/>
              </a:rPr>
              <a:t>Distância: cerca de 7.500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3 </a:t>
            </a:r>
            <a:r>
              <a:rPr lang="pt-BR" sz="2000" dirty="0" err="1" smtClean="0">
                <a:solidFill>
                  <a:schemeClr val="bg1"/>
                </a:solidFill>
                <a:latin typeface="Century Gothic" pitchFamily="34" charset="0"/>
              </a:rPr>
              <a:t>a.l.</a:t>
            </a:r>
            <a:r>
              <a:rPr lang="pt-BR" sz="2000" dirty="0" smtClean="0">
                <a:solidFill>
                  <a:schemeClr val="bg1"/>
                </a:solidFill>
                <a:latin typeface="Century Gothic" pitchFamily="34" charset="0"/>
              </a:rPr>
              <a:t> (pilar à direita)</a:t>
            </a: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Imagem ALMA da jovem estrela HL Tauri (anotada)"/>
          <p:cNvPicPr>
            <a:picLocks noChangeAspect="1" noChangeArrowheads="1"/>
          </p:cNvPicPr>
          <p:nvPr/>
        </p:nvPicPr>
        <p:blipFill>
          <a:blip r:embed="rId3" cstate="print"/>
          <a:srcRect/>
          <a:stretch>
            <a:fillRect/>
          </a:stretch>
        </p:blipFill>
        <p:spPr bwMode="auto">
          <a:xfrm>
            <a:off x="1619672" y="548680"/>
            <a:ext cx="5976664" cy="5976664"/>
          </a:xfrm>
          <a:prstGeom prst="rect">
            <a:avLst/>
          </a:prstGeom>
          <a:noFill/>
        </p:spPr>
      </p:pic>
      <p:sp>
        <p:nvSpPr>
          <p:cNvPr id="27651" name="Rectangle 4"/>
          <p:cNvSpPr>
            <a:spLocks noGrp="1" noChangeArrowheads="1"/>
          </p:cNvSpPr>
          <p:nvPr>
            <p:ph type="title"/>
          </p:nvPr>
        </p:nvSpPr>
        <p:spPr>
          <a:xfrm>
            <a:off x="390475" y="1"/>
            <a:ext cx="8753525" cy="1052736"/>
          </a:xfrm>
        </p:spPr>
        <p:txBody>
          <a:bodyPr/>
          <a:lstStyle/>
          <a:p>
            <a:r>
              <a:rPr lang="pt-BR" sz="4000" dirty="0" smtClean="0">
                <a:solidFill>
                  <a:schemeClr val="bg1"/>
                </a:solidFill>
                <a:latin typeface="Century Gothic" pitchFamily="34" charset="0"/>
              </a:rPr>
              <a:t>Disco protoplanetário</a:t>
            </a:r>
          </a:p>
        </p:txBody>
      </p:sp>
      <p:sp>
        <p:nvSpPr>
          <p:cNvPr id="4" name="Retângulo 3"/>
          <p:cNvSpPr/>
          <p:nvPr/>
        </p:nvSpPr>
        <p:spPr>
          <a:xfrm>
            <a:off x="0" y="6517327"/>
            <a:ext cx="4572000" cy="276999"/>
          </a:xfrm>
          <a:prstGeom prst="rect">
            <a:avLst/>
          </a:prstGeom>
          <a:no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ESO</a:t>
            </a:r>
          </a:p>
        </p:txBody>
      </p:sp>
      <p:sp>
        <p:nvSpPr>
          <p:cNvPr id="5" name="Retângulo 4"/>
          <p:cNvSpPr/>
          <p:nvPr/>
        </p:nvSpPr>
        <p:spPr>
          <a:xfrm>
            <a:off x="179512" y="4797152"/>
            <a:ext cx="4176464" cy="1600438"/>
          </a:xfrm>
          <a:prstGeom prst="rect">
            <a:avLst/>
          </a:prstGeom>
          <a:noFill/>
        </p:spPr>
        <p:txBody>
          <a:bodyPr wrap="square">
            <a:spAutoFit/>
          </a:bodyPr>
          <a:lstStyle/>
          <a:p>
            <a:pPr algn="l">
              <a:spcBef>
                <a:spcPct val="30000"/>
              </a:spcBef>
              <a:defRPr/>
            </a:pPr>
            <a:r>
              <a:rPr lang="pt-BR" sz="2000" dirty="0" smtClean="0">
                <a:solidFill>
                  <a:schemeClr val="bg1"/>
                </a:solidFill>
                <a:latin typeface="Century Gothic" pitchFamily="34" charset="0"/>
              </a:rPr>
              <a:t>Disco protoplanetário </a:t>
            </a:r>
          </a:p>
          <a:p>
            <a:pPr algn="l">
              <a:spcBef>
                <a:spcPct val="30000"/>
              </a:spcBef>
              <a:defRPr/>
            </a:pPr>
            <a:r>
              <a:rPr lang="pt-BR" sz="2000" dirty="0" smtClean="0">
                <a:solidFill>
                  <a:schemeClr val="bg1"/>
                </a:solidFill>
                <a:latin typeface="Century Gothic" pitchFamily="34" charset="0"/>
              </a:rPr>
              <a:t>ao redor de HL </a:t>
            </a:r>
            <a:r>
              <a:rPr lang="pt-BR" sz="2000" dirty="0" err="1" smtClean="0">
                <a:solidFill>
                  <a:schemeClr val="bg1"/>
                </a:solidFill>
                <a:latin typeface="Century Gothic" pitchFamily="34" charset="0"/>
              </a:rPr>
              <a:t>Tauri</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Distância: cerca de 450 </a:t>
            </a:r>
            <a:r>
              <a:rPr lang="pt-BR" sz="2000" dirty="0" err="1" smtClean="0">
                <a:solidFill>
                  <a:schemeClr val="bg1"/>
                </a:solidFill>
                <a:latin typeface="Century Gothic" pitchFamily="34" charset="0"/>
              </a:rPr>
              <a:t>a.l.</a:t>
            </a:r>
            <a:endParaRPr lang="pt-BR" sz="2000" dirty="0" smtClean="0">
              <a:solidFill>
                <a:schemeClr val="bg1"/>
              </a:solidFill>
              <a:latin typeface="Century Gothic" pitchFamily="34" charset="0"/>
            </a:endParaRPr>
          </a:p>
          <a:p>
            <a:pPr algn="l">
              <a:spcBef>
                <a:spcPct val="30000"/>
              </a:spcBef>
              <a:defRPr/>
            </a:pPr>
            <a:r>
              <a:rPr lang="pt-BR" sz="2000" dirty="0" smtClean="0">
                <a:solidFill>
                  <a:schemeClr val="bg1"/>
                </a:solidFill>
                <a:latin typeface="Century Gothic" pitchFamily="34" charset="0"/>
              </a:rPr>
              <a:t>Tamanho: da ordem de 100 UA</a:t>
            </a: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upload.wikimedia.org/wikipedia/commons/0/02/Star_cluster_NGC_3766.jpg"/>
          <p:cNvPicPr>
            <a:picLocks noChangeAspect="1" noChangeArrowheads="1"/>
          </p:cNvPicPr>
          <p:nvPr/>
        </p:nvPicPr>
        <p:blipFill>
          <a:blip r:embed="rId3" cstate="print"/>
          <a:srcRect t="10065" b="12503"/>
          <a:stretch>
            <a:fillRect/>
          </a:stretch>
        </p:blipFill>
        <p:spPr bwMode="auto">
          <a:xfrm>
            <a:off x="0" y="19282"/>
            <a:ext cx="9144000" cy="6795474"/>
          </a:xfrm>
          <a:prstGeom prst="rect">
            <a:avLst/>
          </a:prstGeom>
          <a:noFill/>
        </p:spPr>
      </p:pic>
      <p:sp>
        <p:nvSpPr>
          <p:cNvPr id="28675" name="Rectangle 3"/>
          <p:cNvSpPr>
            <a:spLocks noChangeArrowheads="1"/>
          </p:cNvSpPr>
          <p:nvPr/>
        </p:nvSpPr>
        <p:spPr bwMode="auto">
          <a:xfrm>
            <a:off x="0" y="30362"/>
            <a:ext cx="9144000" cy="1323439"/>
          </a:xfrm>
          <a:prstGeom prst="rect">
            <a:avLst/>
          </a:prstGeom>
          <a:solidFill>
            <a:schemeClr val="tx1">
              <a:alpha val="31000"/>
            </a:schemeClr>
          </a:solidFill>
          <a:ln w="9525">
            <a:noFill/>
            <a:miter lim="800000"/>
            <a:headEnd/>
            <a:tailEnd/>
          </a:ln>
        </p:spPr>
        <p:txBody>
          <a:bodyPr wrap="square">
            <a:spAutoFit/>
          </a:bodyPr>
          <a:lstStyle/>
          <a:p>
            <a:r>
              <a:rPr lang="pt-BR" sz="4000" dirty="0" smtClean="0">
                <a:solidFill>
                  <a:schemeClr val="bg1"/>
                </a:solidFill>
                <a:latin typeface="Century Gothic" pitchFamily="34" charset="0"/>
              </a:rPr>
              <a:t>O Aglomerado da Pérola </a:t>
            </a:r>
          </a:p>
          <a:p>
            <a:r>
              <a:rPr lang="pt-BR" sz="4000" dirty="0" smtClean="0">
                <a:solidFill>
                  <a:schemeClr val="bg1"/>
                </a:solidFill>
                <a:latin typeface="Century Gothic" pitchFamily="34" charset="0"/>
              </a:rPr>
              <a:t>(NGC 3766)</a:t>
            </a:r>
            <a:endParaRPr lang="pt-BR" sz="2800" dirty="0">
              <a:solidFill>
                <a:schemeClr val="bg1"/>
              </a:solidFill>
              <a:latin typeface="Century Gothic" pitchFamily="34" charset="0"/>
            </a:endParaRPr>
          </a:p>
        </p:txBody>
      </p:sp>
      <p:sp>
        <p:nvSpPr>
          <p:cNvPr id="5" name="Retângulo 4"/>
          <p:cNvSpPr/>
          <p:nvPr/>
        </p:nvSpPr>
        <p:spPr>
          <a:xfrm>
            <a:off x="0" y="6536377"/>
            <a:ext cx="9144000" cy="276999"/>
          </a:xfrm>
          <a:prstGeom prst="rect">
            <a:avLst/>
          </a:prstGeom>
        </p:spPr>
        <p:txBody>
          <a:bodyPr wrap="square">
            <a:spAutoFit/>
          </a:bodyPr>
          <a:lstStyle/>
          <a:p>
            <a:pPr algn="l">
              <a:spcBef>
                <a:spcPct val="30000"/>
              </a:spcBef>
              <a:defRPr/>
            </a:pPr>
            <a:r>
              <a:rPr lang="pt-BR" sz="1200" dirty="0" smtClean="0">
                <a:solidFill>
                  <a:schemeClr val="accent1"/>
                </a:solidFill>
                <a:latin typeface="Century Gothic" pitchFamily="34" charset="0"/>
              </a:rPr>
              <a:t>Crédito da imagem: ESO</a:t>
            </a:r>
          </a:p>
        </p:txBody>
      </p:sp>
      <p:sp>
        <p:nvSpPr>
          <p:cNvPr id="6" name="Retângulo 5"/>
          <p:cNvSpPr/>
          <p:nvPr/>
        </p:nvSpPr>
        <p:spPr>
          <a:xfrm>
            <a:off x="4211960" y="4839309"/>
            <a:ext cx="4824536" cy="1902059"/>
          </a:xfrm>
          <a:prstGeom prst="rect">
            <a:avLst/>
          </a:prstGeom>
          <a:solidFill>
            <a:schemeClr val="accent1">
              <a:lumMod val="50000"/>
              <a:alpha val="81000"/>
            </a:schemeClr>
          </a:solidFill>
        </p:spPr>
        <p:txBody>
          <a:bodyPr wrap="square">
            <a:spAutoFit/>
          </a:bodyPr>
          <a:lstStyle/>
          <a:p>
            <a:pPr algn="l">
              <a:spcBef>
                <a:spcPct val="30000"/>
              </a:spcBef>
              <a:defRPr/>
            </a:pPr>
            <a:r>
              <a:rPr lang="pt-BR" sz="2400" dirty="0" smtClean="0">
                <a:solidFill>
                  <a:schemeClr val="bg1"/>
                </a:solidFill>
                <a:latin typeface="Century Gothic" pitchFamily="34" charset="0"/>
              </a:rPr>
              <a:t>Aglomerado aberto</a:t>
            </a:r>
          </a:p>
          <a:p>
            <a:pPr algn="l">
              <a:spcBef>
                <a:spcPct val="30000"/>
              </a:spcBef>
              <a:defRPr/>
            </a:pPr>
            <a:r>
              <a:rPr lang="pt-BR" sz="2400" dirty="0" smtClean="0">
                <a:solidFill>
                  <a:schemeClr val="bg1"/>
                </a:solidFill>
                <a:latin typeface="Century Gothic" pitchFamily="34" charset="0"/>
              </a:rPr>
              <a:t>Distância: cerca de 5700 </a:t>
            </a:r>
            <a:r>
              <a:rPr lang="pt-BR" sz="2400" dirty="0" err="1" smtClean="0">
                <a:solidFill>
                  <a:schemeClr val="bg1"/>
                </a:solidFill>
                <a:latin typeface="Century Gothic" pitchFamily="34" charset="0"/>
              </a:rPr>
              <a:t>a.l.</a:t>
            </a:r>
            <a:endParaRPr lang="pt-BR" sz="2400" dirty="0" smtClean="0">
              <a:solidFill>
                <a:schemeClr val="bg1"/>
              </a:solidFill>
              <a:latin typeface="Century Gothic" pitchFamily="34" charset="0"/>
            </a:endParaRPr>
          </a:p>
          <a:p>
            <a:pPr algn="l">
              <a:spcBef>
                <a:spcPct val="30000"/>
              </a:spcBef>
              <a:defRPr/>
            </a:pPr>
            <a:r>
              <a:rPr lang="pt-BR" sz="2400" dirty="0" smtClean="0">
                <a:solidFill>
                  <a:schemeClr val="bg1"/>
                </a:solidFill>
                <a:latin typeface="Century Gothic" pitchFamily="34" charset="0"/>
              </a:rPr>
              <a:t>Constelação: </a:t>
            </a:r>
            <a:r>
              <a:rPr lang="pt-BR" sz="2400" dirty="0" err="1" smtClean="0">
                <a:solidFill>
                  <a:schemeClr val="bg1"/>
                </a:solidFill>
                <a:latin typeface="Century Gothic" pitchFamily="34" charset="0"/>
              </a:rPr>
              <a:t>Centaurus</a:t>
            </a:r>
            <a:endParaRPr lang="pt-BR" sz="2400" dirty="0" smtClean="0">
              <a:solidFill>
                <a:schemeClr val="bg1"/>
              </a:solidFill>
              <a:latin typeface="Century Gothic" pitchFamily="34" charset="0"/>
            </a:endParaRPr>
          </a:p>
          <a:p>
            <a:pPr algn="l">
              <a:spcBef>
                <a:spcPct val="30000"/>
              </a:spcBef>
              <a:defRPr/>
            </a:pPr>
            <a:r>
              <a:rPr lang="pt-BR" sz="2400" dirty="0" smtClean="0">
                <a:solidFill>
                  <a:schemeClr val="bg1"/>
                </a:solidFill>
                <a:latin typeface="Century Gothic" pitchFamily="34" charset="0"/>
              </a:rPr>
              <a:t>Idade: 14 milhões de anos</a:t>
            </a: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Resultado de imagem para brown dwarf"/>
          <p:cNvPicPr>
            <a:picLocks noChangeAspect="1" noChangeArrowheads="1"/>
          </p:cNvPicPr>
          <p:nvPr/>
        </p:nvPicPr>
        <p:blipFill>
          <a:blip r:embed="rId3" cstate="print"/>
          <a:srcRect b="5758"/>
          <a:stretch>
            <a:fillRect/>
          </a:stretch>
        </p:blipFill>
        <p:spPr bwMode="auto">
          <a:xfrm>
            <a:off x="0" y="-66677"/>
            <a:ext cx="9180512" cy="6925299"/>
          </a:xfrm>
          <a:prstGeom prst="rect">
            <a:avLst/>
          </a:prstGeom>
          <a:noFill/>
        </p:spPr>
      </p:pic>
      <p:sp>
        <p:nvSpPr>
          <p:cNvPr id="5" name="Subtítulo 4"/>
          <p:cNvSpPr>
            <a:spLocks noGrp="1"/>
          </p:cNvSpPr>
          <p:nvPr>
            <p:ph type="subTitle" idx="1"/>
          </p:nvPr>
        </p:nvSpPr>
        <p:spPr>
          <a:xfrm>
            <a:off x="107504" y="-27384"/>
            <a:ext cx="8892480" cy="1008112"/>
          </a:xfrm>
        </p:spPr>
        <p:txBody>
          <a:bodyPr/>
          <a:lstStyle/>
          <a:p>
            <a:pPr marL="447675" indent="-447675">
              <a:buClr>
                <a:schemeClr val="accent5">
                  <a:lumMod val="75000"/>
                </a:schemeClr>
              </a:buClr>
            </a:pPr>
            <a:r>
              <a:rPr lang="pt-BR" sz="3600" dirty="0" smtClean="0">
                <a:solidFill>
                  <a:schemeClr val="bg1"/>
                </a:solidFill>
                <a:latin typeface="Century Gothic" pitchFamily="34" charset="0"/>
              </a:rPr>
              <a:t>Anãs marrons</a:t>
            </a:r>
          </a:p>
          <a:p>
            <a:pPr marL="447675" indent="-447675" algn="just">
              <a:buClr>
                <a:schemeClr val="accent5">
                  <a:lumMod val="75000"/>
                </a:schemeClr>
              </a:buClr>
              <a:buFont typeface="Wingdings" pitchFamily="2" charset="2"/>
              <a:buChar char="v"/>
            </a:pPr>
            <a:endParaRPr lang="pt-BR" sz="3600" b="0" dirty="0" smtClean="0">
              <a:solidFill>
                <a:schemeClr val="accent1"/>
              </a:solidFill>
              <a:latin typeface="Century Gothic" pitchFamily="34" charset="0"/>
            </a:endParaRPr>
          </a:p>
        </p:txBody>
      </p:sp>
      <p:sp>
        <p:nvSpPr>
          <p:cNvPr id="6" name="Retângulo 5"/>
          <p:cNvSpPr/>
          <p:nvPr/>
        </p:nvSpPr>
        <p:spPr>
          <a:xfrm>
            <a:off x="0" y="6464369"/>
            <a:ext cx="8460432" cy="276999"/>
          </a:xfrm>
          <a:prstGeom prst="rect">
            <a:avLst/>
          </a:prstGeom>
          <a:noFill/>
        </p:spPr>
        <p:txBody>
          <a:bodyPr wrap="square">
            <a:spAutoFit/>
          </a:bodyPr>
          <a:lstStyle/>
          <a:p>
            <a:pPr algn="l">
              <a:spcBef>
                <a:spcPct val="30000"/>
              </a:spcBef>
              <a:defRPr/>
            </a:pPr>
            <a:r>
              <a:rPr lang="pt-BR" sz="1200" dirty="0" smtClean="0">
                <a:solidFill>
                  <a:schemeClr val="accent1">
                    <a:lumMod val="60000"/>
                    <a:lumOff val="40000"/>
                  </a:schemeClr>
                </a:solidFill>
                <a:latin typeface="Century Gothic" pitchFamily="34" charset="0"/>
              </a:rPr>
              <a:t>Crédito  da imagem: </a:t>
            </a:r>
            <a:r>
              <a:rPr lang="pt-BR" sz="1200" dirty="0" smtClean="0">
                <a:solidFill>
                  <a:schemeClr val="accent1">
                    <a:lumMod val="40000"/>
                    <a:lumOff val="60000"/>
                  </a:schemeClr>
                </a:solidFill>
              </a:rPr>
              <a:t>Jeff </a:t>
            </a:r>
            <a:r>
              <a:rPr lang="pt-BR" sz="1200" dirty="0" err="1" smtClean="0">
                <a:solidFill>
                  <a:schemeClr val="accent1">
                    <a:lumMod val="40000"/>
                    <a:lumOff val="60000"/>
                  </a:schemeClr>
                </a:solidFill>
              </a:rPr>
              <a:t>Bryant</a:t>
            </a:r>
            <a:endParaRPr lang="pt-BR" sz="1200" dirty="0" smtClean="0">
              <a:solidFill>
                <a:schemeClr val="accent1">
                  <a:lumMod val="40000"/>
                  <a:lumOff val="60000"/>
                </a:schemeClr>
              </a:solidFill>
              <a:latin typeface="Century Gothic" pitchFamily="34" charset="0"/>
            </a:endParaRPr>
          </a:p>
        </p:txBody>
      </p:sp>
    </p:spTree>
    <p:extLst>
      <p:ext uri="{BB962C8B-B14F-4D97-AF65-F5344CB8AC3E}">
        <p14:creationId xmlns:p14="http://schemas.microsoft.com/office/powerpoint/2010/main" val="1082106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p:cNvSpPr>
            <a:spLocks noGrp="1"/>
          </p:cNvSpPr>
          <p:nvPr>
            <p:ph type="subTitle" idx="1"/>
          </p:nvPr>
        </p:nvSpPr>
        <p:spPr>
          <a:xfrm>
            <a:off x="107503" y="116632"/>
            <a:ext cx="8892480" cy="1008112"/>
          </a:xfrm>
        </p:spPr>
        <p:txBody>
          <a:bodyPr/>
          <a:lstStyle/>
          <a:p>
            <a:pPr marL="447675" indent="-447675">
              <a:buClr>
                <a:schemeClr val="accent5">
                  <a:lumMod val="75000"/>
                </a:schemeClr>
              </a:buClr>
            </a:pPr>
            <a:r>
              <a:rPr lang="pt-BR" sz="4000" dirty="0" smtClean="0">
                <a:solidFill>
                  <a:schemeClr val="bg1"/>
                </a:solidFill>
                <a:latin typeface="Century Gothic" pitchFamily="34" charset="0"/>
              </a:rPr>
              <a:t>Limites (aproximados) de massas</a:t>
            </a:r>
          </a:p>
          <a:p>
            <a:pPr marL="447675" indent="-447675" algn="just">
              <a:buClr>
                <a:schemeClr val="accent5">
                  <a:lumMod val="75000"/>
                </a:schemeClr>
              </a:buClr>
              <a:buFont typeface="Wingdings" pitchFamily="2" charset="2"/>
              <a:buChar char="v"/>
            </a:pPr>
            <a:endParaRPr lang="pt-BR" sz="4000" b="0" dirty="0" smtClean="0">
              <a:solidFill>
                <a:schemeClr val="accent1"/>
              </a:solidFill>
              <a:latin typeface="Century Gothic" pitchFamily="34" charset="0"/>
            </a:endParaRPr>
          </a:p>
        </p:txBody>
      </p:sp>
      <p:sp>
        <p:nvSpPr>
          <p:cNvPr id="7" name="Retângulo 6"/>
          <p:cNvSpPr/>
          <p:nvPr/>
        </p:nvSpPr>
        <p:spPr>
          <a:xfrm>
            <a:off x="411751" y="1557947"/>
            <a:ext cx="8283983" cy="4247317"/>
          </a:xfrm>
          <a:prstGeom prst="rect">
            <a:avLst/>
          </a:prstGeom>
        </p:spPr>
        <p:txBody>
          <a:bodyPr wrap="square">
            <a:spAutoFit/>
          </a:bodyPr>
          <a:lstStyle/>
          <a:p>
            <a:pPr marL="457200" indent="-457200" algn="just">
              <a:buClr>
                <a:schemeClr val="accent1"/>
              </a:buClr>
              <a:buFont typeface="Wingdings" panose="05000000000000000000" pitchFamily="2" charset="2"/>
              <a:buChar char="v"/>
            </a:pPr>
            <a:r>
              <a:rPr lang="pt-BR" sz="3600" dirty="0" smtClean="0">
                <a:solidFill>
                  <a:schemeClr val="accent1"/>
                </a:solidFill>
                <a:latin typeface="Century Gothic" pitchFamily="34" charset="0"/>
              </a:rPr>
              <a:t>planetas: até </a:t>
            </a:r>
            <a:r>
              <a:rPr lang="pt-BR" sz="3600" dirty="0" smtClean="0">
                <a:solidFill>
                  <a:schemeClr val="bg1"/>
                </a:solidFill>
                <a:latin typeface="Century Gothic" pitchFamily="34" charset="0"/>
              </a:rPr>
              <a:t>12 massas de Júpiter </a:t>
            </a:r>
            <a:r>
              <a:rPr lang="pt-BR" sz="3600" dirty="0" smtClean="0">
                <a:solidFill>
                  <a:schemeClr val="accent1"/>
                </a:solidFill>
                <a:latin typeface="Century Gothic" pitchFamily="34" charset="0"/>
              </a:rPr>
              <a:t>(0,012 </a:t>
            </a:r>
            <a:r>
              <a:rPr lang="pt-BR" sz="3600" dirty="0" err="1" smtClean="0">
                <a:solidFill>
                  <a:schemeClr val="bg1"/>
                </a:solidFill>
                <a:latin typeface="Century Gothic" pitchFamily="34" charset="0"/>
              </a:rPr>
              <a:t>M</a:t>
            </a:r>
            <a:r>
              <a:rPr lang="pt-BR" sz="3600" baseline="-25000" dirty="0" err="1" smtClean="0">
                <a:solidFill>
                  <a:schemeClr val="bg1"/>
                </a:solidFill>
                <a:cs typeface="Arial"/>
              </a:rPr>
              <a:t>ʘ</a:t>
            </a:r>
            <a:r>
              <a:rPr lang="pt-BR" sz="3600" dirty="0" smtClean="0">
                <a:solidFill>
                  <a:schemeClr val="accent1"/>
                </a:solidFill>
                <a:latin typeface="Century Gothic" pitchFamily="34" charset="0"/>
              </a:rPr>
              <a:t>)</a:t>
            </a:r>
          </a:p>
          <a:p>
            <a:pPr marL="457200" indent="-457200" algn="just">
              <a:buClr>
                <a:schemeClr val="accent1"/>
              </a:buClr>
              <a:buFont typeface="Wingdings" panose="05000000000000000000" pitchFamily="2" charset="2"/>
              <a:buChar char="v"/>
            </a:pPr>
            <a:endParaRPr lang="pt-BR" sz="3600" dirty="0" smtClean="0">
              <a:solidFill>
                <a:schemeClr val="accent1"/>
              </a:solidFill>
              <a:latin typeface="Century Gothic" pitchFamily="34" charset="0"/>
            </a:endParaRPr>
          </a:p>
          <a:p>
            <a:pPr algn="just">
              <a:buClr>
                <a:schemeClr val="accent1"/>
              </a:buClr>
              <a:buFont typeface="Wingdings" pitchFamily="2" charset="2"/>
              <a:buChar char="v"/>
            </a:pPr>
            <a:r>
              <a:rPr lang="pt-BR" sz="3600" dirty="0" smtClean="0">
                <a:solidFill>
                  <a:schemeClr val="accent1"/>
                </a:solidFill>
                <a:latin typeface="Century Gothic" pitchFamily="34" charset="0"/>
              </a:rPr>
              <a:t> anãs marrons: </a:t>
            </a:r>
          </a:p>
          <a:p>
            <a:pPr algn="just">
              <a:buClr>
                <a:schemeClr val="accent1"/>
              </a:buClr>
            </a:pPr>
            <a:r>
              <a:rPr lang="pt-BR" sz="3600" dirty="0">
                <a:solidFill>
                  <a:schemeClr val="accent1"/>
                </a:solidFill>
                <a:latin typeface="Century Gothic" pitchFamily="34" charset="0"/>
              </a:rPr>
              <a:t> </a:t>
            </a:r>
            <a:r>
              <a:rPr lang="pt-BR" sz="3600" dirty="0" smtClean="0">
                <a:solidFill>
                  <a:schemeClr val="accent1"/>
                </a:solidFill>
                <a:latin typeface="Century Gothic" pitchFamily="34" charset="0"/>
              </a:rPr>
              <a:t>    </a:t>
            </a:r>
            <a:r>
              <a:rPr lang="pt-BR" sz="3600" dirty="0" smtClean="0">
                <a:solidFill>
                  <a:schemeClr val="bg1"/>
                </a:solidFill>
                <a:latin typeface="Century Gothic" pitchFamily="34" charset="0"/>
              </a:rPr>
              <a:t>0,012</a:t>
            </a:r>
            <a:r>
              <a:rPr lang="pt-BR" sz="3600" dirty="0" smtClean="0">
                <a:solidFill>
                  <a:schemeClr val="accent1"/>
                </a:solidFill>
                <a:latin typeface="Century Gothic" pitchFamily="34" charset="0"/>
              </a:rPr>
              <a:t> </a:t>
            </a:r>
            <a:r>
              <a:rPr lang="pt-BR" sz="3600" dirty="0" err="1">
                <a:solidFill>
                  <a:schemeClr val="accent1"/>
                </a:solidFill>
                <a:latin typeface="Century Gothic" pitchFamily="34" charset="0"/>
              </a:rPr>
              <a:t>M</a:t>
            </a:r>
            <a:r>
              <a:rPr lang="pt-BR" sz="3600" baseline="-25000" dirty="0" err="1">
                <a:solidFill>
                  <a:schemeClr val="accent1"/>
                </a:solidFill>
                <a:cs typeface="Arial"/>
              </a:rPr>
              <a:t>ʘ</a:t>
            </a:r>
            <a:r>
              <a:rPr lang="pt-BR" sz="3600" dirty="0" smtClean="0">
                <a:solidFill>
                  <a:schemeClr val="accent1"/>
                </a:solidFill>
                <a:latin typeface="Century Gothic" pitchFamily="34" charset="0"/>
              </a:rPr>
              <a:t> &lt; M &lt; </a:t>
            </a:r>
            <a:r>
              <a:rPr lang="pt-BR" sz="3600" dirty="0" smtClean="0">
                <a:solidFill>
                  <a:schemeClr val="bg1"/>
                </a:solidFill>
                <a:latin typeface="Century Gothic" pitchFamily="34" charset="0"/>
              </a:rPr>
              <a:t>0,080</a:t>
            </a:r>
            <a:r>
              <a:rPr lang="pt-BR" sz="3600" dirty="0" smtClean="0">
                <a:solidFill>
                  <a:schemeClr val="accent1"/>
                </a:solidFill>
                <a:latin typeface="Century Gothic" pitchFamily="34" charset="0"/>
              </a:rPr>
              <a:t> </a:t>
            </a:r>
            <a:r>
              <a:rPr lang="pt-BR" sz="3600" dirty="0" err="1" smtClean="0">
                <a:solidFill>
                  <a:schemeClr val="accent1"/>
                </a:solidFill>
                <a:latin typeface="Century Gothic" pitchFamily="34" charset="0"/>
              </a:rPr>
              <a:t>M</a:t>
            </a:r>
            <a:r>
              <a:rPr lang="pt-BR" sz="3600" baseline="-25000" dirty="0" err="1" smtClean="0">
                <a:solidFill>
                  <a:schemeClr val="accent1"/>
                </a:solidFill>
                <a:cs typeface="Arial"/>
              </a:rPr>
              <a:t>ʘ</a:t>
            </a:r>
            <a:endParaRPr lang="pt-BR" sz="3600" baseline="-25000" dirty="0" smtClean="0">
              <a:solidFill>
                <a:schemeClr val="accent1"/>
              </a:solidFill>
              <a:cs typeface="Arial"/>
            </a:endParaRPr>
          </a:p>
          <a:p>
            <a:pPr algn="just">
              <a:buClr>
                <a:schemeClr val="accent1"/>
              </a:buClr>
            </a:pPr>
            <a:endParaRPr lang="pt-BR" sz="3600" dirty="0" smtClean="0">
              <a:solidFill>
                <a:schemeClr val="accent1"/>
              </a:solidFill>
              <a:latin typeface="Century Gothic" pitchFamily="34" charset="0"/>
            </a:endParaRPr>
          </a:p>
          <a:p>
            <a:pPr algn="just">
              <a:lnSpc>
                <a:spcPct val="150000"/>
              </a:lnSpc>
              <a:buClr>
                <a:schemeClr val="accent1"/>
              </a:buClr>
              <a:buFont typeface="Wingdings" pitchFamily="2" charset="2"/>
              <a:buChar char="v"/>
            </a:pPr>
            <a:r>
              <a:rPr lang="pt-BR" sz="3600" dirty="0" smtClean="0">
                <a:solidFill>
                  <a:schemeClr val="accent1"/>
                </a:solidFill>
                <a:latin typeface="Century Gothic" pitchFamily="34" charset="0"/>
              </a:rPr>
              <a:t> estrelas: </a:t>
            </a:r>
            <a:r>
              <a:rPr lang="pt-BR" sz="3600" dirty="0" smtClean="0">
                <a:solidFill>
                  <a:schemeClr val="bg1"/>
                </a:solidFill>
                <a:latin typeface="Century Gothic" pitchFamily="34" charset="0"/>
              </a:rPr>
              <a:t>0,080</a:t>
            </a:r>
            <a:r>
              <a:rPr lang="pt-BR" sz="3600" dirty="0" smtClean="0">
                <a:solidFill>
                  <a:schemeClr val="accent1"/>
                </a:solidFill>
                <a:latin typeface="Century Gothic" pitchFamily="34" charset="0"/>
              </a:rPr>
              <a:t> M</a:t>
            </a:r>
            <a:r>
              <a:rPr lang="pt-BR" sz="3600" baseline="-25000" dirty="0" smtClean="0">
                <a:solidFill>
                  <a:schemeClr val="accent1"/>
                </a:solidFill>
                <a:cs typeface="Arial"/>
              </a:rPr>
              <a:t>ʘ </a:t>
            </a:r>
            <a:r>
              <a:rPr lang="pt-BR" sz="3600" dirty="0" smtClean="0">
                <a:solidFill>
                  <a:schemeClr val="accent1"/>
                </a:solidFill>
                <a:latin typeface="Century Gothic" panose="020B0502020202020204" pitchFamily="34" charset="0"/>
                <a:cs typeface="Arial"/>
              </a:rPr>
              <a:t>&lt; M &lt; </a:t>
            </a:r>
            <a:r>
              <a:rPr lang="pt-BR" sz="3600" dirty="0" smtClean="0">
                <a:solidFill>
                  <a:schemeClr val="bg1"/>
                </a:solidFill>
                <a:latin typeface="Century Gothic" panose="020B0502020202020204" pitchFamily="34" charset="0"/>
                <a:cs typeface="Arial"/>
              </a:rPr>
              <a:t>150</a:t>
            </a:r>
            <a:r>
              <a:rPr lang="pt-BR" sz="3600" dirty="0" smtClean="0">
                <a:solidFill>
                  <a:schemeClr val="accent1"/>
                </a:solidFill>
                <a:latin typeface="Century Gothic" panose="020B0502020202020204" pitchFamily="34" charset="0"/>
                <a:cs typeface="Arial"/>
              </a:rPr>
              <a:t> </a:t>
            </a:r>
            <a:r>
              <a:rPr lang="pt-BR" sz="3600" dirty="0" smtClean="0">
                <a:solidFill>
                  <a:schemeClr val="accent1"/>
                </a:solidFill>
                <a:latin typeface="Century Gothic" pitchFamily="34" charset="0"/>
              </a:rPr>
              <a:t>M</a:t>
            </a:r>
            <a:r>
              <a:rPr lang="pt-BR" sz="3600" baseline="-25000" dirty="0" smtClean="0">
                <a:solidFill>
                  <a:schemeClr val="accent1"/>
                </a:solidFill>
                <a:cs typeface="Arial"/>
              </a:rPr>
              <a:t>ʘ</a:t>
            </a:r>
            <a:endParaRPr lang="pt-BR" sz="3600" dirty="0" smtClean="0">
              <a:solidFill>
                <a:schemeClr val="accent1"/>
              </a:solidFill>
              <a:latin typeface="Century Gothic" pitchFamily="34" charset="0"/>
            </a:endParaRPr>
          </a:p>
        </p:txBody>
      </p:sp>
    </p:spTree>
    <p:extLst>
      <p:ext uri="{BB962C8B-B14F-4D97-AF65-F5344CB8AC3E}">
        <p14:creationId xmlns:p14="http://schemas.microsoft.com/office/powerpoint/2010/main" val="3098536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20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2010906"/>
            <a:ext cx="7162800" cy="2168565"/>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Evolução de estrelas de pouca massa</a:t>
            </a: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198" name="Conector reto 197"/>
          <p:cNvCxnSpPr/>
          <p:nvPr/>
        </p:nvCxnSpPr>
        <p:spPr bwMode="auto">
          <a:xfrm flipV="1">
            <a:off x="1907704" y="3703466"/>
            <a:ext cx="3724974" cy="503"/>
          </a:xfrm>
          <a:prstGeom prst="line">
            <a:avLst/>
          </a:prstGeom>
          <a:solidFill>
            <a:schemeClr val="accent1"/>
          </a:solidFill>
          <a:ln w="44450" cap="flat" cmpd="sng" algn="ctr">
            <a:solidFill>
              <a:schemeClr val="bg1"/>
            </a:solidFill>
            <a:prstDash val="sysDot"/>
            <a:round/>
            <a:headEnd type="none" w="sm" len="sm"/>
            <a:tailEnd type="none" w="sm" len="sm"/>
          </a:ln>
          <a:effectLst/>
        </p:spPr>
      </p:cxnSp>
      <p:cxnSp>
        <p:nvCxnSpPr>
          <p:cNvPr id="200" name="Conector reto 199"/>
          <p:cNvCxnSpPr/>
          <p:nvPr/>
        </p:nvCxnSpPr>
        <p:spPr bwMode="auto">
          <a:xfrm flipV="1">
            <a:off x="5676837" y="3736428"/>
            <a:ext cx="3442" cy="2327251"/>
          </a:xfrm>
          <a:prstGeom prst="line">
            <a:avLst/>
          </a:prstGeom>
          <a:solidFill>
            <a:schemeClr val="accent1"/>
          </a:solidFill>
          <a:ln w="44450" cap="flat" cmpd="sng" algn="ctr">
            <a:solidFill>
              <a:schemeClr val="bg1"/>
            </a:solidFill>
            <a:prstDash val="sysDot"/>
            <a:round/>
            <a:headEnd type="none" w="sm" len="sm"/>
            <a:tailEnd type="none" w="sm" len="sm"/>
          </a:ln>
          <a:effectLst/>
        </p:spPr>
      </p:cxnSp>
      <p:cxnSp>
        <p:nvCxnSpPr>
          <p:cNvPr id="172" name="Conector reto 171"/>
          <p:cNvCxnSpPr/>
          <p:nvPr/>
        </p:nvCxnSpPr>
        <p:spPr bwMode="auto">
          <a:xfrm>
            <a:off x="2411760" y="1078032"/>
            <a:ext cx="6243842" cy="1851922"/>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cxnSp>
        <p:nvCxnSpPr>
          <p:cNvPr id="175" name="Conector reto 174"/>
          <p:cNvCxnSpPr/>
          <p:nvPr/>
        </p:nvCxnSpPr>
        <p:spPr bwMode="auto">
          <a:xfrm>
            <a:off x="2349305" y="1955409"/>
            <a:ext cx="6286841" cy="1842931"/>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cxnSp>
        <p:nvCxnSpPr>
          <p:cNvPr id="201" name="Conector reto 200"/>
          <p:cNvCxnSpPr/>
          <p:nvPr/>
        </p:nvCxnSpPr>
        <p:spPr bwMode="auto">
          <a:xfrm>
            <a:off x="2349305" y="2771335"/>
            <a:ext cx="6278225" cy="1809793"/>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cxnSp>
        <p:nvCxnSpPr>
          <p:cNvPr id="202" name="Conector reto 201"/>
          <p:cNvCxnSpPr/>
          <p:nvPr/>
        </p:nvCxnSpPr>
        <p:spPr bwMode="auto">
          <a:xfrm>
            <a:off x="2335237" y="3657600"/>
            <a:ext cx="6320365" cy="1787624"/>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20" name="CaixaDeTexto 219"/>
          <p:cNvSpPr txBox="1"/>
          <p:nvPr/>
        </p:nvSpPr>
        <p:spPr>
          <a:xfrm>
            <a:off x="7452320" y="3212976"/>
            <a:ext cx="1728192" cy="523220"/>
          </a:xfrm>
          <a:prstGeom prst="rect">
            <a:avLst/>
          </a:prstGeom>
          <a:noFill/>
        </p:spPr>
        <p:txBody>
          <a:bodyPr wrap="square" rtlCol="0">
            <a:spAutoFit/>
          </a:bodyPr>
          <a:lstStyle/>
          <a:p>
            <a:r>
              <a:rPr lang="pt-BR" sz="2800" dirty="0" smtClean="0">
                <a:solidFill>
                  <a:schemeClr val="bg1"/>
                </a:solidFill>
                <a:latin typeface="Century Gothic" pitchFamily="34" charset="0"/>
              </a:rPr>
              <a:t>10 R</a:t>
            </a:r>
            <a:r>
              <a:rPr lang="pt-BR" sz="2800" baseline="-25000" dirty="0" smtClean="0">
                <a:solidFill>
                  <a:schemeClr val="bg1"/>
                </a:solidFill>
                <a:latin typeface="Arial"/>
                <a:cs typeface="Arial"/>
              </a:rPr>
              <a:t>ʘ</a:t>
            </a:r>
            <a:endParaRPr lang="pt-BR" sz="2800" dirty="0">
              <a:solidFill>
                <a:schemeClr val="bg1"/>
              </a:solidFill>
              <a:latin typeface="Century Gothic" pitchFamily="34" charset="0"/>
            </a:endParaRPr>
          </a:p>
        </p:txBody>
      </p:sp>
      <p:sp>
        <p:nvSpPr>
          <p:cNvPr id="251" name="CaixaDeTexto 250"/>
          <p:cNvSpPr txBox="1"/>
          <p:nvPr/>
        </p:nvSpPr>
        <p:spPr>
          <a:xfrm>
            <a:off x="7596336" y="4077072"/>
            <a:ext cx="1728192" cy="954107"/>
          </a:xfrm>
          <a:prstGeom prst="rect">
            <a:avLst/>
          </a:prstGeom>
          <a:noFill/>
        </p:spPr>
        <p:txBody>
          <a:bodyPr wrap="square" rtlCol="0">
            <a:spAutoFit/>
          </a:bodyPr>
          <a:lstStyle/>
          <a:p>
            <a:r>
              <a:rPr lang="pt-BR" sz="2800" dirty="0" smtClean="0">
                <a:solidFill>
                  <a:schemeClr val="bg1"/>
                </a:solidFill>
                <a:latin typeface="Century Gothic" pitchFamily="34" charset="0"/>
              </a:rPr>
              <a:t>1R</a:t>
            </a:r>
            <a:r>
              <a:rPr lang="pt-BR" sz="2800" baseline="-25000" dirty="0" smtClean="0">
                <a:solidFill>
                  <a:schemeClr val="bg1"/>
                </a:solidFill>
                <a:latin typeface="Arial"/>
                <a:cs typeface="Arial"/>
              </a:rPr>
              <a:t>ʘ</a:t>
            </a:r>
            <a:endParaRPr lang="pt-BR" sz="2800" kern="0" baseline="-25000" dirty="0" smtClean="0">
              <a:solidFill>
                <a:schemeClr val="bg1"/>
              </a:solidFill>
              <a:latin typeface="Century Gothic" pitchFamily="34" charset="0"/>
            </a:endParaRPr>
          </a:p>
          <a:p>
            <a:endParaRPr lang="pt-BR" sz="2800" dirty="0">
              <a:solidFill>
                <a:schemeClr val="bg1"/>
              </a:solidFill>
              <a:latin typeface="Century Gothic" pitchFamily="34" charset="0"/>
            </a:endParaRPr>
          </a:p>
        </p:txBody>
      </p:sp>
      <p:sp>
        <p:nvSpPr>
          <p:cNvPr id="278" name="CaixaDeTexto 277"/>
          <p:cNvSpPr txBox="1"/>
          <p:nvPr/>
        </p:nvSpPr>
        <p:spPr>
          <a:xfrm>
            <a:off x="827584" y="683985"/>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44" name="Elipse 43"/>
          <p:cNvSpPr>
            <a:spLocks/>
          </p:cNvSpPr>
          <p:nvPr/>
        </p:nvSpPr>
        <p:spPr bwMode="auto">
          <a:xfrm>
            <a:off x="4139952" y="3008101"/>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Elipse 44"/>
          <p:cNvSpPr>
            <a:spLocks/>
          </p:cNvSpPr>
          <p:nvPr/>
        </p:nvSpPr>
        <p:spPr bwMode="auto">
          <a:xfrm>
            <a:off x="4572000"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Elipse 45"/>
          <p:cNvSpPr>
            <a:spLocks/>
          </p:cNvSpPr>
          <p:nvPr/>
        </p:nvSpPr>
        <p:spPr bwMode="auto">
          <a:xfrm>
            <a:off x="5652120" y="3800189"/>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Elipse 46"/>
          <p:cNvSpPr>
            <a:spLocks/>
          </p:cNvSpPr>
          <p:nvPr/>
        </p:nvSpPr>
        <p:spPr bwMode="auto">
          <a:xfrm>
            <a:off x="5829132" y="380845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Elipse 47"/>
          <p:cNvSpPr>
            <a:spLocks/>
          </p:cNvSpPr>
          <p:nvPr/>
        </p:nvSpPr>
        <p:spPr bwMode="auto">
          <a:xfrm>
            <a:off x="7164288" y="438324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9" name="Elipse 48"/>
          <p:cNvSpPr>
            <a:spLocks/>
          </p:cNvSpPr>
          <p:nvPr/>
        </p:nvSpPr>
        <p:spPr bwMode="auto">
          <a:xfrm>
            <a:off x="3707904" y="3152117"/>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p:cNvSpPr>
          <p:nvPr/>
        </p:nvSpPr>
        <p:spPr bwMode="auto">
          <a:xfrm>
            <a:off x="3203848" y="2792077"/>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Elipse 51"/>
          <p:cNvSpPr>
            <a:spLocks noChangeAspect="1"/>
          </p:cNvSpPr>
          <p:nvPr/>
        </p:nvSpPr>
        <p:spPr bwMode="auto">
          <a:xfrm>
            <a:off x="3998320" y="5029949"/>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a:spLocks noChangeAspect="1"/>
          </p:cNvSpPr>
          <p:nvPr/>
        </p:nvSpPr>
        <p:spPr bwMode="auto">
          <a:xfrm>
            <a:off x="4086029" y="475761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6" name="Elipse 55"/>
          <p:cNvSpPr>
            <a:spLocks noChangeAspect="1"/>
          </p:cNvSpPr>
          <p:nvPr/>
        </p:nvSpPr>
        <p:spPr bwMode="auto">
          <a:xfrm>
            <a:off x="4197576"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7" name="Elipse 56"/>
          <p:cNvSpPr>
            <a:spLocks noChangeAspect="1"/>
          </p:cNvSpPr>
          <p:nvPr/>
        </p:nvSpPr>
        <p:spPr bwMode="auto">
          <a:xfrm>
            <a:off x="4053562" y="530121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8" name="Elipse 57"/>
          <p:cNvSpPr>
            <a:spLocks noChangeAspect="1"/>
          </p:cNvSpPr>
          <p:nvPr/>
        </p:nvSpPr>
        <p:spPr bwMode="auto">
          <a:xfrm>
            <a:off x="3494262" y="494116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a:spLocks noChangeAspect="1"/>
          </p:cNvSpPr>
          <p:nvPr/>
        </p:nvSpPr>
        <p:spPr bwMode="auto">
          <a:xfrm>
            <a:off x="3677076" y="5054037"/>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Elipse 59"/>
          <p:cNvSpPr>
            <a:spLocks noChangeAspect="1"/>
          </p:cNvSpPr>
          <p:nvPr/>
        </p:nvSpPr>
        <p:spPr bwMode="auto">
          <a:xfrm>
            <a:off x="3615518" y="5206440"/>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Elipse 60"/>
          <p:cNvSpPr>
            <a:spLocks noChangeAspect="1"/>
          </p:cNvSpPr>
          <p:nvPr/>
        </p:nvSpPr>
        <p:spPr bwMode="auto">
          <a:xfrm>
            <a:off x="3422262" y="5229208"/>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3" name="Elipse 62"/>
          <p:cNvSpPr>
            <a:spLocks noChangeAspect="1"/>
          </p:cNvSpPr>
          <p:nvPr/>
        </p:nvSpPr>
        <p:spPr bwMode="auto">
          <a:xfrm>
            <a:off x="4485608" y="4941173"/>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a:spLocks noChangeAspect="1"/>
          </p:cNvSpPr>
          <p:nvPr/>
        </p:nvSpPr>
        <p:spPr bwMode="auto">
          <a:xfrm>
            <a:off x="4341592" y="5085189"/>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a:spLocks/>
          </p:cNvSpPr>
          <p:nvPr/>
        </p:nvSpPr>
        <p:spPr bwMode="auto">
          <a:xfrm>
            <a:off x="3923928" y="3008101"/>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Elipse 65"/>
          <p:cNvSpPr>
            <a:spLocks/>
          </p:cNvSpPr>
          <p:nvPr/>
        </p:nvSpPr>
        <p:spPr bwMode="auto">
          <a:xfrm>
            <a:off x="3923928" y="322412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9" name="Elipse 68"/>
          <p:cNvSpPr>
            <a:spLocks/>
          </p:cNvSpPr>
          <p:nvPr/>
        </p:nvSpPr>
        <p:spPr bwMode="auto">
          <a:xfrm>
            <a:off x="687625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0" name="Elipse 69"/>
          <p:cNvSpPr>
            <a:spLocks/>
          </p:cNvSpPr>
          <p:nvPr/>
        </p:nvSpPr>
        <p:spPr bwMode="auto">
          <a:xfrm>
            <a:off x="7596336" y="474328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1" name="Elipse 70"/>
          <p:cNvSpPr>
            <a:spLocks/>
          </p:cNvSpPr>
          <p:nvPr/>
        </p:nvSpPr>
        <p:spPr bwMode="auto">
          <a:xfrm>
            <a:off x="7660529" y="484989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2" name="Elipse 71"/>
          <p:cNvSpPr>
            <a:spLocks/>
          </p:cNvSpPr>
          <p:nvPr/>
        </p:nvSpPr>
        <p:spPr bwMode="auto">
          <a:xfrm>
            <a:off x="7812360" y="515915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73" name="Elipse 72"/>
          <p:cNvSpPr>
            <a:spLocks/>
          </p:cNvSpPr>
          <p:nvPr/>
        </p:nvSpPr>
        <p:spPr bwMode="auto">
          <a:xfrm>
            <a:off x="6347899" y="385928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4" name="Elipse 73"/>
          <p:cNvSpPr>
            <a:spLocks/>
          </p:cNvSpPr>
          <p:nvPr/>
        </p:nvSpPr>
        <p:spPr bwMode="auto">
          <a:xfrm rot="349981">
            <a:off x="6966870" y="43956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Elipse 74"/>
          <p:cNvSpPr>
            <a:spLocks/>
          </p:cNvSpPr>
          <p:nvPr/>
        </p:nvSpPr>
        <p:spPr bwMode="auto">
          <a:xfrm rot="349981">
            <a:off x="6524897" y="410389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Elipse 75"/>
          <p:cNvSpPr>
            <a:spLocks/>
          </p:cNvSpPr>
          <p:nvPr/>
        </p:nvSpPr>
        <p:spPr bwMode="auto">
          <a:xfrm rot="349981">
            <a:off x="7461001" y="258691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Elipse 76"/>
          <p:cNvSpPr>
            <a:spLocks/>
          </p:cNvSpPr>
          <p:nvPr/>
        </p:nvSpPr>
        <p:spPr bwMode="auto">
          <a:xfrm>
            <a:off x="6054487" y="386793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8" name="Elipse 77"/>
          <p:cNvSpPr>
            <a:spLocks/>
          </p:cNvSpPr>
          <p:nvPr/>
        </p:nvSpPr>
        <p:spPr bwMode="auto">
          <a:xfrm>
            <a:off x="5592571" y="3613466"/>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Elipse 79"/>
          <p:cNvSpPr>
            <a:spLocks/>
          </p:cNvSpPr>
          <p:nvPr/>
        </p:nvSpPr>
        <p:spPr bwMode="auto">
          <a:xfrm>
            <a:off x="6012160" y="4023201"/>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1" name="Elipse 80"/>
          <p:cNvSpPr>
            <a:spLocks/>
          </p:cNvSpPr>
          <p:nvPr/>
        </p:nvSpPr>
        <p:spPr bwMode="auto">
          <a:xfrm>
            <a:off x="5148064" y="3512157"/>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Elipse 81"/>
          <p:cNvSpPr>
            <a:spLocks/>
          </p:cNvSpPr>
          <p:nvPr/>
        </p:nvSpPr>
        <p:spPr bwMode="auto">
          <a:xfrm>
            <a:off x="5134424" y="371845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3" name="Elipse 82"/>
          <p:cNvSpPr>
            <a:spLocks/>
          </p:cNvSpPr>
          <p:nvPr/>
        </p:nvSpPr>
        <p:spPr bwMode="auto">
          <a:xfrm>
            <a:off x="7724178" y="501513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4" name="Elipse 83"/>
          <p:cNvSpPr>
            <a:spLocks/>
          </p:cNvSpPr>
          <p:nvPr/>
        </p:nvSpPr>
        <p:spPr bwMode="auto">
          <a:xfrm>
            <a:off x="6516216" y="423922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5" name="Elipse 84"/>
          <p:cNvSpPr>
            <a:spLocks/>
          </p:cNvSpPr>
          <p:nvPr/>
        </p:nvSpPr>
        <p:spPr bwMode="auto">
          <a:xfrm rot="349981">
            <a:off x="7513858" y="49523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86" name="Elipse 85"/>
          <p:cNvSpPr>
            <a:spLocks/>
          </p:cNvSpPr>
          <p:nvPr/>
        </p:nvSpPr>
        <p:spPr bwMode="auto">
          <a:xfrm rot="349981">
            <a:off x="6524897" y="3234988"/>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7" name="Elipse 86"/>
          <p:cNvSpPr>
            <a:spLocks/>
          </p:cNvSpPr>
          <p:nvPr/>
        </p:nvSpPr>
        <p:spPr bwMode="auto">
          <a:xfrm>
            <a:off x="7020272" y="27942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8" name="Elipse 87"/>
          <p:cNvSpPr>
            <a:spLocks/>
          </p:cNvSpPr>
          <p:nvPr/>
        </p:nvSpPr>
        <p:spPr bwMode="auto">
          <a:xfrm rot="349981">
            <a:off x="6236865" y="28749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9" name="Elipse 88"/>
          <p:cNvSpPr>
            <a:spLocks/>
          </p:cNvSpPr>
          <p:nvPr/>
        </p:nvSpPr>
        <p:spPr bwMode="auto">
          <a:xfrm rot="349981">
            <a:off x="7172969" y="309097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0" name="Elipse 89"/>
          <p:cNvSpPr>
            <a:spLocks/>
          </p:cNvSpPr>
          <p:nvPr/>
        </p:nvSpPr>
        <p:spPr bwMode="auto">
          <a:xfrm rot="349981">
            <a:off x="6380881" y="29469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1" name="Elipse 90"/>
          <p:cNvSpPr>
            <a:spLocks/>
          </p:cNvSpPr>
          <p:nvPr/>
        </p:nvSpPr>
        <p:spPr bwMode="auto">
          <a:xfrm>
            <a:off x="7507157" y="522959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2" name="Elipse 91"/>
          <p:cNvSpPr>
            <a:spLocks/>
          </p:cNvSpPr>
          <p:nvPr/>
        </p:nvSpPr>
        <p:spPr bwMode="auto">
          <a:xfrm>
            <a:off x="7637734" y="525290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3" name="Elipse 92"/>
          <p:cNvSpPr>
            <a:spLocks/>
          </p:cNvSpPr>
          <p:nvPr/>
        </p:nvSpPr>
        <p:spPr bwMode="auto">
          <a:xfrm>
            <a:off x="7740352" y="5391353"/>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4" name="Elipse 93"/>
          <p:cNvSpPr>
            <a:spLocks/>
          </p:cNvSpPr>
          <p:nvPr/>
        </p:nvSpPr>
        <p:spPr bwMode="auto">
          <a:xfrm>
            <a:off x="781236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5" name="Elipse 94"/>
          <p:cNvSpPr>
            <a:spLocks/>
          </p:cNvSpPr>
          <p:nvPr/>
        </p:nvSpPr>
        <p:spPr bwMode="auto">
          <a:xfrm>
            <a:off x="7997636" y="5385060"/>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6" name="Elipse 95"/>
          <p:cNvSpPr>
            <a:spLocks/>
          </p:cNvSpPr>
          <p:nvPr/>
        </p:nvSpPr>
        <p:spPr bwMode="auto">
          <a:xfrm>
            <a:off x="7945876" y="5241047"/>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97" name="Elipse 96"/>
          <p:cNvSpPr>
            <a:spLocks/>
          </p:cNvSpPr>
          <p:nvPr/>
        </p:nvSpPr>
        <p:spPr bwMode="auto">
          <a:xfrm>
            <a:off x="7452320" y="5319345"/>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98" name="Elipse 97"/>
          <p:cNvSpPr>
            <a:spLocks/>
          </p:cNvSpPr>
          <p:nvPr/>
        </p:nvSpPr>
        <p:spPr bwMode="auto">
          <a:xfrm rot="1728569">
            <a:off x="7398989" y="471067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9" name="Elipse 98"/>
          <p:cNvSpPr>
            <a:spLocks/>
          </p:cNvSpPr>
          <p:nvPr/>
        </p:nvSpPr>
        <p:spPr bwMode="auto">
          <a:xfrm rot="2078550">
            <a:off x="7809842" y="492960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00" name="Elipse 99"/>
          <p:cNvSpPr>
            <a:spLocks/>
          </p:cNvSpPr>
          <p:nvPr/>
        </p:nvSpPr>
        <p:spPr bwMode="auto">
          <a:xfrm rot="2078550">
            <a:off x="7319412" y="491657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1" name="Elipse 100"/>
          <p:cNvSpPr>
            <a:spLocks/>
          </p:cNvSpPr>
          <p:nvPr/>
        </p:nvSpPr>
        <p:spPr bwMode="auto">
          <a:xfrm rot="1728569">
            <a:off x="7196519" y="281316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2" name="Elipse 101"/>
          <p:cNvSpPr>
            <a:spLocks/>
          </p:cNvSpPr>
          <p:nvPr/>
        </p:nvSpPr>
        <p:spPr bwMode="auto">
          <a:xfrm rot="2078550">
            <a:off x="7467985" y="4850495"/>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3" name="Elipse 102"/>
          <p:cNvSpPr>
            <a:spLocks/>
          </p:cNvSpPr>
          <p:nvPr/>
        </p:nvSpPr>
        <p:spPr bwMode="auto">
          <a:xfrm rot="2078550">
            <a:off x="7362355" y="2720334"/>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4" name="Elipse 103"/>
          <p:cNvSpPr>
            <a:spLocks/>
          </p:cNvSpPr>
          <p:nvPr/>
        </p:nvSpPr>
        <p:spPr bwMode="auto">
          <a:xfrm>
            <a:off x="5868144"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5" name="Elipse 104"/>
          <p:cNvSpPr>
            <a:spLocks/>
          </p:cNvSpPr>
          <p:nvPr/>
        </p:nvSpPr>
        <p:spPr bwMode="auto">
          <a:xfrm>
            <a:off x="6012160" y="329613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6" name="Elipse 105"/>
          <p:cNvSpPr>
            <a:spLocks/>
          </p:cNvSpPr>
          <p:nvPr/>
        </p:nvSpPr>
        <p:spPr bwMode="auto">
          <a:xfrm>
            <a:off x="6093866" y="368814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7" name="Elipse 106"/>
          <p:cNvSpPr>
            <a:spLocks/>
          </p:cNvSpPr>
          <p:nvPr/>
        </p:nvSpPr>
        <p:spPr bwMode="auto">
          <a:xfrm>
            <a:off x="5868144" y="3944205"/>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8" name="Elipse 107"/>
          <p:cNvSpPr>
            <a:spLocks noChangeAspect="1"/>
          </p:cNvSpPr>
          <p:nvPr/>
        </p:nvSpPr>
        <p:spPr bwMode="auto">
          <a:xfrm>
            <a:off x="2987824" y="4941168"/>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0" name="Elipse 109"/>
          <p:cNvSpPr>
            <a:spLocks noChangeAspect="1"/>
          </p:cNvSpPr>
          <p:nvPr/>
        </p:nvSpPr>
        <p:spPr bwMode="auto">
          <a:xfrm>
            <a:off x="3854302" y="5101955"/>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2" name="Elipse 111"/>
          <p:cNvSpPr>
            <a:spLocks noChangeAspect="1"/>
          </p:cNvSpPr>
          <p:nvPr/>
        </p:nvSpPr>
        <p:spPr bwMode="auto">
          <a:xfrm>
            <a:off x="3856362"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3" name="Elipse 112"/>
          <p:cNvSpPr>
            <a:spLocks noChangeAspect="1"/>
          </p:cNvSpPr>
          <p:nvPr/>
        </p:nvSpPr>
        <p:spPr bwMode="auto">
          <a:xfrm>
            <a:off x="3691455" y="4941168"/>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4" name="Elipse 113"/>
          <p:cNvSpPr>
            <a:spLocks noChangeAspect="1"/>
          </p:cNvSpPr>
          <p:nvPr/>
        </p:nvSpPr>
        <p:spPr bwMode="auto">
          <a:xfrm>
            <a:off x="4286350" y="4869160"/>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6" name="Elipse 115"/>
          <p:cNvSpPr>
            <a:spLocks noChangeAspect="1"/>
          </p:cNvSpPr>
          <p:nvPr/>
        </p:nvSpPr>
        <p:spPr bwMode="auto">
          <a:xfrm>
            <a:off x="3278238" y="508518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7" name="Elipse 116"/>
          <p:cNvSpPr>
            <a:spLocks noChangeAspect="1"/>
          </p:cNvSpPr>
          <p:nvPr/>
        </p:nvSpPr>
        <p:spPr bwMode="auto">
          <a:xfrm>
            <a:off x="3350246" y="4725144"/>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8" name="Elipse 117"/>
          <p:cNvSpPr>
            <a:spLocks noChangeAspect="1"/>
          </p:cNvSpPr>
          <p:nvPr/>
        </p:nvSpPr>
        <p:spPr bwMode="auto">
          <a:xfrm>
            <a:off x="3045448" y="5150397"/>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9" name="Elipse 118"/>
          <p:cNvSpPr>
            <a:spLocks noChangeAspect="1"/>
          </p:cNvSpPr>
          <p:nvPr/>
        </p:nvSpPr>
        <p:spPr bwMode="auto">
          <a:xfrm>
            <a:off x="3278241" y="5301211"/>
            <a:ext cx="158400" cy="1584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0" name="Elipse 119"/>
          <p:cNvSpPr>
            <a:spLocks noChangeAspect="1"/>
          </p:cNvSpPr>
          <p:nvPr/>
        </p:nvSpPr>
        <p:spPr bwMode="auto">
          <a:xfrm>
            <a:off x="3691458" y="5286827"/>
            <a:ext cx="158400" cy="1584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1" name="Elipse 120"/>
          <p:cNvSpPr>
            <a:spLocks noChangeAspect="1"/>
          </p:cNvSpPr>
          <p:nvPr/>
        </p:nvSpPr>
        <p:spPr bwMode="auto">
          <a:xfrm>
            <a:off x="4430366" y="5301208"/>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2" name="Elipse 121"/>
          <p:cNvSpPr>
            <a:spLocks noChangeAspect="1"/>
          </p:cNvSpPr>
          <p:nvPr/>
        </p:nvSpPr>
        <p:spPr bwMode="auto">
          <a:xfrm>
            <a:off x="4197574" y="5157195"/>
            <a:ext cx="158400" cy="158400"/>
          </a:xfrm>
          <a:prstGeom prst="ellipse">
            <a:avLst/>
          </a:prstGeom>
          <a:gradFill flip="none" rotWithShape="1">
            <a:gsLst>
              <a:gs pos="22000">
                <a:schemeClr val="bg1"/>
              </a:gs>
              <a:gs pos="28000">
                <a:schemeClr val="bg1">
                  <a:lumMod val="95000"/>
                </a:schemeClr>
              </a:gs>
              <a:gs pos="95000">
                <a:schemeClr val="bg1">
                  <a:lumMod val="65000"/>
                  <a:alpha val="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3" name="Elipse 122"/>
          <p:cNvSpPr>
            <a:spLocks/>
          </p:cNvSpPr>
          <p:nvPr/>
        </p:nvSpPr>
        <p:spPr bwMode="auto">
          <a:xfrm>
            <a:off x="3635896" y="2492896"/>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5" name="Elipse 124"/>
          <p:cNvSpPr>
            <a:spLocks/>
          </p:cNvSpPr>
          <p:nvPr/>
        </p:nvSpPr>
        <p:spPr bwMode="auto">
          <a:xfrm rot="1305844">
            <a:off x="8109460" y="2605191"/>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6" name="Elipse 125"/>
          <p:cNvSpPr>
            <a:spLocks/>
          </p:cNvSpPr>
          <p:nvPr/>
        </p:nvSpPr>
        <p:spPr bwMode="auto">
          <a:xfrm rot="1305844">
            <a:off x="7911324" y="2749207"/>
            <a:ext cx="180000" cy="180000"/>
          </a:xfrm>
          <a:prstGeom prst="ellipse">
            <a:avLst/>
          </a:prstGeom>
          <a:gradFill>
            <a:gsLst>
              <a:gs pos="9000">
                <a:srgbClr val="FF8989"/>
              </a:gs>
              <a:gs pos="32000">
                <a:srgbClr val="C00000"/>
              </a:gs>
              <a:gs pos="100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chemeClr val="bg1"/>
              </a:solidFill>
              <a:effectLst/>
              <a:latin typeface="Arial" charset="0"/>
            </a:endParaRPr>
          </a:p>
        </p:txBody>
      </p:sp>
      <p:sp>
        <p:nvSpPr>
          <p:cNvPr id="127" name="Elipse 126"/>
          <p:cNvSpPr>
            <a:spLocks/>
          </p:cNvSpPr>
          <p:nvPr/>
        </p:nvSpPr>
        <p:spPr bwMode="auto">
          <a:xfrm rot="349981">
            <a:off x="6831591" y="4469260"/>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8" name="Elipse 127"/>
          <p:cNvSpPr>
            <a:spLocks/>
          </p:cNvSpPr>
          <p:nvPr/>
        </p:nvSpPr>
        <p:spPr bwMode="auto">
          <a:xfrm rot="349981">
            <a:off x="7534489" y="2874946"/>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9" name="Elipse 128"/>
          <p:cNvSpPr>
            <a:spLocks/>
          </p:cNvSpPr>
          <p:nvPr/>
        </p:nvSpPr>
        <p:spPr bwMode="auto">
          <a:xfrm>
            <a:off x="7380312" y="4671273"/>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0" name="Elipse 129"/>
          <p:cNvSpPr>
            <a:spLocks/>
          </p:cNvSpPr>
          <p:nvPr/>
        </p:nvSpPr>
        <p:spPr bwMode="auto">
          <a:xfrm>
            <a:off x="7740352" y="2722252"/>
            <a:ext cx="180000" cy="180000"/>
          </a:xfrm>
          <a:prstGeom prst="ellipse">
            <a:avLst/>
          </a:prstGeom>
          <a:gradFill>
            <a:gsLst>
              <a:gs pos="9000">
                <a:srgbClr val="FFC000"/>
              </a:gs>
              <a:gs pos="32000">
                <a:srgbClr val="C0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dirty="0" smtClean="0">
              <a:ln>
                <a:noFill/>
              </a:ln>
              <a:solidFill>
                <a:srgbClr val="FF0066"/>
              </a:solidFill>
              <a:effectLst/>
              <a:latin typeface="Arial" charset="0"/>
            </a:endParaRPr>
          </a:p>
        </p:txBody>
      </p:sp>
      <p:sp>
        <p:nvSpPr>
          <p:cNvPr id="131" name="Elipse 130"/>
          <p:cNvSpPr>
            <a:spLocks/>
          </p:cNvSpPr>
          <p:nvPr/>
        </p:nvSpPr>
        <p:spPr bwMode="auto">
          <a:xfrm>
            <a:off x="4139952" y="3152117"/>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2" name="Grupo 192"/>
          <p:cNvGrpSpPr>
            <a:grpSpLocks/>
          </p:cNvGrpSpPr>
          <p:nvPr/>
        </p:nvGrpSpPr>
        <p:grpSpPr>
          <a:xfrm>
            <a:off x="6261116" y="3010284"/>
            <a:ext cx="180000" cy="180000"/>
            <a:chOff x="6643010" y="1611579"/>
            <a:chExt cx="2629170" cy="2629170"/>
          </a:xfrm>
        </p:grpSpPr>
        <p:sp>
          <p:nvSpPr>
            <p:cNvPr id="133" name="Elipse 132"/>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4" name="Elipse 133"/>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35" name="Elipse 134"/>
          <p:cNvSpPr>
            <a:spLocks/>
          </p:cNvSpPr>
          <p:nvPr/>
        </p:nvSpPr>
        <p:spPr bwMode="auto">
          <a:xfrm>
            <a:off x="4175976" y="2600928"/>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Elipse 135"/>
          <p:cNvSpPr>
            <a:spLocks/>
          </p:cNvSpPr>
          <p:nvPr/>
        </p:nvSpPr>
        <p:spPr bwMode="auto">
          <a:xfrm>
            <a:off x="7236296" y="472710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7" name="Elipse 136"/>
          <p:cNvSpPr>
            <a:spLocks/>
          </p:cNvSpPr>
          <p:nvPr/>
        </p:nvSpPr>
        <p:spPr bwMode="auto">
          <a:xfrm rot="349981">
            <a:off x="7601523" y="510472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chemeClr val="bg1"/>
              </a:solidFill>
              <a:effectLst/>
              <a:latin typeface="Arial" charset="0"/>
            </a:endParaRPr>
          </a:p>
        </p:txBody>
      </p:sp>
      <p:sp>
        <p:nvSpPr>
          <p:cNvPr id="138" name="Elipse 137"/>
          <p:cNvSpPr>
            <a:spLocks/>
          </p:cNvSpPr>
          <p:nvPr/>
        </p:nvSpPr>
        <p:spPr bwMode="auto">
          <a:xfrm>
            <a:off x="5341553" y="3742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9" name="Elipse 138"/>
          <p:cNvSpPr>
            <a:spLocks/>
          </p:cNvSpPr>
          <p:nvPr/>
        </p:nvSpPr>
        <p:spPr bwMode="auto">
          <a:xfrm>
            <a:off x="4572000" y="3080109"/>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0" name="Elipse 139"/>
          <p:cNvSpPr>
            <a:spLocks/>
          </p:cNvSpPr>
          <p:nvPr/>
        </p:nvSpPr>
        <p:spPr bwMode="auto">
          <a:xfrm>
            <a:off x="7277178" y="44806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1" name="Elipse 140"/>
          <p:cNvSpPr>
            <a:spLocks/>
          </p:cNvSpPr>
          <p:nvPr/>
        </p:nvSpPr>
        <p:spPr bwMode="auto">
          <a:xfrm rot="349981">
            <a:off x="6668912" y="4319913"/>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2" name="Elipse 141"/>
          <p:cNvSpPr>
            <a:spLocks/>
          </p:cNvSpPr>
          <p:nvPr/>
        </p:nvSpPr>
        <p:spPr bwMode="auto">
          <a:xfrm>
            <a:off x="7092280" y="4527257"/>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3" name="Elipse 142"/>
          <p:cNvSpPr>
            <a:spLocks/>
          </p:cNvSpPr>
          <p:nvPr/>
        </p:nvSpPr>
        <p:spPr bwMode="auto">
          <a:xfrm rot="349981">
            <a:off x="6479561" y="370083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4" name="Elipse 143"/>
          <p:cNvSpPr>
            <a:spLocks/>
          </p:cNvSpPr>
          <p:nvPr/>
        </p:nvSpPr>
        <p:spPr bwMode="auto">
          <a:xfrm rot="349981">
            <a:off x="6261502" y="4042886"/>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5" name="Elipse 144"/>
          <p:cNvSpPr>
            <a:spLocks/>
          </p:cNvSpPr>
          <p:nvPr/>
        </p:nvSpPr>
        <p:spPr bwMode="auto">
          <a:xfrm>
            <a:off x="4797755" y="3446698"/>
            <a:ext cx="180000" cy="180000"/>
          </a:xfrm>
          <a:prstGeom prst="ellipse">
            <a:avLst/>
          </a:prstGeom>
          <a:gradFill>
            <a:gsLst>
              <a:gs pos="3000">
                <a:schemeClr val="bg1"/>
              </a:gs>
              <a:gs pos="30000">
                <a:srgbClr val="FFFFCC"/>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7" name="Elipse 146"/>
          <p:cNvSpPr>
            <a:spLocks/>
          </p:cNvSpPr>
          <p:nvPr/>
        </p:nvSpPr>
        <p:spPr bwMode="auto">
          <a:xfrm rot="349981">
            <a:off x="6236865" y="321004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8" name="Elipse 147"/>
          <p:cNvSpPr>
            <a:spLocks/>
          </p:cNvSpPr>
          <p:nvPr/>
        </p:nvSpPr>
        <p:spPr bwMode="auto">
          <a:xfrm rot="1728569">
            <a:off x="6315667" y="3430961"/>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49" name="Elipse 148"/>
          <p:cNvSpPr>
            <a:spLocks/>
          </p:cNvSpPr>
          <p:nvPr/>
        </p:nvSpPr>
        <p:spPr bwMode="auto">
          <a:xfrm>
            <a:off x="6444208" y="308229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0" name="Elipse 149"/>
          <p:cNvSpPr>
            <a:spLocks/>
          </p:cNvSpPr>
          <p:nvPr/>
        </p:nvSpPr>
        <p:spPr bwMode="auto">
          <a:xfrm>
            <a:off x="3419872" y="2504045"/>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2" name="Elipse 151"/>
          <p:cNvSpPr>
            <a:spLocks/>
          </p:cNvSpPr>
          <p:nvPr/>
        </p:nvSpPr>
        <p:spPr bwMode="auto">
          <a:xfrm rot="4742081">
            <a:off x="6568925" y="3074795"/>
            <a:ext cx="180000" cy="180000"/>
          </a:xfrm>
          <a:prstGeom prst="ellipse">
            <a:avLst/>
          </a:prstGeom>
          <a:gradFill>
            <a:gsLst>
              <a:gs pos="9000">
                <a:srgbClr val="FFC000"/>
              </a:gs>
              <a:gs pos="32000">
                <a:srgbClr val="FF0000"/>
              </a:gs>
              <a:gs pos="10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3" name="Grupo 192"/>
          <p:cNvGrpSpPr>
            <a:grpSpLocks/>
          </p:cNvGrpSpPr>
          <p:nvPr/>
        </p:nvGrpSpPr>
        <p:grpSpPr>
          <a:xfrm rot="4742081">
            <a:off x="6969781" y="3061722"/>
            <a:ext cx="180000" cy="180000"/>
            <a:chOff x="6643010" y="1611579"/>
            <a:chExt cx="2629170" cy="2629170"/>
          </a:xfrm>
        </p:grpSpPr>
        <p:sp>
          <p:nvSpPr>
            <p:cNvPr id="154" name="Elipse 153"/>
            <p:cNvSpPr>
              <a:spLocks noChangeAspect="1"/>
            </p:cNvSpPr>
            <p:nvPr/>
          </p:nvSpPr>
          <p:spPr bwMode="auto">
            <a:xfrm rot="349981">
              <a:off x="6643010" y="1611579"/>
              <a:ext cx="2629170" cy="2629170"/>
            </a:xfrm>
            <a:prstGeom prst="ellipse">
              <a:avLst/>
            </a:prstGeom>
            <a:gradFill flip="none" rotWithShape="1">
              <a:gsLst>
                <a:gs pos="11000">
                  <a:srgbClr val="FFC000"/>
                </a:gs>
                <a:gs pos="36000">
                  <a:srgbClr val="FF0000">
                    <a:alpha val="96000"/>
                  </a:srgbClr>
                </a:gs>
                <a:gs pos="100000">
                  <a:srgbClr val="C00000">
                    <a:alpha val="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5" name="Elipse 154"/>
            <p:cNvSpPr/>
            <p:nvPr/>
          </p:nvSpPr>
          <p:spPr bwMode="auto">
            <a:xfrm>
              <a:off x="7432442" y="2401010"/>
              <a:ext cx="1080120" cy="108012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56" name="Elipse 155"/>
          <p:cNvSpPr>
            <a:spLocks/>
          </p:cNvSpPr>
          <p:nvPr/>
        </p:nvSpPr>
        <p:spPr bwMode="auto">
          <a:xfrm rot="4742081">
            <a:off x="6443167" y="2797019"/>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7" name="Elipse 156"/>
          <p:cNvSpPr>
            <a:spLocks/>
          </p:cNvSpPr>
          <p:nvPr/>
        </p:nvSpPr>
        <p:spPr bwMode="auto">
          <a:xfrm rot="5092062">
            <a:off x="6765349" y="3187922"/>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8" name="Elipse 157"/>
          <p:cNvSpPr>
            <a:spLocks/>
          </p:cNvSpPr>
          <p:nvPr/>
        </p:nvSpPr>
        <p:spPr bwMode="auto">
          <a:xfrm rot="4742081">
            <a:off x="6718097" y="28984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59" name="Elipse 158"/>
          <p:cNvSpPr>
            <a:spLocks/>
          </p:cNvSpPr>
          <p:nvPr/>
        </p:nvSpPr>
        <p:spPr bwMode="auto">
          <a:xfrm rot="5092062">
            <a:off x="6730939" y="276963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0" name="Elipse 159"/>
          <p:cNvSpPr>
            <a:spLocks/>
          </p:cNvSpPr>
          <p:nvPr/>
        </p:nvSpPr>
        <p:spPr bwMode="auto">
          <a:xfrm rot="5092062">
            <a:off x="6864824" y="294420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1" name="Elipse 160"/>
          <p:cNvSpPr>
            <a:spLocks/>
          </p:cNvSpPr>
          <p:nvPr/>
        </p:nvSpPr>
        <p:spPr bwMode="auto">
          <a:xfrm rot="6470650">
            <a:off x="6729254" y="3021536"/>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2" name="Elipse 161"/>
          <p:cNvSpPr>
            <a:spLocks/>
          </p:cNvSpPr>
          <p:nvPr/>
        </p:nvSpPr>
        <p:spPr bwMode="auto">
          <a:xfrm rot="4742081">
            <a:off x="6626514" y="2801298"/>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3" name="Elipse 162"/>
          <p:cNvSpPr>
            <a:spLocks/>
          </p:cNvSpPr>
          <p:nvPr/>
        </p:nvSpPr>
        <p:spPr bwMode="auto">
          <a:xfrm rot="5092062">
            <a:off x="6315668" y="2702880"/>
            <a:ext cx="180000" cy="180000"/>
          </a:xfrm>
          <a:prstGeom prst="ellipse">
            <a:avLst/>
          </a:prstGeom>
          <a:gradFill>
            <a:gsLst>
              <a:gs pos="9000">
                <a:srgbClr val="FFC000"/>
              </a:gs>
              <a:gs pos="32000">
                <a:srgbClr val="FF0000"/>
              </a:gs>
              <a:gs pos="100000">
                <a:srgbClr val="FFC000">
                  <a:alpha val="1000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4" name="Elipse 163"/>
          <p:cNvSpPr>
            <a:spLocks/>
          </p:cNvSpPr>
          <p:nvPr/>
        </p:nvSpPr>
        <p:spPr bwMode="auto">
          <a:xfrm rot="17523369">
            <a:off x="3663106" y="2963303"/>
            <a:ext cx="180000" cy="180000"/>
          </a:xfrm>
          <a:prstGeom prst="ellipse">
            <a:avLst/>
          </a:prstGeom>
          <a:gradFill>
            <a:gsLst>
              <a:gs pos="24000">
                <a:schemeClr val="bg1"/>
              </a:gs>
              <a:gs pos="41000">
                <a:srgbClr val="69D8FF"/>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6" name="Elipse 165"/>
          <p:cNvSpPr>
            <a:spLocks/>
          </p:cNvSpPr>
          <p:nvPr/>
        </p:nvSpPr>
        <p:spPr bwMode="auto">
          <a:xfrm rot="17523369">
            <a:off x="3087042" y="2531255"/>
            <a:ext cx="180000" cy="180000"/>
          </a:xfrm>
          <a:prstGeom prst="ellipse">
            <a:avLst/>
          </a:prstGeom>
          <a:gradFill flip="none" rotWithShape="1">
            <a:gsLst>
              <a:gs pos="22000">
                <a:schemeClr val="bg1"/>
              </a:gs>
              <a:gs pos="70000">
                <a:srgbClr val="0070C0"/>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7" name="Elipse 166"/>
          <p:cNvSpPr>
            <a:spLocks/>
          </p:cNvSpPr>
          <p:nvPr/>
        </p:nvSpPr>
        <p:spPr bwMode="auto">
          <a:xfrm rot="17523369">
            <a:off x="3375074" y="2675271"/>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69" name="Elipse 168"/>
          <p:cNvSpPr>
            <a:spLocks/>
          </p:cNvSpPr>
          <p:nvPr/>
        </p:nvSpPr>
        <p:spPr bwMode="auto">
          <a:xfrm rot="17523369">
            <a:off x="3881832" y="2775526"/>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4" name="Elipse 173"/>
          <p:cNvSpPr>
            <a:spLocks/>
          </p:cNvSpPr>
          <p:nvPr/>
        </p:nvSpPr>
        <p:spPr bwMode="auto">
          <a:xfrm rot="17523369">
            <a:off x="3447082" y="2963302"/>
            <a:ext cx="180000" cy="180000"/>
          </a:xfrm>
          <a:prstGeom prst="ellipse">
            <a:avLst/>
          </a:prstGeom>
          <a:gradFill flip="none" rotWithShape="1">
            <a:gsLst>
              <a:gs pos="22000">
                <a:schemeClr val="bg1"/>
              </a:gs>
              <a:gs pos="52000">
                <a:srgbClr val="00B0F0">
                  <a:alpha val="82000"/>
                </a:srgbClr>
              </a:gs>
              <a:gs pos="100000">
                <a:schemeClr val="accent6">
                  <a:lumMod val="60000"/>
                  <a:lumOff val="40000"/>
                  <a:alpha val="21000"/>
                </a:scheme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6" name="Elipse 175"/>
          <p:cNvSpPr>
            <a:spLocks/>
          </p:cNvSpPr>
          <p:nvPr/>
        </p:nvSpPr>
        <p:spPr bwMode="auto">
          <a:xfrm rot="17523369">
            <a:off x="4004750" y="2717734"/>
            <a:ext cx="180000" cy="180000"/>
          </a:xfrm>
          <a:prstGeom prst="ellipse">
            <a:avLst/>
          </a:prstGeom>
          <a:gradFill>
            <a:gsLst>
              <a:gs pos="22000">
                <a:schemeClr val="bg1"/>
              </a:gs>
              <a:gs pos="41000">
                <a:srgbClr val="69D8FF">
                  <a:alpha val="91000"/>
                </a:srgbClr>
              </a:gs>
              <a:gs pos="72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7" name="Elipse 176"/>
          <p:cNvSpPr>
            <a:spLocks/>
          </p:cNvSpPr>
          <p:nvPr/>
        </p:nvSpPr>
        <p:spPr bwMode="auto">
          <a:xfrm rot="17523369">
            <a:off x="3648266" y="2680893"/>
            <a:ext cx="180000" cy="180000"/>
          </a:xfrm>
          <a:prstGeom prst="ellipse">
            <a:avLst/>
          </a:prstGeom>
          <a:gradFill>
            <a:gsLst>
              <a:gs pos="24000">
                <a:schemeClr val="bg1"/>
              </a:gs>
              <a:gs pos="51000">
                <a:srgbClr val="00B0F0">
                  <a:alpha val="87000"/>
                </a:srgbClr>
              </a:gs>
              <a:gs pos="93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9" name="Elipse 178"/>
          <p:cNvSpPr>
            <a:spLocks/>
          </p:cNvSpPr>
          <p:nvPr/>
        </p:nvSpPr>
        <p:spPr bwMode="auto">
          <a:xfrm>
            <a:off x="4932040" y="358416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0" name="Elipse 179"/>
          <p:cNvSpPr>
            <a:spLocks/>
          </p:cNvSpPr>
          <p:nvPr/>
        </p:nvSpPr>
        <p:spPr bwMode="auto">
          <a:xfrm>
            <a:off x="5381187" y="3470482"/>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1" name="Elipse 180"/>
          <p:cNvSpPr>
            <a:spLocks/>
          </p:cNvSpPr>
          <p:nvPr/>
        </p:nvSpPr>
        <p:spPr bwMode="auto">
          <a:xfrm>
            <a:off x="5470557" y="3300049"/>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2" name="Elipse 181"/>
          <p:cNvSpPr>
            <a:spLocks/>
          </p:cNvSpPr>
          <p:nvPr/>
        </p:nvSpPr>
        <p:spPr bwMode="auto">
          <a:xfrm>
            <a:off x="5724128" y="3296133"/>
            <a:ext cx="180000" cy="180000"/>
          </a:xfrm>
          <a:prstGeom prst="ellipse">
            <a:avLst/>
          </a:prstGeom>
          <a:gradFill>
            <a:gsLst>
              <a:gs pos="18000">
                <a:schemeClr val="bg1"/>
              </a:gs>
              <a:gs pos="26000">
                <a:srgbClr val="FFC0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3" name="Elipse 182"/>
          <p:cNvSpPr>
            <a:spLocks/>
          </p:cNvSpPr>
          <p:nvPr/>
        </p:nvSpPr>
        <p:spPr bwMode="auto">
          <a:xfrm>
            <a:off x="5940152" y="3154300"/>
            <a:ext cx="180000" cy="180000"/>
          </a:xfrm>
          <a:prstGeom prst="ellipse">
            <a:avLst/>
          </a:prstGeom>
          <a:gradFill>
            <a:gsLst>
              <a:gs pos="9000">
                <a:schemeClr val="bg1"/>
              </a:gs>
              <a:gs pos="32000">
                <a:srgbClr val="EA8D04"/>
              </a:gs>
              <a:gs pos="82000">
                <a:srgbClr val="FF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4" name="Elipse 183"/>
          <p:cNvSpPr>
            <a:spLocks/>
          </p:cNvSpPr>
          <p:nvPr/>
        </p:nvSpPr>
        <p:spPr bwMode="auto">
          <a:xfrm rot="5400000">
            <a:off x="4860032" y="3224125"/>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5" name="Elipse 184"/>
          <p:cNvSpPr>
            <a:spLocks/>
          </p:cNvSpPr>
          <p:nvPr/>
        </p:nvSpPr>
        <p:spPr bwMode="auto">
          <a:xfrm rot="5400000">
            <a:off x="4355976" y="3224125"/>
            <a:ext cx="180000" cy="180000"/>
          </a:xfrm>
          <a:prstGeom prst="ellipse">
            <a:avLst/>
          </a:prstGeom>
          <a:gradFill>
            <a:gsLst>
              <a:gs pos="25000">
                <a:schemeClr val="bg1"/>
              </a:gs>
              <a:gs pos="28000">
                <a:schemeClr val="bg1"/>
              </a:gs>
              <a:gs pos="100000">
                <a:schemeClr val="tx1">
                  <a:alpha val="7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6" name="Elipse 185"/>
          <p:cNvSpPr>
            <a:spLocks/>
          </p:cNvSpPr>
          <p:nvPr/>
        </p:nvSpPr>
        <p:spPr bwMode="auto">
          <a:xfrm rot="5400000">
            <a:off x="4283968" y="3008101"/>
            <a:ext cx="180000" cy="180000"/>
          </a:xfrm>
          <a:prstGeom prst="ellipse">
            <a:avLst/>
          </a:prstGeom>
          <a:gradFill>
            <a:gsLst>
              <a:gs pos="25000">
                <a:schemeClr val="bg1"/>
              </a:gs>
              <a:gs pos="28000">
                <a:schemeClr val="bg1"/>
              </a:gs>
              <a:gs pos="100000">
                <a:schemeClr val="tx1">
                  <a:alpha val="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7" name="Elipse 186"/>
          <p:cNvSpPr>
            <a:spLocks/>
          </p:cNvSpPr>
          <p:nvPr/>
        </p:nvSpPr>
        <p:spPr bwMode="auto">
          <a:xfrm rot="5400000">
            <a:off x="4644008" y="3512157"/>
            <a:ext cx="180000" cy="180000"/>
          </a:xfrm>
          <a:prstGeom prst="ellipse">
            <a:avLst/>
          </a:prstGeom>
          <a:gradFill>
            <a:gsLst>
              <a:gs pos="3000">
                <a:schemeClr val="bg1"/>
              </a:gs>
              <a:gs pos="30000">
                <a:srgbClr val="FFFFCC"/>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8" name="Elipse 187"/>
          <p:cNvSpPr>
            <a:spLocks/>
          </p:cNvSpPr>
          <p:nvPr/>
        </p:nvSpPr>
        <p:spPr bwMode="auto">
          <a:xfrm>
            <a:off x="5742120" y="343346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9" name="Elipse 188"/>
          <p:cNvSpPr>
            <a:spLocks/>
          </p:cNvSpPr>
          <p:nvPr/>
        </p:nvSpPr>
        <p:spPr bwMode="auto">
          <a:xfrm>
            <a:off x="6084168" y="351215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0" name="Elipse 189"/>
          <p:cNvSpPr>
            <a:spLocks/>
          </p:cNvSpPr>
          <p:nvPr/>
        </p:nvSpPr>
        <p:spPr bwMode="auto">
          <a:xfrm>
            <a:off x="6217728" y="3573946"/>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1" name="Elipse 190"/>
          <p:cNvSpPr>
            <a:spLocks/>
          </p:cNvSpPr>
          <p:nvPr/>
        </p:nvSpPr>
        <p:spPr bwMode="auto">
          <a:xfrm>
            <a:off x="5076056" y="3368141"/>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7" name="Elipse 196"/>
          <p:cNvSpPr>
            <a:spLocks/>
          </p:cNvSpPr>
          <p:nvPr/>
        </p:nvSpPr>
        <p:spPr bwMode="auto">
          <a:xfrm>
            <a:off x="5292080" y="3249413"/>
            <a:ext cx="180000" cy="180000"/>
          </a:xfrm>
          <a:prstGeom prst="ellipse">
            <a:avLst/>
          </a:prstGeom>
          <a:gradFill>
            <a:gsLst>
              <a:gs pos="18000">
                <a:schemeClr val="bg1"/>
              </a:gs>
              <a:gs pos="26000">
                <a:srgbClr val="FDE65D"/>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9" name="Elipse 198"/>
          <p:cNvSpPr>
            <a:spLocks/>
          </p:cNvSpPr>
          <p:nvPr/>
        </p:nvSpPr>
        <p:spPr bwMode="auto">
          <a:xfrm>
            <a:off x="5873370" y="3319423"/>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3" name="Elipse 202"/>
          <p:cNvSpPr>
            <a:spLocks/>
          </p:cNvSpPr>
          <p:nvPr/>
        </p:nvSpPr>
        <p:spPr bwMode="auto">
          <a:xfrm>
            <a:off x="6092552" y="3082292"/>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4" name="CaixaDeTexto 203"/>
          <p:cNvSpPr txBox="1"/>
          <p:nvPr/>
        </p:nvSpPr>
        <p:spPr>
          <a:xfrm>
            <a:off x="2915816" y="1372706"/>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Sequência Principal</a:t>
            </a:r>
            <a:endParaRPr lang="pt-BR" sz="2000" dirty="0">
              <a:solidFill>
                <a:schemeClr val="bg1"/>
              </a:solidFill>
              <a:latin typeface="Century Gothic" pitchFamily="34" charset="0"/>
            </a:endParaRPr>
          </a:p>
        </p:txBody>
      </p:sp>
      <p:sp>
        <p:nvSpPr>
          <p:cNvPr id="205" name="CaixaDeTexto 204"/>
          <p:cNvSpPr txBox="1"/>
          <p:nvPr/>
        </p:nvSpPr>
        <p:spPr>
          <a:xfrm>
            <a:off x="6012160" y="1340768"/>
            <a:ext cx="3168352" cy="707886"/>
          </a:xfrm>
          <a:prstGeom prst="rect">
            <a:avLst/>
          </a:prstGeom>
          <a:noFill/>
        </p:spPr>
        <p:txBody>
          <a:bodyPr wrap="square" rtlCol="0">
            <a:spAutoFit/>
          </a:bodyPr>
          <a:lstStyle/>
          <a:p>
            <a:r>
              <a:rPr lang="pt-BR" sz="2000" dirty="0" smtClean="0">
                <a:solidFill>
                  <a:schemeClr val="bg1"/>
                </a:solidFill>
                <a:latin typeface="Century Gothic" pitchFamily="34" charset="0"/>
              </a:rPr>
              <a:t>ramo das gigantes vermelhas</a:t>
            </a:r>
            <a:endParaRPr lang="pt-BR" sz="2000" dirty="0">
              <a:solidFill>
                <a:schemeClr val="bg1"/>
              </a:solidFill>
              <a:latin typeface="Century Gothic" pitchFamily="34" charset="0"/>
            </a:endParaRPr>
          </a:p>
        </p:txBody>
      </p:sp>
      <p:sp>
        <p:nvSpPr>
          <p:cNvPr id="206" name="CaixaDeTexto 205"/>
          <p:cNvSpPr txBox="1"/>
          <p:nvPr/>
        </p:nvSpPr>
        <p:spPr>
          <a:xfrm>
            <a:off x="1710076" y="4149080"/>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anãs brancas</a:t>
            </a:r>
            <a:endParaRPr lang="pt-BR" sz="2000" dirty="0">
              <a:solidFill>
                <a:schemeClr val="bg1"/>
              </a:solidFill>
              <a:latin typeface="Century Gothic" pitchFamily="34" charset="0"/>
            </a:endParaRPr>
          </a:p>
        </p:txBody>
      </p:sp>
      <p:sp>
        <p:nvSpPr>
          <p:cNvPr id="79" name="Elipse 78"/>
          <p:cNvSpPr>
            <a:spLocks/>
          </p:cNvSpPr>
          <p:nvPr/>
        </p:nvSpPr>
        <p:spPr bwMode="auto">
          <a:xfrm>
            <a:off x="5919132" y="3670767"/>
            <a:ext cx="180000" cy="180000"/>
          </a:xfrm>
          <a:prstGeom prst="ellipse">
            <a:avLst/>
          </a:prstGeom>
          <a:gradFill>
            <a:gsLst>
              <a:gs pos="18000">
                <a:schemeClr val="bg1"/>
              </a:gs>
              <a:gs pos="39000">
                <a:srgbClr val="EE8800"/>
              </a:gs>
              <a:gs pos="100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09" name="Conector de seta reta 208"/>
          <p:cNvCxnSpPr/>
          <p:nvPr/>
        </p:nvCxnSpPr>
        <p:spPr bwMode="auto">
          <a:xfrm flipH="1">
            <a:off x="1969477" y="886991"/>
            <a:ext cx="1850" cy="5105846"/>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210" name="CaixaDeTexto 209"/>
          <p:cNvSpPr txBox="1"/>
          <p:nvPr/>
        </p:nvSpPr>
        <p:spPr>
          <a:xfrm>
            <a:off x="-108520"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211" name="CaixaDeTexto 210"/>
          <p:cNvSpPr txBox="1"/>
          <p:nvPr/>
        </p:nvSpPr>
        <p:spPr>
          <a:xfrm>
            <a:off x="1179240" y="3429000"/>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12" name="CaixaDeTexto 211"/>
          <p:cNvSpPr txBox="1"/>
          <p:nvPr/>
        </p:nvSpPr>
        <p:spPr>
          <a:xfrm>
            <a:off x="4952727" y="605388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13" name="CaixaDeTexto 212"/>
          <p:cNvSpPr txBox="1"/>
          <p:nvPr/>
        </p:nvSpPr>
        <p:spPr>
          <a:xfrm>
            <a:off x="1208311" y="606367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14" name="CaixaDeTexto 213"/>
          <p:cNvSpPr txBox="1"/>
          <p:nvPr/>
        </p:nvSpPr>
        <p:spPr>
          <a:xfrm>
            <a:off x="6968951" y="602426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15" name="CaixaDeTexto 214"/>
          <p:cNvSpPr txBox="1"/>
          <p:nvPr/>
        </p:nvSpPr>
        <p:spPr>
          <a:xfrm>
            <a:off x="315144"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218" name="CaixaDeTexto 217"/>
          <p:cNvSpPr txBox="1"/>
          <p:nvPr/>
        </p:nvSpPr>
        <p:spPr>
          <a:xfrm>
            <a:off x="3224535" y="606367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19" name="CaixaDeTexto 218"/>
          <p:cNvSpPr txBox="1"/>
          <p:nvPr/>
        </p:nvSpPr>
        <p:spPr>
          <a:xfrm>
            <a:off x="573460" y="44074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21" name="CaixaDeTexto 220"/>
          <p:cNvSpPr txBox="1"/>
          <p:nvPr/>
        </p:nvSpPr>
        <p:spPr>
          <a:xfrm>
            <a:off x="611560" y="260729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22" name="Conector reto 221"/>
          <p:cNvCxnSpPr/>
          <p:nvPr/>
        </p:nvCxnSpPr>
        <p:spPr bwMode="auto">
          <a:xfrm flipV="1">
            <a:off x="1736254" y="2807849"/>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3" name="Conector reto 222"/>
          <p:cNvCxnSpPr/>
          <p:nvPr/>
        </p:nvCxnSpPr>
        <p:spPr bwMode="auto">
          <a:xfrm flipV="1">
            <a:off x="1755304" y="3716321"/>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4" name="Conector reto 223"/>
          <p:cNvCxnSpPr/>
          <p:nvPr/>
        </p:nvCxnSpPr>
        <p:spPr bwMode="auto">
          <a:xfrm flipV="1">
            <a:off x="1717204" y="462062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26" name="Conector reto 225"/>
          <p:cNvCxnSpPr/>
          <p:nvPr/>
        </p:nvCxnSpPr>
        <p:spPr bwMode="auto">
          <a:xfrm flipV="1">
            <a:off x="1759160"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27" name="CaixaDeTexto 226"/>
          <p:cNvSpPr txBox="1"/>
          <p:nvPr/>
        </p:nvSpPr>
        <p:spPr>
          <a:xfrm>
            <a:off x="395536" y="5271591"/>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29" name="Conector de seta reta 228"/>
          <p:cNvCxnSpPr/>
          <p:nvPr/>
        </p:nvCxnSpPr>
        <p:spPr bwMode="auto">
          <a:xfrm flipV="1">
            <a:off x="539552" y="6003750"/>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196" name="Elipse 195"/>
          <p:cNvSpPr>
            <a:spLocks/>
          </p:cNvSpPr>
          <p:nvPr/>
        </p:nvSpPr>
        <p:spPr bwMode="auto">
          <a:xfrm>
            <a:off x="5589538" y="3609040"/>
            <a:ext cx="180000" cy="180000"/>
          </a:xfrm>
          <a:prstGeom prst="ellipse">
            <a:avLst/>
          </a:prstGeom>
          <a:noFill/>
          <a:ln w="4445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31" name="Conector reto 230"/>
          <p:cNvCxnSpPr/>
          <p:nvPr/>
        </p:nvCxnSpPr>
        <p:spPr bwMode="auto">
          <a:xfrm flipV="1">
            <a:off x="1691680" y="551433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63" name="CaixaDeTexto 262"/>
          <p:cNvSpPr txBox="1"/>
          <p:nvPr/>
        </p:nvSpPr>
        <p:spPr>
          <a:xfrm>
            <a:off x="7596336" y="4869160"/>
            <a:ext cx="1447975" cy="523220"/>
          </a:xfrm>
          <a:prstGeom prst="rect">
            <a:avLst/>
          </a:prstGeom>
          <a:noFill/>
        </p:spPr>
        <p:txBody>
          <a:bodyPr wrap="square" rtlCol="0">
            <a:spAutoFit/>
          </a:bodyPr>
          <a:lstStyle/>
          <a:p>
            <a:r>
              <a:rPr lang="pt-BR" sz="2800" dirty="0" smtClean="0">
                <a:solidFill>
                  <a:schemeClr val="bg1"/>
                </a:solidFill>
                <a:latin typeface="Century Gothic" pitchFamily="34" charset="0"/>
              </a:rPr>
              <a:t>0,1R</a:t>
            </a:r>
            <a:r>
              <a:rPr lang="pt-BR" sz="2800" baseline="-25000" dirty="0" smtClean="0">
                <a:solidFill>
                  <a:schemeClr val="bg1"/>
                </a:solidFill>
                <a:latin typeface="Arial"/>
                <a:cs typeface="Arial"/>
              </a:rPr>
              <a:t>ʘ</a:t>
            </a:r>
            <a:endParaRPr lang="pt-BR" sz="2800" dirty="0">
              <a:solidFill>
                <a:schemeClr val="bg1"/>
              </a:solidFill>
              <a:latin typeface="Century Gothic" pitchFamily="34" charset="0"/>
            </a:endParaRPr>
          </a:p>
        </p:txBody>
      </p:sp>
      <p:sp>
        <p:nvSpPr>
          <p:cNvPr id="217" name="CaixaDeTexto 216"/>
          <p:cNvSpPr txBox="1"/>
          <p:nvPr/>
        </p:nvSpPr>
        <p:spPr>
          <a:xfrm>
            <a:off x="7380312" y="2276872"/>
            <a:ext cx="1728192" cy="523220"/>
          </a:xfrm>
          <a:prstGeom prst="rect">
            <a:avLst/>
          </a:prstGeom>
          <a:noFill/>
        </p:spPr>
        <p:txBody>
          <a:bodyPr wrap="square" rtlCol="0">
            <a:spAutoFit/>
          </a:bodyPr>
          <a:lstStyle/>
          <a:p>
            <a:r>
              <a:rPr lang="pt-BR" sz="2800" dirty="0" smtClean="0">
                <a:solidFill>
                  <a:schemeClr val="bg1"/>
                </a:solidFill>
                <a:latin typeface="Century Gothic" pitchFamily="34" charset="0"/>
              </a:rPr>
              <a:t>100 R</a:t>
            </a:r>
            <a:r>
              <a:rPr lang="pt-BR" sz="2800" baseline="-25000" dirty="0" smtClean="0">
                <a:solidFill>
                  <a:schemeClr val="bg1"/>
                </a:solidFill>
                <a:latin typeface="Arial"/>
                <a:cs typeface="Arial"/>
              </a:rPr>
              <a:t>ʘ</a:t>
            </a:r>
            <a:endParaRPr lang="pt-BR" sz="2800" kern="0" baseline="-25000" dirty="0">
              <a:solidFill>
                <a:schemeClr val="bg1"/>
              </a:solidFill>
              <a:latin typeface="Century Gothic" pitchFamily="34" charset="0"/>
            </a:endParaRPr>
          </a:p>
        </p:txBody>
      </p:sp>
      <p:sp>
        <p:nvSpPr>
          <p:cNvPr id="233" name="Elipse 232"/>
          <p:cNvSpPr>
            <a:spLocks noChangeAspect="1"/>
          </p:cNvSpPr>
          <p:nvPr/>
        </p:nvSpPr>
        <p:spPr bwMode="auto">
          <a:xfrm>
            <a:off x="3117456" y="4797152"/>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4" name="Elipse 233"/>
          <p:cNvSpPr>
            <a:spLocks noChangeAspect="1"/>
          </p:cNvSpPr>
          <p:nvPr/>
        </p:nvSpPr>
        <p:spPr bwMode="auto">
          <a:xfrm>
            <a:off x="3134461" y="2255682"/>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5" name="Elipse 234"/>
          <p:cNvSpPr>
            <a:spLocks noChangeAspect="1"/>
          </p:cNvSpPr>
          <p:nvPr/>
        </p:nvSpPr>
        <p:spPr bwMode="auto">
          <a:xfrm>
            <a:off x="2901432" y="2486101"/>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6" name="Elipse 235"/>
          <p:cNvSpPr>
            <a:spLocks noChangeAspect="1"/>
          </p:cNvSpPr>
          <p:nvPr/>
        </p:nvSpPr>
        <p:spPr bwMode="auto">
          <a:xfrm>
            <a:off x="2973440" y="2132856"/>
            <a:ext cx="158400" cy="158400"/>
          </a:xfrm>
          <a:prstGeom prst="ellipse">
            <a:avLst/>
          </a:prstGeom>
          <a:gradFill flip="none" rotWithShape="1">
            <a:gsLst>
              <a:gs pos="22000">
                <a:schemeClr val="bg1"/>
              </a:gs>
              <a:gs pos="94000">
                <a:schemeClr val="accent6">
                  <a:lumMod val="29000"/>
                  <a:lumOff val="71000"/>
                  <a:alpha val="11000"/>
                </a:schemeClr>
              </a:gs>
              <a:gs pos="65000">
                <a:srgbClr val="7030A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7" name="Rectangle 2"/>
          <p:cNvSpPr txBox="1">
            <a:spLocks noChangeArrowheads="1"/>
          </p:cNvSpPr>
          <p:nvPr/>
        </p:nvSpPr>
        <p:spPr bwMode="auto">
          <a:xfrm>
            <a:off x="179512" y="44624"/>
            <a:ext cx="8856984" cy="119219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a:t>
            </a:r>
            <a:r>
              <a:rPr kumimoji="0" lang="pt-BR" sz="3600" i="0" strike="noStrike" kern="0" cap="none" spc="0" normalizeH="0" baseline="0" noProof="0" dirty="0" err="1" smtClean="0">
                <a:ln>
                  <a:noFill/>
                </a:ln>
                <a:solidFill>
                  <a:schemeClr val="bg1"/>
                </a:solidFill>
                <a:uLnTx/>
                <a:uFillTx/>
                <a:latin typeface="Century Gothic" pitchFamily="34" charset="0"/>
                <a:ea typeface="+mj-ea"/>
                <a:cs typeface="+mj-cs"/>
              </a:rPr>
              <a:t>Hertzprung</a:t>
            </a:r>
            <a:r>
              <a:rPr kumimoji="0" lang="en-US" sz="3600" i="0" strike="noStrike" kern="0" cap="none" spc="0" normalizeH="0" baseline="0" noProof="0" dirty="0" smtClean="0">
                <a:ln>
                  <a:noFill/>
                </a:ln>
                <a:solidFill>
                  <a:schemeClr val="bg1"/>
                </a:solidFill>
                <a:uLnTx/>
                <a:uFillTx/>
                <a:latin typeface="Century Gothic" pitchFamily="34" charset="0"/>
                <a:ea typeface="+mj-ea"/>
                <a:cs typeface="+mj-cs"/>
              </a:rPr>
              <a:t>-</a:t>
            </a: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Russel</a:t>
            </a:r>
            <a:b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b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(diagrama H-R)</a:t>
            </a:r>
          </a:p>
        </p:txBody>
      </p:sp>
      <p:cxnSp>
        <p:nvCxnSpPr>
          <p:cNvPr id="238" name="Conector reto 237"/>
          <p:cNvCxnSpPr>
            <a:stCxn id="206" idx="2"/>
            <a:endCxn id="113" idx="5"/>
          </p:cNvCxnSpPr>
          <p:nvPr/>
        </p:nvCxnSpPr>
        <p:spPr bwMode="auto">
          <a:xfrm>
            <a:off x="3294252" y="4549190"/>
            <a:ext cx="532406" cy="527181"/>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39" name="Conector reto 238"/>
          <p:cNvCxnSpPr/>
          <p:nvPr/>
        </p:nvCxnSpPr>
        <p:spPr bwMode="auto">
          <a:xfrm>
            <a:off x="4602018" y="1807701"/>
            <a:ext cx="474038" cy="141642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40" name="Conector reto 239"/>
          <p:cNvCxnSpPr>
            <a:stCxn id="205" idx="2"/>
          </p:cNvCxnSpPr>
          <p:nvPr/>
        </p:nvCxnSpPr>
        <p:spPr bwMode="auto">
          <a:xfrm flipH="1">
            <a:off x="6569612" y="2048654"/>
            <a:ext cx="1026724" cy="1018103"/>
          </a:xfrm>
          <a:prstGeom prst="line">
            <a:avLst/>
          </a:prstGeom>
          <a:solidFill>
            <a:schemeClr val="accent1"/>
          </a:solidFill>
          <a:ln w="44450" cap="flat" cmpd="sng" algn="ctr">
            <a:solidFill>
              <a:schemeClr val="bg1"/>
            </a:solidFill>
            <a:prstDash val="solid"/>
            <a:round/>
            <a:headEnd type="none" w="sm" len="sm"/>
            <a:tailEnd type="none" w="sm" len="sm"/>
          </a:ln>
          <a:effectLst/>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2000"/>
                                        <p:tgtEl>
                                          <p:spTgt spid="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2000"/>
                                        <p:tgtEl>
                                          <p:spTgt spid="21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75"/>
                                        </p:tgtEl>
                                        <p:attrNameLst>
                                          <p:attrName>style.visibility</p:attrName>
                                        </p:attrNameLst>
                                      </p:cBhvr>
                                      <p:to>
                                        <p:strVal val="visible"/>
                                      </p:to>
                                    </p:set>
                                    <p:animEffect transition="in" filter="fade">
                                      <p:cBhvr>
                                        <p:cTn id="14" dur="2000"/>
                                        <p:tgtEl>
                                          <p:spTgt spid="17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0"/>
                                        </p:tgtEl>
                                        <p:attrNameLst>
                                          <p:attrName>style.visibility</p:attrName>
                                        </p:attrNameLst>
                                      </p:cBhvr>
                                      <p:to>
                                        <p:strVal val="visible"/>
                                      </p:to>
                                    </p:set>
                                    <p:animEffect transition="in" filter="fade">
                                      <p:cBhvr>
                                        <p:cTn id="17" dur="2000"/>
                                        <p:tgtEl>
                                          <p:spTgt spid="220"/>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201"/>
                                        </p:tgtEl>
                                        <p:attrNameLst>
                                          <p:attrName>style.visibility</p:attrName>
                                        </p:attrNameLst>
                                      </p:cBhvr>
                                      <p:to>
                                        <p:strVal val="visible"/>
                                      </p:to>
                                    </p:set>
                                    <p:animEffect transition="in" filter="fade">
                                      <p:cBhvr>
                                        <p:cTn id="21" dur="2000"/>
                                        <p:tgtEl>
                                          <p:spTgt spid="2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1"/>
                                        </p:tgtEl>
                                        <p:attrNameLst>
                                          <p:attrName>style.visibility</p:attrName>
                                        </p:attrNameLst>
                                      </p:cBhvr>
                                      <p:to>
                                        <p:strVal val="visible"/>
                                      </p:to>
                                    </p:set>
                                    <p:animEffect transition="in" filter="fade">
                                      <p:cBhvr>
                                        <p:cTn id="24" dur="2000"/>
                                        <p:tgtEl>
                                          <p:spTgt spid="251"/>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202"/>
                                        </p:tgtEl>
                                        <p:attrNameLst>
                                          <p:attrName>style.visibility</p:attrName>
                                        </p:attrNameLst>
                                      </p:cBhvr>
                                      <p:to>
                                        <p:strVal val="visible"/>
                                      </p:to>
                                    </p:set>
                                    <p:animEffect transition="in" filter="fade">
                                      <p:cBhvr>
                                        <p:cTn id="28" dur="2000"/>
                                        <p:tgtEl>
                                          <p:spTgt spid="20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3"/>
                                        </p:tgtEl>
                                        <p:attrNameLst>
                                          <p:attrName>style.visibility</p:attrName>
                                        </p:attrNameLst>
                                      </p:cBhvr>
                                      <p:to>
                                        <p:strVal val="visible"/>
                                      </p:to>
                                    </p:set>
                                    <p:animEffect transition="in" filter="fade">
                                      <p:cBhvr>
                                        <p:cTn id="31" dur="2000"/>
                                        <p:tgtEl>
                                          <p:spTgt spid="26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8"/>
                                        </p:tgtEl>
                                        <p:attrNameLst>
                                          <p:attrName>style.visibility</p:attrName>
                                        </p:attrNameLst>
                                      </p:cBhvr>
                                      <p:to>
                                        <p:strVal val="visible"/>
                                      </p:to>
                                    </p:set>
                                    <p:animEffect transition="in" filter="wipe(left)">
                                      <p:cBhvr>
                                        <p:cTn id="36" dur="1000"/>
                                        <p:tgtEl>
                                          <p:spTgt spid="198"/>
                                        </p:tgtEl>
                                      </p:cBhvr>
                                    </p:animEffect>
                                  </p:childTnLst>
                                </p:cTn>
                              </p:par>
                              <p:par>
                                <p:cTn id="37" presetID="22" presetClass="entr" presetSubtype="4" fill="hold" nodeType="withEffect">
                                  <p:stCondLst>
                                    <p:cond delay="0"/>
                                  </p:stCondLst>
                                  <p:childTnLst>
                                    <p:set>
                                      <p:cBhvr>
                                        <p:cTn id="38" dur="1" fill="hold">
                                          <p:stCondLst>
                                            <p:cond delay="0"/>
                                          </p:stCondLst>
                                        </p:cTn>
                                        <p:tgtEl>
                                          <p:spTgt spid="200"/>
                                        </p:tgtEl>
                                        <p:attrNameLst>
                                          <p:attrName>style.visibility</p:attrName>
                                        </p:attrNameLst>
                                      </p:cBhvr>
                                      <p:to>
                                        <p:strVal val="visible"/>
                                      </p:to>
                                    </p:set>
                                    <p:animEffect transition="in" filter="wipe(down)">
                                      <p:cBhvr>
                                        <p:cTn id="39" dur="1000"/>
                                        <p:tgtEl>
                                          <p:spTgt spid="20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96"/>
                                        </p:tgtEl>
                                        <p:attrNameLst>
                                          <p:attrName>style.visibility</p:attrName>
                                        </p:attrNameLst>
                                      </p:cBhvr>
                                      <p:to>
                                        <p:strVal val="visible"/>
                                      </p:to>
                                    </p:set>
                                    <p:animEffect transition="in" filter="fade">
                                      <p:cBhvr>
                                        <p:cTn id="43" dur="2000"/>
                                        <p:tgtEl>
                                          <p:spTgt spid="19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4"/>
                                        </p:tgtEl>
                                        <p:attrNameLst>
                                          <p:attrName>style.visibility</p:attrName>
                                        </p:attrNameLst>
                                      </p:cBhvr>
                                      <p:to>
                                        <p:strVal val="visible"/>
                                      </p:to>
                                    </p:set>
                                    <p:animEffect transition="in" filter="fade">
                                      <p:cBhvr>
                                        <p:cTn id="48" dur="2000"/>
                                        <p:tgtEl>
                                          <p:spTgt spid="204"/>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wipe(left)">
                                      <p:cBhvr>
                                        <p:cTn id="52" dur="1000"/>
                                        <p:tgtEl>
                                          <p:spTgt spid="2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5"/>
                                        </p:tgtEl>
                                        <p:attrNameLst>
                                          <p:attrName>style.visibility</p:attrName>
                                        </p:attrNameLst>
                                      </p:cBhvr>
                                      <p:to>
                                        <p:strVal val="visible"/>
                                      </p:to>
                                    </p:set>
                                    <p:animEffect transition="in" filter="fade">
                                      <p:cBhvr>
                                        <p:cTn id="57" dur="2000"/>
                                        <p:tgtEl>
                                          <p:spTgt spid="205"/>
                                        </p:tgtEl>
                                      </p:cBhvr>
                                    </p:animEffect>
                                  </p:childTnLst>
                                </p:cTn>
                              </p:par>
                            </p:childTnLst>
                          </p:cTn>
                        </p:par>
                        <p:par>
                          <p:cTn id="58" fill="hold">
                            <p:stCondLst>
                              <p:cond delay="2000"/>
                            </p:stCondLst>
                            <p:childTnLst>
                              <p:par>
                                <p:cTn id="59" presetID="22" presetClass="entr" presetSubtype="1" fill="hold" nodeType="afterEffect">
                                  <p:stCondLst>
                                    <p:cond delay="0"/>
                                  </p:stCondLst>
                                  <p:childTnLst>
                                    <p:set>
                                      <p:cBhvr>
                                        <p:cTn id="60" dur="1" fill="hold">
                                          <p:stCondLst>
                                            <p:cond delay="0"/>
                                          </p:stCondLst>
                                        </p:cTn>
                                        <p:tgtEl>
                                          <p:spTgt spid="240"/>
                                        </p:tgtEl>
                                        <p:attrNameLst>
                                          <p:attrName>style.visibility</p:attrName>
                                        </p:attrNameLst>
                                      </p:cBhvr>
                                      <p:to>
                                        <p:strVal val="visible"/>
                                      </p:to>
                                    </p:set>
                                    <p:animEffect transition="in" filter="wipe(up)">
                                      <p:cBhvr>
                                        <p:cTn id="61" dur="1000"/>
                                        <p:tgtEl>
                                          <p:spTgt spid="2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6"/>
                                        </p:tgtEl>
                                        <p:attrNameLst>
                                          <p:attrName>style.visibility</p:attrName>
                                        </p:attrNameLst>
                                      </p:cBhvr>
                                      <p:to>
                                        <p:strVal val="visible"/>
                                      </p:to>
                                    </p:set>
                                    <p:animEffect transition="in" filter="fade">
                                      <p:cBhvr>
                                        <p:cTn id="66" dur="2000"/>
                                        <p:tgtEl>
                                          <p:spTgt spid="206"/>
                                        </p:tgtEl>
                                      </p:cBhvr>
                                    </p:animEffect>
                                  </p:childTnLst>
                                </p:cTn>
                              </p:par>
                            </p:childTnLst>
                          </p:cTn>
                        </p:par>
                        <p:par>
                          <p:cTn id="67" fill="hold">
                            <p:stCondLst>
                              <p:cond delay="2000"/>
                            </p:stCondLst>
                            <p:childTnLst>
                              <p:par>
                                <p:cTn id="68" presetID="22" presetClass="entr" presetSubtype="8" fill="hold" nodeType="afterEffect">
                                  <p:stCondLst>
                                    <p:cond delay="0"/>
                                  </p:stCondLst>
                                  <p:childTnLst>
                                    <p:set>
                                      <p:cBhvr>
                                        <p:cTn id="69" dur="1" fill="hold">
                                          <p:stCondLst>
                                            <p:cond delay="0"/>
                                          </p:stCondLst>
                                        </p:cTn>
                                        <p:tgtEl>
                                          <p:spTgt spid="238"/>
                                        </p:tgtEl>
                                        <p:attrNameLst>
                                          <p:attrName>style.visibility</p:attrName>
                                        </p:attrNameLst>
                                      </p:cBhvr>
                                      <p:to>
                                        <p:strVal val="visible"/>
                                      </p:to>
                                    </p:set>
                                    <p:animEffect transition="in" filter="wipe(left)">
                                      <p:cBhvr>
                                        <p:cTn id="70" dur="1000"/>
                                        <p:tgtEl>
                                          <p:spTgt spid="238"/>
                                        </p:tgtEl>
                                      </p:cBhvr>
                                    </p:animEffect>
                                  </p:childTnLst>
                                </p:cTn>
                              </p:par>
                            </p:childTnLst>
                          </p:cTn>
                        </p:par>
                        <p:par>
                          <p:cTn id="71" fill="hold">
                            <p:stCondLst>
                              <p:cond delay="3000"/>
                            </p:stCondLst>
                            <p:childTnLst>
                              <p:par>
                                <p:cTn id="72" presetID="10" presetClass="entr" presetSubtype="0" fill="hold" grpId="0" nodeType="afterEffect">
                                  <p:stCondLst>
                                    <p:cond delay="0"/>
                                  </p:stCondLst>
                                  <p:childTnLst>
                                    <p:set>
                                      <p:cBhvr>
                                        <p:cTn id="73" dur="1" fill="hold">
                                          <p:stCondLst>
                                            <p:cond delay="0"/>
                                          </p:stCondLst>
                                        </p:cTn>
                                        <p:tgtEl>
                                          <p:spTgt spid="193"/>
                                        </p:tgtEl>
                                        <p:attrNameLst>
                                          <p:attrName>style.visibility</p:attrName>
                                        </p:attrNameLst>
                                      </p:cBhvr>
                                      <p:to>
                                        <p:strVal val="visible"/>
                                      </p:to>
                                    </p:set>
                                    <p:animEffect transition="in" filter="fade">
                                      <p:cBhvr>
                                        <p:cTn id="74" dur="2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220" grpId="0"/>
      <p:bldP spid="251" grpId="0"/>
      <p:bldP spid="204" grpId="0"/>
      <p:bldP spid="205" grpId="0"/>
      <p:bldP spid="206" grpId="0"/>
      <p:bldP spid="196" grpId="0" animBg="1"/>
      <p:bldP spid="263" grpId="0"/>
      <p:bldP spid="2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3"/>
          <p:cNvSpPr>
            <a:spLocks noGrp="1"/>
          </p:cNvSpPr>
          <p:nvPr>
            <p:ph type="title"/>
          </p:nvPr>
        </p:nvSpPr>
        <p:spPr>
          <a:xfrm>
            <a:off x="832048" y="2564904"/>
            <a:ext cx="7772400" cy="1143000"/>
          </a:xfrm>
        </p:spPr>
        <p:txBody>
          <a:bodyPr/>
          <a:lstStyle/>
          <a:p>
            <a:pPr>
              <a:lnSpc>
                <a:spcPct val="150000"/>
              </a:lnSpc>
            </a:pPr>
            <a:r>
              <a:rPr lang="pt-BR" sz="4800" b="0" dirty="0" smtClean="0">
                <a:solidFill>
                  <a:schemeClr val="accent1"/>
                </a:solidFill>
                <a:latin typeface="Century Gothic" pitchFamily="34" charset="0"/>
              </a:rPr>
              <a:t>Sequência Principal</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ol2"/>
          <p:cNvPicPr>
            <a:picLocks noChangeAspect="1" noChangeArrowheads="1"/>
          </p:cNvPicPr>
          <p:nvPr/>
        </p:nvPicPr>
        <p:blipFill>
          <a:blip r:embed="rId3" cstate="print"/>
          <a:srcRect/>
          <a:stretch>
            <a:fillRect/>
          </a:stretch>
        </p:blipFill>
        <p:spPr bwMode="auto">
          <a:xfrm>
            <a:off x="1115616" y="0"/>
            <a:ext cx="6858000" cy="6858000"/>
          </a:xfrm>
          <a:prstGeom prst="rect">
            <a:avLst/>
          </a:prstGeom>
          <a:noFill/>
          <a:ln w="9525">
            <a:noFill/>
            <a:miter lim="800000"/>
            <a:headEnd/>
            <a:tailEnd/>
          </a:ln>
        </p:spPr>
      </p:pic>
      <p:sp>
        <p:nvSpPr>
          <p:cNvPr id="3" name="Retângulo 2"/>
          <p:cNvSpPr>
            <a:spLocks noChangeArrowheads="1"/>
          </p:cNvSpPr>
          <p:nvPr/>
        </p:nvSpPr>
        <p:spPr bwMode="auto">
          <a:xfrm>
            <a:off x="179512" y="6453336"/>
            <a:ext cx="3331361" cy="276999"/>
          </a:xfrm>
          <a:prstGeom prst="rect">
            <a:avLst/>
          </a:prstGeom>
          <a:noFill/>
          <a:ln w="9525">
            <a:noFill/>
            <a:miter lim="800000"/>
            <a:headEnd/>
            <a:tailEnd/>
          </a:ln>
        </p:spPr>
        <p:txBody>
          <a:bodyPr wrap="none">
            <a:spAutoFit/>
          </a:bodyPr>
          <a:lstStyle/>
          <a:p>
            <a:r>
              <a:rPr lang="pt-BR" sz="1200" dirty="0">
                <a:solidFill>
                  <a:schemeClr val="accent1"/>
                </a:solidFill>
                <a:latin typeface="Century Gothic" pitchFamily="34" charset="0"/>
              </a:rPr>
              <a:t>Crédito da imagem: </a:t>
            </a:r>
            <a:r>
              <a:rPr lang="pt-BR" sz="1200" dirty="0" err="1">
                <a:solidFill>
                  <a:schemeClr val="accent1"/>
                </a:solidFill>
                <a:latin typeface="Century Gothic" pitchFamily="34" charset="0"/>
              </a:rPr>
              <a:t>chandra</a:t>
            </a:r>
            <a:r>
              <a:rPr lang="pt-BR" sz="1200" dirty="0">
                <a:solidFill>
                  <a:schemeClr val="accent1"/>
                </a:solidFill>
                <a:latin typeface="Century Gothic" pitchFamily="34" charset="0"/>
              </a:rPr>
              <a:t>.harvard.edu</a:t>
            </a:r>
          </a:p>
        </p:txBody>
      </p:sp>
    </p:spTree>
    <p:extLst>
      <p:ext uri="{BB962C8B-B14F-4D97-AF65-F5344CB8AC3E}">
        <p14:creationId xmlns:p14="http://schemas.microsoft.com/office/powerpoint/2010/main" val="2364641077"/>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ubtítulo 2"/>
          <p:cNvSpPr>
            <a:spLocks noGrp="1"/>
          </p:cNvSpPr>
          <p:nvPr>
            <p:ph type="subTitle" idx="1"/>
          </p:nvPr>
        </p:nvSpPr>
        <p:spPr>
          <a:xfrm>
            <a:off x="642938" y="667469"/>
            <a:ext cx="7889502" cy="5857875"/>
          </a:xfrm>
        </p:spPr>
        <p:txBody>
          <a:bodyPr/>
          <a:lstStyle/>
          <a:p>
            <a:pPr algn="just">
              <a:buClr>
                <a:schemeClr val="accent1"/>
              </a:buClr>
              <a:buFont typeface="Wingdings" pitchFamily="2" charset="2"/>
              <a:buChar char="v"/>
            </a:pPr>
            <a:r>
              <a:rPr lang="pt-BR" sz="4000" b="0" dirty="0" smtClean="0">
                <a:solidFill>
                  <a:srgbClr val="FBD679"/>
                </a:solidFill>
                <a:latin typeface="Century Gothic" pitchFamily="34" charset="0"/>
              </a:rPr>
              <a:t> </a:t>
            </a:r>
            <a:r>
              <a:rPr lang="pt-BR" sz="4000" b="0" dirty="0">
                <a:solidFill>
                  <a:schemeClr val="accent1"/>
                </a:solidFill>
                <a:latin typeface="Century Gothic" pitchFamily="34" charset="0"/>
              </a:rPr>
              <a:t>n</a:t>
            </a:r>
            <a:r>
              <a:rPr lang="pt-BR" sz="4000" b="0" dirty="0" smtClean="0">
                <a:solidFill>
                  <a:schemeClr val="accent1"/>
                </a:solidFill>
                <a:latin typeface="Century Gothic" pitchFamily="34" charset="0"/>
              </a:rPr>
              <a:t>o núcleo: </a:t>
            </a:r>
            <a:r>
              <a:rPr lang="pt-BR" sz="4000" dirty="0" smtClean="0">
                <a:solidFill>
                  <a:schemeClr val="bg1"/>
                </a:solidFill>
                <a:latin typeface="Century Gothic" pitchFamily="34" charset="0"/>
              </a:rPr>
              <a:t>produção de energia</a:t>
            </a:r>
          </a:p>
          <a:p>
            <a:pPr algn="just">
              <a:buClr>
                <a:schemeClr val="accent1"/>
              </a:buClr>
              <a:buFont typeface="Wingdings" pitchFamily="2" charset="2"/>
              <a:buChar char="v"/>
            </a:pPr>
            <a:endParaRPr lang="pt-BR" sz="4000" b="0" dirty="0" smtClean="0">
              <a:solidFill>
                <a:srgbClr val="FFFF00"/>
              </a:solidFill>
              <a:latin typeface="Century Gothic" pitchFamily="34" charset="0"/>
            </a:endParaRPr>
          </a:p>
          <a:p>
            <a:pPr algn="just">
              <a:buClr>
                <a:schemeClr val="accent1"/>
              </a:buClr>
              <a:buFont typeface="Wingdings" pitchFamily="2" charset="2"/>
              <a:buChar char="v"/>
            </a:pPr>
            <a:r>
              <a:rPr lang="pt-BR" sz="4000" b="0" dirty="0" smtClean="0">
                <a:solidFill>
                  <a:srgbClr val="FFFF00"/>
                </a:solidFill>
                <a:latin typeface="Century Gothic" pitchFamily="34" charset="0"/>
              </a:rPr>
              <a:t> </a:t>
            </a:r>
            <a:r>
              <a:rPr lang="pt-BR" sz="4000" b="0" dirty="0" smtClean="0">
                <a:solidFill>
                  <a:schemeClr val="accent1"/>
                </a:solidFill>
                <a:latin typeface="Century Gothic" pitchFamily="34" charset="0"/>
              </a:rPr>
              <a:t>luz produzida no núcleo: </a:t>
            </a:r>
            <a:r>
              <a:rPr lang="pt-BR" sz="4000" dirty="0" smtClean="0">
                <a:solidFill>
                  <a:schemeClr val="bg1"/>
                </a:solidFill>
                <a:latin typeface="Century Gothic" pitchFamily="34" charset="0"/>
              </a:rPr>
              <a:t>10 Manos</a:t>
            </a:r>
            <a:r>
              <a:rPr lang="pt-BR" sz="4000" dirty="0" smtClean="0">
                <a:solidFill>
                  <a:srgbClr val="FFFF00"/>
                </a:solidFill>
                <a:latin typeface="Century Gothic" pitchFamily="34" charset="0"/>
              </a:rPr>
              <a:t> </a:t>
            </a:r>
            <a:r>
              <a:rPr lang="pt-BR" sz="4000" b="0" dirty="0" smtClean="0">
                <a:solidFill>
                  <a:schemeClr val="accent1"/>
                </a:solidFill>
                <a:latin typeface="Century Gothic" pitchFamily="34" charset="0"/>
              </a:rPr>
              <a:t>para chegar até a superfície</a:t>
            </a:r>
          </a:p>
          <a:p>
            <a:pPr algn="just">
              <a:buClr>
                <a:schemeClr val="accent1"/>
              </a:buClr>
              <a:buFont typeface="Wingdings" pitchFamily="2" charset="2"/>
              <a:buChar char="v"/>
            </a:pPr>
            <a:endParaRPr lang="pt-BR" sz="4000" b="0" dirty="0" smtClean="0">
              <a:solidFill>
                <a:srgbClr val="FFFF00"/>
              </a:solidFill>
              <a:latin typeface="Century Gothic" pitchFamily="34" charset="0"/>
            </a:endParaRPr>
          </a:p>
          <a:p>
            <a:pPr algn="just">
              <a:buClr>
                <a:schemeClr val="accent1"/>
              </a:buClr>
              <a:buFont typeface="Wingdings" pitchFamily="2" charset="2"/>
              <a:buChar char="v"/>
            </a:pPr>
            <a:r>
              <a:rPr lang="pt-BR" sz="4000" b="0" dirty="0" smtClean="0">
                <a:solidFill>
                  <a:schemeClr val="accent1"/>
                </a:solidFill>
                <a:latin typeface="Century Gothic" pitchFamily="34" charset="0"/>
              </a:rPr>
              <a:t>Luminosidade:</a:t>
            </a:r>
            <a:r>
              <a:rPr lang="pt-BR" sz="4000" b="0" dirty="0" smtClean="0">
                <a:solidFill>
                  <a:srgbClr val="FFFF00"/>
                </a:solidFill>
                <a:latin typeface="Century Gothic" pitchFamily="34" charset="0"/>
              </a:rPr>
              <a:t> </a:t>
            </a:r>
            <a:r>
              <a:rPr lang="pt-BR" sz="4000" dirty="0" smtClean="0">
                <a:solidFill>
                  <a:schemeClr val="bg1"/>
                </a:solidFill>
                <a:latin typeface="Century Gothic" pitchFamily="34" charset="0"/>
              </a:rPr>
              <a:t>3,8 x 10</a:t>
            </a:r>
            <a:r>
              <a:rPr lang="pt-BR" sz="4000" baseline="30000" dirty="0" smtClean="0">
                <a:solidFill>
                  <a:schemeClr val="bg1"/>
                </a:solidFill>
                <a:latin typeface="Century Gothic" pitchFamily="34" charset="0"/>
              </a:rPr>
              <a:t>26</a:t>
            </a:r>
            <a:r>
              <a:rPr lang="pt-BR" sz="4000" dirty="0" smtClean="0">
                <a:solidFill>
                  <a:schemeClr val="bg1"/>
                </a:solidFill>
                <a:latin typeface="Century Gothic" pitchFamily="34" charset="0"/>
              </a:rPr>
              <a:t> W </a:t>
            </a:r>
            <a:r>
              <a:rPr lang="pt-BR" sz="4000" b="0" dirty="0" smtClean="0">
                <a:solidFill>
                  <a:schemeClr val="accent1"/>
                </a:solidFill>
                <a:latin typeface="Century Gothic" pitchFamily="34" charset="0"/>
              </a:rPr>
              <a:t>(!)</a:t>
            </a:r>
          </a:p>
        </p:txBody>
      </p:sp>
    </p:spTree>
    <p:extLst>
      <p:ext uri="{BB962C8B-B14F-4D97-AF65-F5344CB8AC3E}">
        <p14:creationId xmlns:p14="http://schemas.microsoft.com/office/powerpoint/2010/main" val="1411978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fade">
                                      <p:cBhvr>
                                        <p:cTn id="7" dur="2000"/>
                                        <p:tgtEl>
                                          <p:spTgt spid="17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xEl>
                                              <p:pRg st="2" end="2"/>
                                            </p:txEl>
                                          </p:spTgt>
                                        </p:tgtEl>
                                        <p:attrNameLst>
                                          <p:attrName>style.visibility</p:attrName>
                                        </p:attrNameLst>
                                      </p:cBhvr>
                                      <p:to>
                                        <p:strVal val="visible"/>
                                      </p:to>
                                    </p:set>
                                    <p:animEffect transition="in" filter="fade">
                                      <p:cBhvr>
                                        <p:cTn id="12" dur="2000"/>
                                        <p:tgtEl>
                                          <p:spTgt spid="174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0">
                                            <p:txEl>
                                              <p:pRg st="4" end="4"/>
                                            </p:txEl>
                                          </p:spTgt>
                                        </p:tgtEl>
                                        <p:attrNameLst>
                                          <p:attrName>style.visibility</p:attrName>
                                        </p:attrNameLst>
                                      </p:cBhvr>
                                      <p:to>
                                        <p:strVal val="visible"/>
                                      </p:to>
                                    </p:set>
                                    <p:animEffect transition="in" filter="fade">
                                      <p:cBhvr>
                                        <p:cTn id="17" dur="2000"/>
                                        <p:tgtEl>
                                          <p:spTgt spid="174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olêmica sobre a Usina de Itaipu"/>
          <p:cNvPicPr>
            <a:picLocks noChangeAspect="1" noChangeArrowheads="1"/>
          </p:cNvPicPr>
          <p:nvPr/>
        </p:nvPicPr>
        <p:blipFill>
          <a:blip r:embed="rId3" cstate="print"/>
          <a:srcRect/>
          <a:stretch>
            <a:fillRect/>
          </a:stretch>
        </p:blipFill>
        <p:spPr bwMode="auto">
          <a:xfrm>
            <a:off x="1475656" y="1250074"/>
            <a:ext cx="5760640" cy="4411629"/>
          </a:xfrm>
          <a:prstGeom prst="rect">
            <a:avLst/>
          </a:prstGeom>
          <a:noFill/>
        </p:spPr>
      </p:pic>
      <p:sp>
        <p:nvSpPr>
          <p:cNvPr id="7171" name="Título 1"/>
          <p:cNvSpPr>
            <a:spLocks noGrp="1"/>
          </p:cNvSpPr>
          <p:nvPr>
            <p:ph type="title"/>
          </p:nvPr>
        </p:nvSpPr>
        <p:spPr>
          <a:xfrm>
            <a:off x="539552" y="260648"/>
            <a:ext cx="7772400" cy="1143000"/>
          </a:xfrm>
        </p:spPr>
        <p:txBody>
          <a:bodyPr/>
          <a:lstStyle/>
          <a:p>
            <a:r>
              <a:rPr lang="pt-BR" dirty="0" smtClean="0">
                <a:solidFill>
                  <a:schemeClr val="bg1"/>
                </a:solidFill>
                <a:latin typeface="Century Gothic" pitchFamily="34" charset="0"/>
              </a:rPr>
              <a:t>A Usina de Itaipu</a:t>
            </a:r>
          </a:p>
        </p:txBody>
      </p:sp>
      <p:sp>
        <p:nvSpPr>
          <p:cNvPr id="4" name="Retângulo 3"/>
          <p:cNvSpPr>
            <a:spLocks noChangeArrowheads="1"/>
          </p:cNvSpPr>
          <p:nvPr/>
        </p:nvSpPr>
        <p:spPr bwMode="auto">
          <a:xfrm>
            <a:off x="35496" y="6536377"/>
            <a:ext cx="7665881" cy="276999"/>
          </a:xfrm>
          <a:prstGeom prst="rect">
            <a:avLst/>
          </a:prstGeom>
          <a:noFill/>
          <a:ln w="9525">
            <a:noFill/>
            <a:miter lim="800000"/>
            <a:headEnd/>
            <a:tailEnd/>
          </a:ln>
        </p:spPr>
        <p:txBody>
          <a:bodyPr wrap="none">
            <a:spAutoFit/>
          </a:bodyPr>
          <a:lstStyle/>
          <a:p>
            <a:r>
              <a:rPr lang="pt-BR" sz="1200" dirty="0" smtClean="0">
                <a:solidFill>
                  <a:schemeClr val="accent1"/>
                </a:solidFill>
                <a:latin typeface="Century Gothic" pitchFamily="34" charset="0"/>
              </a:rPr>
              <a:t>Fonte da imagem: http://www.mundoeducacao.com/geografia/a-polemica-sobre-usina-itaipu.htm</a:t>
            </a:r>
            <a:endParaRPr lang="pt-BR" sz="1200" dirty="0">
              <a:solidFill>
                <a:schemeClr val="accent1"/>
              </a:solidFill>
              <a:latin typeface="Century Gothic" pitchFamily="34" charset="0"/>
            </a:endParaRPr>
          </a:p>
        </p:txBody>
      </p:sp>
      <p:sp>
        <p:nvSpPr>
          <p:cNvPr id="6" name="Subtítulo 2"/>
          <p:cNvSpPr txBox="1">
            <a:spLocks/>
          </p:cNvSpPr>
          <p:nvPr/>
        </p:nvSpPr>
        <p:spPr>
          <a:xfrm>
            <a:off x="1403648" y="5661248"/>
            <a:ext cx="6660232" cy="936104"/>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
                <a:srgbClr val="FF6600"/>
              </a:buClr>
              <a:buSzTx/>
              <a:tabLst/>
              <a:defRPr/>
            </a:pPr>
            <a:r>
              <a:rPr kumimoji="0" lang="pt-BR" sz="3200" b="0" i="0" u="none" strike="noStrike" kern="0" cap="none" spc="0" normalizeH="0" baseline="0" noProof="0" dirty="0" smtClean="0">
                <a:ln>
                  <a:noFill/>
                </a:ln>
                <a:solidFill>
                  <a:schemeClr val="accent1"/>
                </a:solidFill>
                <a:effectLst/>
                <a:uLnTx/>
                <a:uFillTx/>
                <a:latin typeface="Century Gothic" pitchFamily="34" charset="0"/>
                <a:ea typeface="+mn-ea"/>
                <a:cs typeface="+mn-cs"/>
              </a:rPr>
              <a:t>Potência instalada:</a:t>
            </a:r>
            <a:r>
              <a:rPr kumimoji="0" lang="pt-BR" sz="3200" b="0" i="0" u="none" strike="noStrike" kern="0" cap="none" spc="0" normalizeH="0" noProof="0" dirty="0" smtClean="0">
                <a:ln>
                  <a:noFill/>
                </a:ln>
                <a:solidFill>
                  <a:schemeClr val="accent1"/>
                </a:solidFill>
                <a:effectLst/>
                <a:uLnTx/>
                <a:uFillTx/>
                <a:latin typeface="Century Gothic" pitchFamily="34" charset="0"/>
              </a:rPr>
              <a:t> </a:t>
            </a:r>
            <a:r>
              <a:rPr kumimoji="0" lang="pt-BR" sz="3200" i="0" u="none" strike="noStrike" kern="0" cap="none" spc="0" normalizeH="0" noProof="0" dirty="0" smtClean="0">
                <a:ln>
                  <a:noFill/>
                </a:ln>
                <a:solidFill>
                  <a:schemeClr val="bg1"/>
                </a:solidFill>
                <a:effectLst/>
                <a:uLnTx/>
                <a:uFillTx/>
                <a:latin typeface="Century Gothic" pitchFamily="34" charset="0"/>
              </a:rPr>
              <a:t>14 GW</a:t>
            </a:r>
            <a:endParaRPr kumimoji="0" lang="pt-BR" sz="2800" i="0" u="none" strike="noStrike" kern="0" cap="none" spc="0" normalizeH="0" baseline="0" noProof="0" dirty="0" smtClean="0">
              <a:ln>
                <a:noFill/>
              </a:ln>
              <a:solidFill>
                <a:schemeClr val="bg1"/>
              </a:solidFill>
              <a:effectLst/>
              <a:uLnTx/>
              <a:uFillTx/>
              <a:latin typeface="Century Gothic" pitchFamily="34" charset="0"/>
            </a:endParaRPr>
          </a:p>
        </p:txBody>
      </p:sp>
    </p:spTree>
    <p:extLst>
      <p:ext uri="{BB962C8B-B14F-4D97-AF65-F5344CB8AC3E}">
        <p14:creationId xmlns:p14="http://schemas.microsoft.com/office/powerpoint/2010/main" val="7492512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428625"/>
            <a:ext cx="8640960" cy="1776239"/>
          </a:xfrm>
        </p:spPr>
        <p:txBody>
          <a:bodyPr/>
          <a:lstStyle/>
          <a:p>
            <a:pPr>
              <a:buClr>
                <a:srgbClr val="FF6600"/>
              </a:buClr>
            </a:pPr>
            <a:r>
              <a:rPr lang="pt-BR" sz="4000" b="0" dirty="0" smtClean="0">
                <a:solidFill>
                  <a:schemeClr val="bg1"/>
                </a:solidFill>
                <a:latin typeface="Century Gothic" pitchFamily="34" charset="0"/>
              </a:rPr>
              <a:t>Quantidade de energia produzida no Sol:</a:t>
            </a:r>
          </a:p>
          <a:p>
            <a:pPr>
              <a:buClr>
                <a:srgbClr val="FF6600"/>
              </a:buClr>
            </a:pPr>
            <a:endParaRPr lang="pt-BR" sz="4000" b="0" dirty="0" smtClean="0">
              <a:solidFill>
                <a:srgbClr val="FFFF00"/>
              </a:solidFill>
              <a:latin typeface="Century Gothic" pitchFamily="34" charset="0"/>
            </a:endParaRPr>
          </a:p>
          <a:p>
            <a:pPr lvl="1">
              <a:buClr>
                <a:srgbClr val="FF6600"/>
              </a:buClr>
            </a:pPr>
            <a:endParaRPr lang="pt-BR" b="0" dirty="0" smtClean="0">
              <a:solidFill>
                <a:srgbClr val="FBD679"/>
              </a:solidFill>
              <a:latin typeface="Century Gothic" pitchFamily="34" charset="0"/>
            </a:endParaRPr>
          </a:p>
        </p:txBody>
      </p:sp>
      <p:sp>
        <p:nvSpPr>
          <p:cNvPr id="3" name="Retângulo 2"/>
          <p:cNvSpPr/>
          <p:nvPr/>
        </p:nvSpPr>
        <p:spPr>
          <a:xfrm>
            <a:off x="107504" y="3356992"/>
            <a:ext cx="8640960" cy="1323439"/>
          </a:xfrm>
          <a:prstGeom prst="rect">
            <a:avLst/>
          </a:prstGeom>
        </p:spPr>
        <p:txBody>
          <a:bodyPr wrap="square">
            <a:spAutoFit/>
          </a:bodyPr>
          <a:lstStyle/>
          <a:p>
            <a:pPr lvl="1" algn="just">
              <a:buClr>
                <a:schemeClr val="accent1"/>
              </a:buClr>
              <a:buFont typeface="Wingdings" pitchFamily="2" charset="2"/>
              <a:buChar char="v"/>
            </a:pPr>
            <a:r>
              <a:rPr lang="pt-BR" sz="4000" b="0" dirty="0" smtClean="0">
                <a:solidFill>
                  <a:schemeClr val="accent1"/>
                </a:solidFill>
                <a:latin typeface="Century Gothic" pitchFamily="34" charset="0"/>
              </a:rPr>
              <a:t> equivalente a </a:t>
            </a:r>
            <a:r>
              <a:rPr lang="pt-BR" sz="4000" dirty="0" smtClean="0">
                <a:solidFill>
                  <a:schemeClr val="bg1"/>
                </a:solidFill>
                <a:latin typeface="Century Gothic" pitchFamily="34" charset="0"/>
              </a:rPr>
              <a:t>30.000 trilhões </a:t>
            </a:r>
            <a:r>
              <a:rPr lang="pt-BR" sz="4000" b="0" dirty="0" smtClean="0">
                <a:solidFill>
                  <a:schemeClr val="accent1"/>
                </a:solidFill>
                <a:latin typeface="Century Gothic" pitchFamily="34" charset="0"/>
              </a:rPr>
              <a:t>de usinas de Itaipu!</a:t>
            </a:r>
          </a:p>
        </p:txBody>
      </p:sp>
    </p:spTree>
    <p:extLst>
      <p:ext uri="{BB962C8B-B14F-4D97-AF65-F5344CB8AC3E}">
        <p14:creationId xmlns:p14="http://schemas.microsoft.com/office/powerpoint/2010/main" val="21136388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1675581"/>
            <a:ext cx="8640960" cy="4561731"/>
          </a:xfrm>
        </p:spPr>
        <p:txBody>
          <a:bodyPr/>
          <a:lstStyle/>
          <a:p>
            <a:pPr algn="just">
              <a:buClr>
                <a:schemeClr val="accent1"/>
              </a:buClr>
              <a:buFont typeface="Wingdings" pitchFamily="2" charset="2"/>
              <a:buChar char="v"/>
            </a:pPr>
            <a:r>
              <a:rPr lang="pt-BR" sz="4000" dirty="0" smtClean="0">
                <a:solidFill>
                  <a:schemeClr val="bg1"/>
                </a:solidFill>
                <a:latin typeface="Century Gothic" pitchFamily="34" charset="0"/>
              </a:rPr>
              <a:t>600 milhões</a:t>
            </a:r>
            <a:r>
              <a:rPr lang="pt-BR" sz="4000" b="0" dirty="0" smtClean="0">
                <a:solidFill>
                  <a:schemeClr val="accent1"/>
                </a:solidFill>
                <a:latin typeface="Century Gothic" pitchFamily="34" charset="0"/>
              </a:rPr>
              <a:t> de toneladas de  H são convertidas em He;</a:t>
            </a:r>
          </a:p>
          <a:p>
            <a:pPr algn="just">
              <a:buClr>
                <a:schemeClr val="accent1"/>
              </a:buClr>
              <a:buFont typeface="Wingdings" pitchFamily="2" charset="2"/>
              <a:buChar char="v"/>
            </a:pPr>
            <a:endParaRPr lang="pt-BR" sz="4000" b="0" dirty="0" smtClean="0">
              <a:solidFill>
                <a:schemeClr val="accent1"/>
              </a:solidFill>
              <a:latin typeface="Century Gothic" pitchFamily="34" charset="0"/>
            </a:endParaRPr>
          </a:p>
          <a:p>
            <a:pPr algn="just">
              <a:buClr>
                <a:schemeClr val="accent1"/>
              </a:buClr>
              <a:buFont typeface="Wingdings" pitchFamily="2" charset="2"/>
              <a:buChar char="v"/>
            </a:pPr>
            <a:r>
              <a:rPr lang="pt-BR" sz="4000" dirty="0" smtClean="0">
                <a:solidFill>
                  <a:schemeClr val="bg1"/>
                </a:solidFill>
                <a:latin typeface="Century Gothic" pitchFamily="34" charset="0"/>
              </a:rPr>
              <a:t>quatro milhões</a:t>
            </a:r>
            <a:r>
              <a:rPr lang="pt-BR" sz="4000" b="0" dirty="0" smtClean="0">
                <a:solidFill>
                  <a:schemeClr val="accent1"/>
                </a:solidFill>
                <a:latin typeface="Century Gothic" pitchFamily="34" charset="0"/>
              </a:rPr>
              <a:t> de toneladas são transformadas em energia (</a:t>
            </a:r>
            <a:r>
              <a:rPr lang="pt-BR" sz="4000" dirty="0" smtClean="0">
                <a:solidFill>
                  <a:schemeClr val="bg1"/>
                </a:solidFill>
                <a:latin typeface="Century Gothic" pitchFamily="34" charset="0"/>
              </a:rPr>
              <a:t>E=mc</a:t>
            </a:r>
            <a:r>
              <a:rPr lang="pt-BR" sz="4000" baseline="30000" dirty="0" smtClean="0">
                <a:solidFill>
                  <a:schemeClr val="bg1"/>
                </a:solidFill>
                <a:latin typeface="Century Gothic" pitchFamily="34" charset="0"/>
              </a:rPr>
              <a:t>2</a:t>
            </a:r>
            <a:r>
              <a:rPr lang="pt-BR" sz="4000" b="0" dirty="0" smtClean="0">
                <a:solidFill>
                  <a:schemeClr val="accent1"/>
                </a:solidFill>
                <a:latin typeface="Century Gothic" pitchFamily="34" charset="0"/>
              </a:rPr>
              <a:t>)</a:t>
            </a:r>
            <a:endParaRPr lang="pt-BR" b="0" dirty="0" smtClean="0">
              <a:solidFill>
                <a:schemeClr val="accent1"/>
              </a:solidFill>
              <a:latin typeface="Century Gothic" pitchFamily="34" charset="0"/>
            </a:endParaRPr>
          </a:p>
        </p:txBody>
      </p:sp>
      <p:sp>
        <p:nvSpPr>
          <p:cNvPr id="3" name="Título 1"/>
          <p:cNvSpPr txBox="1">
            <a:spLocks/>
          </p:cNvSpPr>
          <p:nvPr/>
        </p:nvSpPr>
        <p:spPr bwMode="auto">
          <a:xfrm>
            <a:off x="539552" y="260648"/>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r>
              <a:rPr lang="pt-BR" kern="0" dirty="0" smtClean="0">
                <a:solidFill>
                  <a:schemeClr val="bg1"/>
                </a:solidFill>
                <a:latin typeface="Century Gothic" pitchFamily="34" charset="0"/>
              </a:rPr>
              <a:t>A cada segundo:</a:t>
            </a:r>
          </a:p>
        </p:txBody>
      </p:sp>
    </p:spTree>
    <p:extLst>
      <p:ext uri="{BB962C8B-B14F-4D97-AF65-F5344CB8AC3E}">
        <p14:creationId xmlns:p14="http://schemas.microsoft.com/office/powerpoint/2010/main" val="289438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fade">
                                      <p:cBhvr>
                                        <p:cTn id="12" dur="2000"/>
                                        <p:tgtEl>
                                          <p:spTgt spid="184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arnaldotemporal.xpg.com.br/jpg/0_maior_navio_petroleiro_do_mundo/Knock_Nevis.jpg"/>
          <p:cNvPicPr>
            <a:picLocks noChangeAspect="1" noChangeArrowheads="1"/>
          </p:cNvPicPr>
          <p:nvPr/>
        </p:nvPicPr>
        <p:blipFill>
          <a:blip r:embed="rId3" cstate="print"/>
          <a:srcRect/>
          <a:stretch>
            <a:fillRect/>
          </a:stretch>
        </p:blipFill>
        <p:spPr bwMode="auto">
          <a:xfrm>
            <a:off x="26913" y="949197"/>
            <a:ext cx="9094425" cy="5877272"/>
          </a:xfrm>
          <a:prstGeom prst="rect">
            <a:avLst/>
          </a:prstGeom>
          <a:noFill/>
        </p:spPr>
      </p:pic>
      <p:sp>
        <p:nvSpPr>
          <p:cNvPr id="7171" name="Título 1"/>
          <p:cNvSpPr>
            <a:spLocks noGrp="1"/>
          </p:cNvSpPr>
          <p:nvPr>
            <p:ph type="title"/>
          </p:nvPr>
        </p:nvSpPr>
        <p:spPr>
          <a:xfrm>
            <a:off x="687925" y="129183"/>
            <a:ext cx="7772400" cy="806921"/>
          </a:xfrm>
        </p:spPr>
        <p:txBody>
          <a:bodyPr/>
          <a:lstStyle/>
          <a:p>
            <a:r>
              <a:rPr lang="pt-BR" sz="5400" dirty="0" smtClean="0">
                <a:solidFill>
                  <a:schemeClr val="bg1"/>
                </a:solidFill>
                <a:latin typeface="Century Gothic" pitchFamily="34" charset="0"/>
              </a:rPr>
              <a:t>O </a:t>
            </a:r>
            <a:r>
              <a:rPr lang="pt-BR" sz="5400" dirty="0" err="1" smtClean="0">
                <a:solidFill>
                  <a:schemeClr val="bg1"/>
                </a:solidFill>
                <a:latin typeface="Century Gothic" pitchFamily="34" charset="0"/>
              </a:rPr>
              <a:t>Knock</a:t>
            </a:r>
            <a:r>
              <a:rPr lang="pt-BR" sz="5400" dirty="0" smtClean="0">
                <a:solidFill>
                  <a:schemeClr val="bg1"/>
                </a:solidFill>
                <a:latin typeface="Century Gothic" pitchFamily="34" charset="0"/>
              </a:rPr>
              <a:t> </a:t>
            </a:r>
            <a:r>
              <a:rPr lang="pt-BR" sz="5400" dirty="0" err="1" smtClean="0">
                <a:solidFill>
                  <a:schemeClr val="bg1"/>
                </a:solidFill>
                <a:latin typeface="Century Gothic" pitchFamily="34" charset="0"/>
              </a:rPr>
              <a:t>Nevis</a:t>
            </a:r>
            <a:endParaRPr lang="pt-BR" sz="5400" dirty="0" smtClean="0">
              <a:solidFill>
                <a:schemeClr val="bg1"/>
              </a:solidFill>
              <a:latin typeface="Century Gothic" pitchFamily="34" charset="0"/>
            </a:endParaRPr>
          </a:p>
        </p:txBody>
      </p:sp>
      <p:sp>
        <p:nvSpPr>
          <p:cNvPr id="4" name="Retângulo 3"/>
          <p:cNvSpPr>
            <a:spLocks noChangeArrowheads="1"/>
          </p:cNvSpPr>
          <p:nvPr/>
        </p:nvSpPr>
        <p:spPr bwMode="auto">
          <a:xfrm>
            <a:off x="-31991" y="6536377"/>
            <a:ext cx="6526146" cy="276999"/>
          </a:xfrm>
          <a:prstGeom prst="rect">
            <a:avLst/>
          </a:prstGeom>
          <a:noFill/>
          <a:ln w="9525">
            <a:noFill/>
            <a:miter lim="800000"/>
            <a:headEnd/>
            <a:tailEnd/>
          </a:ln>
        </p:spPr>
        <p:txBody>
          <a:bodyPr wrap="none">
            <a:spAutoFit/>
          </a:bodyPr>
          <a:lstStyle/>
          <a:p>
            <a:r>
              <a:rPr lang="pt-BR" sz="1200" dirty="0" smtClean="0">
                <a:solidFill>
                  <a:schemeClr val="accent1"/>
                </a:solidFill>
                <a:latin typeface="Century Gothic" pitchFamily="34" charset="0"/>
              </a:rPr>
              <a:t>Fonte da imagem: http://www.arnaldotemporal.xpg.com.br/curiosidades/knock.htm</a:t>
            </a:r>
            <a:endParaRPr lang="pt-BR" sz="1200" dirty="0">
              <a:solidFill>
                <a:schemeClr val="accent1"/>
              </a:solidFill>
              <a:latin typeface="Century Gothic" pitchFamily="34" charset="0"/>
            </a:endParaRPr>
          </a:p>
        </p:txBody>
      </p:sp>
    </p:spTree>
    <p:extLst>
      <p:ext uri="{BB962C8B-B14F-4D97-AF65-F5344CB8AC3E}">
        <p14:creationId xmlns:p14="http://schemas.microsoft.com/office/powerpoint/2010/main" val="2978361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739477"/>
            <a:ext cx="8640960" cy="5857875"/>
          </a:xfrm>
        </p:spPr>
        <p:txBody>
          <a:bodyPr/>
          <a:lstStyle/>
          <a:p>
            <a:pPr algn="just">
              <a:buClr>
                <a:schemeClr val="accent1"/>
              </a:buClr>
              <a:buFont typeface="Wingdings" pitchFamily="2" charset="2"/>
              <a:buChar char="v"/>
            </a:pPr>
            <a:r>
              <a:rPr lang="pt-BR" sz="4000" dirty="0" smtClean="0">
                <a:solidFill>
                  <a:schemeClr val="bg1"/>
                </a:solidFill>
                <a:latin typeface="Century Gothic" pitchFamily="34" charset="0"/>
              </a:rPr>
              <a:t>458</a:t>
            </a:r>
            <a:r>
              <a:rPr lang="pt-BR" sz="4000" b="0" dirty="0" smtClean="0">
                <a:solidFill>
                  <a:schemeClr val="accent1"/>
                </a:solidFill>
                <a:latin typeface="Century Gothic" pitchFamily="34" charset="0"/>
              </a:rPr>
              <a:t> </a:t>
            </a:r>
            <a:r>
              <a:rPr lang="pt-BR" sz="4000" dirty="0" smtClean="0">
                <a:solidFill>
                  <a:schemeClr val="bg1"/>
                </a:solidFill>
                <a:latin typeface="Century Gothic" pitchFamily="34" charset="0"/>
              </a:rPr>
              <a:t>metros</a:t>
            </a:r>
            <a:r>
              <a:rPr lang="pt-BR" sz="4000" b="0" dirty="0" smtClean="0">
                <a:solidFill>
                  <a:schemeClr val="accent1"/>
                </a:solidFill>
                <a:latin typeface="Century Gothic" pitchFamily="34" charset="0"/>
              </a:rPr>
              <a:t> de </a:t>
            </a:r>
            <a:r>
              <a:rPr lang="pt-BR" sz="4000" dirty="0" smtClean="0">
                <a:solidFill>
                  <a:schemeClr val="bg1"/>
                </a:solidFill>
                <a:latin typeface="Century Gothic" pitchFamily="34" charset="0"/>
              </a:rPr>
              <a:t>comprimento</a:t>
            </a:r>
            <a:r>
              <a:rPr lang="pt-BR" sz="4000" b="0" dirty="0" smtClean="0">
                <a:solidFill>
                  <a:schemeClr val="accent1"/>
                </a:solidFill>
                <a:latin typeface="Century Gothic" pitchFamily="34" charset="0"/>
              </a:rPr>
              <a:t> (quatro campos de futebol)!</a:t>
            </a:r>
          </a:p>
          <a:p>
            <a:pPr algn="just">
              <a:buClr>
                <a:schemeClr val="accent1"/>
              </a:buClr>
              <a:buFont typeface="Wingdings" pitchFamily="2" charset="2"/>
              <a:buChar char="v"/>
            </a:pPr>
            <a:endParaRPr lang="pt-BR" sz="4000" b="0" dirty="0" smtClean="0">
              <a:solidFill>
                <a:schemeClr val="accent1"/>
              </a:solidFill>
              <a:latin typeface="Century Gothic" pitchFamily="34" charset="0"/>
            </a:endParaRPr>
          </a:p>
          <a:p>
            <a:pPr algn="just">
              <a:buClr>
                <a:schemeClr val="accent1"/>
              </a:buClr>
              <a:buFont typeface="Wingdings" pitchFamily="2" charset="2"/>
              <a:buChar char="v"/>
            </a:pPr>
            <a:r>
              <a:rPr lang="pt-BR" sz="4000" dirty="0" smtClean="0">
                <a:solidFill>
                  <a:schemeClr val="bg1"/>
                </a:solidFill>
                <a:latin typeface="Century Gothic" pitchFamily="34" charset="0"/>
              </a:rPr>
              <a:t>68</a:t>
            </a:r>
            <a:r>
              <a:rPr lang="pt-BR" sz="4000" b="0" dirty="0" smtClean="0">
                <a:solidFill>
                  <a:schemeClr val="accent1"/>
                </a:solidFill>
                <a:latin typeface="Century Gothic" pitchFamily="34" charset="0"/>
              </a:rPr>
              <a:t> </a:t>
            </a:r>
            <a:r>
              <a:rPr lang="pt-BR" sz="4000" dirty="0" smtClean="0">
                <a:solidFill>
                  <a:schemeClr val="bg1"/>
                </a:solidFill>
                <a:latin typeface="Century Gothic" pitchFamily="34" charset="0"/>
              </a:rPr>
              <a:t>metros</a:t>
            </a:r>
            <a:r>
              <a:rPr lang="pt-BR" sz="4000" b="0" dirty="0" smtClean="0">
                <a:solidFill>
                  <a:schemeClr val="accent1"/>
                </a:solidFill>
                <a:latin typeface="Century Gothic" pitchFamily="34" charset="0"/>
              </a:rPr>
              <a:t> de </a:t>
            </a:r>
            <a:r>
              <a:rPr lang="pt-BR" sz="4000" dirty="0" smtClean="0">
                <a:solidFill>
                  <a:schemeClr val="bg1"/>
                </a:solidFill>
                <a:latin typeface="Century Gothic" pitchFamily="34" charset="0"/>
              </a:rPr>
              <a:t>largura</a:t>
            </a:r>
            <a:r>
              <a:rPr lang="pt-BR" sz="4000" b="0" dirty="0" smtClean="0">
                <a:solidFill>
                  <a:schemeClr val="accent1"/>
                </a:solidFill>
                <a:latin typeface="Century Gothic" pitchFamily="34" charset="0"/>
              </a:rPr>
              <a:t>!</a:t>
            </a:r>
          </a:p>
          <a:p>
            <a:pPr algn="just">
              <a:buClr>
                <a:schemeClr val="accent1"/>
              </a:buClr>
              <a:buFont typeface="Wingdings" pitchFamily="2" charset="2"/>
              <a:buChar char="v"/>
            </a:pPr>
            <a:endParaRPr lang="pt-BR" sz="4000" b="0" dirty="0" smtClean="0">
              <a:solidFill>
                <a:schemeClr val="accent1"/>
              </a:solidFill>
              <a:latin typeface="Century Gothic" pitchFamily="34" charset="0"/>
            </a:endParaRPr>
          </a:p>
          <a:p>
            <a:pPr algn="just">
              <a:buClr>
                <a:schemeClr val="accent1"/>
              </a:buClr>
              <a:buFont typeface="Wingdings" pitchFamily="2" charset="2"/>
              <a:buChar char="v"/>
            </a:pPr>
            <a:r>
              <a:rPr lang="pt-BR" sz="4000" b="0" dirty="0" smtClean="0">
                <a:solidFill>
                  <a:schemeClr val="accent1"/>
                </a:solidFill>
                <a:latin typeface="Century Gothic" pitchFamily="34" charset="0"/>
              </a:rPr>
              <a:t>Massa (navio carregado): </a:t>
            </a:r>
            <a:r>
              <a:rPr lang="pt-BR" sz="4000" dirty="0" smtClean="0">
                <a:solidFill>
                  <a:schemeClr val="bg1"/>
                </a:solidFill>
                <a:latin typeface="Century Gothic" pitchFamily="34" charset="0"/>
              </a:rPr>
              <a:t>465 mil toneladas</a:t>
            </a:r>
            <a:r>
              <a:rPr lang="pt-BR" sz="4000" b="0" dirty="0" smtClean="0">
                <a:solidFill>
                  <a:schemeClr val="accent1"/>
                </a:solidFill>
                <a:latin typeface="Century Gothic" pitchFamily="34" charset="0"/>
              </a:rPr>
              <a:t>!</a:t>
            </a:r>
          </a:p>
          <a:p>
            <a:pPr algn="just">
              <a:buClr>
                <a:schemeClr val="accent1"/>
              </a:buClr>
              <a:buFont typeface="Wingdings" pitchFamily="2" charset="2"/>
              <a:buChar char="v"/>
            </a:pPr>
            <a:endParaRPr lang="pt-BR" b="0" dirty="0" smtClean="0">
              <a:solidFill>
                <a:schemeClr val="accent1"/>
              </a:solidFill>
              <a:latin typeface="Century Gothic" pitchFamily="34" charset="0"/>
            </a:endParaRPr>
          </a:p>
        </p:txBody>
      </p:sp>
    </p:spTree>
    <p:extLst>
      <p:ext uri="{BB962C8B-B14F-4D97-AF65-F5344CB8AC3E}">
        <p14:creationId xmlns:p14="http://schemas.microsoft.com/office/powerpoint/2010/main" val="20012251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fade">
                                      <p:cBhvr>
                                        <p:cTn id="12" dur="2000"/>
                                        <p:tgtEl>
                                          <p:spTgt spid="184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4" end="4"/>
                                            </p:txEl>
                                          </p:spTgt>
                                        </p:tgtEl>
                                        <p:attrNameLst>
                                          <p:attrName>style.visibility</p:attrName>
                                        </p:attrNameLst>
                                      </p:cBhvr>
                                      <p:to>
                                        <p:strVal val="visible"/>
                                      </p:to>
                                    </p:set>
                                    <p:animEffect transition="in" filter="fade">
                                      <p:cBhvr>
                                        <p:cTn id="17" dur="20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1" name="Título 1"/>
          <p:cNvSpPr>
            <a:spLocks noGrp="1"/>
          </p:cNvSpPr>
          <p:nvPr>
            <p:ph type="title"/>
          </p:nvPr>
        </p:nvSpPr>
        <p:spPr>
          <a:xfrm>
            <a:off x="642938" y="428625"/>
            <a:ext cx="7772400" cy="1143000"/>
          </a:xfrm>
        </p:spPr>
        <p:txBody>
          <a:bodyPr/>
          <a:lstStyle/>
          <a:p>
            <a:r>
              <a:rPr lang="pt-BR" sz="5400" dirty="0" smtClean="0">
                <a:solidFill>
                  <a:schemeClr val="tx1"/>
                </a:solidFill>
                <a:latin typeface="Century Gothic" pitchFamily="34" charset="0"/>
              </a:rPr>
              <a:t>Comparação com...</a:t>
            </a:r>
          </a:p>
        </p:txBody>
      </p:sp>
      <p:pic>
        <p:nvPicPr>
          <p:cNvPr id="1026" name="Picture 2" descr="http://www.nauticurso.com.br/images/hits/knock-nevis/4.jpg"/>
          <p:cNvPicPr>
            <a:picLocks noChangeAspect="1" noChangeArrowheads="1"/>
          </p:cNvPicPr>
          <p:nvPr/>
        </p:nvPicPr>
        <p:blipFill>
          <a:blip r:embed="rId3" cstate="print"/>
          <a:srcRect/>
          <a:stretch>
            <a:fillRect/>
          </a:stretch>
        </p:blipFill>
        <p:spPr bwMode="auto">
          <a:xfrm>
            <a:off x="-5937" y="2276872"/>
            <a:ext cx="9154917" cy="2736304"/>
          </a:xfrm>
          <a:prstGeom prst="rect">
            <a:avLst/>
          </a:prstGeom>
          <a:noFill/>
        </p:spPr>
      </p:pic>
      <p:sp>
        <p:nvSpPr>
          <p:cNvPr id="6" name="Retângulo 5"/>
          <p:cNvSpPr>
            <a:spLocks noChangeArrowheads="1"/>
          </p:cNvSpPr>
          <p:nvPr/>
        </p:nvSpPr>
        <p:spPr bwMode="auto">
          <a:xfrm>
            <a:off x="-31991" y="6536377"/>
            <a:ext cx="6526146" cy="276999"/>
          </a:xfrm>
          <a:prstGeom prst="rect">
            <a:avLst/>
          </a:prstGeom>
          <a:noFill/>
          <a:ln w="9525">
            <a:noFill/>
            <a:miter lim="800000"/>
            <a:headEnd/>
            <a:tailEnd/>
          </a:ln>
        </p:spPr>
        <p:txBody>
          <a:bodyPr wrap="none">
            <a:spAutoFit/>
          </a:bodyPr>
          <a:lstStyle/>
          <a:p>
            <a:r>
              <a:rPr lang="pt-BR" sz="1200" dirty="0" smtClean="0">
                <a:solidFill>
                  <a:schemeClr val="tx1"/>
                </a:solidFill>
                <a:latin typeface="Century Gothic" pitchFamily="34" charset="0"/>
              </a:rPr>
              <a:t>Fonte da imagem: http://www.arnaldotemporal.xpg.com.br/curiosidades/knock.htm</a:t>
            </a:r>
            <a:endParaRPr lang="pt-BR" sz="1200" dirty="0">
              <a:solidFill>
                <a:schemeClr val="tx1"/>
              </a:solidFill>
              <a:latin typeface="Century Gothic" pitchFamily="34" charset="0"/>
            </a:endParaRPr>
          </a:p>
        </p:txBody>
      </p:sp>
      <p:sp>
        <p:nvSpPr>
          <p:cNvPr id="2" name="CaixaDeTexto 1"/>
          <p:cNvSpPr txBox="1"/>
          <p:nvPr/>
        </p:nvSpPr>
        <p:spPr>
          <a:xfrm>
            <a:off x="4571521" y="5302924"/>
            <a:ext cx="4104456" cy="830997"/>
          </a:xfrm>
          <a:prstGeom prst="rect">
            <a:avLst/>
          </a:prstGeom>
          <a:noFill/>
        </p:spPr>
        <p:txBody>
          <a:bodyPr wrap="square" rtlCol="0">
            <a:spAutoFit/>
          </a:bodyPr>
          <a:lstStyle/>
          <a:p>
            <a:r>
              <a:rPr lang="pt-BR" sz="4800" dirty="0" smtClean="0">
                <a:solidFill>
                  <a:schemeClr val="tx1"/>
                </a:solidFill>
                <a:latin typeface="Century Gothic" panose="020B0502020202020204" pitchFamily="34" charset="0"/>
              </a:rPr>
              <a:t>O Titanic!</a:t>
            </a:r>
            <a:endParaRPr lang="pt-BR" sz="4800" dirty="0">
              <a:solidFill>
                <a:schemeClr val="tx1"/>
              </a:solidFill>
              <a:latin typeface="Century Gothic" panose="020B0502020202020204" pitchFamily="34" charset="0"/>
            </a:endParaRPr>
          </a:p>
        </p:txBody>
      </p:sp>
      <p:sp>
        <p:nvSpPr>
          <p:cNvPr id="3" name="Elipse 2"/>
          <p:cNvSpPr/>
          <p:nvPr/>
        </p:nvSpPr>
        <p:spPr bwMode="auto">
          <a:xfrm>
            <a:off x="4283968" y="3356992"/>
            <a:ext cx="4860032" cy="1224136"/>
          </a:xfrm>
          <a:prstGeom prst="ellipse">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3557237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1412776"/>
            <a:ext cx="8640960" cy="4368527"/>
          </a:xfrm>
        </p:spPr>
        <p:txBody>
          <a:bodyPr/>
          <a:lstStyle/>
          <a:p>
            <a:pPr marL="571500" indent="-571500" algn="just">
              <a:buClr>
                <a:schemeClr val="accent1"/>
              </a:buClr>
              <a:buFont typeface="Wingdings" panose="05000000000000000000" pitchFamily="2" charset="2"/>
              <a:buChar char="v"/>
            </a:pPr>
            <a:r>
              <a:rPr lang="pt-BR" sz="4000" b="0" dirty="0" smtClean="0">
                <a:solidFill>
                  <a:schemeClr val="accent1"/>
                </a:solidFill>
                <a:latin typeface="Century Gothic" pitchFamily="34" charset="0"/>
              </a:rPr>
              <a:t>O equivalente a </a:t>
            </a:r>
            <a:r>
              <a:rPr lang="pt-BR" sz="4000" dirty="0" smtClean="0">
                <a:solidFill>
                  <a:schemeClr val="bg1"/>
                </a:solidFill>
                <a:latin typeface="Century Gothic" pitchFamily="34" charset="0"/>
              </a:rPr>
              <a:t>1300 </a:t>
            </a:r>
            <a:r>
              <a:rPr lang="pt-BR" sz="4000" dirty="0" err="1" smtClean="0">
                <a:solidFill>
                  <a:schemeClr val="bg1"/>
                </a:solidFill>
                <a:latin typeface="Century Gothic" pitchFamily="34" charset="0"/>
              </a:rPr>
              <a:t>Knock</a:t>
            </a:r>
            <a:r>
              <a:rPr lang="pt-BR" sz="4000" dirty="0" smtClean="0">
                <a:solidFill>
                  <a:schemeClr val="bg1"/>
                </a:solidFill>
                <a:latin typeface="Century Gothic" pitchFamily="34" charset="0"/>
              </a:rPr>
              <a:t> Nevis</a:t>
            </a:r>
            <a:r>
              <a:rPr lang="pt-BR" sz="4000" b="0" dirty="0" smtClean="0">
                <a:solidFill>
                  <a:schemeClr val="accent1"/>
                </a:solidFill>
                <a:latin typeface="Century Gothic" pitchFamily="34" charset="0"/>
              </a:rPr>
              <a:t>, em H, é processado;</a:t>
            </a:r>
          </a:p>
          <a:p>
            <a:pPr marL="571500" indent="-571500" algn="just">
              <a:buClr>
                <a:schemeClr val="accent1"/>
              </a:buClr>
              <a:buFont typeface="Wingdings" panose="05000000000000000000" pitchFamily="2" charset="2"/>
              <a:buChar char="v"/>
            </a:pPr>
            <a:endParaRPr lang="pt-BR" sz="4000" b="0" dirty="0" smtClean="0">
              <a:solidFill>
                <a:srgbClr val="FFFF00"/>
              </a:solidFill>
              <a:latin typeface="Century Gothic" pitchFamily="34" charset="0"/>
            </a:endParaRPr>
          </a:p>
          <a:p>
            <a:pPr marL="571500" indent="-571500" algn="just">
              <a:buClr>
                <a:schemeClr val="accent1"/>
              </a:buClr>
              <a:buFont typeface="Wingdings" panose="05000000000000000000" pitchFamily="2" charset="2"/>
              <a:buChar char="v"/>
            </a:pPr>
            <a:r>
              <a:rPr lang="pt-BR" sz="4000" b="0" dirty="0" smtClean="0">
                <a:solidFill>
                  <a:schemeClr val="accent1"/>
                </a:solidFill>
                <a:latin typeface="Century Gothic" pitchFamily="34" charset="0"/>
              </a:rPr>
              <a:t>A matéria convertida em energia: </a:t>
            </a:r>
            <a:r>
              <a:rPr lang="pt-BR" sz="4000" dirty="0" smtClean="0">
                <a:solidFill>
                  <a:schemeClr val="bg1"/>
                </a:solidFill>
                <a:latin typeface="Century Gothic" pitchFamily="34" charset="0"/>
              </a:rPr>
              <a:t>nove </a:t>
            </a:r>
            <a:r>
              <a:rPr lang="pt-BR" sz="4000" dirty="0" err="1" smtClean="0">
                <a:solidFill>
                  <a:schemeClr val="bg1"/>
                </a:solidFill>
                <a:latin typeface="Century Gothic" pitchFamily="34" charset="0"/>
              </a:rPr>
              <a:t>Knock</a:t>
            </a:r>
            <a:r>
              <a:rPr lang="pt-BR" sz="4000" dirty="0" smtClean="0">
                <a:solidFill>
                  <a:schemeClr val="bg1"/>
                </a:solidFill>
                <a:latin typeface="Century Gothic" pitchFamily="34" charset="0"/>
              </a:rPr>
              <a:t> </a:t>
            </a:r>
            <a:r>
              <a:rPr lang="pt-BR" sz="4000" dirty="0" err="1" smtClean="0">
                <a:solidFill>
                  <a:schemeClr val="bg1"/>
                </a:solidFill>
                <a:latin typeface="Century Gothic" pitchFamily="34" charset="0"/>
              </a:rPr>
              <a:t>Nevis</a:t>
            </a:r>
            <a:r>
              <a:rPr lang="pt-BR" sz="4000" dirty="0" smtClean="0">
                <a:solidFill>
                  <a:schemeClr val="bg1"/>
                </a:solidFill>
                <a:latin typeface="Century Gothic" pitchFamily="34" charset="0"/>
              </a:rPr>
              <a:t> carregados!!</a:t>
            </a:r>
          </a:p>
        </p:txBody>
      </p:sp>
      <p:sp>
        <p:nvSpPr>
          <p:cNvPr id="3" name="Título 1"/>
          <p:cNvSpPr txBox="1">
            <a:spLocks/>
          </p:cNvSpPr>
          <p:nvPr/>
        </p:nvSpPr>
        <p:spPr bwMode="auto">
          <a:xfrm>
            <a:off x="539552" y="44624"/>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a:lstStyle>
          <a:p>
            <a:r>
              <a:rPr lang="pt-BR" kern="0" dirty="0" smtClean="0">
                <a:solidFill>
                  <a:schemeClr val="bg1"/>
                </a:solidFill>
                <a:latin typeface="Century Gothic" pitchFamily="34" charset="0"/>
              </a:rPr>
              <a:t>A cada </a:t>
            </a:r>
            <a:r>
              <a:rPr lang="pt-BR" i="1" kern="0" dirty="0" smtClean="0">
                <a:solidFill>
                  <a:schemeClr val="bg1"/>
                </a:solidFill>
                <a:latin typeface="Century Gothic" pitchFamily="34" charset="0"/>
              </a:rPr>
              <a:t>segundo</a:t>
            </a:r>
            <a:r>
              <a:rPr lang="pt-BR" kern="0" dirty="0" smtClean="0">
                <a:solidFill>
                  <a:schemeClr val="bg1"/>
                </a:solidFill>
                <a:latin typeface="Century Gothic" pitchFamily="34" charset="0"/>
              </a:rPr>
              <a:t>:</a:t>
            </a:r>
          </a:p>
        </p:txBody>
      </p:sp>
    </p:spTree>
    <p:extLst>
      <p:ext uri="{BB962C8B-B14F-4D97-AF65-F5344CB8AC3E}">
        <p14:creationId xmlns:p14="http://schemas.microsoft.com/office/powerpoint/2010/main" val="3695185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fade">
                                      <p:cBhvr>
                                        <p:cTn id="12" dur="2000"/>
                                        <p:tgtEl>
                                          <p:spTgt spid="184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7188" y="4450985"/>
            <a:ext cx="8358187" cy="1570303"/>
          </a:xfrm>
          <a:prstGeom prst="rect">
            <a:avLst/>
          </a:prstGeom>
          <a:noFill/>
          <a:ln w="9525">
            <a:noFill/>
            <a:miter lim="800000"/>
            <a:headEnd/>
            <a:tailEnd/>
          </a:ln>
        </p:spPr>
        <p:txBody>
          <a:bodyPr lIns="92075" tIns="46038" rIns="92075" bIns="46038">
            <a:spAutoFit/>
          </a:bodyPr>
          <a:lstStyle/>
          <a:p>
            <a:pPr algn="just" defTabSz="762000">
              <a:defRPr/>
            </a:pPr>
            <a:r>
              <a:rPr lang="en-US" sz="3200" b="0" dirty="0" err="1" smtClean="0">
                <a:solidFill>
                  <a:schemeClr val="accent1"/>
                </a:solidFill>
                <a:latin typeface="Century Gothic" pitchFamily="34" charset="0"/>
              </a:rPr>
              <a:t>Corpos</a:t>
            </a:r>
            <a:r>
              <a:rPr lang="en-US" sz="3200" b="0" dirty="0" smtClean="0">
                <a:solidFill>
                  <a:schemeClr val="accent1"/>
                </a:solidFill>
                <a:latin typeface="Century Gothic" pitchFamily="34" charset="0"/>
              </a:rPr>
              <a:t> </a:t>
            </a:r>
            <a:r>
              <a:rPr lang="en-US" sz="3200" b="0" dirty="0" err="1">
                <a:solidFill>
                  <a:schemeClr val="accent1"/>
                </a:solidFill>
                <a:latin typeface="Century Gothic" pitchFamily="34" charset="0"/>
              </a:rPr>
              <a:t>gasosos</a:t>
            </a:r>
            <a:r>
              <a:rPr lang="en-US" sz="3200" b="0" dirty="0">
                <a:solidFill>
                  <a:schemeClr val="accent1"/>
                </a:solidFill>
                <a:latin typeface="Century Gothic" pitchFamily="34" charset="0"/>
              </a:rPr>
              <a:t> no interior dos </a:t>
            </a:r>
            <a:r>
              <a:rPr lang="en-US" sz="3200" b="0" dirty="0" err="1">
                <a:solidFill>
                  <a:schemeClr val="accent1"/>
                </a:solidFill>
                <a:latin typeface="Century Gothic" pitchFamily="34" charset="0"/>
              </a:rPr>
              <a:t>quais</a:t>
            </a:r>
            <a:endParaRPr lang="en-US" sz="3200" b="0" dirty="0">
              <a:solidFill>
                <a:schemeClr val="accent1"/>
              </a:solidFill>
              <a:latin typeface="Century Gothic" pitchFamily="34" charset="0"/>
            </a:endParaRPr>
          </a:p>
          <a:p>
            <a:pPr algn="just" defTabSz="762000">
              <a:defRPr/>
            </a:pPr>
            <a:r>
              <a:rPr lang="en-US" sz="3200" dirty="0" err="1">
                <a:solidFill>
                  <a:schemeClr val="bg1"/>
                </a:solidFill>
                <a:latin typeface="Century Gothic" pitchFamily="34" charset="0"/>
              </a:rPr>
              <a:t>ocorrem</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ou</a:t>
            </a:r>
            <a:r>
              <a:rPr lang="en-US" sz="3200" b="0" dirty="0">
                <a:solidFill>
                  <a:schemeClr val="accent1"/>
                </a:solidFill>
                <a:latin typeface="Century Gothic" pitchFamily="34" charset="0"/>
              </a:rPr>
              <a:t> </a:t>
            </a:r>
            <a:r>
              <a:rPr lang="en-US" sz="3200" dirty="0" err="1">
                <a:solidFill>
                  <a:schemeClr val="bg1"/>
                </a:solidFill>
                <a:latin typeface="Century Gothic" pitchFamily="34" charset="0"/>
              </a:rPr>
              <a:t>ocorreram</a:t>
            </a:r>
            <a:r>
              <a:rPr lang="en-US" sz="3200" b="0" dirty="0">
                <a:solidFill>
                  <a:schemeClr val="accent1"/>
                </a:solidFill>
                <a:latin typeface="Century Gothic" pitchFamily="34" charset="0"/>
              </a:rPr>
              <a:t>, </a:t>
            </a:r>
            <a:r>
              <a:rPr lang="en-US" sz="3200" b="0" dirty="0" err="1">
                <a:solidFill>
                  <a:schemeClr val="accent1"/>
                </a:solidFill>
                <a:latin typeface="Century Gothic" pitchFamily="34" charset="0"/>
              </a:rPr>
              <a:t>reações</a:t>
            </a:r>
            <a:r>
              <a:rPr lang="en-US" sz="3200" b="0" dirty="0">
                <a:solidFill>
                  <a:schemeClr val="accent1"/>
                </a:solidFill>
                <a:latin typeface="Century Gothic" pitchFamily="34" charset="0"/>
              </a:rPr>
              <a:t> </a:t>
            </a:r>
            <a:endParaRPr lang="en-US" sz="3200" b="0" dirty="0" smtClean="0">
              <a:solidFill>
                <a:schemeClr val="accent1"/>
              </a:solidFill>
              <a:latin typeface="Century Gothic" pitchFamily="34" charset="0"/>
            </a:endParaRPr>
          </a:p>
          <a:p>
            <a:pPr algn="just" defTabSz="762000">
              <a:defRPr/>
            </a:pPr>
            <a:r>
              <a:rPr lang="en-US" sz="3200" b="0" dirty="0" smtClean="0">
                <a:solidFill>
                  <a:schemeClr val="accent1"/>
                </a:solidFill>
                <a:latin typeface="Century Gothic" pitchFamily="34" charset="0"/>
              </a:rPr>
              <a:t>de </a:t>
            </a:r>
            <a:r>
              <a:rPr lang="en-US" sz="3200" dirty="0" err="1">
                <a:solidFill>
                  <a:schemeClr val="bg1"/>
                </a:solidFill>
                <a:latin typeface="Century Gothic" pitchFamily="34" charset="0"/>
              </a:rPr>
              <a:t>fusão</a:t>
            </a:r>
            <a:r>
              <a:rPr lang="en-US" sz="3200" b="0" dirty="0">
                <a:solidFill>
                  <a:schemeClr val="accent1"/>
                </a:solidFill>
                <a:latin typeface="Century Gothic" pitchFamily="34" charset="0"/>
              </a:rPr>
              <a:t> nuclear </a:t>
            </a:r>
            <a:r>
              <a:rPr lang="en-US" sz="3200" dirty="0" err="1" smtClean="0">
                <a:solidFill>
                  <a:schemeClr val="bg1"/>
                </a:solidFill>
                <a:latin typeface="Century Gothic" pitchFamily="34" charset="0"/>
              </a:rPr>
              <a:t>sustentáveis</a:t>
            </a:r>
            <a:endParaRPr lang="en-US" sz="3200" dirty="0">
              <a:solidFill>
                <a:schemeClr val="bg1"/>
              </a:solidFill>
              <a:latin typeface="Century Gothic" pitchFamily="34" charset="0"/>
            </a:endParaRPr>
          </a:p>
        </p:txBody>
      </p:sp>
      <p:sp>
        <p:nvSpPr>
          <p:cNvPr id="25603" name="Rectangle 8"/>
          <p:cNvSpPr>
            <a:spLocks noGrp="1" noChangeArrowheads="1"/>
          </p:cNvSpPr>
          <p:nvPr>
            <p:ph type="title"/>
          </p:nvPr>
        </p:nvSpPr>
        <p:spPr>
          <a:xfrm>
            <a:off x="285750" y="428625"/>
            <a:ext cx="4000500" cy="1371600"/>
          </a:xfrm>
          <a:noFill/>
        </p:spPr>
        <p:txBody>
          <a:bodyPr/>
          <a:lstStyle/>
          <a:p>
            <a:r>
              <a:rPr lang="en-US" dirty="0" err="1" smtClean="0">
                <a:solidFill>
                  <a:schemeClr val="bg1"/>
                </a:solidFill>
                <a:latin typeface="Century Gothic" pitchFamily="34" charset="0"/>
              </a:rPr>
              <a:t>Estrelas</a:t>
            </a:r>
            <a:r>
              <a:rPr lang="en-US" dirty="0" smtClean="0">
                <a:solidFill>
                  <a:schemeClr val="bg1"/>
                </a:solidFill>
                <a:latin typeface="Century Gothic" pitchFamily="34" charset="0"/>
              </a:rPr>
              <a:t>:</a:t>
            </a:r>
          </a:p>
        </p:txBody>
      </p:sp>
      <p:grpSp>
        <p:nvGrpSpPr>
          <p:cNvPr id="2" name="Grupo 8"/>
          <p:cNvGrpSpPr>
            <a:grpSpLocks noChangeAspect="1"/>
          </p:cNvGrpSpPr>
          <p:nvPr/>
        </p:nvGrpSpPr>
        <p:grpSpPr>
          <a:xfrm>
            <a:off x="5004048" y="-99392"/>
            <a:ext cx="4237232" cy="4326735"/>
            <a:chOff x="3190476" y="1101961"/>
            <a:chExt cx="1705377" cy="1741394"/>
          </a:xfrm>
        </p:grpSpPr>
        <p:sp>
          <p:nvSpPr>
            <p:cNvPr id="6" name="Elipse 5"/>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alpha val="8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a:spLocks noChangeAspect="1"/>
            </p:cNvSpPr>
            <p:nvPr/>
          </p:nvSpPr>
          <p:spPr bwMode="auto">
            <a:xfrm>
              <a:off x="3471812" y="1446852"/>
              <a:ext cx="1104387" cy="1088645"/>
            </a:xfrm>
            <a:prstGeom prst="ellipse">
              <a:avLst/>
            </a:prstGeom>
            <a:gradFill>
              <a:gsLst>
                <a:gs pos="0">
                  <a:srgbClr val="FFC000">
                    <a:lumMod val="61000"/>
                    <a:lumOff val="39000"/>
                  </a:srgb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3" name="Grupo 8"/>
          <p:cNvGrpSpPr>
            <a:grpSpLocks noChangeAspect="1"/>
          </p:cNvGrpSpPr>
          <p:nvPr/>
        </p:nvGrpSpPr>
        <p:grpSpPr>
          <a:xfrm>
            <a:off x="3995936" y="2785142"/>
            <a:ext cx="1377206" cy="1406296"/>
            <a:chOff x="3190476" y="1107179"/>
            <a:chExt cx="1705377" cy="1741394"/>
          </a:xfrm>
        </p:grpSpPr>
        <p:sp>
          <p:nvSpPr>
            <p:cNvPr id="9" name="Elipse 8"/>
            <p:cNvSpPr/>
            <p:nvPr/>
          </p:nvSpPr>
          <p:spPr bwMode="auto">
            <a:xfrm>
              <a:off x="3190476" y="1107179"/>
              <a:ext cx="1705377" cy="1741394"/>
            </a:xfrm>
            <a:prstGeom prst="ellipse">
              <a:avLst/>
            </a:prstGeom>
            <a:gradFill flip="none" rotWithShape="1">
              <a:gsLst>
                <a:gs pos="100000">
                  <a:schemeClr val="tx1">
                    <a:alpha val="0"/>
                  </a:schemeClr>
                </a:gs>
                <a:gs pos="100000">
                  <a:schemeClr val="tx1"/>
                </a:gs>
                <a:gs pos="53000">
                  <a:srgbClr val="00B0F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Elipse 9"/>
            <p:cNvSpPr>
              <a:spLocks noChangeAspect="1"/>
            </p:cNvSpPr>
            <p:nvPr/>
          </p:nvSpPr>
          <p:spPr bwMode="auto">
            <a:xfrm>
              <a:off x="3482249" y="1437754"/>
              <a:ext cx="1104387" cy="1088645"/>
            </a:xfrm>
            <a:prstGeom prst="ellipse">
              <a:avLst/>
            </a:prstGeom>
            <a:gradFill>
              <a:gsLst>
                <a:gs pos="9000">
                  <a:srgbClr val="CCECFF"/>
                </a:gs>
                <a:gs pos="93000">
                  <a:schemeClr val="tx1">
                    <a:alpha val="0"/>
                  </a:schemeClr>
                </a:gs>
                <a:gs pos="91000">
                  <a:srgbClr val="69D8FF"/>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1" name="Elipse 10"/>
          <p:cNvSpPr/>
          <p:nvPr/>
        </p:nvSpPr>
        <p:spPr bwMode="auto">
          <a:xfrm>
            <a:off x="3923928" y="1700808"/>
            <a:ext cx="720000" cy="720000"/>
          </a:xfrm>
          <a:prstGeom prst="ellipse">
            <a:avLst/>
          </a:prstGeom>
          <a:gradFill>
            <a:gsLst>
              <a:gs pos="35000">
                <a:srgbClr val="FFFF00"/>
              </a:gs>
              <a:gs pos="4000">
                <a:schemeClr val="bg1"/>
              </a:gs>
              <a:gs pos="38000">
                <a:srgbClr val="FFC000"/>
              </a:gs>
              <a:gs pos="87000">
                <a:schemeClr val="tx1">
                  <a:alpha val="23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 name="Text Box 141"/>
          <p:cNvSpPr txBox="1">
            <a:spLocks noChangeArrowheads="1"/>
          </p:cNvSpPr>
          <p:nvPr/>
        </p:nvSpPr>
        <p:spPr bwMode="auto">
          <a:xfrm>
            <a:off x="5796136" y="6407090"/>
            <a:ext cx="333516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674"/>
                                        </p:tgtEl>
                                        <p:attrNameLst>
                                          <p:attrName>style.visibility</p:attrName>
                                        </p:attrNameLst>
                                      </p:cBhvr>
                                      <p:to>
                                        <p:strVal val="visible"/>
                                      </p:to>
                                    </p:set>
                                    <p:animEffect transition="in" filter="fade">
                                      <p:cBhvr>
                                        <p:cTn id="18" dur="2000"/>
                                        <p:tgtEl>
                                          <p:spTgt spid="28674"/>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ubtítulo 2"/>
          <p:cNvSpPr>
            <a:spLocks noGrp="1"/>
          </p:cNvSpPr>
          <p:nvPr>
            <p:ph type="subTitle" idx="1"/>
          </p:nvPr>
        </p:nvSpPr>
        <p:spPr>
          <a:xfrm>
            <a:off x="251520" y="908720"/>
            <a:ext cx="8640960" cy="4921771"/>
          </a:xfrm>
        </p:spPr>
        <p:txBody>
          <a:bodyPr/>
          <a:lstStyle/>
          <a:p>
            <a:pPr algn="just">
              <a:buClr>
                <a:schemeClr val="accent1"/>
              </a:buClr>
              <a:buFont typeface="Wingdings" pitchFamily="2" charset="2"/>
              <a:buChar char="v"/>
            </a:pPr>
            <a:r>
              <a:rPr lang="pt-BR" sz="4000" b="0" dirty="0">
                <a:solidFill>
                  <a:srgbClr val="FFFF00"/>
                </a:solidFill>
                <a:latin typeface="Century Gothic" pitchFamily="34" charset="0"/>
              </a:rPr>
              <a:t> </a:t>
            </a:r>
            <a:r>
              <a:rPr lang="pt-BR" sz="4000" b="0" dirty="0" smtClean="0">
                <a:solidFill>
                  <a:schemeClr val="accent1"/>
                </a:solidFill>
                <a:latin typeface="Century Gothic" pitchFamily="34" charset="0"/>
              </a:rPr>
              <a:t>O Sol tem </a:t>
            </a:r>
            <a:r>
              <a:rPr lang="pt-BR" sz="4000" dirty="0" smtClean="0">
                <a:solidFill>
                  <a:schemeClr val="bg1"/>
                </a:solidFill>
                <a:latin typeface="Century Gothic" pitchFamily="34" charset="0"/>
              </a:rPr>
              <a:t>4,6 </a:t>
            </a:r>
            <a:r>
              <a:rPr lang="pt-BR" sz="4000" dirty="0" err="1" smtClean="0">
                <a:solidFill>
                  <a:schemeClr val="bg1"/>
                </a:solidFill>
                <a:latin typeface="Century Gothic" pitchFamily="34" charset="0"/>
              </a:rPr>
              <a:t>Ganos</a:t>
            </a:r>
            <a:endParaRPr lang="pt-BR" sz="4000" dirty="0" smtClean="0">
              <a:solidFill>
                <a:schemeClr val="bg1"/>
              </a:solidFill>
              <a:latin typeface="Century Gothic" pitchFamily="34" charset="0"/>
            </a:endParaRPr>
          </a:p>
          <a:p>
            <a:pPr algn="just">
              <a:buClr>
                <a:schemeClr val="accent1"/>
              </a:buClr>
              <a:buFont typeface="Wingdings" pitchFamily="2" charset="2"/>
              <a:buChar char="v"/>
            </a:pPr>
            <a:endParaRPr lang="pt-BR" sz="4000" b="0" dirty="0" smtClean="0">
              <a:solidFill>
                <a:srgbClr val="FFFF00"/>
              </a:solidFill>
              <a:latin typeface="Century Gothic" pitchFamily="34" charset="0"/>
            </a:endParaRPr>
          </a:p>
          <a:p>
            <a:pPr algn="just">
              <a:buClr>
                <a:schemeClr val="accent1"/>
              </a:buClr>
              <a:buFont typeface="Wingdings" pitchFamily="2" charset="2"/>
              <a:buChar char="v"/>
            </a:pPr>
            <a:r>
              <a:rPr lang="pt-BR" sz="4000" b="0" dirty="0" smtClean="0">
                <a:solidFill>
                  <a:srgbClr val="FFFF00"/>
                </a:solidFill>
                <a:latin typeface="Century Gothic" pitchFamily="34" charset="0"/>
              </a:rPr>
              <a:t> </a:t>
            </a:r>
            <a:r>
              <a:rPr lang="pt-BR" sz="4000" b="0" dirty="0" smtClean="0">
                <a:solidFill>
                  <a:schemeClr val="accent1"/>
                </a:solidFill>
                <a:latin typeface="Century Gothic" pitchFamily="34" charset="0"/>
              </a:rPr>
              <a:t>nesse tempo: </a:t>
            </a:r>
            <a:r>
              <a:rPr lang="pt-BR" sz="4000" dirty="0" smtClean="0">
                <a:solidFill>
                  <a:schemeClr val="bg1"/>
                </a:solidFill>
                <a:latin typeface="Century Gothic" pitchFamily="34" charset="0"/>
              </a:rPr>
              <a:t>L</a:t>
            </a:r>
            <a:r>
              <a:rPr lang="pt-BR" sz="4000" b="0" dirty="0" smtClean="0">
                <a:solidFill>
                  <a:schemeClr val="bg1"/>
                </a:solidFill>
                <a:latin typeface="Century Gothic" pitchFamily="34" charset="0"/>
              </a:rPr>
              <a:t> ≈ </a:t>
            </a:r>
            <a:r>
              <a:rPr lang="pt-BR" sz="4000" dirty="0" err="1" smtClean="0">
                <a:solidFill>
                  <a:schemeClr val="bg1"/>
                </a:solidFill>
                <a:latin typeface="Century Gothic" pitchFamily="34" charset="0"/>
              </a:rPr>
              <a:t>L</a:t>
            </a:r>
            <a:r>
              <a:rPr lang="pt-BR" sz="4000" b="0" baseline="-25000" dirty="0" err="1" smtClean="0">
                <a:solidFill>
                  <a:schemeClr val="bg1"/>
                </a:solidFill>
                <a:latin typeface="Century Gothic" pitchFamily="34" charset="0"/>
              </a:rPr>
              <a:t>atual</a:t>
            </a:r>
            <a:r>
              <a:rPr lang="pt-BR" sz="4000" b="0" dirty="0" smtClean="0">
                <a:solidFill>
                  <a:schemeClr val="bg1"/>
                </a:solidFill>
                <a:latin typeface="Century Gothic" pitchFamily="34" charset="0"/>
              </a:rPr>
              <a:t>*</a:t>
            </a:r>
            <a:r>
              <a:rPr lang="pt-BR" sz="4000" b="0" baseline="-25000" dirty="0" smtClean="0">
                <a:solidFill>
                  <a:schemeClr val="bg1"/>
                </a:solidFill>
                <a:latin typeface="Century Gothic" pitchFamily="34" charset="0"/>
              </a:rPr>
              <a:t> </a:t>
            </a:r>
          </a:p>
          <a:p>
            <a:pPr algn="just">
              <a:buClr>
                <a:schemeClr val="accent1"/>
              </a:buClr>
              <a:buFont typeface="Wingdings" pitchFamily="2" charset="2"/>
              <a:buChar char="v"/>
            </a:pPr>
            <a:endParaRPr lang="pt-BR" sz="4000" b="0" dirty="0" smtClean="0">
              <a:solidFill>
                <a:srgbClr val="FFFF00"/>
              </a:solidFill>
              <a:latin typeface="Century Gothic" pitchFamily="34" charset="0"/>
            </a:endParaRPr>
          </a:p>
          <a:p>
            <a:pPr algn="just">
              <a:buClr>
                <a:schemeClr val="accent1"/>
              </a:buClr>
              <a:buFont typeface="Wingdings" pitchFamily="2" charset="2"/>
              <a:buChar char="v"/>
            </a:pPr>
            <a:r>
              <a:rPr lang="pt-BR" sz="4000" b="0" dirty="0" smtClean="0">
                <a:solidFill>
                  <a:srgbClr val="FFFF00"/>
                </a:solidFill>
                <a:latin typeface="Century Gothic" pitchFamily="34" charset="0"/>
              </a:rPr>
              <a:t> </a:t>
            </a:r>
            <a:r>
              <a:rPr lang="pt-BR" sz="4000" b="0" dirty="0" smtClean="0">
                <a:solidFill>
                  <a:schemeClr val="accent1"/>
                </a:solidFill>
                <a:latin typeface="Century Gothic" pitchFamily="34" charset="0"/>
              </a:rPr>
              <a:t>Fonte de energia do Sol: </a:t>
            </a:r>
            <a:r>
              <a:rPr lang="pt-BR" sz="4000" dirty="0" smtClean="0">
                <a:solidFill>
                  <a:schemeClr val="bg1"/>
                </a:solidFill>
                <a:latin typeface="Century Gothic" pitchFamily="34" charset="0"/>
              </a:rPr>
              <a:t>reações nucleares de fusão</a:t>
            </a:r>
          </a:p>
          <a:p>
            <a:pPr algn="just">
              <a:buClr>
                <a:schemeClr val="accent1"/>
              </a:buClr>
              <a:buFont typeface="Wingdings" pitchFamily="2" charset="2"/>
              <a:buChar char="v"/>
            </a:pPr>
            <a:endParaRPr lang="pt-BR" b="0" dirty="0" smtClean="0">
              <a:solidFill>
                <a:srgbClr val="FFFF00"/>
              </a:solidFill>
              <a:latin typeface="Century Gothic" pitchFamily="34" charset="0"/>
            </a:endParaRPr>
          </a:p>
        </p:txBody>
      </p:sp>
    </p:spTree>
    <p:extLst>
      <p:ext uri="{BB962C8B-B14F-4D97-AF65-F5344CB8AC3E}">
        <p14:creationId xmlns:p14="http://schemas.microsoft.com/office/powerpoint/2010/main" val="3840031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xEl>
                                              <p:pRg st="2" end="2"/>
                                            </p:txEl>
                                          </p:spTgt>
                                        </p:tgtEl>
                                        <p:attrNameLst>
                                          <p:attrName>style.visibility</p:attrName>
                                        </p:attrNameLst>
                                      </p:cBhvr>
                                      <p:to>
                                        <p:strVal val="visible"/>
                                      </p:to>
                                    </p:set>
                                    <p:animEffect transition="in" filter="fade">
                                      <p:cBhvr>
                                        <p:cTn id="12" dur="2000"/>
                                        <p:tgtEl>
                                          <p:spTgt spid="184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4">
                                            <p:txEl>
                                              <p:pRg st="4" end="4"/>
                                            </p:txEl>
                                          </p:spTgt>
                                        </p:tgtEl>
                                        <p:attrNameLst>
                                          <p:attrName>style.visibility</p:attrName>
                                        </p:attrNameLst>
                                      </p:cBhvr>
                                      <p:to>
                                        <p:strVal val="visible"/>
                                      </p:to>
                                    </p:set>
                                    <p:animEffect transition="in" filter="fade">
                                      <p:cBhvr>
                                        <p:cTn id="17" dur="20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3"/>
          <p:cNvSpPr>
            <a:spLocks noGrp="1"/>
          </p:cNvSpPr>
          <p:nvPr>
            <p:ph type="title"/>
          </p:nvPr>
        </p:nvSpPr>
        <p:spPr>
          <a:xfrm>
            <a:off x="714375" y="692696"/>
            <a:ext cx="7772400" cy="1143000"/>
          </a:xfrm>
        </p:spPr>
        <p:txBody>
          <a:bodyPr/>
          <a:lstStyle/>
          <a:p>
            <a:r>
              <a:rPr lang="pt-BR" dirty="0" smtClean="0">
                <a:solidFill>
                  <a:schemeClr val="bg1"/>
                </a:solidFill>
                <a:latin typeface="Century Gothic" pitchFamily="34" charset="0"/>
              </a:rPr>
              <a:t>A fonte de energia do Sol</a:t>
            </a:r>
          </a:p>
        </p:txBody>
      </p:sp>
      <p:pic>
        <p:nvPicPr>
          <p:cNvPr id="1026" name="Picture 2">
            <a:hlinkClick r:id="rId3" action="ppaction://hlinkfile"/>
          </p:cNvPr>
          <p:cNvPicPr>
            <a:picLocks noChangeAspect="1" noChangeArrowheads="1"/>
          </p:cNvPicPr>
          <p:nvPr/>
        </p:nvPicPr>
        <p:blipFill>
          <a:blip r:embed="rId4" cstate="print"/>
          <a:srcRect/>
          <a:stretch>
            <a:fillRect/>
          </a:stretch>
        </p:blipFill>
        <p:spPr bwMode="auto">
          <a:xfrm>
            <a:off x="3383296" y="2348880"/>
            <a:ext cx="2556856" cy="2520000"/>
          </a:xfrm>
          <a:prstGeom prst="rect">
            <a:avLst/>
          </a:prstGeom>
          <a:noFill/>
          <a:ln w="38100">
            <a:solidFill>
              <a:schemeClr val="accent1"/>
            </a:solidFill>
            <a:miter lim="800000"/>
            <a:headEnd/>
            <a:tailEnd/>
          </a:ln>
        </p:spPr>
      </p:pic>
      <p:sp>
        <p:nvSpPr>
          <p:cNvPr id="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Universidade de </a:t>
            </a:r>
            <a:r>
              <a:rPr lang="pt-BR" sz="1000" dirty="0" err="1" smtClean="0">
                <a:solidFill>
                  <a:schemeClr val="accent1"/>
                </a:solidFill>
                <a:latin typeface="Century Gothic" pitchFamily="34" charset="0"/>
              </a:rPr>
              <a:t>Nebraskka</a:t>
            </a:r>
            <a:r>
              <a:rPr lang="pt-BR" sz="1000" dirty="0" smtClean="0">
                <a:solidFill>
                  <a:schemeClr val="accent1"/>
                </a:solidFill>
                <a:latin typeface="Century Gothic" pitchFamily="34" charset="0"/>
              </a:rPr>
              <a:t>-Lincoln</a:t>
            </a:r>
            <a:endParaRPr lang="pt-BR" sz="1000" dirty="0">
              <a:solidFill>
                <a:schemeClr val="accent1"/>
              </a:solidFill>
              <a:latin typeface="Century Gothic" pitchFamily="34" charset="0"/>
            </a:endParaRPr>
          </a:p>
        </p:txBody>
      </p:sp>
    </p:spTree>
    <p:extLst>
      <p:ext uri="{BB962C8B-B14F-4D97-AF65-F5344CB8AC3E}">
        <p14:creationId xmlns:p14="http://schemas.microsoft.com/office/powerpoint/2010/main" val="2912451873"/>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flipH="1">
            <a:off x="1976098" y="1124744"/>
            <a:ext cx="3614" cy="4936614"/>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SP: alargamento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e evolução</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44016" y="6205373"/>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107232" y="3975447"/>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7" name="CaixaDeTexto 206"/>
          <p:cNvSpPr txBox="1"/>
          <p:nvPr/>
        </p:nvSpPr>
        <p:spPr>
          <a:xfrm>
            <a:off x="4932040" y="6093296"/>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230" name="CaixaDeTexto 229"/>
          <p:cNvSpPr txBox="1"/>
          <p:nvPr/>
        </p:nvSpPr>
        <p:spPr>
          <a:xfrm>
            <a:off x="1187624" y="6106359"/>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232" name="CaixaDeTexto 231"/>
          <p:cNvSpPr txBox="1"/>
          <p:nvPr/>
        </p:nvSpPr>
        <p:spPr>
          <a:xfrm>
            <a:off x="6948264" y="6063679"/>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208" name="CaixaDeTexto 207"/>
          <p:cNvSpPr txBox="1"/>
          <p:nvPr/>
        </p:nvSpPr>
        <p:spPr>
          <a:xfrm>
            <a:off x="243136" y="2210033"/>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cxnSp>
        <p:nvCxnSpPr>
          <p:cNvPr id="234" name="Conector reto 233"/>
          <p:cNvCxnSpPr/>
          <p:nvPr/>
        </p:nvCxnSpPr>
        <p:spPr bwMode="auto">
          <a:xfrm flipV="1">
            <a:off x="1674912" y="240732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626469" y="2535865"/>
            <a:ext cx="5401916" cy="3416174"/>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75306" y="2203315"/>
                  <a:pt x="4105072" y="2110902"/>
                </a:cubicBezTo>
                <a:cubicBezTo>
                  <a:pt x="3934838" y="2018489"/>
                  <a:pt x="3680298" y="1909864"/>
                  <a:pt x="3540868" y="1848255"/>
                </a:cubicBezTo>
                <a:cubicBezTo>
                  <a:pt x="3401438" y="1786647"/>
                  <a:pt x="3406302" y="1781783"/>
                  <a:pt x="3268494" y="1741251"/>
                </a:cubicBezTo>
                <a:cubicBezTo>
                  <a:pt x="3130686" y="1700719"/>
                  <a:pt x="2898842" y="1656945"/>
                  <a:pt x="2714017" y="1605064"/>
                </a:cubicBezTo>
                <a:cubicBezTo>
                  <a:pt x="2529192" y="1553183"/>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330200" cap="flat" cmpd="sng" algn="ctr">
            <a:gradFill flip="none" rotWithShape="1">
              <a:gsLst>
                <a:gs pos="4000">
                  <a:srgbClr val="7030A0"/>
                </a:gs>
                <a:gs pos="50000">
                  <a:srgbClr val="FFFFCC"/>
                </a:gs>
                <a:gs pos="100000">
                  <a:srgbClr val="FF0000"/>
                </a:gs>
                <a:gs pos="55000">
                  <a:srgbClr val="FFFF00"/>
                </a:gs>
                <a:gs pos="16000">
                  <a:srgbClr val="00B0F0"/>
                </a:gs>
              </a:gsLst>
              <a:lin ang="2700000" scaled="1"/>
              <a:tileRect/>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5" name="CaixaDeTexto 264"/>
          <p:cNvSpPr txBox="1"/>
          <p:nvPr/>
        </p:nvSpPr>
        <p:spPr>
          <a:xfrm>
            <a:off x="3203848" y="6103093"/>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268" name="CaixaDeTexto 267"/>
          <p:cNvSpPr txBox="1"/>
          <p:nvPr/>
        </p:nvSpPr>
        <p:spPr>
          <a:xfrm>
            <a:off x="501452" y="4938985"/>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539552" y="309639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674912" y="329694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674912" y="4218194"/>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674912" y="5154298"/>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043608" y="97201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89" name="CaixaDeTexto 288"/>
          <p:cNvSpPr txBox="1"/>
          <p:nvPr/>
        </p:nvSpPr>
        <p:spPr>
          <a:xfrm>
            <a:off x="5004048" y="4705980"/>
            <a:ext cx="2376264" cy="523220"/>
          </a:xfrm>
          <a:prstGeom prst="rect">
            <a:avLst/>
          </a:prstGeom>
          <a:noFill/>
        </p:spPr>
        <p:txBody>
          <a:bodyPr wrap="square" rtlCol="0">
            <a:spAutoFit/>
          </a:bodyPr>
          <a:lstStyle/>
          <a:p>
            <a:r>
              <a:rPr lang="pt-BR" sz="2800" dirty="0" smtClean="0">
                <a:solidFill>
                  <a:schemeClr val="bg1"/>
                </a:solidFill>
                <a:latin typeface="Century Gothic" pitchFamily="34" charset="0"/>
              </a:rPr>
              <a:t>SP</a:t>
            </a:r>
            <a:endParaRPr lang="pt-BR" sz="2800" dirty="0">
              <a:solidFill>
                <a:schemeClr val="bg1"/>
              </a:solidFill>
              <a:latin typeface="Century Gothic" pitchFamily="34" charset="0"/>
            </a:endParaRPr>
          </a:p>
        </p:txBody>
      </p:sp>
      <p:cxnSp>
        <p:nvCxnSpPr>
          <p:cNvPr id="4" name="Conector de seta reta 3"/>
          <p:cNvCxnSpPr/>
          <p:nvPr/>
        </p:nvCxnSpPr>
        <p:spPr bwMode="auto">
          <a:xfrm flipV="1">
            <a:off x="755576" y="6061358"/>
            <a:ext cx="8027984" cy="319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44" name="Elipse 43"/>
          <p:cNvSpPr>
            <a:spLocks/>
          </p:cNvSpPr>
          <p:nvPr/>
        </p:nvSpPr>
        <p:spPr bwMode="auto">
          <a:xfrm>
            <a:off x="5800896" y="4257112"/>
            <a:ext cx="180000" cy="180000"/>
          </a:xfrm>
          <a:prstGeom prst="ellipse">
            <a:avLst/>
          </a:prstGeom>
          <a:noFill/>
          <a:ln w="63500" cap="flat" cmpd="sng" algn="ctr">
            <a:solidFill>
              <a:srgbClr val="00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 name="Conector de seta reta 2"/>
          <p:cNvCxnSpPr/>
          <p:nvPr/>
        </p:nvCxnSpPr>
        <p:spPr bwMode="auto">
          <a:xfrm flipH="1" flipV="1">
            <a:off x="5885096" y="4051962"/>
            <a:ext cx="8263" cy="303681"/>
          </a:xfrm>
          <a:prstGeom prst="straightConnector1">
            <a:avLst/>
          </a:prstGeom>
          <a:solidFill>
            <a:schemeClr val="accent1"/>
          </a:solidFill>
          <a:ln w="38100" cap="flat" cmpd="sng" algn="ctr">
            <a:solidFill>
              <a:schemeClr val="tx1"/>
            </a:solidFill>
            <a:prstDash val="solid"/>
            <a:round/>
            <a:headEnd type="none" w="sm" len="sm"/>
            <a:tailEnd type="triangle" w="med" len="med"/>
          </a:ln>
          <a:effectLst/>
        </p:spPr>
      </p:cxnSp>
    </p:spTree>
    <p:extLst>
      <p:ext uri="{BB962C8B-B14F-4D97-AF65-F5344CB8AC3E}">
        <p14:creationId xmlns:p14="http://schemas.microsoft.com/office/powerpoint/2010/main" val="803793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fade">
                                      <p:cBhvr>
                                        <p:cTn id="11" dur="2000"/>
                                        <p:tgtEl>
                                          <p:spTgt spid="19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3"/>
          <p:cNvSpPr>
            <a:spLocks noGrp="1"/>
          </p:cNvSpPr>
          <p:nvPr>
            <p:ph type="title"/>
          </p:nvPr>
        </p:nvSpPr>
        <p:spPr>
          <a:xfrm>
            <a:off x="832048" y="2564904"/>
            <a:ext cx="7772400" cy="1143000"/>
          </a:xfrm>
        </p:spPr>
        <p:txBody>
          <a:bodyPr/>
          <a:lstStyle/>
          <a:p>
            <a:pPr>
              <a:lnSpc>
                <a:spcPct val="150000"/>
              </a:lnSpc>
            </a:pPr>
            <a:r>
              <a:rPr lang="pt-BR" sz="4800" b="0" dirty="0" smtClean="0">
                <a:solidFill>
                  <a:schemeClr val="accent1"/>
                </a:solidFill>
                <a:latin typeface="Century Gothic" pitchFamily="34" charset="0"/>
              </a:rPr>
              <a:t>Evolução pós-SP para estrelas de pouca massa</a:t>
            </a:r>
          </a:p>
        </p:txBody>
      </p:sp>
    </p:spTree>
    <p:extLst>
      <p:ext uri="{BB962C8B-B14F-4D97-AF65-F5344CB8AC3E}">
        <p14:creationId xmlns:p14="http://schemas.microsoft.com/office/powerpoint/2010/main" val="2191833533"/>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39552" y="476672"/>
            <a:ext cx="7772400" cy="1470025"/>
          </a:xfrm>
        </p:spPr>
        <p:txBody>
          <a:bodyPr/>
          <a:lstStyle/>
          <a:p>
            <a:r>
              <a:rPr lang="pt-BR" dirty="0" smtClean="0">
                <a:solidFill>
                  <a:schemeClr val="bg1"/>
                </a:solidFill>
                <a:latin typeface="Century Gothic" pitchFamily="34" charset="0"/>
              </a:rPr>
              <a:t>Estrelas de “pouca massa”</a:t>
            </a:r>
            <a:endParaRPr lang="pt-BR" dirty="0">
              <a:solidFill>
                <a:schemeClr val="bg1"/>
              </a:solidFill>
              <a:latin typeface="Century Gothic" pitchFamily="34" charset="0"/>
            </a:endParaRPr>
          </a:p>
        </p:txBody>
      </p:sp>
      <p:sp>
        <p:nvSpPr>
          <p:cNvPr id="5" name="Subtítulo 4"/>
          <p:cNvSpPr>
            <a:spLocks noGrp="1"/>
          </p:cNvSpPr>
          <p:nvPr>
            <p:ph type="subTitle" idx="1"/>
          </p:nvPr>
        </p:nvSpPr>
        <p:spPr>
          <a:xfrm>
            <a:off x="539552" y="2276872"/>
            <a:ext cx="8604448" cy="1752600"/>
          </a:xfrm>
        </p:spPr>
        <p:txBody>
          <a:bodyPr/>
          <a:lstStyle/>
          <a:p>
            <a:pPr algn="l">
              <a:buClr>
                <a:schemeClr val="accent5">
                  <a:lumMod val="75000"/>
                </a:schemeClr>
              </a:buClr>
              <a:buFont typeface="Wingdings" pitchFamily="2" charset="2"/>
              <a:buChar char="v"/>
            </a:pPr>
            <a:r>
              <a:rPr lang="pt-BR" sz="4000" b="0" dirty="0" smtClean="0">
                <a:solidFill>
                  <a:srgbClr val="00CC99"/>
                </a:solidFill>
                <a:latin typeface="Century Gothic" pitchFamily="34" charset="0"/>
              </a:rPr>
              <a:t> menos que </a:t>
            </a:r>
            <a:r>
              <a:rPr lang="pt-BR" sz="4000" dirty="0" smtClean="0">
                <a:solidFill>
                  <a:schemeClr val="bg1"/>
                </a:solidFill>
                <a:latin typeface="Century Gothic" pitchFamily="34" charset="0"/>
              </a:rPr>
              <a:t>8 </a:t>
            </a:r>
            <a:r>
              <a:rPr lang="pt-BR" sz="4000" dirty="0" err="1" smtClean="0">
                <a:solidFill>
                  <a:schemeClr val="bg1"/>
                </a:solidFill>
                <a:latin typeface="Century Gothic" pitchFamily="34" charset="0"/>
              </a:rPr>
              <a:t>M</a:t>
            </a:r>
            <a:r>
              <a:rPr lang="pt-BR" sz="4000" baseline="-25000" dirty="0" err="1" smtClean="0">
                <a:solidFill>
                  <a:schemeClr val="bg1"/>
                </a:solidFill>
                <a:latin typeface="Arial"/>
                <a:cs typeface="Arial"/>
              </a:rPr>
              <a:t>ʘ</a:t>
            </a:r>
            <a:r>
              <a:rPr lang="pt-BR" sz="4000" baseline="-25000" dirty="0" smtClean="0">
                <a:solidFill>
                  <a:schemeClr val="bg1"/>
                </a:solidFill>
                <a:latin typeface="Century Gothic" pitchFamily="34" charset="0"/>
              </a:rPr>
              <a:t> </a:t>
            </a:r>
            <a:r>
              <a:rPr lang="pt-BR" sz="4000" b="0" dirty="0" smtClean="0">
                <a:solidFill>
                  <a:srgbClr val="00CC99"/>
                </a:solidFill>
                <a:latin typeface="Century Gothic" pitchFamily="34" charset="0"/>
              </a:rPr>
              <a:t>: estrelas não farão síntese do </a:t>
            </a:r>
            <a:r>
              <a:rPr lang="pt-BR" sz="4000" dirty="0" smtClean="0">
                <a:solidFill>
                  <a:schemeClr val="bg1"/>
                </a:solidFill>
                <a:latin typeface="Century Gothic" pitchFamily="34" charset="0"/>
              </a:rPr>
              <a:t>C</a:t>
            </a:r>
            <a:r>
              <a:rPr lang="pt-BR" sz="4000" b="0" dirty="0" smtClean="0">
                <a:solidFill>
                  <a:srgbClr val="00CC99"/>
                </a:solidFill>
                <a:latin typeface="Century Gothic" pitchFamily="34" charset="0"/>
              </a:rPr>
              <a:t>, indo até a fusão do </a:t>
            </a:r>
            <a:r>
              <a:rPr lang="pt-BR" sz="4000" dirty="0" smtClean="0">
                <a:solidFill>
                  <a:schemeClr val="bg1"/>
                </a:solidFill>
                <a:latin typeface="Century Gothic" pitchFamily="34" charset="0"/>
              </a:rPr>
              <a:t>He apenas</a:t>
            </a:r>
            <a:endParaRPr lang="pt-BR" sz="4000" dirty="0">
              <a:solidFill>
                <a:schemeClr val="bg1"/>
              </a:solidFill>
              <a:latin typeface="Century Gothic"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upo 8"/>
          <p:cNvGrpSpPr>
            <a:grpSpLocks noChangeAspect="1"/>
          </p:cNvGrpSpPr>
          <p:nvPr/>
        </p:nvGrpSpPr>
        <p:grpSpPr>
          <a:xfrm>
            <a:off x="-2196752" y="-1346895"/>
            <a:ext cx="9890743" cy="9890743"/>
            <a:chOff x="2438275" y="330386"/>
            <a:chExt cx="3214605" cy="3214593"/>
          </a:xfrm>
        </p:grpSpPr>
        <p:sp>
          <p:nvSpPr>
            <p:cNvPr id="46" name="Elipse 45"/>
            <p:cNvSpPr>
              <a:spLocks noChangeAspect="1"/>
            </p:cNvSpPr>
            <p:nvPr/>
          </p:nvSpPr>
          <p:spPr bwMode="auto">
            <a:xfrm>
              <a:off x="2438275" y="330386"/>
              <a:ext cx="3214605" cy="3214593"/>
            </a:xfrm>
            <a:prstGeom prst="ellipse">
              <a:avLst/>
            </a:prstGeom>
            <a:gradFill flip="none" rotWithShape="1">
              <a:gsLst>
                <a:gs pos="34000">
                  <a:srgbClr val="EA8D04">
                    <a:alpha val="73000"/>
                  </a:srgbClr>
                </a:gs>
                <a:gs pos="100000">
                  <a:schemeClr val="tx1">
                    <a:alpha val="0"/>
                  </a:schemeClr>
                </a:gs>
                <a:gs pos="22000">
                  <a:srgbClr val="FF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Elipse 46"/>
            <p:cNvSpPr>
              <a:spLocks/>
            </p:cNvSpPr>
            <p:nvPr/>
          </p:nvSpPr>
          <p:spPr bwMode="auto">
            <a:xfrm>
              <a:off x="3505330" y="1415176"/>
              <a:ext cx="1075667" cy="1075665"/>
            </a:xfrm>
            <a:prstGeom prst="ellipse">
              <a:avLst/>
            </a:prstGeom>
            <a:gradFill>
              <a:gsLst>
                <a:gs pos="11000">
                  <a:schemeClr val="bg1"/>
                </a:gs>
                <a:gs pos="100000">
                  <a:srgbClr val="CE6E04"/>
                </a:gs>
                <a:gs pos="56000">
                  <a:srgbClr val="FFC000"/>
                </a:gs>
              </a:gsLst>
              <a:path path="shape">
                <a:fillToRect l="50000" t="50000" r="50000" b="50000"/>
              </a:path>
            </a:gradFill>
            <a:ln w="254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07504"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err="1" smtClean="0">
                <a:ln>
                  <a:noFill/>
                </a:ln>
                <a:solidFill>
                  <a:schemeClr val="bg1"/>
                </a:solidFill>
                <a:uLnTx/>
                <a:uFillTx/>
                <a:latin typeface="Century Gothic" pitchFamily="34" charset="0"/>
                <a:ea typeface="+mj-ea"/>
                <a:cs typeface="+mj-cs"/>
              </a:rPr>
              <a:t>Subgigante</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31" name="Grupo 30"/>
          <p:cNvGrpSpPr>
            <a:grpSpLocks noChangeAspect="1"/>
          </p:cNvGrpSpPr>
          <p:nvPr/>
        </p:nvGrpSpPr>
        <p:grpSpPr>
          <a:xfrm>
            <a:off x="1223562" y="2192023"/>
            <a:ext cx="2916390" cy="2841791"/>
            <a:chOff x="2686291" y="2825417"/>
            <a:chExt cx="2614929" cy="3079599"/>
          </a:xfrm>
        </p:grpSpPr>
        <p:sp>
          <p:nvSpPr>
            <p:cNvPr id="48" name="Arco 47"/>
            <p:cNvSpPr>
              <a:spLocks noChangeAspect="1"/>
            </p:cNvSpPr>
            <p:nvPr/>
          </p:nvSpPr>
          <p:spPr bwMode="auto">
            <a:xfrm>
              <a:off x="2686291" y="2832506"/>
              <a:ext cx="2601317" cy="3072510"/>
            </a:xfrm>
            <a:prstGeom prst="arc">
              <a:avLst>
                <a:gd name="adj1" fmla="val 16203996"/>
                <a:gd name="adj2" fmla="val 1084775"/>
              </a:avLst>
            </a:prstGeom>
            <a:gradFill flip="none" rotWithShape="1">
              <a:gsLst>
                <a:gs pos="65000">
                  <a:srgbClr val="FFC000"/>
                </a:gs>
                <a:gs pos="14000">
                  <a:schemeClr val="bg1"/>
                </a:gs>
              </a:gsLst>
              <a:lin ang="19800000" scaled="0"/>
              <a:tileRect/>
            </a:gradFill>
            <a:ln w="38100" cap="flat" cmpd="sng" algn="ctr">
              <a:solidFill>
                <a:srgbClr val="FFFF00">
                  <a:alpha val="6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3" name="Arco 42"/>
            <p:cNvSpPr>
              <a:spLocks noChangeAspect="1"/>
            </p:cNvSpPr>
            <p:nvPr/>
          </p:nvSpPr>
          <p:spPr bwMode="auto">
            <a:xfrm rot="6481529">
              <a:off x="3175170" y="3046362"/>
              <a:ext cx="1684132" cy="2567968"/>
            </a:xfrm>
            <a:prstGeom prst="arc">
              <a:avLst>
                <a:gd name="adj1" fmla="val 16281460"/>
                <a:gd name="adj2" fmla="val 1459973"/>
              </a:avLst>
            </a:prstGeom>
            <a:gradFill flip="none" rotWithShape="1">
              <a:gsLst>
                <a:gs pos="84000">
                  <a:schemeClr val="bg1"/>
                </a:gs>
                <a:gs pos="44000">
                  <a:srgbClr val="FFC002"/>
                </a:gs>
              </a:gsLst>
              <a:lin ang="9000000" scaled="0"/>
              <a:tileRect/>
            </a:gradFill>
            <a:ln w="38100" cap="flat" cmpd="sng" algn="ctr">
              <a:solidFill>
                <a:srgbClr val="FFFF00">
                  <a:alpha val="6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Arco 36"/>
            <p:cNvSpPr>
              <a:spLocks/>
            </p:cNvSpPr>
            <p:nvPr/>
          </p:nvSpPr>
          <p:spPr bwMode="auto">
            <a:xfrm rot="120000" flipH="1">
              <a:off x="3491513" y="2825417"/>
              <a:ext cx="1054503" cy="3064463"/>
            </a:xfrm>
            <a:prstGeom prst="arc">
              <a:avLst>
                <a:gd name="adj1" fmla="val 16310317"/>
                <a:gd name="adj2" fmla="val 2985095"/>
              </a:avLst>
            </a:prstGeom>
            <a:gradFill flip="none" rotWithShape="1">
              <a:gsLst>
                <a:gs pos="80000">
                  <a:schemeClr val="bg1"/>
                </a:gs>
                <a:gs pos="35000">
                  <a:srgbClr val="FFC000"/>
                </a:gs>
              </a:gsLst>
              <a:lin ang="9600000" scaled="0"/>
              <a:tileRect/>
            </a:gradFill>
            <a:ln w="38100" cap="flat" cmpd="sng" algn="ctr">
              <a:solidFill>
                <a:srgbClr val="FFFF00">
                  <a:alpha val="6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73" name="Conector reto 72"/>
          <p:cNvCxnSpPr/>
          <p:nvPr/>
        </p:nvCxnSpPr>
        <p:spPr bwMode="auto">
          <a:xfrm flipH="1" flipV="1">
            <a:off x="2693862" y="2190613"/>
            <a:ext cx="6868" cy="1416523"/>
          </a:xfrm>
          <a:prstGeom prst="line">
            <a:avLst/>
          </a:prstGeom>
          <a:solidFill>
            <a:schemeClr val="accent1"/>
          </a:solidFill>
          <a:ln w="34925" cap="flat" cmpd="sng" algn="ctr">
            <a:gradFill>
              <a:gsLst>
                <a:gs pos="30000">
                  <a:srgbClr val="FFFF00"/>
                </a:gs>
                <a:gs pos="0">
                  <a:srgbClr val="C00000"/>
                </a:gs>
              </a:gsLst>
              <a:lin ang="5400000" scaled="1"/>
            </a:gradFill>
            <a:prstDash val="solid"/>
            <a:round/>
            <a:headEnd type="none" w="sm" len="sm"/>
            <a:tailEnd type="none" w="sm" len="sm"/>
          </a:ln>
          <a:effectLst/>
        </p:spPr>
      </p:cxnSp>
      <p:cxnSp>
        <p:nvCxnSpPr>
          <p:cNvPr id="74" name="Conector reto 73"/>
          <p:cNvCxnSpPr/>
          <p:nvPr/>
        </p:nvCxnSpPr>
        <p:spPr bwMode="auto">
          <a:xfrm flipV="1">
            <a:off x="2157721" y="3582655"/>
            <a:ext cx="539384" cy="624243"/>
          </a:xfrm>
          <a:prstGeom prst="line">
            <a:avLst/>
          </a:prstGeom>
          <a:solidFill>
            <a:schemeClr val="accent1"/>
          </a:solidFill>
          <a:ln w="34925" cap="flat" cmpd="sng" algn="ctr">
            <a:gradFill>
              <a:gsLst>
                <a:gs pos="50000">
                  <a:srgbClr val="FFFF00"/>
                </a:gs>
                <a:gs pos="100000">
                  <a:srgbClr val="C00000"/>
                </a:gs>
              </a:gsLst>
              <a:lin ang="5400000" scaled="1"/>
            </a:gradFill>
            <a:prstDash val="solid"/>
            <a:round/>
            <a:headEnd type="none" w="sm" len="sm"/>
            <a:tailEnd type="none" w="sm" len="sm"/>
          </a:ln>
          <a:effectLst/>
        </p:spPr>
      </p:cxnSp>
      <p:cxnSp>
        <p:nvCxnSpPr>
          <p:cNvPr id="75" name="Conector reto 74"/>
          <p:cNvCxnSpPr/>
          <p:nvPr/>
        </p:nvCxnSpPr>
        <p:spPr bwMode="auto">
          <a:xfrm>
            <a:off x="2707720" y="3599255"/>
            <a:ext cx="1341296" cy="472785"/>
          </a:xfrm>
          <a:prstGeom prst="line">
            <a:avLst/>
          </a:prstGeom>
          <a:solidFill>
            <a:schemeClr val="accent1"/>
          </a:solidFill>
          <a:ln w="34925" cap="flat" cmpd="sng" algn="ctr">
            <a:gradFill>
              <a:gsLst>
                <a:gs pos="0">
                  <a:srgbClr val="C00000"/>
                </a:gs>
                <a:gs pos="38000">
                  <a:srgbClr val="FFFF00"/>
                </a:gs>
              </a:gsLst>
              <a:lin ang="5400000" scaled="1"/>
            </a:gradFill>
            <a:prstDash val="solid"/>
            <a:round/>
            <a:headEnd type="none" w="sm" len="sm"/>
            <a:tailEnd type="none" w="sm" len="sm"/>
          </a:ln>
          <a:effectLst/>
        </p:spPr>
      </p:cxnSp>
      <p:sp>
        <p:nvSpPr>
          <p:cNvPr id="56" name="Elipse 55"/>
          <p:cNvSpPr>
            <a:spLocks noChangeAspect="1"/>
          </p:cNvSpPr>
          <p:nvPr/>
        </p:nvSpPr>
        <p:spPr bwMode="auto">
          <a:xfrm>
            <a:off x="2457016" y="3386093"/>
            <a:ext cx="466570" cy="466617"/>
          </a:xfrm>
          <a:prstGeom prst="ellipse">
            <a:avLst/>
          </a:prstGeom>
          <a:gradFill>
            <a:gsLst>
              <a:gs pos="100000">
                <a:schemeClr val="bg1">
                  <a:alpha val="0"/>
                </a:schemeClr>
              </a:gs>
              <a:gs pos="39000">
                <a:schemeClr val="bg1">
                  <a:alpha val="57000"/>
                  <a:lumMod val="0"/>
                  <a:lumOff val="100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26" name="Conector reto 225"/>
          <p:cNvCxnSpPr/>
          <p:nvPr/>
        </p:nvCxnSpPr>
        <p:spPr bwMode="auto">
          <a:xfrm flipV="1">
            <a:off x="2637945" y="2314994"/>
            <a:ext cx="2924283" cy="1204459"/>
          </a:xfrm>
          <a:prstGeom prst="line">
            <a:avLst/>
          </a:prstGeom>
          <a:solidFill>
            <a:schemeClr val="accent1"/>
          </a:solidFill>
          <a:ln w="38100" cap="flat" cmpd="sng" algn="ctr">
            <a:gradFill>
              <a:gsLst>
                <a:gs pos="35000">
                  <a:schemeClr val="accent1">
                    <a:lumMod val="5000"/>
                    <a:lumOff val="95000"/>
                  </a:schemeClr>
                </a:gs>
                <a:gs pos="0">
                  <a:srgbClr val="FF0000"/>
                </a:gs>
              </a:gsLst>
              <a:lin ang="5400000" scaled="1"/>
            </a:gradFill>
            <a:prstDash val="sysDot"/>
            <a:round/>
            <a:headEnd type="none" w="sm" len="sm"/>
            <a:tailEnd type="none" w="lg" len="lg"/>
          </a:ln>
          <a:effectLst/>
        </p:spPr>
      </p:cxnSp>
      <p:cxnSp>
        <p:nvCxnSpPr>
          <p:cNvPr id="227" name="Conector reto 226"/>
          <p:cNvCxnSpPr/>
          <p:nvPr/>
        </p:nvCxnSpPr>
        <p:spPr bwMode="auto">
          <a:xfrm>
            <a:off x="2641235" y="3670757"/>
            <a:ext cx="2903151" cy="1400818"/>
          </a:xfrm>
          <a:prstGeom prst="line">
            <a:avLst/>
          </a:prstGeom>
          <a:solidFill>
            <a:schemeClr val="accent1"/>
          </a:solidFill>
          <a:ln w="38100" cap="flat" cmpd="sng" algn="ctr">
            <a:gradFill>
              <a:gsLst>
                <a:gs pos="35000">
                  <a:schemeClr val="accent1">
                    <a:lumMod val="5000"/>
                    <a:lumOff val="95000"/>
                  </a:schemeClr>
                </a:gs>
                <a:gs pos="0">
                  <a:srgbClr val="FF0000"/>
                </a:gs>
              </a:gsLst>
              <a:lin ang="5400000" scaled="1"/>
            </a:gradFill>
            <a:prstDash val="sysDot"/>
            <a:round/>
            <a:headEnd type="none" w="sm" len="sm"/>
            <a:tailEnd type="none" w="lg" len="lg"/>
          </a:ln>
          <a:effectLst/>
        </p:spPr>
      </p:cxnSp>
      <p:sp>
        <p:nvSpPr>
          <p:cNvPr id="104" name="Retângulo 103"/>
          <p:cNvSpPr/>
          <p:nvPr/>
        </p:nvSpPr>
        <p:spPr bwMode="auto">
          <a:xfrm>
            <a:off x="2626546" y="3524882"/>
            <a:ext cx="144016" cy="144016"/>
          </a:xfrm>
          <a:prstGeom prst="rect">
            <a:avLst/>
          </a:prstGeom>
          <a:solidFill>
            <a:schemeClr val="bg1"/>
          </a:solid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1" name="CaixaDeTexto 310"/>
          <p:cNvSpPr txBox="1"/>
          <p:nvPr/>
        </p:nvSpPr>
        <p:spPr>
          <a:xfrm>
            <a:off x="4932040" y="1052736"/>
            <a:ext cx="2736304" cy="707886"/>
          </a:xfrm>
          <a:prstGeom prst="rect">
            <a:avLst/>
          </a:prstGeom>
          <a:noFill/>
        </p:spPr>
        <p:txBody>
          <a:bodyPr wrap="square" rtlCol="0">
            <a:spAutoFit/>
          </a:bodyPr>
          <a:lstStyle/>
          <a:p>
            <a:r>
              <a:rPr lang="pt-BR" sz="2000" dirty="0" smtClean="0">
                <a:solidFill>
                  <a:srgbClr val="CE6E04"/>
                </a:solidFill>
                <a:latin typeface="Century Gothic" pitchFamily="34" charset="0"/>
              </a:rPr>
              <a:t>caroço</a:t>
            </a:r>
          </a:p>
          <a:p>
            <a:r>
              <a:rPr lang="pt-BR" sz="2000" dirty="0" smtClean="0">
                <a:solidFill>
                  <a:srgbClr val="CE6E04"/>
                </a:solidFill>
                <a:latin typeface="Century Gothic" pitchFamily="34" charset="0"/>
              </a:rPr>
              <a:t> inerte de He</a:t>
            </a:r>
            <a:endParaRPr lang="pt-BR" sz="2000" dirty="0">
              <a:solidFill>
                <a:srgbClr val="CE6E04"/>
              </a:solidFill>
              <a:latin typeface="Century Gothic" pitchFamily="34" charset="0"/>
            </a:endParaRPr>
          </a:p>
        </p:txBody>
      </p:sp>
      <p:sp>
        <p:nvSpPr>
          <p:cNvPr id="313" name="CaixaDeTexto 312"/>
          <p:cNvSpPr txBox="1"/>
          <p:nvPr/>
        </p:nvSpPr>
        <p:spPr>
          <a:xfrm>
            <a:off x="6948264" y="5385410"/>
            <a:ext cx="2232248" cy="707886"/>
          </a:xfrm>
          <a:prstGeom prst="rect">
            <a:avLst/>
          </a:prstGeom>
          <a:noFill/>
        </p:spPr>
        <p:txBody>
          <a:bodyPr wrap="square" rtlCol="0">
            <a:spAutoFit/>
          </a:bodyPr>
          <a:lstStyle/>
          <a:p>
            <a:r>
              <a:rPr lang="pt-BR" sz="2000" dirty="0" smtClean="0">
                <a:solidFill>
                  <a:srgbClr val="FF0000"/>
                </a:solidFill>
                <a:latin typeface="Century Gothic" pitchFamily="34" charset="0"/>
              </a:rPr>
              <a:t>Casca de </a:t>
            </a:r>
          </a:p>
          <a:p>
            <a:r>
              <a:rPr lang="pt-BR" sz="2000" dirty="0" smtClean="0">
                <a:solidFill>
                  <a:srgbClr val="FF0000"/>
                </a:solidFill>
                <a:latin typeface="Century Gothic" pitchFamily="34" charset="0"/>
              </a:rPr>
              <a:t>queima de H</a:t>
            </a:r>
            <a:endParaRPr lang="pt-BR" sz="2000" dirty="0">
              <a:solidFill>
                <a:srgbClr val="FF0000"/>
              </a:solidFill>
              <a:latin typeface="Century Gothic" pitchFamily="34" charset="0"/>
            </a:endParaRPr>
          </a:p>
        </p:txBody>
      </p:sp>
      <p:sp>
        <p:nvSpPr>
          <p:cNvPr id="110" name="CaixaDeTexto 109"/>
          <p:cNvSpPr txBox="1"/>
          <p:nvPr/>
        </p:nvSpPr>
        <p:spPr>
          <a:xfrm>
            <a:off x="1153175" y="6017698"/>
            <a:ext cx="1530719" cy="400110"/>
          </a:xfrm>
          <a:prstGeom prst="rect">
            <a:avLst/>
          </a:prstGeom>
          <a:noFill/>
        </p:spPr>
        <p:txBody>
          <a:bodyPr wrap="square" rtlCol="0">
            <a:spAutoFit/>
          </a:bodyPr>
          <a:lstStyle/>
          <a:p>
            <a:r>
              <a:rPr lang="pt-BR" sz="2000" dirty="0" smtClean="0">
                <a:solidFill>
                  <a:schemeClr val="bg1"/>
                </a:solidFill>
                <a:latin typeface="Century Gothic" pitchFamily="34" charset="0"/>
              </a:rPr>
              <a:t>Núcleo </a:t>
            </a:r>
            <a:endParaRPr lang="pt-BR" sz="2000" dirty="0">
              <a:solidFill>
                <a:schemeClr val="bg1"/>
              </a:solidFill>
              <a:latin typeface="Century Gothic" pitchFamily="34" charset="0"/>
            </a:endParaRPr>
          </a:p>
        </p:txBody>
      </p:sp>
      <p:cxnSp>
        <p:nvCxnSpPr>
          <p:cNvPr id="111" name="Conector reto 110"/>
          <p:cNvCxnSpPr>
            <a:stCxn id="110" idx="0"/>
            <a:endCxn id="104" idx="2"/>
          </p:cNvCxnSpPr>
          <p:nvPr/>
        </p:nvCxnSpPr>
        <p:spPr bwMode="auto">
          <a:xfrm flipV="1">
            <a:off x="1918535" y="3668898"/>
            <a:ext cx="780019" cy="2348800"/>
          </a:xfrm>
          <a:prstGeom prst="line">
            <a:avLst/>
          </a:prstGeom>
          <a:solidFill>
            <a:schemeClr val="accent1"/>
          </a:solidFill>
          <a:ln w="38100" cap="flat" cmpd="sng" algn="ctr">
            <a:gradFill>
              <a:gsLst>
                <a:gs pos="81000">
                  <a:schemeClr val="accent1">
                    <a:lumMod val="5000"/>
                    <a:lumOff val="95000"/>
                  </a:schemeClr>
                </a:gs>
                <a:gs pos="100000">
                  <a:srgbClr val="FF0000"/>
                </a:gs>
              </a:gsLst>
              <a:lin ang="5400000" scaled="1"/>
            </a:gradFill>
            <a:prstDash val="solid"/>
            <a:round/>
            <a:headEnd type="none" w="sm" len="sm"/>
            <a:tailEnd type="none" w="lg" len="lg"/>
          </a:ln>
          <a:effectLst/>
        </p:spPr>
      </p:cxnSp>
      <p:sp>
        <p:nvSpPr>
          <p:cNvPr id="5" name="Chave Direita 4"/>
          <p:cNvSpPr/>
          <p:nvPr/>
        </p:nvSpPr>
        <p:spPr bwMode="auto">
          <a:xfrm rot="16200000">
            <a:off x="2534949" y="-107801"/>
            <a:ext cx="412490" cy="3309629"/>
          </a:xfrm>
          <a:prstGeom prst="rightBrace">
            <a:avLst>
              <a:gd name="adj1" fmla="val 38074"/>
              <a:gd name="adj2" fmla="val 50000"/>
            </a:avLst>
          </a:prstGeom>
          <a:noFill/>
          <a:ln w="444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CaixaDeTexto 64"/>
          <p:cNvSpPr txBox="1"/>
          <p:nvPr/>
        </p:nvSpPr>
        <p:spPr>
          <a:xfrm>
            <a:off x="1903177" y="839368"/>
            <a:ext cx="1728192" cy="523220"/>
          </a:xfrm>
          <a:prstGeom prst="rect">
            <a:avLst/>
          </a:prstGeom>
          <a:noFill/>
        </p:spPr>
        <p:txBody>
          <a:bodyPr wrap="square" rtlCol="0">
            <a:spAutoFit/>
          </a:bodyPr>
          <a:lstStyle/>
          <a:p>
            <a:r>
              <a:rPr lang="pt-BR" sz="2800" dirty="0" smtClean="0">
                <a:solidFill>
                  <a:schemeClr val="bg1"/>
                </a:solidFill>
                <a:latin typeface="Century Gothic" panose="020B0502020202020204" pitchFamily="34" charset="0"/>
              </a:rPr>
              <a:t>10 R</a:t>
            </a:r>
            <a:r>
              <a:rPr lang="pt-BR" sz="2800" baseline="-25000" dirty="0" smtClean="0">
                <a:solidFill>
                  <a:schemeClr val="bg1"/>
                </a:solidFill>
                <a:latin typeface="Century Gothic" panose="020B0502020202020204" pitchFamily="34" charset="0"/>
                <a:cs typeface="Arial"/>
              </a:rPr>
              <a:t>ʘ</a:t>
            </a:r>
            <a:endParaRPr lang="pt-BR" sz="2800" dirty="0">
              <a:solidFill>
                <a:schemeClr val="bg1"/>
              </a:solidFill>
              <a:latin typeface="Century Gothic" pitchFamily="34" charset="0"/>
            </a:endParaRPr>
          </a:p>
        </p:txBody>
      </p:sp>
      <p:grpSp>
        <p:nvGrpSpPr>
          <p:cNvPr id="108" name="Grupo 22"/>
          <p:cNvGrpSpPr/>
          <p:nvPr/>
        </p:nvGrpSpPr>
        <p:grpSpPr>
          <a:xfrm>
            <a:off x="5436094" y="2298287"/>
            <a:ext cx="3024339" cy="2786899"/>
            <a:chOff x="5436094" y="2298287"/>
            <a:chExt cx="3024339" cy="2786899"/>
          </a:xfrm>
        </p:grpSpPr>
        <p:grpSp>
          <p:nvGrpSpPr>
            <p:cNvPr id="118" name="Grupo 100"/>
            <p:cNvGrpSpPr/>
            <p:nvPr/>
          </p:nvGrpSpPr>
          <p:grpSpPr>
            <a:xfrm>
              <a:off x="5436094" y="2298287"/>
              <a:ext cx="3024339" cy="2786899"/>
              <a:chOff x="4716018" y="1916832"/>
              <a:chExt cx="4032458" cy="3744416"/>
            </a:xfrm>
          </p:grpSpPr>
          <p:sp>
            <p:nvSpPr>
              <p:cNvPr id="122" name="Retângulo 121"/>
              <p:cNvSpPr/>
              <p:nvPr/>
            </p:nvSpPr>
            <p:spPr bwMode="auto">
              <a:xfrm>
                <a:off x="4860032" y="1916832"/>
                <a:ext cx="3888432" cy="3744416"/>
              </a:xfrm>
              <a:prstGeom prst="rect">
                <a:avLst/>
              </a:prstGeom>
              <a:gradFill flip="none" rotWithShape="1">
                <a:gsLst>
                  <a:gs pos="21000">
                    <a:srgbClr val="CC3300"/>
                  </a:gs>
                  <a:gs pos="88000">
                    <a:srgbClr val="800000"/>
                  </a:gs>
                  <a:gs pos="42000">
                    <a:srgbClr val="FFC000"/>
                  </a:gs>
                  <a:gs pos="2000">
                    <a:schemeClr val="bg1"/>
                  </a:gs>
                </a:gsLst>
                <a:path path="circle">
                  <a:fillToRect l="50000" t="50000" r="50000" b="50000"/>
                </a:path>
                <a:tileRect/>
              </a:gradFill>
              <a:ln w="98425"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123" name="Grupo 57"/>
              <p:cNvGrpSpPr>
                <a:grpSpLocks noChangeAspect="1"/>
              </p:cNvGrpSpPr>
              <p:nvPr/>
            </p:nvGrpSpPr>
            <p:grpSpPr>
              <a:xfrm>
                <a:off x="4716018" y="2348879"/>
                <a:ext cx="3372618" cy="3303547"/>
                <a:chOff x="2686293" y="2825416"/>
                <a:chExt cx="2601318" cy="3079600"/>
              </a:xfrm>
              <a:gradFill flip="none" rotWithShape="1">
                <a:gsLst>
                  <a:gs pos="0">
                    <a:srgbClr val="03D4A8"/>
                  </a:gs>
                  <a:gs pos="25000">
                    <a:srgbClr val="21D6E0"/>
                  </a:gs>
                  <a:gs pos="75000">
                    <a:srgbClr val="0087E6"/>
                  </a:gs>
                  <a:gs pos="100000">
                    <a:srgbClr val="005CBF"/>
                  </a:gs>
                </a:gsLst>
                <a:lin ang="5400000" scaled="0"/>
                <a:tileRect/>
              </a:gradFill>
            </p:grpSpPr>
            <p:sp>
              <p:nvSpPr>
                <p:cNvPr id="135" name="Arco 134"/>
                <p:cNvSpPr>
                  <a:spLocks noChangeAspect="1"/>
                </p:cNvSpPr>
                <p:nvPr/>
              </p:nvSpPr>
              <p:spPr bwMode="auto">
                <a:xfrm>
                  <a:off x="2686293" y="2832505"/>
                  <a:ext cx="2601318" cy="3072511"/>
                </a:xfrm>
                <a:prstGeom prst="arc">
                  <a:avLst>
                    <a:gd name="adj1" fmla="val 16236192"/>
                    <a:gd name="adj2" fmla="val 1059729"/>
                  </a:avLst>
                </a:prstGeom>
                <a:gradFill flip="none" rotWithShape="1">
                  <a:gsLst>
                    <a:gs pos="61000">
                      <a:schemeClr val="bg1"/>
                    </a:gs>
                    <a:gs pos="78000">
                      <a:srgbClr val="FFC000"/>
                    </a:gs>
                    <a:gs pos="100000">
                      <a:srgbClr val="FF0000"/>
                    </a:gs>
                  </a:gsLst>
                  <a:path path="shape">
                    <a:fillToRect l="50000" t="50000" r="50000" b="50000"/>
                  </a:path>
                  <a:tileRect/>
                </a:gradFill>
                <a:ln w="38100" cap="flat" cmpd="sng" algn="ctr">
                  <a:solidFill>
                    <a:srgbClr val="EA8D0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6" name="Arco 135"/>
                <p:cNvSpPr>
                  <a:spLocks noChangeAspect="1"/>
                </p:cNvSpPr>
                <p:nvPr/>
              </p:nvSpPr>
              <p:spPr bwMode="auto">
                <a:xfrm rot="6481529">
                  <a:off x="3168511" y="3050747"/>
                  <a:ext cx="1684132" cy="2553960"/>
                </a:xfrm>
                <a:prstGeom prst="arc">
                  <a:avLst>
                    <a:gd name="adj1" fmla="val 16281460"/>
                    <a:gd name="adj2" fmla="val 1377385"/>
                  </a:avLst>
                </a:prstGeom>
                <a:gradFill flip="none" rotWithShape="1">
                  <a:gsLst>
                    <a:gs pos="100000">
                      <a:srgbClr val="FF0000"/>
                    </a:gs>
                    <a:gs pos="61000">
                      <a:schemeClr val="bg1"/>
                    </a:gs>
                    <a:gs pos="76000">
                      <a:srgbClr val="FFC000"/>
                    </a:gs>
                  </a:gsLst>
                  <a:path path="shape">
                    <a:fillToRect l="50000" t="50000" r="50000" b="50000"/>
                  </a:path>
                  <a:tileRect/>
                </a:gradFill>
                <a:ln w="38100" cap="flat" cmpd="sng" algn="ctr">
                  <a:solidFill>
                    <a:srgbClr val="EA8D0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7" name="Arco 136"/>
                <p:cNvSpPr>
                  <a:spLocks/>
                </p:cNvSpPr>
                <p:nvPr/>
              </p:nvSpPr>
              <p:spPr bwMode="auto">
                <a:xfrm rot="120000" flipH="1">
                  <a:off x="3491513" y="2825416"/>
                  <a:ext cx="1054503" cy="3064463"/>
                </a:xfrm>
                <a:prstGeom prst="arc">
                  <a:avLst>
                    <a:gd name="adj1" fmla="val 16262337"/>
                    <a:gd name="adj2" fmla="val 2985095"/>
                  </a:avLst>
                </a:prstGeom>
                <a:gradFill flip="none" rotWithShape="1">
                  <a:gsLst>
                    <a:gs pos="60000">
                      <a:schemeClr val="bg1"/>
                    </a:gs>
                    <a:gs pos="72000">
                      <a:srgbClr val="FFC000"/>
                    </a:gs>
                    <a:gs pos="100000">
                      <a:srgbClr val="FF0000"/>
                    </a:gs>
                  </a:gsLst>
                  <a:path path="shape">
                    <a:fillToRect l="50000" t="50000" r="50000" b="50000"/>
                  </a:path>
                  <a:tileRect/>
                </a:gradFill>
                <a:ln w="38100" cap="flat" cmpd="sng" algn="ctr">
                  <a:solidFill>
                    <a:srgbClr val="EA8D0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124" name="Grupo 76"/>
              <p:cNvGrpSpPr>
                <a:grpSpLocks noChangeAspect="1"/>
              </p:cNvGrpSpPr>
              <p:nvPr/>
            </p:nvGrpSpPr>
            <p:grpSpPr>
              <a:xfrm>
                <a:off x="5152832" y="2719913"/>
                <a:ext cx="2585126" cy="2526353"/>
                <a:chOff x="2686291" y="2820054"/>
                <a:chExt cx="2601317" cy="3072509"/>
              </a:xfrm>
              <a:gradFill>
                <a:gsLst>
                  <a:gs pos="0">
                    <a:srgbClr val="FFEFD1"/>
                  </a:gs>
                  <a:gs pos="64999">
                    <a:srgbClr val="F0EBD5"/>
                  </a:gs>
                  <a:gs pos="100000">
                    <a:srgbClr val="D1C39F"/>
                  </a:gs>
                </a:gsLst>
                <a:lin ang="0" scaled="0"/>
              </a:gradFill>
            </p:grpSpPr>
            <p:sp>
              <p:nvSpPr>
                <p:cNvPr id="132" name="Arco 131"/>
                <p:cNvSpPr>
                  <a:spLocks noChangeAspect="1"/>
                </p:cNvSpPr>
                <p:nvPr/>
              </p:nvSpPr>
              <p:spPr bwMode="auto">
                <a:xfrm>
                  <a:off x="2686291" y="2820054"/>
                  <a:ext cx="2601317" cy="3072509"/>
                </a:xfrm>
                <a:prstGeom prst="arc">
                  <a:avLst>
                    <a:gd name="adj1" fmla="val 16222262"/>
                    <a:gd name="adj2" fmla="val 1110543"/>
                  </a:avLst>
                </a:prstGeom>
                <a:gradFill flip="none" rotWithShape="1">
                  <a:gsLst>
                    <a:gs pos="75000">
                      <a:srgbClr val="800000"/>
                    </a:gs>
                    <a:gs pos="100000">
                      <a:schemeClr val="bg1"/>
                    </a:gs>
                    <a:gs pos="95000">
                      <a:srgbClr val="EA8D04"/>
                    </a:gs>
                  </a:gsLst>
                  <a:lin ang="9000000" scaled="0"/>
                  <a:tileRect/>
                </a:gradFill>
                <a:ln w="34925" cap="flat" cmpd="sng" algn="ctr">
                  <a:solidFill>
                    <a:srgbClr val="FFFF00">
                      <a:alpha val="5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3" name="Arco 132"/>
                <p:cNvSpPr>
                  <a:spLocks noChangeAspect="1"/>
                </p:cNvSpPr>
                <p:nvPr/>
              </p:nvSpPr>
              <p:spPr bwMode="auto">
                <a:xfrm rot="6481529">
                  <a:off x="3189762" y="3077839"/>
                  <a:ext cx="1627152" cy="2553960"/>
                </a:xfrm>
                <a:prstGeom prst="arc">
                  <a:avLst>
                    <a:gd name="adj1" fmla="val 16244166"/>
                    <a:gd name="adj2" fmla="val 1377385"/>
                  </a:avLst>
                </a:prstGeom>
                <a:gradFill flip="none" rotWithShape="1">
                  <a:gsLst>
                    <a:gs pos="100000">
                      <a:srgbClr val="EA8D04"/>
                    </a:gs>
                    <a:gs pos="71000">
                      <a:srgbClr val="800000"/>
                    </a:gs>
                    <a:gs pos="100000">
                      <a:schemeClr val="bg1"/>
                    </a:gs>
                  </a:gsLst>
                  <a:lin ang="9000000" scaled="0"/>
                  <a:tileRect/>
                </a:gradFill>
                <a:ln w="34925" cap="flat" cmpd="sng" algn="ctr">
                  <a:solidFill>
                    <a:srgbClr val="FFFF00">
                      <a:alpha val="78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34" name="Arco 133"/>
                <p:cNvSpPr>
                  <a:spLocks/>
                </p:cNvSpPr>
                <p:nvPr/>
              </p:nvSpPr>
              <p:spPr bwMode="auto">
                <a:xfrm rot="120000" flipH="1">
                  <a:off x="3491513" y="2825417"/>
                  <a:ext cx="1054503" cy="3064463"/>
                </a:xfrm>
                <a:prstGeom prst="arc">
                  <a:avLst>
                    <a:gd name="adj1" fmla="val 16332258"/>
                    <a:gd name="adj2" fmla="val 2985095"/>
                  </a:avLst>
                </a:prstGeom>
                <a:gradFill flip="none" rotWithShape="1">
                  <a:gsLst>
                    <a:gs pos="100000">
                      <a:schemeClr val="bg1"/>
                    </a:gs>
                    <a:gs pos="86000">
                      <a:srgbClr val="EA8D04"/>
                    </a:gs>
                    <a:gs pos="66000">
                      <a:srgbClr val="800000"/>
                    </a:gs>
                  </a:gsLst>
                  <a:lin ang="9600000" scaled="0"/>
                  <a:tileRect/>
                </a:gradFill>
                <a:ln w="34925" cap="flat" cmpd="sng" algn="ctr">
                  <a:solidFill>
                    <a:srgbClr val="FFFF00">
                      <a:alpha val="6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126" name="Conector reto 125"/>
              <p:cNvCxnSpPr>
                <a:stCxn id="133" idx="0"/>
              </p:cNvCxnSpPr>
              <p:nvPr/>
            </p:nvCxnSpPr>
            <p:spPr bwMode="auto">
              <a:xfrm>
                <a:off x="7663021" y="4393069"/>
                <a:ext cx="1085455" cy="402561"/>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cxnSp>
            <p:nvCxnSpPr>
              <p:cNvPr id="127" name="Conector reto 126"/>
              <p:cNvCxnSpPr>
                <a:endCxn id="134" idx="2"/>
              </p:cNvCxnSpPr>
              <p:nvPr/>
            </p:nvCxnSpPr>
            <p:spPr bwMode="auto">
              <a:xfrm flipV="1">
                <a:off x="4915296" y="4526313"/>
                <a:ext cx="1073068" cy="1126327"/>
              </a:xfrm>
              <a:prstGeom prst="line">
                <a:avLst/>
              </a:prstGeom>
              <a:solidFill>
                <a:schemeClr val="accent1"/>
              </a:solidFill>
              <a:ln w="63500" cap="flat" cmpd="sng" algn="ctr">
                <a:solidFill>
                  <a:srgbClr val="FFFF00">
                    <a:alpha val="70000"/>
                  </a:srgbClr>
                </a:solidFill>
                <a:prstDash val="solid"/>
                <a:round/>
                <a:headEnd type="none" w="sm" len="sm"/>
                <a:tailEnd type="none" w="sm" len="sm"/>
              </a:ln>
              <a:effectLst/>
            </p:spPr>
          </p:cxnSp>
          <p:cxnSp>
            <p:nvCxnSpPr>
              <p:cNvPr id="128" name="Conector reto 127"/>
              <p:cNvCxnSpPr>
                <a:stCxn id="134" idx="0"/>
              </p:cNvCxnSpPr>
              <p:nvPr/>
            </p:nvCxnSpPr>
            <p:spPr bwMode="auto">
              <a:xfrm flipH="1" flipV="1">
                <a:off x="6471801" y="1922527"/>
                <a:ext cx="769" cy="806153"/>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grpSp>
        <p:grpSp>
          <p:nvGrpSpPr>
            <p:cNvPr id="119" name="Grupo 21"/>
            <p:cNvGrpSpPr/>
            <p:nvPr/>
          </p:nvGrpSpPr>
          <p:grpSpPr>
            <a:xfrm>
              <a:off x="6367873" y="3041191"/>
              <a:ext cx="892846" cy="866109"/>
              <a:chOff x="9910713" y="4289238"/>
              <a:chExt cx="892846" cy="866109"/>
            </a:xfrm>
          </p:grpSpPr>
          <p:sp>
            <p:nvSpPr>
              <p:cNvPr id="120" name="Arco 119"/>
              <p:cNvSpPr>
                <a:spLocks/>
              </p:cNvSpPr>
              <p:nvPr/>
            </p:nvSpPr>
            <p:spPr bwMode="auto">
              <a:xfrm rot="120000" flipH="1">
                <a:off x="10175348" y="4289238"/>
                <a:ext cx="361935" cy="793403"/>
              </a:xfrm>
              <a:prstGeom prst="arc">
                <a:avLst>
                  <a:gd name="adj1" fmla="val 16262337"/>
                  <a:gd name="adj2" fmla="val 2985095"/>
                </a:avLst>
              </a:prstGeom>
              <a:gradFill flip="none" rotWithShape="1">
                <a:gsLst>
                  <a:gs pos="0">
                    <a:schemeClr val="bg1">
                      <a:alpha val="96000"/>
                    </a:schemeClr>
                  </a:gs>
                  <a:gs pos="37000">
                    <a:srgbClr val="EA8D04">
                      <a:alpha val="1000"/>
                    </a:srgb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21" name="Arco 120"/>
              <p:cNvSpPr>
                <a:spLocks noChangeAspect="1"/>
              </p:cNvSpPr>
              <p:nvPr/>
            </p:nvSpPr>
            <p:spPr bwMode="auto">
              <a:xfrm>
                <a:off x="9910713" y="4289452"/>
                <a:ext cx="892846" cy="865895"/>
              </a:xfrm>
              <a:prstGeom prst="arc">
                <a:avLst>
                  <a:gd name="adj1" fmla="val 16238362"/>
                  <a:gd name="adj2" fmla="val 1084775"/>
                </a:avLst>
              </a:prstGeom>
              <a:gradFill flip="none" rotWithShape="1">
                <a:gsLst>
                  <a:gs pos="0">
                    <a:schemeClr val="bg1">
                      <a:alpha val="96000"/>
                    </a:schemeClr>
                  </a:gs>
                  <a:gs pos="37000">
                    <a:srgbClr val="EA8D04">
                      <a:alpha val="2000"/>
                    </a:srgb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cxnSp>
        <p:nvCxnSpPr>
          <p:cNvPr id="314" name="Conector reto 313"/>
          <p:cNvCxnSpPr/>
          <p:nvPr/>
        </p:nvCxnSpPr>
        <p:spPr bwMode="auto">
          <a:xfrm flipH="1" flipV="1">
            <a:off x="6228184" y="1801820"/>
            <a:ext cx="661547" cy="1656184"/>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7" name="Conector reto 316"/>
          <p:cNvCxnSpPr>
            <a:stCxn id="313" idx="0"/>
          </p:cNvCxnSpPr>
          <p:nvPr/>
        </p:nvCxnSpPr>
        <p:spPr bwMode="auto">
          <a:xfrm flipH="1" flipV="1">
            <a:off x="7780037" y="3667125"/>
            <a:ext cx="284351" cy="1718285"/>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71" name="CaixaDeTexto 70"/>
          <p:cNvSpPr txBox="1"/>
          <p:nvPr/>
        </p:nvSpPr>
        <p:spPr>
          <a:xfrm>
            <a:off x="6626068" y="6333964"/>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2495228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1000"/>
                                        <p:tgtEl>
                                          <p:spTgt spid="73"/>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1000"/>
                                        <p:tgtEl>
                                          <p:spTgt spid="74"/>
                                        </p:tgtEl>
                                      </p:cBhvr>
                                    </p:animEffect>
                                  </p:childTnLst>
                                </p:cTn>
                              </p:par>
                              <p:par>
                                <p:cTn id="19" presetID="10"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1000"/>
                                        <p:tgtEl>
                                          <p:spTgt spid="75"/>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1000"/>
                                        <p:tgtEl>
                                          <p:spTgt spid="1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1000"/>
                                        <p:tgtEl>
                                          <p:spTgt spid="1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animEffect transition="in" filter="fade">
                                      <p:cBhvr>
                                        <p:cTn id="35" dur="500"/>
                                        <p:tgtEl>
                                          <p:spTgt spid="10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6"/>
                                        </p:tgtEl>
                                        <p:attrNameLst>
                                          <p:attrName>style.visibility</p:attrName>
                                        </p:attrNameLst>
                                      </p:cBhvr>
                                      <p:to>
                                        <p:strVal val="visible"/>
                                      </p:to>
                                    </p:set>
                                    <p:animEffect transition="in" filter="wipe(left)">
                                      <p:cBhvr>
                                        <p:cTn id="40" dur="2000"/>
                                        <p:tgtEl>
                                          <p:spTgt spid="226"/>
                                        </p:tgtEl>
                                      </p:cBhvr>
                                    </p:animEffect>
                                  </p:childTnLst>
                                </p:cTn>
                              </p:par>
                              <p:par>
                                <p:cTn id="41" presetID="22" presetClass="entr" presetSubtype="8" fill="hold" nodeType="withEffect">
                                  <p:stCondLst>
                                    <p:cond delay="0"/>
                                  </p:stCondLst>
                                  <p:childTnLst>
                                    <p:set>
                                      <p:cBhvr>
                                        <p:cTn id="42" dur="1" fill="hold">
                                          <p:stCondLst>
                                            <p:cond delay="0"/>
                                          </p:stCondLst>
                                        </p:cTn>
                                        <p:tgtEl>
                                          <p:spTgt spid="227"/>
                                        </p:tgtEl>
                                        <p:attrNameLst>
                                          <p:attrName>style.visibility</p:attrName>
                                        </p:attrNameLst>
                                      </p:cBhvr>
                                      <p:to>
                                        <p:strVal val="visible"/>
                                      </p:to>
                                    </p:set>
                                    <p:animEffect transition="in" filter="wipe(left)">
                                      <p:cBhvr>
                                        <p:cTn id="43" dur="2000"/>
                                        <p:tgtEl>
                                          <p:spTgt spid="227"/>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7"/>
                                        </p:tgtEl>
                                        <p:attrNameLst>
                                          <p:attrName>style.visibility</p:attrName>
                                        </p:attrNameLst>
                                      </p:cBhvr>
                                      <p:to>
                                        <p:strVal val="visible"/>
                                      </p:to>
                                    </p:set>
                                    <p:animEffect transition="in" filter="fade">
                                      <p:cBhvr>
                                        <p:cTn id="52" dur="500"/>
                                        <p:tgtEl>
                                          <p:spTgt spid="3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13"/>
                                        </p:tgtEl>
                                        <p:attrNameLst>
                                          <p:attrName>style.visibility</p:attrName>
                                        </p:attrNameLst>
                                      </p:cBhvr>
                                      <p:to>
                                        <p:strVal val="visible"/>
                                      </p:to>
                                    </p:set>
                                    <p:animEffect transition="in" filter="fade">
                                      <p:cBhvr>
                                        <p:cTn id="55" dur="500"/>
                                        <p:tgtEl>
                                          <p:spTgt spid="3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14"/>
                                        </p:tgtEl>
                                        <p:attrNameLst>
                                          <p:attrName>style.visibility</p:attrName>
                                        </p:attrNameLst>
                                      </p:cBhvr>
                                      <p:to>
                                        <p:strVal val="visible"/>
                                      </p:to>
                                    </p:set>
                                    <p:animEffect transition="in" filter="fade">
                                      <p:cBhvr>
                                        <p:cTn id="60" dur="500"/>
                                        <p:tgtEl>
                                          <p:spTgt spid="31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1"/>
                                        </p:tgtEl>
                                        <p:attrNameLst>
                                          <p:attrName>style.visibility</p:attrName>
                                        </p:attrNameLst>
                                      </p:cBhvr>
                                      <p:to>
                                        <p:strVal val="visible"/>
                                      </p:to>
                                    </p:set>
                                    <p:animEffect transition="in" filter="fade">
                                      <p:cBhvr>
                                        <p:cTn id="63"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311" grpId="0"/>
      <p:bldP spid="313" grpId="0"/>
      <p:bldP spid="110" grpId="0"/>
      <p:bldP spid="5" grpId="0" animBg="1"/>
      <p:bldP spid="6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upo 13"/>
          <p:cNvGrpSpPr>
            <a:grpSpLocks noChangeAspect="1"/>
          </p:cNvGrpSpPr>
          <p:nvPr/>
        </p:nvGrpSpPr>
        <p:grpSpPr>
          <a:xfrm>
            <a:off x="6600192" y="3011225"/>
            <a:ext cx="1137725" cy="1137855"/>
            <a:chOff x="3035465" y="1160768"/>
            <a:chExt cx="1800001" cy="1800200"/>
          </a:xfrm>
        </p:grpSpPr>
        <p:sp>
          <p:nvSpPr>
            <p:cNvPr id="63" name="Elipse 62"/>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4" name="Elipse 63"/>
            <p:cNvSpPr/>
            <p:nvPr/>
          </p:nvSpPr>
          <p:spPr bwMode="auto">
            <a:xfrm>
              <a:off x="3107225" y="1337186"/>
              <a:ext cx="1528957" cy="1470147"/>
            </a:xfrm>
            <a:prstGeom prst="ellipse">
              <a:avLst/>
            </a:prstGeom>
            <a:gradFill flip="none" rotWithShape="1">
              <a:gsLst>
                <a:gs pos="100000">
                  <a:schemeClr val="tx1">
                    <a:alpha val="0"/>
                  </a:schemeClr>
                </a:gs>
                <a:gs pos="100000">
                  <a:schemeClr val="tx1"/>
                </a:gs>
                <a:gs pos="30000">
                  <a:srgbClr val="FF0000">
                    <a:alpha val="57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Elipse 64"/>
            <p:cNvSpPr/>
            <p:nvPr/>
          </p:nvSpPr>
          <p:spPr bwMode="auto">
            <a:xfrm>
              <a:off x="3035465" y="1160768"/>
              <a:ext cx="1800001" cy="1800200"/>
            </a:xfrm>
            <a:prstGeom prst="ellipse">
              <a:avLst/>
            </a:prstGeom>
            <a:gradFill flip="none" rotWithShape="1">
              <a:gsLst>
                <a:gs pos="3000">
                  <a:schemeClr val="bg1"/>
                </a:gs>
                <a:gs pos="100000">
                  <a:schemeClr val="tx1">
                    <a:alpha val="0"/>
                  </a:schemeClr>
                </a:gs>
                <a:gs pos="30000">
                  <a:srgbClr val="EA8D04">
                    <a:alpha val="7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Subgigante</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75306" y="2203315"/>
                  <a:pt x="4105072" y="2110902"/>
                </a:cubicBezTo>
                <a:cubicBezTo>
                  <a:pt x="3934838" y="2018489"/>
                  <a:pt x="3680298" y="1909864"/>
                  <a:pt x="3540868" y="1848255"/>
                </a:cubicBezTo>
                <a:cubicBezTo>
                  <a:pt x="3401438" y="1786647"/>
                  <a:pt x="3406302" y="1781783"/>
                  <a:pt x="3268494" y="1741251"/>
                </a:cubicBezTo>
                <a:cubicBezTo>
                  <a:pt x="3130686" y="1700719"/>
                  <a:pt x="2898842" y="1656945"/>
                  <a:pt x="2714017" y="1605064"/>
                </a:cubicBezTo>
                <a:cubicBezTo>
                  <a:pt x="2529192" y="1553183"/>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3" name="Forma livre 212"/>
          <p:cNvSpPr/>
          <p:nvPr/>
        </p:nvSpPr>
        <p:spPr bwMode="auto">
          <a:xfrm>
            <a:off x="6012160" y="3589872"/>
            <a:ext cx="1152128" cy="23080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086894 w 2086894"/>
              <a:gd name="connsiteY0" fmla="*/ 9728 h 1410876"/>
              <a:gd name="connsiteX1" fmla="*/ 1867711 w 2086894"/>
              <a:gd name="connsiteY1" fmla="*/ 33624 h 1410876"/>
              <a:gd name="connsiteX2" fmla="*/ 1762767 w 2086894"/>
              <a:gd name="connsiteY2" fmla="*/ 101788 h 1410876"/>
              <a:gd name="connsiteX3" fmla="*/ 1566153 w 2086894"/>
              <a:gd name="connsiteY3" fmla="*/ 510280 h 1410876"/>
              <a:gd name="connsiteX4" fmla="*/ 1245140 w 2086894"/>
              <a:gd name="connsiteY4" fmla="*/ 1152305 h 1410876"/>
              <a:gd name="connsiteX5" fmla="*/ 1142715 w 2086894"/>
              <a:gd name="connsiteY5" fmla="*/ 1342129 h 1410876"/>
              <a:gd name="connsiteX6" fmla="*/ 953311 w 2086894"/>
              <a:gd name="connsiteY6" fmla="*/ 1405224 h 1410876"/>
              <a:gd name="connsiteX7" fmla="*/ 826851 w 2086894"/>
              <a:gd name="connsiteY7" fmla="*/ 1376041 h 1410876"/>
              <a:gd name="connsiteX8" fmla="*/ 671209 w 2086894"/>
              <a:gd name="connsiteY8" fmla="*/ 1288492 h 1410876"/>
              <a:gd name="connsiteX9" fmla="*/ 466928 w 2086894"/>
              <a:gd name="connsiteY9" fmla="*/ 1200943 h 1410876"/>
              <a:gd name="connsiteX10" fmla="*/ 291830 w 2086894"/>
              <a:gd name="connsiteY10" fmla="*/ 1181488 h 1410876"/>
              <a:gd name="connsiteX11" fmla="*/ 0 w 2086894"/>
              <a:gd name="connsiteY11" fmla="*/ 1327403 h 1410876"/>
              <a:gd name="connsiteX12" fmla="*/ 0 w 2086894"/>
              <a:gd name="connsiteY12" fmla="*/ 1327403 h 1410876"/>
              <a:gd name="connsiteX0" fmla="*/ 2086894 w 2086894"/>
              <a:gd name="connsiteY0" fmla="*/ 59529 h 1460677"/>
              <a:gd name="connsiteX1" fmla="*/ 1867711 w 2086894"/>
              <a:gd name="connsiteY1" fmla="*/ 83425 h 1460677"/>
              <a:gd name="connsiteX2" fmla="*/ 1566153 w 2086894"/>
              <a:gd name="connsiteY2" fmla="*/ 560081 h 1460677"/>
              <a:gd name="connsiteX3" fmla="*/ 1245140 w 2086894"/>
              <a:gd name="connsiteY3" fmla="*/ 1202106 h 1460677"/>
              <a:gd name="connsiteX4" fmla="*/ 1142715 w 2086894"/>
              <a:gd name="connsiteY4" fmla="*/ 1391930 h 1460677"/>
              <a:gd name="connsiteX5" fmla="*/ 953311 w 2086894"/>
              <a:gd name="connsiteY5" fmla="*/ 1455025 h 1460677"/>
              <a:gd name="connsiteX6" fmla="*/ 826851 w 2086894"/>
              <a:gd name="connsiteY6" fmla="*/ 1425842 h 1460677"/>
              <a:gd name="connsiteX7" fmla="*/ 671209 w 2086894"/>
              <a:gd name="connsiteY7" fmla="*/ 1338293 h 1460677"/>
              <a:gd name="connsiteX8" fmla="*/ 466928 w 2086894"/>
              <a:gd name="connsiteY8" fmla="*/ 1250744 h 1460677"/>
              <a:gd name="connsiteX9" fmla="*/ 291830 w 2086894"/>
              <a:gd name="connsiteY9" fmla="*/ 1231289 h 1460677"/>
              <a:gd name="connsiteX10" fmla="*/ 0 w 2086894"/>
              <a:gd name="connsiteY10" fmla="*/ 1377204 h 1460677"/>
              <a:gd name="connsiteX11" fmla="*/ 0 w 2086894"/>
              <a:gd name="connsiteY11" fmla="*/ 1377204 h 1460677"/>
              <a:gd name="connsiteX0" fmla="*/ 2086894 w 2086894"/>
              <a:gd name="connsiteY0" fmla="*/ 59529 h 1492314"/>
              <a:gd name="connsiteX1" fmla="*/ 1867711 w 2086894"/>
              <a:gd name="connsiteY1" fmla="*/ 83425 h 1492314"/>
              <a:gd name="connsiteX2" fmla="*/ 1566153 w 2086894"/>
              <a:gd name="connsiteY2" fmla="*/ 560081 h 1492314"/>
              <a:gd name="connsiteX3" fmla="*/ 1245140 w 2086894"/>
              <a:gd name="connsiteY3" fmla="*/ 1202106 h 1492314"/>
              <a:gd name="connsiteX4" fmla="*/ 953311 w 2086894"/>
              <a:gd name="connsiteY4" fmla="*/ 1455025 h 1492314"/>
              <a:gd name="connsiteX5" fmla="*/ 826851 w 2086894"/>
              <a:gd name="connsiteY5" fmla="*/ 1425842 h 1492314"/>
              <a:gd name="connsiteX6" fmla="*/ 671209 w 2086894"/>
              <a:gd name="connsiteY6" fmla="*/ 1338293 h 1492314"/>
              <a:gd name="connsiteX7" fmla="*/ 466928 w 2086894"/>
              <a:gd name="connsiteY7" fmla="*/ 1250744 h 1492314"/>
              <a:gd name="connsiteX8" fmla="*/ 291830 w 2086894"/>
              <a:gd name="connsiteY8" fmla="*/ 1231289 h 1492314"/>
              <a:gd name="connsiteX9" fmla="*/ 0 w 2086894"/>
              <a:gd name="connsiteY9" fmla="*/ 1377204 h 1492314"/>
              <a:gd name="connsiteX10" fmla="*/ 0 w 2086894"/>
              <a:gd name="connsiteY10" fmla="*/ 1377204 h 1492314"/>
              <a:gd name="connsiteX0" fmla="*/ 2086894 w 2086894"/>
              <a:gd name="connsiteY0" fmla="*/ 59529 h 1448540"/>
              <a:gd name="connsiteX1" fmla="*/ 1867711 w 2086894"/>
              <a:gd name="connsiteY1" fmla="*/ 83425 h 1448540"/>
              <a:gd name="connsiteX2" fmla="*/ 1566153 w 2086894"/>
              <a:gd name="connsiteY2" fmla="*/ 560081 h 1448540"/>
              <a:gd name="connsiteX3" fmla="*/ 1245140 w 2086894"/>
              <a:gd name="connsiteY3" fmla="*/ 1202106 h 1448540"/>
              <a:gd name="connsiteX4" fmla="*/ 826851 w 2086894"/>
              <a:gd name="connsiteY4" fmla="*/ 1425842 h 1448540"/>
              <a:gd name="connsiteX5" fmla="*/ 671209 w 2086894"/>
              <a:gd name="connsiteY5" fmla="*/ 1338293 h 1448540"/>
              <a:gd name="connsiteX6" fmla="*/ 466928 w 2086894"/>
              <a:gd name="connsiteY6" fmla="*/ 1250744 h 1448540"/>
              <a:gd name="connsiteX7" fmla="*/ 291830 w 2086894"/>
              <a:gd name="connsiteY7" fmla="*/ 1231289 h 1448540"/>
              <a:gd name="connsiteX8" fmla="*/ 0 w 2086894"/>
              <a:gd name="connsiteY8" fmla="*/ 1377204 h 1448540"/>
              <a:gd name="connsiteX9" fmla="*/ 0 w 2086894"/>
              <a:gd name="connsiteY9" fmla="*/ 1377204 h 1448540"/>
              <a:gd name="connsiteX0" fmla="*/ 2086894 w 2086894"/>
              <a:gd name="connsiteY0" fmla="*/ 59529 h 1377204"/>
              <a:gd name="connsiteX1" fmla="*/ 1867711 w 2086894"/>
              <a:gd name="connsiteY1" fmla="*/ 83425 h 1377204"/>
              <a:gd name="connsiteX2" fmla="*/ 1566153 w 2086894"/>
              <a:gd name="connsiteY2" fmla="*/ 560081 h 1377204"/>
              <a:gd name="connsiteX3" fmla="*/ 1245140 w 2086894"/>
              <a:gd name="connsiteY3" fmla="*/ 1202106 h 1377204"/>
              <a:gd name="connsiteX4" fmla="*/ 671209 w 2086894"/>
              <a:gd name="connsiteY4" fmla="*/ 1338293 h 1377204"/>
              <a:gd name="connsiteX5" fmla="*/ 466928 w 2086894"/>
              <a:gd name="connsiteY5" fmla="*/ 1250744 h 1377204"/>
              <a:gd name="connsiteX6" fmla="*/ 291830 w 2086894"/>
              <a:gd name="connsiteY6" fmla="*/ 1231289 h 1377204"/>
              <a:gd name="connsiteX7" fmla="*/ 0 w 2086894"/>
              <a:gd name="connsiteY7" fmla="*/ 1377204 h 1377204"/>
              <a:gd name="connsiteX8" fmla="*/ 0 w 2086894"/>
              <a:gd name="connsiteY8" fmla="*/ 1377204 h 1377204"/>
              <a:gd name="connsiteX0" fmla="*/ 2086894 w 2086894"/>
              <a:gd name="connsiteY0" fmla="*/ 166533 h 1518255"/>
              <a:gd name="connsiteX1" fmla="*/ 1867711 w 2086894"/>
              <a:gd name="connsiteY1" fmla="*/ 190429 h 1518255"/>
              <a:gd name="connsiteX2" fmla="*/ 1245140 w 2086894"/>
              <a:gd name="connsiteY2" fmla="*/ 1309110 h 1518255"/>
              <a:gd name="connsiteX3" fmla="*/ 671209 w 2086894"/>
              <a:gd name="connsiteY3" fmla="*/ 1445297 h 1518255"/>
              <a:gd name="connsiteX4" fmla="*/ 466928 w 2086894"/>
              <a:gd name="connsiteY4" fmla="*/ 1357748 h 1518255"/>
              <a:gd name="connsiteX5" fmla="*/ 291830 w 2086894"/>
              <a:gd name="connsiteY5" fmla="*/ 1338293 h 1518255"/>
              <a:gd name="connsiteX6" fmla="*/ 0 w 2086894"/>
              <a:gd name="connsiteY6" fmla="*/ 1484208 h 1518255"/>
              <a:gd name="connsiteX7" fmla="*/ 0 w 2086894"/>
              <a:gd name="connsiteY7" fmla="*/ 1484208 h 1518255"/>
              <a:gd name="connsiteX0" fmla="*/ 2086894 w 2086894"/>
              <a:gd name="connsiteY0" fmla="*/ 0 h 1355704"/>
              <a:gd name="connsiteX1" fmla="*/ 1245140 w 2086894"/>
              <a:gd name="connsiteY1" fmla="*/ 1142577 h 1355704"/>
              <a:gd name="connsiteX2" fmla="*/ 671209 w 2086894"/>
              <a:gd name="connsiteY2" fmla="*/ 1278764 h 1355704"/>
              <a:gd name="connsiteX3" fmla="*/ 466928 w 2086894"/>
              <a:gd name="connsiteY3" fmla="*/ 1191215 h 1355704"/>
              <a:gd name="connsiteX4" fmla="*/ 291830 w 2086894"/>
              <a:gd name="connsiteY4" fmla="*/ 1171760 h 1355704"/>
              <a:gd name="connsiteX5" fmla="*/ 0 w 2086894"/>
              <a:gd name="connsiteY5" fmla="*/ 1317675 h 1355704"/>
              <a:gd name="connsiteX6" fmla="*/ 0 w 2086894"/>
              <a:gd name="connsiteY6" fmla="*/ 1317675 h 1355704"/>
              <a:gd name="connsiteX0" fmla="*/ 1440160 w 1440160"/>
              <a:gd name="connsiteY0" fmla="*/ 0 h 391300"/>
              <a:gd name="connsiteX1" fmla="*/ 1245140 w 1440160"/>
              <a:gd name="connsiteY1" fmla="*/ 216202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466928 w 1440160"/>
              <a:gd name="connsiteY2" fmla="*/ 264840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936104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648072 w 1440160"/>
              <a:gd name="connsiteY1" fmla="*/ 216024 h 391300"/>
              <a:gd name="connsiteX2" fmla="*/ 291830 w 1440160"/>
              <a:gd name="connsiteY2" fmla="*/ 245385 h 391300"/>
              <a:gd name="connsiteX3" fmla="*/ 0 w 1440160"/>
              <a:gd name="connsiteY3" fmla="*/ 391300 h 391300"/>
              <a:gd name="connsiteX4" fmla="*/ 0 w 1440160"/>
              <a:gd name="connsiteY4" fmla="*/ 391300 h 391300"/>
              <a:gd name="connsiteX0" fmla="*/ 1440160 w 1440160"/>
              <a:gd name="connsiteY0" fmla="*/ 527 h 391827"/>
              <a:gd name="connsiteX1" fmla="*/ 1080120 w 1440160"/>
              <a:gd name="connsiteY1" fmla="*/ 216551 h 391827"/>
              <a:gd name="connsiteX2" fmla="*/ 648072 w 1440160"/>
              <a:gd name="connsiteY2" fmla="*/ 216551 h 391827"/>
              <a:gd name="connsiteX3" fmla="*/ 291830 w 1440160"/>
              <a:gd name="connsiteY3" fmla="*/ 245912 h 391827"/>
              <a:gd name="connsiteX4" fmla="*/ 0 w 1440160"/>
              <a:gd name="connsiteY4" fmla="*/ 391827 h 391827"/>
              <a:gd name="connsiteX5" fmla="*/ 0 w 1440160"/>
              <a:gd name="connsiteY5" fmla="*/ 391827 h 391827"/>
              <a:gd name="connsiteX0" fmla="*/ 1440160 w 1440160"/>
              <a:gd name="connsiteY0" fmla="*/ 526 h 391826"/>
              <a:gd name="connsiteX1" fmla="*/ 1152128 w 1440160"/>
              <a:gd name="connsiteY1" fmla="*/ 144543 h 391826"/>
              <a:gd name="connsiteX2" fmla="*/ 1080120 w 1440160"/>
              <a:gd name="connsiteY2" fmla="*/ 216550 h 391826"/>
              <a:gd name="connsiteX3" fmla="*/ 648072 w 1440160"/>
              <a:gd name="connsiteY3" fmla="*/ 216550 h 391826"/>
              <a:gd name="connsiteX4" fmla="*/ 291830 w 1440160"/>
              <a:gd name="connsiteY4" fmla="*/ 245911 h 391826"/>
              <a:gd name="connsiteX5" fmla="*/ 0 w 1440160"/>
              <a:gd name="connsiteY5" fmla="*/ 391826 h 391826"/>
              <a:gd name="connsiteX6" fmla="*/ 0 w 1440160"/>
              <a:gd name="connsiteY6" fmla="*/ 391826 h 391826"/>
              <a:gd name="connsiteX0" fmla="*/ 1440160 w 1440160"/>
              <a:gd name="connsiteY0" fmla="*/ 0 h 391300"/>
              <a:gd name="connsiteX1" fmla="*/ 1080120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152128 w 1164129"/>
              <a:gd name="connsiteY0" fmla="*/ 0 h 247284"/>
              <a:gd name="connsiteX1" fmla="*/ 1080120 w 1164129"/>
              <a:gd name="connsiteY1" fmla="*/ 72008 h 247284"/>
              <a:gd name="connsiteX2" fmla="*/ 648072 w 1164129"/>
              <a:gd name="connsiteY2" fmla="*/ 72008 h 247284"/>
              <a:gd name="connsiteX3" fmla="*/ 291830 w 1164129"/>
              <a:gd name="connsiteY3" fmla="*/ 101369 h 247284"/>
              <a:gd name="connsiteX4" fmla="*/ 0 w 1164129"/>
              <a:gd name="connsiteY4" fmla="*/ 247284 h 247284"/>
              <a:gd name="connsiteX5" fmla="*/ 0 w 1164129"/>
              <a:gd name="connsiteY5" fmla="*/ 247284 h 247284"/>
              <a:gd name="connsiteX0" fmla="*/ 1152128 w 1308145"/>
              <a:gd name="connsiteY0" fmla="*/ 0 h 247284"/>
              <a:gd name="connsiteX1" fmla="*/ 1296144 w 1308145"/>
              <a:gd name="connsiteY1" fmla="*/ 72008 h 247284"/>
              <a:gd name="connsiteX2" fmla="*/ 1080120 w 1308145"/>
              <a:gd name="connsiteY2" fmla="*/ 72008 h 247284"/>
              <a:gd name="connsiteX3" fmla="*/ 648072 w 1308145"/>
              <a:gd name="connsiteY3" fmla="*/ 72008 h 247284"/>
              <a:gd name="connsiteX4" fmla="*/ 291830 w 1308145"/>
              <a:gd name="connsiteY4" fmla="*/ 101369 h 247284"/>
              <a:gd name="connsiteX5" fmla="*/ 0 w 1308145"/>
              <a:gd name="connsiteY5" fmla="*/ 247284 h 247284"/>
              <a:gd name="connsiteX6" fmla="*/ 0 w 1308145"/>
              <a:gd name="connsiteY6" fmla="*/ 247284 h 247284"/>
              <a:gd name="connsiteX0" fmla="*/ 1296144 w 1296144"/>
              <a:gd name="connsiteY0" fmla="*/ 4893 h 180169"/>
              <a:gd name="connsiteX1" fmla="*/ 1080120 w 1296144"/>
              <a:gd name="connsiteY1" fmla="*/ 4893 h 180169"/>
              <a:gd name="connsiteX2" fmla="*/ 648072 w 1296144"/>
              <a:gd name="connsiteY2" fmla="*/ 4893 h 180169"/>
              <a:gd name="connsiteX3" fmla="*/ 291830 w 1296144"/>
              <a:gd name="connsiteY3" fmla="*/ 34254 h 180169"/>
              <a:gd name="connsiteX4" fmla="*/ 0 w 1296144"/>
              <a:gd name="connsiteY4" fmla="*/ 180169 h 180169"/>
              <a:gd name="connsiteX5" fmla="*/ 0 w 1296144"/>
              <a:gd name="connsiteY5" fmla="*/ 180169 h 180169"/>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136" h="252177">
                <a:moveTo>
                  <a:pt x="1224136" y="0"/>
                </a:moveTo>
                <a:cubicBezTo>
                  <a:pt x="1057731" y="84935"/>
                  <a:pt x="1176131" y="64084"/>
                  <a:pt x="1080120" y="76901"/>
                </a:cubicBezTo>
                <a:cubicBezTo>
                  <a:pt x="984109" y="89718"/>
                  <a:pt x="779453" y="72008"/>
                  <a:pt x="648072" y="76901"/>
                </a:cubicBezTo>
                <a:cubicBezTo>
                  <a:pt x="516691" y="81794"/>
                  <a:pt x="399842" y="77049"/>
                  <a:pt x="291830" y="106262"/>
                </a:cubicBezTo>
                <a:cubicBezTo>
                  <a:pt x="183818" y="135475"/>
                  <a:pt x="0" y="252177"/>
                  <a:pt x="0" y="252177"/>
                </a:cubicBezTo>
                <a:lnTo>
                  <a:pt x="0" y="252177"/>
                </a:lnTo>
              </a:path>
            </a:pathLst>
          </a:custGeom>
          <a:noFill/>
          <a:ln w="63500" cap="flat" cmpd="sng" algn="ctr">
            <a:solidFill>
              <a:schemeClr val="bg1"/>
            </a:soli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grpSp>
        <p:nvGrpSpPr>
          <p:cNvPr id="7" name="Grupo 21"/>
          <p:cNvGrpSpPr>
            <a:grpSpLocks noChangeAspect="1"/>
          </p:cNvGrpSpPr>
          <p:nvPr/>
        </p:nvGrpSpPr>
        <p:grpSpPr>
          <a:xfrm>
            <a:off x="5852672" y="3567022"/>
            <a:ext cx="466570" cy="466617"/>
            <a:chOff x="3283830" y="1407198"/>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27" name="Elipse 226"/>
            <p:cNvSpPr>
              <a:spLocks noChangeAspect="1"/>
            </p:cNvSpPr>
            <p:nvPr/>
          </p:nvSpPr>
          <p:spPr bwMode="auto">
            <a:xfrm>
              <a:off x="3563903" y="1700817"/>
              <a:ext cx="288000" cy="288001"/>
            </a:xfrm>
            <a:prstGeom prst="ellipse">
              <a:avLst/>
            </a:prstGeom>
            <a:gradFill>
              <a:gsLst>
                <a:gs pos="67000">
                  <a:schemeClr val="bg1"/>
                </a:gs>
                <a:gs pos="100000">
                  <a:schemeClr val="tx1">
                    <a:alpha val="0"/>
                    <a:lumMod val="0"/>
                    <a:lumOff val="100000"/>
                  </a:scheme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8" name="Elipse 227"/>
            <p:cNvSpPr>
              <a:spLocks noChangeAspect="1"/>
            </p:cNvSpPr>
            <p:nvPr/>
          </p:nvSpPr>
          <p:spPr bwMode="auto">
            <a:xfrm>
              <a:off x="3283830" y="1407198"/>
              <a:ext cx="864001" cy="864098"/>
            </a:xfrm>
            <a:prstGeom prst="ellipse">
              <a:avLst/>
            </a:prstGeom>
            <a:gradFill>
              <a:gsLst>
                <a:gs pos="14000">
                  <a:schemeClr val="bg1">
                    <a:alpha val="0"/>
                  </a:schemeClr>
                </a:gs>
                <a:gs pos="100000">
                  <a:schemeClr val="bg1">
                    <a:alpha val="5000"/>
                  </a:schemeClr>
                </a:gs>
                <a:gs pos="25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3" name="CaixaDeTexto 3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4" name="CaixaDeTexto 33"/>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5" name="CaixaDeTexto 34"/>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6" name="CaixaDeTexto 35"/>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7" name="CaixaDeTexto 36"/>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8" name="CaixaDeTexto 37"/>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24841372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fade">
                                      <p:cBhvr>
                                        <p:cTn id="12" dur="2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o 13"/>
          <p:cNvGrpSpPr>
            <a:grpSpLocks noChangeAspect="1"/>
          </p:cNvGrpSpPr>
          <p:nvPr/>
        </p:nvGrpSpPr>
        <p:grpSpPr>
          <a:xfrm>
            <a:off x="6600192" y="3011225"/>
            <a:ext cx="1137725" cy="1137855"/>
            <a:chOff x="3035465" y="1160768"/>
            <a:chExt cx="1800001" cy="1800200"/>
          </a:xfrm>
        </p:grpSpPr>
        <p:sp>
          <p:nvSpPr>
            <p:cNvPr id="53" name="Elipse 52"/>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p:nvPr/>
          </p:nvSpPr>
          <p:spPr bwMode="auto">
            <a:xfrm>
              <a:off x="3107225" y="1337186"/>
              <a:ext cx="1528957" cy="1470147"/>
            </a:xfrm>
            <a:prstGeom prst="ellipse">
              <a:avLst/>
            </a:prstGeom>
            <a:gradFill flip="none" rotWithShape="1">
              <a:gsLst>
                <a:gs pos="100000">
                  <a:schemeClr val="tx1">
                    <a:alpha val="0"/>
                  </a:schemeClr>
                </a:gs>
                <a:gs pos="100000">
                  <a:schemeClr val="tx1"/>
                </a:gs>
                <a:gs pos="30000">
                  <a:srgbClr val="FF0000">
                    <a:alpha val="57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5" name="Elipse 54"/>
            <p:cNvSpPr/>
            <p:nvPr/>
          </p:nvSpPr>
          <p:spPr bwMode="auto">
            <a:xfrm>
              <a:off x="3035465" y="1160768"/>
              <a:ext cx="1800001" cy="1800200"/>
            </a:xfrm>
            <a:prstGeom prst="ellipse">
              <a:avLst/>
            </a:prstGeom>
            <a:gradFill flip="none" rotWithShape="1">
              <a:gsLst>
                <a:gs pos="1000">
                  <a:schemeClr val="bg1"/>
                </a:gs>
                <a:gs pos="100000">
                  <a:schemeClr val="tx1">
                    <a:alpha val="0"/>
                  </a:schemeClr>
                </a:gs>
                <a:gs pos="26000">
                  <a:srgbClr val="EA8D04">
                    <a:alpha val="7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1" name="Elipse 50"/>
          <p:cNvSpPr>
            <a:spLocks noChangeAspect="1"/>
          </p:cNvSpPr>
          <p:nvPr/>
        </p:nvSpPr>
        <p:spPr bwMode="auto">
          <a:xfrm>
            <a:off x="6012160" y="764704"/>
            <a:ext cx="3384376" cy="3384376"/>
          </a:xfrm>
          <a:prstGeom prst="ellipse">
            <a:avLst/>
          </a:prstGeom>
          <a:gradFill>
            <a:gsLst>
              <a:gs pos="0">
                <a:srgbClr val="FFFF00"/>
              </a:gs>
              <a:gs pos="49000">
                <a:srgbClr val="FF0000"/>
              </a:gs>
              <a:gs pos="51000">
                <a:srgbClr val="C00000">
                  <a:alpha val="9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Gigante vermelha</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53" name="Forma livre 25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31" name="CaixaDeTexto 30"/>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2" name="CaixaDeTexto 31"/>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3" name="CaixaDeTexto 32"/>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4" name="CaixaDeTexto 33"/>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5" name="CaixaDeTexto 34"/>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6" name="CaixaDeTexto 35"/>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214" name="Forma livre 213"/>
          <p:cNvSpPr/>
          <p:nvPr/>
        </p:nvSpPr>
        <p:spPr bwMode="auto">
          <a:xfrm>
            <a:off x="7242561" y="2462493"/>
            <a:ext cx="454277" cy="1084641"/>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Lst>
            <a:ahLst/>
            <a:cxnLst>
              <a:cxn ang="0">
                <a:pos x="connsiteX0" y="connsiteY0"/>
              </a:cxn>
              <a:cxn ang="0">
                <a:pos x="connsiteX1" y="connsiteY1"/>
              </a:cxn>
              <a:cxn ang="0">
                <a:pos x="connsiteX2" y="connsiteY2"/>
              </a:cxn>
            </a:cxnLst>
            <a:rect l="l" t="t" r="r" b="b"/>
            <a:pathLst>
              <a:path w="454277" h="1084641">
                <a:moveTo>
                  <a:pt x="454277" y="0"/>
                </a:moveTo>
                <a:lnTo>
                  <a:pt x="310261" y="720080"/>
                </a:lnTo>
                <a:cubicBezTo>
                  <a:pt x="239688" y="858722"/>
                  <a:pt x="81142" y="994453"/>
                  <a:pt x="0" y="1084641"/>
                </a:cubicBezTo>
              </a:path>
            </a:pathLst>
          </a:custGeom>
          <a:noFill/>
          <a:ln w="63500" cap="flat" cmpd="sng" algn="ctr">
            <a:gradFill>
              <a:gsLst>
                <a:gs pos="97000">
                  <a:schemeClr val="accent1">
                    <a:lumMod val="5000"/>
                    <a:lumOff val="95000"/>
                  </a:schemeClr>
                </a:gs>
                <a:gs pos="67000">
                  <a:srgbClr val="CC3300"/>
                </a:gs>
              </a:gsLst>
              <a:lin ang="5400000" scaled="1"/>
            </a:gra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2744731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2000"/>
                                        <p:tgtEl>
                                          <p:spTgt spid="2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Elipse 234"/>
          <p:cNvSpPr>
            <a:spLocks noChangeAspect="1"/>
          </p:cNvSpPr>
          <p:nvPr/>
        </p:nvSpPr>
        <p:spPr bwMode="auto">
          <a:xfrm>
            <a:off x="6012160" y="764704"/>
            <a:ext cx="3384376" cy="3384376"/>
          </a:xfrm>
          <a:prstGeom prst="ellipse">
            <a:avLst/>
          </a:prstGeom>
          <a:gradFill>
            <a:gsLst>
              <a:gs pos="0">
                <a:srgbClr val="FFFF00"/>
              </a:gs>
              <a:gs pos="49000">
                <a:srgbClr val="FF0000"/>
              </a:gs>
              <a:gs pos="51000">
                <a:srgbClr val="C00000">
                  <a:alpha val="73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Ramo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horizontal</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0" name="CaixaDeTexto 29"/>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1" name="CaixaDeTexto 30"/>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2" name="CaixaDeTexto 31"/>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3" name="CaixaDeTexto 32"/>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4" name="CaixaDeTexto 33"/>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35" name="Forma livre 34"/>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p:nvPr/>
        </p:nvSpPr>
        <p:spPr bwMode="auto">
          <a:xfrm flipV="1">
            <a:off x="5652120" y="2780928"/>
            <a:ext cx="1872208" cy="216023"/>
          </a:xfrm>
          <a:prstGeom prst="ellipse">
            <a:avLst/>
          </a:prstGeom>
          <a:gradFill>
            <a:gsLst>
              <a:gs pos="89000">
                <a:srgbClr val="FFFF00">
                  <a:alpha val="50000"/>
                </a:srgbClr>
              </a:gs>
              <a:gs pos="28000">
                <a:srgbClr val="EA8D04">
                  <a:alpha val="50000"/>
                </a:srgbClr>
              </a:gs>
              <a:gs pos="48000">
                <a:srgbClr val="FFC000">
                  <a:alpha val="50000"/>
                </a:srgbClr>
              </a:gs>
            </a:gsLst>
            <a:lin ang="10200000" scaled="0"/>
          </a:gradFill>
          <a:ln w="28575" cap="flat" cmpd="sng" algn="ctr">
            <a:solidFill>
              <a:srgbClr val="FFFF00"/>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noChangeAspect="1"/>
          </p:cNvSpPr>
          <p:nvPr/>
        </p:nvSpPr>
        <p:spPr bwMode="auto">
          <a:xfrm>
            <a:off x="5929351" y="2104612"/>
            <a:ext cx="1522969" cy="1522969"/>
          </a:xfrm>
          <a:prstGeom prst="ellipse">
            <a:avLst/>
          </a:prstGeom>
          <a:gradFill>
            <a:gsLst>
              <a:gs pos="0">
                <a:srgbClr val="FFFF00"/>
              </a:gs>
              <a:gs pos="44000">
                <a:srgbClr val="FF0000"/>
              </a:gs>
              <a:gs pos="45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8" name="Forma livre 217"/>
          <p:cNvSpPr/>
          <p:nvPr/>
        </p:nvSpPr>
        <p:spPr bwMode="auto">
          <a:xfrm rot="12224102">
            <a:off x="6775326" y="2305235"/>
            <a:ext cx="777923" cy="73536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Lst>
            <a:ahLst/>
            <a:cxnLst>
              <a:cxn ang="0">
                <a:pos x="connsiteX0" y="connsiteY0"/>
              </a:cxn>
              <a:cxn ang="0">
                <a:pos x="connsiteX1" y="connsiteY1"/>
              </a:cxn>
              <a:cxn ang="0">
                <a:pos x="connsiteX2" y="connsiteY2"/>
              </a:cxn>
            </a:cxnLst>
            <a:rect l="l" t="t" r="r" b="b"/>
            <a:pathLst>
              <a:path w="514255" h="641179">
                <a:moveTo>
                  <a:pt x="514255" y="0"/>
                </a:moveTo>
                <a:lnTo>
                  <a:pt x="254285" y="342470"/>
                </a:lnTo>
                <a:cubicBezTo>
                  <a:pt x="183712" y="481112"/>
                  <a:pt x="81142" y="550991"/>
                  <a:pt x="0" y="641179"/>
                </a:cubicBezTo>
              </a:path>
            </a:pathLst>
          </a:custGeom>
          <a:noFill/>
          <a:ln w="63500" cap="flat" cmpd="sng" algn="ctr">
            <a:gradFill>
              <a:gsLst>
                <a:gs pos="0">
                  <a:schemeClr val="accent1">
                    <a:lumMod val="5000"/>
                    <a:lumOff val="95000"/>
                  </a:schemeClr>
                </a:gs>
                <a:gs pos="23000">
                  <a:srgbClr val="CC3300"/>
                </a:gs>
              </a:gsLst>
              <a:lin ang="5400000" scaled="1"/>
            </a:gra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CaixaDeTexto 35"/>
          <p:cNvSpPr txBox="1"/>
          <p:nvPr/>
        </p:nvSpPr>
        <p:spPr>
          <a:xfrm>
            <a:off x="4499992" y="3068960"/>
            <a:ext cx="1368152" cy="400110"/>
          </a:xfrm>
          <a:prstGeom prst="rect">
            <a:avLst/>
          </a:prstGeom>
          <a:noFill/>
        </p:spPr>
        <p:txBody>
          <a:bodyPr wrap="square" rtlCol="0">
            <a:spAutoFit/>
          </a:bodyPr>
          <a:lstStyle/>
          <a:p>
            <a:r>
              <a:rPr lang="pt-BR" sz="2000" dirty="0" smtClean="0">
                <a:solidFill>
                  <a:schemeClr val="bg1"/>
                </a:solidFill>
                <a:latin typeface="Century Gothic" pitchFamily="34" charset="0"/>
              </a:rPr>
              <a:t>RH</a:t>
            </a:r>
            <a:endParaRPr lang="pt-BR" sz="2000" dirty="0">
              <a:solidFill>
                <a:schemeClr val="bg1"/>
              </a:solidFill>
              <a:latin typeface="Century Gothic" pitchFamily="34" charset="0"/>
            </a:endParaRPr>
          </a:p>
        </p:txBody>
      </p:sp>
      <p:cxnSp>
        <p:nvCxnSpPr>
          <p:cNvPr id="37" name="Conector reto 36"/>
          <p:cNvCxnSpPr/>
          <p:nvPr/>
        </p:nvCxnSpPr>
        <p:spPr bwMode="auto">
          <a:xfrm flipH="1">
            <a:off x="5436096" y="2852936"/>
            <a:ext cx="432048" cy="360040"/>
          </a:xfrm>
          <a:prstGeom prst="line">
            <a:avLst/>
          </a:prstGeom>
          <a:solidFill>
            <a:schemeClr val="accent1"/>
          </a:solidFill>
          <a:ln w="38100" cap="flat" cmpd="sng" algn="ctr">
            <a:solidFill>
              <a:schemeClr val="bg1"/>
            </a:solidFill>
            <a:prstDash val="solid"/>
            <a:round/>
            <a:headEnd type="none" w="sm" len="sm"/>
            <a:tailEnd type="none" w="lg" len="lg"/>
          </a:ln>
          <a:effectLst/>
        </p:spPr>
      </p:cxnSp>
    </p:spTree>
    <p:extLst>
      <p:ext uri="{BB962C8B-B14F-4D97-AF65-F5344CB8AC3E}">
        <p14:creationId xmlns:p14="http://schemas.microsoft.com/office/powerpoint/2010/main" val="2744415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20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20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20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p:bldP spid="54" grpId="0" animBg="1"/>
      <p:bldP spid="51" grpId="0" animBg="1"/>
      <p:bldP spid="218" grpId="0" animBg="1"/>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4"/>
          <p:cNvGrpSpPr>
            <a:grpSpLocks/>
          </p:cNvGrpSpPr>
          <p:nvPr/>
        </p:nvGrpSpPr>
        <p:grpSpPr>
          <a:xfrm>
            <a:off x="7270801" y="3392658"/>
            <a:ext cx="1800001" cy="1836542"/>
            <a:chOff x="6948263" y="3540128"/>
            <a:chExt cx="1656185" cy="1652888"/>
          </a:xfrm>
        </p:grpSpPr>
        <p:sp>
          <p:nvSpPr>
            <p:cNvPr id="20" name="Elipse 19"/>
            <p:cNvSpPr>
              <a:spLocks/>
            </p:cNvSpPr>
            <p:nvPr/>
          </p:nvSpPr>
          <p:spPr bwMode="auto">
            <a:xfrm>
              <a:off x="6948263" y="3573016"/>
              <a:ext cx="1656184" cy="1620000"/>
            </a:xfrm>
            <a:prstGeom prst="ellipse">
              <a:avLst/>
            </a:prstGeom>
            <a:gradFill flip="none" rotWithShape="1">
              <a:gsLst>
                <a:gs pos="22000">
                  <a:srgbClr val="CCECFF"/>
                </a:gs>
                <a:gs pos="75000">
                  <a:srgbClr val="3788FF">
                    <a:alpha val="52000"/>
                  </a:srgbClr>
                </a:gs>
                <a:gs pos="100000">
                  <a:srgbClr val="3788FF">
                    <a:alpha val="23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Estrela de 10 Pontos 3"/>
            <p:cNvSpPr>
              <a:spLocks noChangeAspect="1"/>
            </p:cNvSpPr>
            <p:nvPr/>
          </p:nvSpPr>
          <p:spPr bwMode="auto">
            <a:xfrm>
              <a:off x="6984628" y="3540128"/>
              <a:ext cx="1619820" cy="1620000"/>
            </a:xfrm>
            <a:prstGeom prst="star10">
              <a:avLst>
                <a:gd name="adj" fmla="val 9127"/>
                <a:gd name="hf" fmla="val 105146"/>
              </a:avLst>
            </a:prstGeom>
            <a:solidFill>
              <a:schemeClr val="bg1">
                <a:alpha val="33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8434" name="Subtítulo 2"/>
          <p:cNvSpPr>
            <a:spLocks noGrp="1"/>
          </p:cNvSpPr>
          <p:nvPr>
            <p:ph type="subTitle" idx="1"/>
          </p:nvPr>
        </p:nvSpPr>
        <p:spPr>
          <a:xfrm>
            <a:off x="251520" y="235421"/>
            <a:ext cx="8640960" cy="1105347"/>
          </a:xfrm>
        </p:spPr>
        <p:txBody>
          <a:bodyPr/>
          <a:lstStyle/>
          <a:p>
            <a:pPr>
              <a:buClr>
                <a:schemeClr val="accent1"/>
              </a:buClr>
            </a:pPr>
            <a:r>
              <a:rPr lang="pt-BR" sz="4000" dirty="0" smtClean="0">
                <a:solidFill>
                  <a:schemeClr val="bg1"/>
                </a:solidFill>
                <a:latin typeface="Century Gothic" pitchFamily="34" charset="0"/>
              </a:rPr>
              <a:t>Reação triplo-alfa:</a:t>
            </a:r>
          </a:p>
          <a:p>
            <a:pPr>
              <a:buClr>
                <a:schemeClr val="accent1"/>
              </a:buClr>
              <a:buFont typeface="Wingdings" pitchFamily="2" charset="2"/>
              <a:buChar char="v"/>
            </a:pPr>
            <a:endParaRPr lang="pt-BR" sz="2800" b="0" dirty="0" smtClean="0">
              <a:solidFill>
                <a:schemeClr val="accent1"/>
              </a:solidFill>
              <a:latin typeface="Century Gothic" pitchFamily="34" charset="0"/>
            </a:endParaRPr>
          </a:p>
          <a:p>
            <a:pPr>
              <a:buClr>
                <a:schemeClr val="accent1"/>
              </a:buClr>
              <a:buFont typeface="Wingdings" pitchFamily="2" charset="2"/>
              <a:buChar char="v"/>
            </a:pPr>
            <a:endParaRPr lang="pt-BR" b="0" dirty="0" smtClean="0">
              <a:solidFill>
                <a:schemeClr val="accent1"/>
              </a:solidFill>
              <a:latin typeface="Century Gothic" pitchFamily="34" charset="0"/>
            </a:endParaRPr>
          </a:p>
        </p:txBody>
      </p:sp>
      <p:sp>
        <p:nvSpPr>
          <p:cNvPr id="3" name="Elipse 2"/>
          <p:cNvSpPr/>
          <p:nvPr/>
        </p:nvSpPr>
        <p:spPr bwMode="auto">
          <a:xfrm>
            <a:off x="395536" y="2060848"/>
            <a:ext cx="1656184" cy="1440160"/>
          </a:xfrm>
          <a:prstGeom prst="ellipse">
            <a:avLst/>
          </a:prstGeom>
          <a:noFill/>
          <a:ln w="381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Elipse 5"/>
          <p:cNvSpPr/>
          <p:nvPr/>
        </p:nvSpPr>
        <p:spPr bwMode="auto">
          <a:xfrm>
            <a:off x="2771800" y="2060848"/>
            <a:ext cx="1656184" cy="1440160"/>
          </a:xfrm>
          <a:prstGeom prst="ellipse">
            <a:avLst/>
          </a:prstGeom>
          <a:noFill/>
          <a:ln w="381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p:nvPr/>
        </p:nvSpPr>
        <p:spPr bwMode="auto">
          <a:xfrm>
            <a:off x="2843808" y="3645024"/>
            <a:ext cx="1656184" cy="1440160"/>
          </a:xfrm>
          <a:prstGeom prst="ellipse">
            <a:avLst/>
          </a:prstGeom>
          <a:noFill/>
          <a:ln w="3810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CaixaDeTexto 9"/>
          <p:cNvSpPr txBox="1"/>
          <p:nvPr/>
        </p:nvSpPr>
        <p:spPr>
          <a:xfrm>
            <a:off x="417046" y="2106711"/>
            <a:ext cx="4226962" cy="1200329"/>
          </a:xfrm>
          <a:prstGeom prst="rect">
            <a:avLst/>
          </a:prstGeom>
          <a:noFill/>
        </p:spPr>
        <p:txBody>
          <a:bodyPr wrap="square" rtlCol="0">
            <a:spAutoFit/>
          </a:bodyPr>
          <a:lstStyle/>
          <a:p>
            <a:pPr algn="l"/>
            <a:r>
              <a:rPr lang="pt-BR" sz="7200" b="0" baseline="30000" dirty="0" smtClean="0">
                <a:solidFill>
                  <a:schemeClr val="bg1"/>
                </a:solidFill>
                <a:latin typeface="Times New Roman" panose="02020603050405020304" pitchFamily="18" charset="0"/>
                <a:cs typeface="Times New Roman" panose="02020603050405020304" pitchFamily="18" charset="0"/>
              </a:rPr>
              <a:t>4</a:t>
            </a:r>
            <a:r>
              <a:rPr lang="pt-BR" sz="7200" b="0" i="1" dirty="0" smtClean="0">
                <a:solidFill>
                  <a:schemeClr val="bg1"/>
                </a:solidFill>
                <a:latin typeface="Times New Roman" panose="02020603050405020304" pitchFamily="18" charset="0"/>
                <a:cs typeface="Times New Roman" panose="02020603050405020304" pitchFamily="18" charset="0"/>
              </a:rPr>
              <a:t>He + </a:t>
            </a:r>
            <a:r>
              <a:rPr lang="pt-BR" sz="7200" b="0" baseline="30000" dirty="0" smtClean="0">
                <a:solidFill>
                  <a:schemeClr val="bg1"/>
                </a:solidFill>
                <a:latin typeface="Times New Roman" panose="02020603050405020304" pitchFamily="18" charset="0"/>
                <a:cs typeface="Times New Roman" panose="02020603050405020304" pitchFamily="18" charset="0"/>
              </a:rPr>
              <a:t>4</a:t>
            </a:r>
            <a:r>
              <a:rPr lang="pt-BR" sz="7200" b="0" i="1" dirty="0" smtClean="0">
                <a:solidFill>
                  <a:schemeClr val="bg1"/>
                </a:solidFill>
                <a:latin typeface="Times New Roman" panose="02020603050405020304" pitchFamily="18" charset="0"/>
                <a:cs typeface="Times New Roman" panose="02020603050405020304" pitchFamily="18" charset="0"/>
              </a:rPr>
              <a:t>He</a:t>
            </a:r>
            <a:endParaRPr lang="pt-BR" sz="7200" b="0" i="1" dirty="0">
              <a:solidFill>
                <a:schemeClr val="bg1"/>
              </a:solidFill>
              <a:latin typeface="Times New Roman" panose="02020603050405020304" pitchFamily="18" charset="0"/>
              <a:cs typeface="Times New Roman" panose="02020603050405020304" pitchFamily="18" charset="0"/>
            </a:endParaRPr>
          </a:p>
        </p:txBody>
      </p:sp>
      <p:cxnSp>
        <p:nvCxnSpPr>
          <p:cNvPr id="13" name="Conector de Seta Reta 12"/>
          <p:cNvCxnSpPr/>
          <p:nvPr/>
        </p:nvCxnSpPr>
        <p:spPr bwMode="auto">
          <a:xfrm>
            <a:off x="4514506" y="2852936"/>
            <a:ext cx="921590" cy="0"/>
          </a:xfrm>
          <a:prstGeom prst="straightConnector1">
            <a:avLst/>
          </a:prstGeom>
          <a:solidFill>
            <a:schemeClr val="accent1"/>
          </a:solidFill>
          <a:ln w="38100" cap="flat" cmpd="sng" algn="ctr">
            <a:solidFill>
              <a:schemeClr val="bg1"/>
            </a:solidFill>
            <a:prstDash val="solid"/>
            <a:round/>
            <a:headEnd type="none" w="med" len="med"/>
            <a:tailEnd type="arrow" w="med" len="med"/>
          </a:ln>
          <a:effectLst/>
        </p:spPr>
      </p:cxnSp>
      <p:sp>
        <p:nvSpPr>
          <p:cNvPr id="15" name="CaixaDeTexto 14"/>
          <p:cNvSpPr txBox="1"/>
          <p:nvPr/>
        </p:nvSpPr>
        <p:spPr>
          <a:xfrm>
            <a:off x="561062" y="3717032"/>
            <a:ext cx="4082946" cy="1200329"/>
          </a:xfrm>
          <a:prstGeom prst="rect">
            <a:avLst/>
          </a:prstGeom>
          <a:noFill/>
        </p:spPr>
        <p:txBody>
          <a:bodyPr wrap="square" rtlCol="0">
            <a:spAutoFit/>
          </a:bodyPr>
          <a:lstStyle/>
          <a:p>
            <a:pPr algn="l"/>
            <a:r>
              <a:rPr lang="pt-BR" sz="7200" b="0" baseline="30000" dirty="0" smtClean="0">
                <a:solidFill>
                  <a:schemeClr val="bg1"/>
                </a:solidFill>
                <a:latin typeface="Times New Roman" panose="02020603050405020304" pitchFamily="18" charset="0"/>
                <a:cs typeface="Times New Roman" panose="02020603050405020304" pitchFamily="18" charset="0"/>
              </a:rPr>
              <a:t>8</a:t>
            </a:r>
            <a:r>
              <a:rPr lang="pt-BR" sz="7200" b="0" i="1" dirty="0" smtClean="0">
                <a:solidFill>
                  <a:schemeClr val="bg1"/>
                </a:solidFill>
                <a:latin typeface="Times New Roman" panose="02020603050405020304" pitchFamily="18" charset="0"/>
                <a:cs typeface="Times New Roman" panose="02020603050405020304" pitchFamily="18" charset="0"/>
              </a:rPr>
              <a:t>Be + </a:t>
            </a:r>
            <a:r>
              <a:rPr lang="pt-BR" sz="7200" b="0" baseline="30000" dirty="0" smtClean="0">
                <a:solidFill>
                  <a:schemeClr val="bg1"/>
                </a:solidFill>
                <a:latin typeface="Times New Roman" panose="02020603050405020304" pitchFamily="18" charset="0"/>
                <a:cs typeface="Times New Roman" panose="02020603050405020304" pitchFamily="18" charset="0"/>
              </a:rPr>
              <a:t>4</a:t>
            </a:r>
            <a:r>
              <a:rPr lang="pt-BR" sz="7200" b="0" i="1" dirty="0" smtClean="0">
                <a:solidFill>
                  <a:schemeClr val="bg1"/>
                </a:solidFill>
                <a:latin typeface="Times New Roman" panose="02020603050405020304" pitchFamily="18" charset="0"/>
                <a:cs typeface="Times New Roman" panose="02020603050405020304" pitchFamily="18" charset="0"/>
              </a:rPr>
              <a:t>He</a:t>
            </a:r>
            <a:endParaRPr lang="pt-BR" sz="7200" b="0" i="1" dirty="0">
              <a:solidFill>
                <a:schemeClr val="bg1"/>
              </a:solidFill>
              <a:latin typeface="Times New Roman" panose="02020603050405020304" pitchFamily="18" charset="0"/>
              <a:cs typeface="Times New Roman" panose="02020603050405020304" pitchFamily="18" charset="0"/>
            </a:endParaRPr>
          </a:p>
        </p:txBody>
      </p:sp>
      <p:cxnSp>
        <p:nvCxnSpPr>
          <p:cNvPr id="16" name="Conector de Seta Reta 15"/>
          <p:cNvCxnSpPr/>
          <p:nvPr/>
        </p:nvCxnSpPr>
        <p:spPr bwMode="auto">
          <a:xfrm>
            <a:off x="4514506" y="4437112"/>
            <a:ext cx="921590" cy="0"/>
          </a:xfrm>
          <a:prstGeom prst="straightConnector1">
            <a:avLst/>
          </a:prstGeom>
          <a:solidFill>
            <a:schemeClr val="accent1"/>
          </a:solidFill>
          <a:ln w="38100" cap="flat" cmpd="sng" algn="ctr">
            <a:solidFill>
              <a:schemeClr val="bg1"/>
            </a:solidFill>
            <a:prstDash val="solid"/>
            <a:round/>
            <a:headEnd type="none" w="med" len="med"/>
            <a:tailEnd type="arrow" w="med" len="med"/>
          </a:ln>
          <a:effectLst/>
        </p:spPr>
      </p:cxnSp>
      <p:sp>
        <p:nvSpPr>
          <p:cNvPr id="17" name="CaixaDeTexto 16"/>
          <p:cNvSpPr txBox="1"/>
          <p:nvPr/>
        </p:nvSpPr>
        <p:spPr>
          <a:xfrm>
            <a:off x="5522618" y="2180763"/>
            <a:ext cx="1641670" cy="1200329"/>
          </a:xfrm>
          <a:prstGeom prst="rect">
            <a:avLst/>
          </a:prstGeom>
          <a:noFill/>
        </p:spPr>
        <p:txBody>
          <a:bodyPr wrap="square" rtlCol="0">
            <a:spAutoFit/>
          </a:bodyPr>
          <a:lstStyle/>
          <a:p>
            <a:pPr algn="l"/>
            <a:r>
              <a:rPr lang="pt-BR" sz="7200" b="0" baseline="30000" dirty="0" smtClean="0">
                <a:solidFill>
                  <a:schemeClr val="bg1"/>
                </a:solidFill>
                <a:latin typeface="Times New Roman" panose="02020603050405020304" pitchFamily="18" charset="0"/>
                <a:cs typeface="Times New Roman" panose="02020603050405020304" pitchFamily="18" charset="0"/>
              </a:rPr>
              <a:t>8</a:t>
            </a:r>
            <a:r>
              <a:rPr lang="pt-BR" sz="7200" b="0" i="1" dirty="0" smtClean="0">
                <a:solidFill>
                  <a:schemeClr val="bg1"/>
                </a:solidFill>
                <a:latin typeface="Times New Roman" panose="02020603050405020304" pitchFamily="18" charset="0"/>
                <a:cs typeface="Times New Roman" panose="02020603050405020304" pitchFamily="18" charset="0"/>
              </a:rPr>
              <a:t>Be </a:t>
            </a:r>
            <a:endParaRPr lang="pt-BR" sz="7200" b="0" i="1" dirty="0">
              <a:solidFill>
                <a:schemeClr val="bg1"/>
              </a:solidFill>
              <a:latin typeface="Times New Roman" panose="02020603050405020304" pitchFamily="18" charset="0"/>
              <a:cs typeface="Times New Roman" panose="02020603050405020304" pitchFamily="18" charset="0"/>
            </a:endParaRPr>
          </a:p>
        </p:txBody>
      </p:sp>
      <p:sp>
        <p:nvSpPr>
          <p:cNvPr id="18" name="CaixaDeTexto 17"/>
          <p:cNvSpPr txBox="1"/>
          <p:nvPr/>
        </p:nvSpPr>
        <p:spPr>
          <a:xfrm>
            <a:off x="5472460" y="3717031"/>
            <a:ext cx="3138458" cy="1200329"/>
          </a:xfrm>
          <a:prstGeom prst="rect">
            <a:avLst/>
          </a:prstGeom>
          <a:noFill/>
        </p:spPr>
        <p:txBody>
          <a:bodyPr wrap="square" rtlCol="0">
            <a:spAutoFit/>
          </a:bodyPr>
          <a:lstStyle/>
          <a:p>
            <a:pPr algn="l"/>
            <a:r>
              <a:rPr lang="pt-BR" sz="7200" b="0" baseline="30000" dirty="0" smtClean="0">
                <a:solidFill>
                  <a:schemeClr val="bg1"/>
                </a:solidFill>
                <a:latin typeface="Times New Roman" panose="02020603050405020304" pitchFamily="18" charset="0"/>
                <a:cs typeface="Times New Roman" panose="02020603050405020304" pitchFamily="18" charset="0"/>
              </a:rPr>
              <a:t>12</a:t>
            </a:r>
            <a:r>
              <a:rPr lang="pt-BR" sz="7200" b="0" i="1" dirty="0" smtClean="0">
                <a:solidFill>
                  <a:schemeClr val="bg1"/>
                </a:solidFill>
                <a:latin typeface="Times New Roman" panose="02020603050405020304" pitchFamily="18" charset="0"/>
                <a:cs typeface="Times New Roman" panose="02020603050405020304" pitchFamily="18" charset="0"/>
              </a:rPr>
              <a:t>C + </a:t>
            </a:r>
            <a:r>
              <a:rPr lang="pt-BR" sz="7200" b="0" i="1" dirty="0" smtClean="0">
                <a:ln>
                  <a:solidFill>
                    <a:schemeClr val="accent2"/>
                  </a:solidFill>
                </a:ln>
                <a:solidFill>
                  <a:schemeClr val="accent6"/>
                </a:solidFill>
                <a:latin typeface="Times New Roman" panose="02020603050405020304" pitchFamily="18" charset="0"/>
                <a:cs typeface="Times New Roman" panose="02020603050405020304" pitchFamily="18" charset="0"/>
              </a:rPr>
              <a:t>E</a:t>
            </a:r>
            <a:r>
              <a:rPr lang="pt-BR" sz="7200" b="0" i="1" dirty="0" smtClean="0">
                <a:solidFill>
                  <a:schemeClr val="bg1"/>
                </a:solidFill>
                <a:latin typeface="Times New Roman" panose="02020603050405020304" pitchFamily="18" charset="0"/>
                <a:cs typeface="Times New Roman" panose="02020603050405020304" pitchFamily="18" charset="0"/>
              </a:rPr>
              <a:t> </a:t>
            </a:r>
            <a:endParaRPr lang="pt-BR" sz="7200" b="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438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50000"/>
                                  </p:iterate>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iterate type="wd">
                                    <p:tmPct val="50000"/>
                                  </p:iterate>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500"/>
                            </p:stCondLst>
                            <p:childTnLst>
                              <p:par>
                                <p:cTn id="26" presetID="10" presetClass="entr" presetSubtype="0" fill="hold" grpId="0" nodeType="afterEffect">
                                  <p:stCondLst>
                                    <p:cond delay="0"/>
                                  </p:stCondLst>
                                  <p:iterate type="wd">
                                    <p:tmPct val="50000"/>
                                  </p:iterate>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7188" y="4450985"/>
            <a:ext cx="8358187" cy="1570303"/>
          </a:xfrm>
          <a:prstGeom prst="rect">
            <a:avLst/>
          </a:prstGeom>
          <a:noFill/>
          <a:ln w="9525">
            <a:noFill/>
            <a:miter lim="800000"/>
            <a:headEnd/>
            <a:tailEnd/>
          </a:ln>
        </p:spPr>
        <p:txBody>
          <a:bodyPr lIns="92075" tIns="46038" rIns="92075" bIns="46038">
            <a:spAutoFit/>
          </a:bodyPr>
          <a:lstStyle/>
          <a:p>
            <a:pPr algn="just" defTabSz="762000">
              <a:defRPr/>
            </a:pPr>
            <a:r>
              <a:rPr lang="en-US" sz="3200" b="0" dirty="0" err="1" smtClean="0">
                <a:solidFill>
                  <a:schemeClr val="accent1"/>
                </a:solidFill>
                <a:latin typeface="Century Gothic" pitchFamily="34" charset="0"/>
              </a:rPr>
              <a:t>Outras</a:t>
            </a: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influências</a:t>
            </a:r>
            <a:r>
              <a:rPr lang="en-US" sz="3200" b="0" dirty="0" smtClean="0">
                <a:solidFill>
                  <a:schemeClr val="accent1"/>
                </a:solidFill>
                <a:latin typeface="Century Gothic" pitchFamily="34" charset="0"/>
              </a:rPr>
              <a:t>: </a:t>
            </a:r>
          </a:p>
          <a:p>
            <a:pPr algn="just" defTabSz="762000">
              <a:buFont typeface="Wingdings" pitchFamily="2" charset="2"/>
              <a:buChar char="v"/>
              <a:defRPr/>
            </a:pP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rotação</a:t>
            </a:r>
            <a:r>
              <a:rPr lang="en-US" sz="3200" b="0" dirty="0" smtClean="0">
                <a:solidFill>
                  <a:schemeClr val="accent1"/>
                </a:solidFill>
                <a:latin typeface="Century Gothic" pitchFamily="34" charset="0"/>
              </a:rPr>
              <a:t> </a:t>
            </a:r>
          </a:p>
          <a:p>
            <a:pPr algn="just" defTabSz="762000">
              <a:buFont typeface="Wingdings" pitchFamily="2" charset="2"/>
              <a:buChar char="v"/>
              <a:defRPr/>
            </a:pPr>
            <a:r>
              <a:rPr lang="en-US" sz="3200" b="0" dirty="0" err="1" smtClean="0">
                <a:solidFill>
                  <a:schemeClr val="accent1"/>
                </a:solidFill>
                <a:latin typeface="Century Gothic" pitchFamily="34" charset="0"/>
              </a:rPr>
              <a:t>campos</a:t>
            </a:r>
            <a:r>
              <a:rPr lang="en-US" sz="3200" b="0" dirty="0" smtClean="0">
                <a:solidFill>
                  <a:schemeClr val="accent1"/>
                </a:solidFill>
                <a:latin typeface="Century Gothic" pitchFamily="34" charset="0"/>
              </a:rPr>
              <a:t> </a:t>
            </a:r>
            <a:r>
              <a:rPr lang="en-US" sz="3200" b="0" dirty="0" err="1" smtClean="0">
                <a:solidFill>
                  <a:schemeClr val="accent1"/>
                </a:solidFill>
                <a:latin typeface="Century Gothic" pitchFamily="34" charset="0"/>
              </a:rPr>
              <a:t>magnéticos</a:t>
            </a:r>
            <a:r>
              <a:rPr lang="en-US" sz="3200" b="0" dirty="0" smtClean="0">
                <a:solidFill>
                  <a:schemeClr val="accent1"/>
                </a:solidFill>
                <a:latin typeface="Century Gothic" pitchFamily="34" charset="0"/>
              </a:rPr>
              <a:t> </a:t>
            </a:r>
            <a:endParaRPr lang="en-US" sz="3200" b="0" dirty="0">
              <a:solidFill>
                <a:schemeClr val="accent1"/>
              </a:solidFill>
              <a:latin typeface="Century Gothic" pitchFamily="34" charset="0"/>
            </a:endParaRPr>
          </a:p>
        </p:txBody>
      </p:sp>
      <p:sp>
        <p:nvSpPr>
          <p:cNvPr id="25603" name="Rectangle 8"/>
          <p:cNvSpPr>
            <a:spLocks noGrp="1" noChangeArrowheads="1"/>
          </p:cNvSpPr>
          <p:nvPr>
            <p:ph type="title"/>
          </p:nvPr>
        </p:nvSpPr>
        <p:spPr>
          <a:xfrm>
            <a:off x="755576" y="1484784"/>
            <a:ext cx="4000500" cy="1371600"/>
          </a:xfrm>
          <a:noFill/>
        </p:spPr>
        <p:txBody>
          <a:bodyPr/>
          <a:lstStyle/>
          <a:p>
            <a:r>
              <a:rPr lang="en-US" sz="5400" dirty="0" err="1" smtClean="0">
                <a:solidFill>
                  <a:srgbClr val="69D8FF"/>
                </a:solidFill>
                <a:latin typeface="Century Gothic" pitchFamily="34" charset="0"/>
              </a:rPr>
              <a:t>Gravidade</a:t>
            </a:r>
            <a:r>
              <a:rPr lang="en-US" sz="5400" dirty="0" smtClean="0">
                <a:solidFill>
                  <a:schemeClr val="bg1"/>
                </a:solidFill>
                <a:latin typeface="Century Gothic" pitchFamily="34" charset="0"/>
              </a:rPr>
              <a:t> </a:t>
            </a:r>
            <a:br>
              <a:rPr lang="en-US" sz="5400" dirty="0" smtClean="0">
                <a:solidFill>
                  <a:schemeClr val="bg1"/>
                </a:solidFill>
                <a:latin typeface="Century Gothic" pitchFamily="34" charset="0"/>
              </a:rPr>
            </a:br>
            <a:r>
              <a:rPr lang="en-US" sz="5400" dirty="0" smtClean="0">
                <a:solidFill>
                  <a:schemeClr val="bg1"/>
                </a:solidFill>
                <a:latin typeface="Century Gothic" pitchFamily="34" charset="0"/>
              </a:rPr>
              <a:t>x </a:t>
            </a:r>
            <a:br>
              <a:rPr lang="en-US" sz="5400" dirty="0" smtClean="0">
                <a:solidFill>
                  <a:schemeClr val="bg1"/>
                </a:solidFill>
                <a:latin typeface="Century Gothic" pitchFamily="34" charset="0"/>
              </a:rPr>
            </a:br>
            <a:r>
              <a:rPr lang="en-US" sz="5400" dirty="0" err="1" smtClean="0">
                <a:solidFill>
                  <a:schemeClr val="accent1"/>
                </a:solidFill>
                <a:latin typeface="Century Gothic" pitchFamily="34" charset="0"/>
              </a:rPr>
              <a:t>Calor</a:t>
            </a:r>
            <a:endParaRPr lang="en-US" sz="5400" dirty="0" smtClean="0">
              <a:solidFill>
                <a:schemeClr val="accent1"/>
              </a:solidFill>
              <a:latin typeface="Century Gothic" pitchFamily="34" charset="0"/>
            </a:endParaRPr>
          </a:p>
        </p:txBody>
      </p:sp>
      <p:grpSp>
        <p:nvGrpSpPr>
          <p:cNvPr id="2" name="Grupo 8"/>
          <p:cNvGrpSpPr>
            <a:grpSpLocks noChangeAspect="1"/>
          </p:cNvGrpSpPr>
          <p:nvPr/>
        </p:nvGrpSpPr>
        <p:grpSpPr>
          <a:xfrm>
            <a:off x="5004048" y="-99392"/>
            <a:ext cx="4237232" cy="4326735"/>
            <a:chOff x="3190476" y="1101961"/>
            <a:chExt cx="1705377" cy="1741394"/>
          </a:xfrm>
        </p:grpSpPr>
        <p:sp>
          <p:nvSpPr>
            <p:cNvPr id="6" name="Elipse 5"/>
            <p:cNvSpPr/>
            <p:nvPr/>
          </p:nvSpPr>
          <p:spPr bwMode="auto">
            <a:xfrm>
              <a:off x="3190476" y="1101961"/>
              <a:ext cx="1705377" cy="1741394"/>
            </a:xfrm>
            <a:prstGeom prst="ellipse">
              <a:avLst/>
            </a:prstGeom>
            <a:gradFill flip="none" rotWithShape="1">
              <a:gsLst>
                <a:gs pos="100000">
                  <a:schemeClr val="tx1">
                    <a:alpha val="0"/>
                  </a:schemeClr>
                </a:gs>
                <a:gs pos="100000">
                  <a:schemeClr val="tx1"/>
                </a:gs>
                <a:gs pos="59000">
                  <a:srgbClr val="FF0000">
                    <a:alpha val="89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Elipse 6"/>
            <p:cNvSpPr>
              <a:spLocks noChangeAspect="1"/>
            </p:cNvSpPr>
            <p:nvPr/>
          </p:nvSpPr>
          <p:spPr bwMode="auto">
            <a:xfrm>
              <a:off x="3471812" y="1446852"/>
              <a:ext cx="1104387" cy="1088645"/>
            </a:xfrm>
            <a:prstGeom prst="ellipse">
              <a:avLst/>
            </a:prstGeom>
            <a:gradFill>
              <a:gsLst>
                <a:gs pos="0">
                  <a:srgbClr val="FFC000">
                    <a:lumMod val="61000"/>
                    <a:lumOff val="39000"/>
                  </a:srgbClr>
                </a:gs>
                <a:gs pos="96000">
                  <a:srgbClr val="FF0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12" name="Text Box 141"/>
          <p:cNvSpPr txBox="1">
            <a:spLocks noChangeArrowheads="1"/>
          </p:cNvSpPr>
          <p:nvPr/>
        </p:nvSpPr>
        <p:spPr bwMode="auto">
          <a:xfrm>
            <a:off x="5724128" y="6567155"/>
            <a:ext cx="3335164"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sp>
        <p:nvSpPr>
          <p:cNvPr id="13" name="Seta para baixo 12"/>
          <p:cNvSpPr/>
          <p:nvPr/>
        </p:nvSpPr>
        <p:spPr bwMode="auto">
          <a:xfrm rot="2400000">
            <a:off x="6155434" y="2765735"/>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7" name="Seta para baixo 16"/>
          <p:cNvSpPr/>
          <p:nvPr/>
        </p:nvSpPr>
        <p:spPr bwMode="auto">
          <a:xfrm rot="7800000">
            <a:off x="5955397" y="1183931"/>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Seta para baixo 17"/>
          <p:cNvSpPr/>
          <p:nvPr/>
        </p:nvSpPr>
        <p:spPr bwMode="auto">
          <a:xfrm rot="13200000">
            <a:off x="7523088" y="981540"/>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Seta para baixo 18"/>
          <p:cNvSpPr/>
          <p:nvPr/>
        </p:nvSpPr>
        <p:spPr bwMode="auto">
          <a:xfrm rot="18600000">
            <a:off x="7740339" y="2573614"/>
            <a:ext cx="484632" cy="464733"/>
          </a:xfrm>
          <a:prstGeom prst="downArrow">
            <a:avLst/>
          </a:prstGeom>
          <a:solidFill>
            <a:schemeClr val="accent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Seta para baixo 19"/>
          <p:cNvSpPr/>
          <p:nvPr/>
        </p:nvSpPr>
        <p:spPr bwMode="auto">
          <a:xfrm rot="2400000">
            <a:off x="7825385" y="611921"/>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Seta para baixo 20"/>
          <p:cNvSpPr/>
          <p:nvPr/>
        </p:nvSpPr>
        <p:spPr bwMode="auto">
          <a:xfrm rot="7800000">
            <a:off x="8119830" y="287402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Seta para baixo 21"/>
          <p:cNvSpPr/>
          <p:nvPr/>
        </p:nvSpPr>
        <p:spPr bwMode="auto">
          <a:xfrm rot="13200000">
            <a:off x="5854899" y="3131854"/>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Seta para baixo 22"/>
          <p:cNvSpPr/>
          <p:nvPr/>
        </p:nvSpPr>
        <p:spPr bwMode="auto">
          <a:xfrm rot="18600000">
            <a:off x="5589624" y="876850"/>
            <a:ext cx="484632" cy="464733"/>
          </a:xfrm>
          <a:prstGeom prst="downArrow">
            <a:avLst/>
          </a:prstGeom>
          <a:solidFill>
            <a:srgbClr val="00B0F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2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0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8674"/>
                                        </p:tgtEl>
                                        <p:attrNameLst>
                                          <p:attrName>style.visibility</p:attrName>
                                        </p:attrNameLst>
                                      </p:cBhvr>
                                      <p:to>
                                        <p:strVal val="visible"/>
                                      </p:to>
                                    </p:set>
                                    <p:animEffect transition="in" filter="fade">
                                      <p:cBhvr>
                                        <p:cTn id="40" dur="2000"/>
                                        <p:tgtEl>
                                          <p:spTgt spid="2867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2" grpId="0"/>
      <p:bldP spid="13" grpId="0" animBg="1"/>
      <p:bldP spid="17" grpId="0" animBg="1"/>
      <p:bldP spid="18" grpId="0" animBg="1"/>
      <p:bldP spid="19" grpId="0" animBg="1"/>
      <p:bldP spid="20" grpId="0" animBg="1"/>
      <p:bldP spid="21" grpId="0" animBg="1"/>
      <p:bldP spid="22" grpId="0" animBg="1"/>
      <p:bldP spid="2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upo 8"/>
          <p:cNvGrpSpPr>
            <a:grpSpLocks noChangeAspect="1"/>
          </p:cNvGrpSpPr>
          <p:nvPr/>
        </p:nvGrpSpPr>
        <p:grpSpPr>
          <a:xfrm>
            <a:off x="-2198734" y="-1276473"/>
            <a:ext cx="9890743" cy="9890743"/>
            <a:chOff x="2437631" y="353274"/>
            <a:chExt cx="3214605" cy="3214593"/>
          </a:xfrm>
        </p:grpSpPr>
        <p:sp>
          <p:nvSpPr>
            <p:cNvPr id="50" name="Elipse 49"/>
            <p:cNvSpPr>
              <a:spLocks noChangeAspect="1"/>
            </p:cNvSpPr>
            <p:nvPr/>
          </p:nvSpPr>
          <p:spPr bwMode="auto">
            <a:xfrm>
              <a:off x="2437631" y="353274"/>
              <a:ext cx="3214605" cy="3214593"/>
            </a:xfrm>
            <a:prstGeom prst="ellipse">
              <a:avLst/>
            </a:prstGeom>
            <a:gradFill flip="none" rotWithShape="1">
              <a:gsLst>
                <a:gs pos="23000">
                  <a:srgbClr val="FF0000"/>
                </a:gs>
                <a:gs pos="100000">
                  <a:schemeClr val="tx1">
                    <a:alpha val="0"/>
                  </a:schemeClr>
                </a:gs>
                <a:gs pos="0">
                  <a:srgbClr val="FF0000"/>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1" name="Elipse 50"/>
            <p:cNvSpPr>
              <a:spLocks noChangeAspect="1"/>
            </p:cNvSpPr>
            <p:nvPr/>
          </p:nvSpPr>
          <p:spPr bwMode="auto">
            <a:xfrm>
              <a:off x="3421219" y="1320921"/>
              <a:ext cx="1228542" cy="1228539"/>
            </a:xfrm>
            <a:prstGeom prst="ellipse">
              <a:avLst/>
            </a:prstGeom>
            <a:gradFill>
              <a:gsLst>
                <a:gs pos="11000">
                  <a:schemeClr val="bg1"/>
                </a:gs>
                <a:gs pos="100000">
                  <a:srgbClr val="FF0000"/>
                </a:gs>
                <a:gs pos="42000">
                  <a:srgbClr val="FFC000"/>
                </a:gs>
              </a:gsLst>
              <a:path path="shape">
                <a:fillToRect l="50000" t="50000" r="50000" b="50000"/>
              </a:path>
            </a:gradFill>
            <a:ln w="254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07504" y="-27384"/>
            <a:ext cx="8856984" cy="79208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Ramo</a:t>
            </a:r>
            <a:r>
              <a:rPr kumimoji="0" lang="pt-BR" sz="3600" i="0" strike="noStrike" kern="0" cap="none" spc="0" normalizeH="0" noProof="0" dirty="0" smtClean="0">
                <a:ln>
                  <a:noFill/>
                </a:ln>
                <a:solidFill>
                  <a:schemeClr val="bg1"/>
                </a:solidFill>
                <a:uLnTx/>
                <a:uFillTx/>
                <a:latin typeface="Century Gothic" pitchFamily="34" charset="0"/>
                <a:ea typeface="+mj-ea"/>
                <a:cs typeface="+mj-cs"/>
              </a:rPr>
              <a:t> Assintótico das Gigantes (AGB) </a:t>
            </a:r>
            <a:endParaRPr kumimoji="0" lang="pt-BR" sz="3600" i="0" strike="noStrike" kern="0" cap="none" spc="0" normalizeH="0" baseline="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311" name="CaixaDeTexto 310"/>
          <p:cNvSpPr txBox="1"/>
          <p:nvPr/>
        </p:nvSpPr>
        <p:spPr>
          <a:xfrm>
            <a:off x="4932040" y="1052736"/>
            <a:ext cx="2736304" cy="707886"/>
          </a:xfrm>
          <a:prstGeom prst="rect">
            <a:avLst/>
          </a:prstGeom>
          <a:noFill/>
        </p:spPr>
        <p:txBody>
          <a:bodyPr wrap="square" rtlCol="0">
            <a:spAutoFit/>
          </a:bodyPr>
          <a:lstStyle/>
          <a:p>
            <a:r>
              <a:rPr lang="pt-BR" sz="2000" dirty="0" smtClean="0">
                <a:solidFill>
                  <a:srgbClr val="CE6E04"/>
                </a:solidFill>
                <a:latin typeface="Century Gothic" pitchFamily="34" charset="0"/>
              </a:rPr>
              <a:t>caroço</a:t>
            </a:r>
          </a:p>
          <a:p>
            <a:r>
              <a:rPr lang="pt-BR" sz="2000" dirty="0" smtClean="0">
                <a:solidFill>
                  <a:srgbClr val="CE6E04"/>
                </a:solidFill>
                <a:latin typeface="Century Gothic" pitchFamily="34" charset="0"/>
              </a:rPr>
              <a:t> inerte de C</a:t>
            </a:r>
            <a:endParaRPr lang="pt-BR" sz="2000" dirty="0">
              <a:solidFill>
                <a:srgbClr val="CE6E04"/>
              </a:solidFill>
              <a:latin typeface="Century Gothic" pitchFamily="34" charset="0"/>
            </a:endParaRPr>
          </a:p>
        </p:txBody>
      </p:sp>
      <p:sp>
        <p:nvSpPr>
          <p:cNvPr id="312" name="CaixaDeTexto 311"/>
          <p:cNvSpPr txBox="1"/>
          <p:nvPr/>
        </p:nvSpPr>
        <p:spPr>
          <a:xfrm>
            <a:off x="4860032" y="5373216"/>
            <a:ext cx="2376264" cy="707886"/>
          </a:xfrm>
          <a:prstGeom prst="rect">
            <a:avLst/>
          </a:prstGeom>
          <a:noFill/>
        </p:spPr>
        <p:txBody>
          <a:bodyPr wrap="square" rtlCol="0">
            <a:spAutoFit/>
          </a:bodyPr>
          <a:lstStyle/>
          <a:p>
            <a:r>
              <a:rPr lang="pt-BR" sz="2000" dirty="0" smtClean="0">
                <a:solidFill>
                  <a:srgbClr val="FF0000"/>
                </a:solidFill>
                <a:latin typeface="Century Gothic" pitchFamily="34" charset="0"/>
              </a:rPr>
              <a:t>Casca de </a:t>
            </a:r>
          </a:p>
          <a:p>
            <a:r>
              <a:rPr lang="pt-BR" sz="2000" dirty="0" smtClean="0">
                <a:solidFill>
                  <a:srgbClr val="FF0000"/>
                </a:solidFill>
                <a:latin typeface="Century Gothic" pitchFamily="34" charset="0"/>
              </a:rPr>
              <a:t>queima de H</a:t>
            </a:r>
            <a:endParaRPr lang="pt-BR" sz="2000" dirty="0">
              <a:solidFill>
                <a:srgbClr val="FF0000"/>
              </a:solidFill>
              <a:latin typeface="Century Gothic" pitchFamily="34" charset="0"/>
            </a:endParaRPr>
          </a:p>
        </p:txBody>
      </p:sp>
      <p:sp>
        <p:nvSpPr>
          <p:cNvPr id="313" name="CaixaDeTexto 312"/>
          <p:cNvSpPr txBox="1"/>
          <p:nvPr/>
        </p:nvSpPr>
        <p:spPr>
          <a:xfrm>
            <a:off x="6948264" y="5385410"/>
            <a:ext cx="2232248" cy="707886"/>
          </a:xfrm>
          <a:prstGeom prst="rect">
            <a:avLst/>
          </a:prstGeom>
          <a:noFill/>
        </p:spPr>
        <p:txBody>
          <a:bodyPr wrap="square" rtlCol="0">
            <a:spAutoFit/>
          </a:bodyPr>
          <a:lstStyle/>
          <a:p>
            <a:r>
              <a:rPr lang="pt-BR" sz="2000" dirty="0" smtClean="0">
                <a:solidFill>
                  <a:srgbClr val="FFC000"/>
                </a:solidFill>
                <a:latin typeface="Century Gothic" pitchFamily="34" charset="0"/>
              </a:rPr>
              <a:t>Casca de </a:t>
            </a:r>
          </a:p>
          <a:p>
            <a:r>
              <a:rPr lang="pt-BR" sz="2000" dirty="0" smtClean="0">
                <a:solidFill>
                  <a:srgbClr val="FFC000"/>
                </a:solidFill>
                <a:latin typeface="Century Gothic" pitchFamily="34" charset="0"/>
              </a:rPr>
              <a:t>queima de He</a:t>
            </a:r>
            <a:endParaRPr lang="pt-BR" sz="2000" dirty="0">
              <a:solidFill>
                <a:srgbClr val="FFC000"/>
              </a:solidFill>
              <a:latin typeface="Century Gothic" pitchFamily="34" charset="0"/>
            </a:endParaRPr>
          </a:p>
        </p:txBody>
      </p:sp>
      <p:grpSp>
        <p:nvGrpSpPr>
          <p:cNvPr id="23" name="Grupo 22"/>
          <p:cNvGrpSpPr/>
          <p:nvPr/>
        </p:nvGrpSpPr>
        <p:grpSpPr>
          <a:xfrm>
            <a:off x="5436094" y="2298287"/>
            <a:ext cx="3024339" cy="2786899"/>
            <a:chOff x="5436094" y="2298287"/>
            <a:chExt cx="3024339" cy="2786899"/>
          </a:xfrm>
        </p:grpSpPr>
        <p:grpSp>
          <p:nvGrpSpPr>
            <p:cNvPr id="101" name="Grupo 100"/>
            <p:cNvGrpSpPr/>
            <p:nvPr/>
          </p:nvGrpSpPr>
          <p:grpSpPr>
            <a:xfrm>
              <a:off x="5436094" y="2298287"/>
              <a:ext cx="3024339" cy="2786899"/>
              <a:chOff x="4716018" y="1916832"/>
              <a:chExt cx="4032458" cy="3744416"/>
            </a:xfrm>
          </p:grpSpPr>
          <p:sp>
            <p:nvSpPr>
              <p:cNvPr id="100" name="Retângulo 99"/>
              <p:cNvSpPr/>
              <p:nvPr/>
            </p:nvSpPr>
            <p:spPr bwMode="auto">
              <a:xfrm>
                <a:off x="4860032" y="1916832"/>
                <a:ext cx="3888432" cy="3744416"/>
              </a:xfrm>
              <a:prstGeom prst="rect">
                <a:avLst/>
              </a:prstGeom>
              <a:gradFill flip="none" rotWithShape="1">
                <a:gsLst>
                  <a:gs pos="90000">
                    <a:srgbClr val="FF0000"/>
                  </a:gs>
                  <a:gs pos="53000">
                    <a:srgbClr val="FFC000"/>
                  </a:gs>
                  <a:gs pos="43000">
                    <a:schemeClr val="bg1"/>
                  </a:gs>
                </a:gsLst>
                <a:path path="circle">
                  <a:fillToRect l="50000" t="50000" r="50000" b="50000"/>
                </a:path>
                <a:tileRect/>
              </a:gradFill>
              <a:ln w="5715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58" name="Grupo 57"/>
              <p:cNvGrpSpPr>
                <a:grpSpLocks noChangeAspect="1"/>
              </p:cNvGrpSpPr>
              <p:nvPr/>
            </p:nvGrpSpPr>
            <p:grpSpPr>
              <a:xfrm>
                <a:off x="4716018" y="2348879"/>
                <a:ext cx="3372618" cy="3303547"/>
                <a:chOff x="2686293" y="2825416"/>
                <a:chExt cx="2601318" cy="3079600"/>
              </a:xfrm>
              <a:gradFill flip="none" rotWithShape="1">
                <a:gsLst>
                  <a:gs pos="0">
                    <a:srgbClr val="03D4A8"/>
                  </a:gs>
                  <a:gs pos="25000">
                    <a:srgbClr val="21D6E0"/>
                  </a:gs>
                  <a:gs pos="75000">
                    <a:srgbClr val="0087E6"/>
                  </a:gs>
                  <a:gs pos="100000">
                    <a:srgbClr val="005CBF"/>
                  </a:gs>
                </a:gsLst>
                <a:lin ang="5400000" scaled="0"/>
                <a:tileRect/>
              </a:gradFill>
            </p:grpSpPr>
            <p:sp>
              <p:nvSpPr>
                <p:cNvPr id="59" name="Arco 58"/>
                <p:cNvSpPr>
                  <a:spLocks noChangeAspect="1"/>
                </p:cNvSpPr>
                <p:nvPr/>
              </p:nvSpPr>
              <p:spPr bwMode="auto">
                <a:xfrm>
                  <a:off x="2686293" y="2832505"/>
                  <a:ext cx="2601318" cy="3072511"/>
                </a:xfrm>
                <a:prstGeom prst="arc">
                  <a:avLst>
                    <a:gd name="adj1" fmla="val 16236192"/>
                    <a:gd name="adj2" fmla="val 1059729"/>
                  </a:avLst>
                </a:prstGeom>
                <a:gradFill flip="none" rotWithShape="1">
                  <a:gsLst>
                    <a:gs pos="63000">
                      <a:schemeClr val="bg1"/>
                    </a:gs>
                    <a:gs pos="76000">
                      <a:srgbClr val="FFC000"/>
                    </a:gs>
                    <a:gs pos="100000">
                      <a:srgbClr val="FF0000"/>
                    </a:gs>
                  </a:gsLst>
                  <a:path path="shape">
                    <a:fillToRect l="50000" t="50000" r="50000" b="50000"/>
                  </a:path>
                  <a:tileRect/>
                </a:gradFill>
                <a:ln w="38100" cap="flat" cmpd="sng" algn="ctr">
                  <a:solidFill>
                    <a:srgbClr val="EA8D0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0" name="Arco 59"/>
                <p:cNvSpPr>
                  <a:spLocks noChangeAspect="1"/>
                </p:cNvSpPr>
                <p:nvPr/>
              </p:nvSpPr>
              <p:spPr bwMode="auto">
                <a:xfrm rot="6481529">
                  <a:off x="3168511" y="3050747"/>
                  <a:ext cx="1684132" cy="2553960"/>
                </a:xfrm>
                <a:prstGeom prst="arc">
                  <a:avLst>
                    <a:gd name="adj1" fmla="val 16281460"/>
                    <a:gd name="adj2" fmla="val 1377385"/>
                  </a:avLst>
                </a:prstGeom>
                <a:gradFill flip="none" rotWithShape="1">
                  <a:gsLst>
                    <a:gs pos="100000">
                      <a:srgbClr val="FF0000"/>
                    </a:gs>
                    <a:gs pos="56000">
                      <a:schemeClr val="bg1"/>
                    </a:gs>
                    <a:gs pos="73000">
                      <a:srgbClr val="FFC000"/>
                    </a:gs>
                  </a:gsLst>
                  <a:path path="shape">
                    <a:fillToRect l="50000" t="50000" r="50000" b="50000"/>
                  </a:path>
                  <a:tileRect/>
                </a:gradFill>
                <a:ln w="38100" cap="flat" cmpd="sng" algn="ctr">
                  <a:solidFill>
                    <a:srgbClr val="EA8D0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1" name="Arco 60"/>
                <p:cNvSpPr>
                  <a:spLocks/>
                </p:cNvSpPr>
                <p:nvPr/>
              </p:nvSpPr>
              <p:spPr bwMode="auto">
                <a:xfrm rot="120000" flipH="1">
                  <a:off x="3491513" y="2825416"/>
                  <a:ext cx="1054503" cy="3064463"/>
                </a:xfrm>
                <a:prstGeom prst="arc">
                  <a:avLst>
                    <a:gd name="adj1" fmla="val 16262337"/>
                    <a:gd name="adj2" fmla="val 2985095"/>
                  </a:avLst>
                </a:prstGeom>
                <a:gradFill flip="none" rotWithShape="1">
                  <a:gsLst>
                    <a:gs pos="58000">
                      <a:schemeClr val="bg1"/>
                    </a:gs>
                    <a:gs pos="66000">
                      <a:srgbClr val="FFC000"/>
                    </a:gs>
                    <a:gs pos="99000">
                      <a:srgbClr val="FF0000"/>
                    </a:gs>
                  </a:gsLst>
                  <a:path path="shape">
                    <a:fillToRect l="50000" t="50000" r="50000" b="50000"/>
                  </a:path>
                  <a:tileRect/>
                </a:gradFill>
                <a:ln w="38100" cap="flat" cmpd="sng" algn="ctr">
                  <a:solidFill>
                    <a:srgbClr val="EA8D0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77" name="Grupo 76"/>
              <p:cNvGrpSpPr>
                <a:grpSpLocks noChangeAspect="1"/>
              </p:cNvGrpSpPr>
              <p:nvPr/>
            </p:nvGrpSpPr>
            <p:grpSpPr>
              <a:xfrm>
                <a:off x="5152832" y="2719913"/>
                <a:ext cx="2585126" cy="2526353"/>
                <a:chOff x="2686291" y="2820054"/>
                <a:chExt cx="2601317" cy="3072509"/>
              </a:xfrm>
              <a:gradFill>
                <a:gsLst>
                  <a:gs pos="0">
                    <a:srgbClr val="FFEFD1"/>
                  </a:gs>
                  <a:gs pos="64999">
                    <a:srgbClr val="F0EBD5"/>
                  </a:gs>
                  <a:gs pos="100000">
                    <a:srgbClr val="D1C39F"/>
                  </a:gs>
                </a:gsLst>
                <a:lin ang="0" scaled="0"/>
              </a:gradFill>
            </p:grpSpPr>
            <p:sp>
              <p:nvSpPr>
                <p:cNvPr id="78" name="Arco 77"/>
                <p:cNvSpPr>
                  <a:spLocks noChangeAspect="1"/>
                </p:cNvSpPr>
                <p:nvPr/>
              </p:nvSpPr>
              <p:spPr bwMode="auto">
                <a:xfrm>
                  <a:off x="2686291" y="2820054"/>
                  <a:ext cx="2601317" cy="3072509"/>
                </a:xfrm>
                <a:prstGeom prst="arc">
                  <a:avLst>
                    <a:gd name="adj1" fmla="val 16222262"/>
                    <a:gd name="adj2" fmla="val 1110543"/>
                  </a:avLst>
                </a:prstGeom>
                <a:gradFill flip="none" rotWithShape="1">
                  <a:gsLst>
                    <a:gs pos="50000">
                      <a:schemeClr val="bg1"/>
                    </a:gs>
                    <a:gs pos="72000">
                      <a:srgbClr val="F5C682"/>
                    </a:gs>
                    <a:gs pos="100000">
                      <a:srgbClr val="EA8D04"/>
                    </a:gs>
                  </a:gsLst>
                  <a:path path="shape">
                    <a:fillToRect l="50000" t="50000" r="50000" b="50000"/>
                  </a:path>
                  <a:tileRect/>
                </a:gradFill>
                <a:ln w="34925" cap="flat" cmpd="sng" algn="ctr">
                  <a:solidFill>
                    <a:srgbClr val="FFFF00">
                      <a:alpha val="5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9" name="Arco 78"/>
                <p:cNvSpPr>
                  <a:spLocks noChangeAspect="1"/>
                </p:cNvSpPr>
                <p:nvPr/>
              </p:nvSpPr>
              <p:spPr bwMode="auto">
                <a:xfrm rot="6481529">
                  <a:off x="3189762" y="3077839"/>
                  <a:ext cx="1627152" cy="2553960"/>
                </a:xfrm>
                <a:prstGeom prst="arc">
                  <a:avLst>
                    <a:gd name="adj1" fmla="val 16244166"/>
                    <a:gd name="adj2" fmla="val 1377385"/>
                  </a:avLst>
                </a:prstGeom>
                <a:gradFill flip="none" rotWithShape="1">
                  <a:gsLst>
                    <a:gs pos="82000">
                      <a:srgbClr val="EA8D04"/>
                    </a:gs>
                    <a:gs pos="67000">
                      <a:srgbClr val="F5C682"/>
                    </a:gs>
                    <a:gs pos="54000">
                      <a:schemeClr val="bg1"/>
                    </a:gs>
                  </a:gsLst>
                  <a:path path="shape">
                    <a:fillToRect l="50000" t="50000" r="50000" b="50000"/>
                  </a:path>
                  <a:tileRect/>
                </a:gradFill>
                <a:ln w="34925" cap="flat" cmpd="sng" algn="ctr">
                  <a:solidFill>
                    <a:srgbClr val="FFFF00">
                      <a:alpha val="78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Arco 79"/>
                <p:cNvSpPr>
                  <a:spLocks/>
                </p:cNvSpPr>
                <p:nvPr/>
              </p:nvSpPr>
              <p:spPr bwMode="auto">
                <a:xfrm rot="120000" flipH="1">
                  <a:off x="3491513" y="2825417"/>
                  <a:ext cx="1054503" cy="3064463"/>
                </a:xfrm>
                <a:prstGeom prst="arc">
                  <a:avLst>
                    <a:gd name="adj1" fmla="val 16332258"/>
                    <a:gd name="adj2" fmla="val 2985095"/>
                  </a:avLst>
                </a:prstGeom>
                <a:gradFill flip="none" rotWithShape="1">
                  <a:gsLst>
                    <a:gs pos="33000">
                      <a:schemeClr val="bg1"/>
                    </a:gs>
                    <a:gs pos="70000">
                      <a:srgbClr val="F5C682"/>
                    </a:gs>
                    <a:gs pos="84000">
                      <a:srgbClr val="EA8D04"/>
                    </a:gs>
                  </a:gsLst>
                  <a:path path="shape">
                    <a:fillToRect l="50000" t="50000" r="50000" b="50000"/>
                  </a:path>
                  <a:tileRect/>
                </a:gradFill>
                <a:ln w="34925" cap="flat" cmpd="sng" algn="ctr">
                  <a:solidFill>
                    <a:srgbClr val="FFFF00">
                      <a:alpha val="69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1" name="Grupo 80"/>
              <p:cNvGrpSpPr>
                <a:grpSpLocks noChangeAspect="1"/>
              </p:cNvGrpSpPr>
              <p:nvPr/>
            </p:nvGrpSpPr>
            <p:grpSpPr>
              <a:xfrm>
                <a:off x="5548266" y="3096479"/>
                <a:ext cx="1826768" cy="1797816"/>
                <a:chOff x="2697862" y="2860551"/>
                <a:chExt cx="2589033" cy="3079541"/>
              </a:xfrm>
            </p:grpSpPr>
            <p:sp>
              <p:nvSpPr>
                <p:cNvPr id="83" name="Arco 82"/>
                <p:cNvSpPr>
                  <a:spLocks noChangeAspect="1"/>
                </p:cNvSpPr>
                <p:nvPr/>
              </p:nvSpPr>
              <p:spPr bwMode="auto">
                <a:xfrm rot="6481529">
                  <a:off x="3165269" y="3064161"/>
                  <a:ext cx="1689293" cy="2553959"/>
                </a:xfrm>
                <a:prstGeom prst="arc">
                  <a:avLst>
                    <a:gd name="adj1" fmla="val 16281460"/>
                    <a:gd name="adj2" fmla="val 1377385"/>
                  </a:avLst>
                </a:prstGeom>
                <a:gradFill>
                  <a:gsLst>
                    <a:gs pos="74000">
                      <a:srgbClr val="502800"/>
                    </a:gs>
                    <a:gs pos="100000">
                      <a:srgbClr val="EA8D04"/>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4" name="Arco 83"/>
                <p:cNvSpPr>
                  <a:spLocks/>
                </p:cNvSpPr>
                <p:nvPr/>
              </p:nvSpPr>
              <p:spPr bwMode="auto">
                <a:xfrm rot="120000" flipH="1">
                  <a:off x="3491008" y="2860551"/>
                  <a:ext cx="1054503" cy="3029318"/>
                </a:xfrm>
                <a:prstGeom prst="arc">
                  <a:avLst>
                    <a:gd name="adj1" fmla="val 16377493"/>
                    <a:gd name="adj2" fmla="val 2985095"/>
                  </a:avLst>
                </a:prstGeom>
                <a:gradFill>
                  <a:gsLst>
                    <a:gs pos="66000">
                      <a:srgbClr val="502800"/>
                    </a:gs>
                    <a:gs pos="100000">
                      <a:srgbClr val="EA8D04"/>
                    </a:gs>
                  </a:gsLst>
                  <a:lin ang="96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2" name="Arco 81"/>
                <p:cNvSpPr>
                  <a:spLocks noChangeAspect="1"/>
                </p:cNvSpPr>
                <p:nvPr/>
              </p:nvSpPr>
              <p:spPr bwMode="auto">
                <a:xfrm>
                  <a:off x="2697862" y="2867582"/>
                  <a:ext cx="2564011" cy="3072510"/>
                </a:xfrm>
                <a:prstGeom prst="arc">
                  <a:avLst>
                    <a:gd name="adj1" fmla="val 16233914"/>
                    <a:gd name="adj2" fmla="val 1084775"/>
                  </a:avLst>
                </a:prstGeom>
                <a:gradFill>
                  <a:gsLst>
                    <a:gs pos="74000">
                      <a:srgbClr val="502800"/>
                    </a:gs>
                    <a:gs pos="100000">
                      <a:srgbClr val="EA8D04"/>
                    </a:gs>
                  </a:gsLst>
                  <a:lin ang="8400000" scaled="0"/>
                </a:gradFill>
                <a:ln w="44450" cap="flat" cmpd="sng" algn="ctr">
                  <a:solidFill>
                    <a:srgbClr val="CCECFF">
                      <a:alpha val="5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67" name="Conector reto 66"/>
              <p:cNvCxnSpPr/>
              <p:nvPr/>
            </p:nvCxnSpPr>
            <p:spPr bwMode="auto">
              <a:xfrm>
                <a:off x="7325406" y="4294634"/>
                <a:ext cx="1423070" cy="500996"/>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cxnSp>
            <p:nvCxnSpPr>
              <p:cNvPr id="63" name="Conector reto 62"/>
              <p:cNvCxnSpPr/>
              <p:nvPr/>
            </p:nvCxnSpPr>
            <p:spPr bwMode="auto">
              <a:xfrm flipV="1">
                <a:off x="4915296" y="4343498"/>
                <a:ext cx="1225544" cy="1309141"/>
              </a:xfrm>
              <a:prstGeom prst="line">
                <a:avLst/>
              </a:prstGeom>
              <a:solidFill>
                <a:schemeClr val="accent1"/>
              </a:solidFill>
              <a:ln w="63500" cap="flat" cmpd="sng" algn="ctr">
                <a:solidFill>
                  <a:srgbClr val="FFFF00">
                    <a:alpha val="70000"/>
                  </a:srgbClr>
                </a:solidFill>
                <a:prstDash val="solid"/>
                <a:round/>
                <a:headEnd type="none" w="sm" len="sm"/>
                <a:tailEnd type="none" w="sm" len="sm"/>
              </a:ln>
              <a:effectLst/>
            </p:spPr>
          </p:cxnSp>
          <p:cxnSp>
            <p:nvCxnSpPr>
              <p:cNvPr id="64" name="Conector reto 63"/>
              <p:cNvCxnSpPr/>
              <p:nvPr/>
            </p:nvCxnSpPr>
            <p:spPr bwMode="auto">
              <a:xfrm flipH="1" flipV="1">
                <a:off x="6471799" y="1922527"/>
                <a:ext cx="29260" cy="1157500"/>
              </a:xfrm>
              <a:prstGeom prst="line">
                <a:avLst/>
              </a:prstGeom>
              <a:solidFill>
                <a:schemeClr val="accent1"/>
              </a:solidFill>
              <a:ln w="63500" cap="flat" cmpd="sng" algn="ctr">
                <a:solidFill>
                  <a:srgbClr val="FFFF00">
                    <a:alpha val="63000"/>
                  </a:srgbClr>
                </a:solidFill>
                <a:prstDash val="solid"/>
                <a:round/>
                <a:headEnd type="none" w="sm" len="sm"/>
                <a:tailEnd type="none" w="sm" len="sm"/>
              </a:ln>
              <a:effectLst/>
            </p:spPr>
          </p:cxnSp>
        </p:grpSp>
        <p:grpSp>
          <p:nvGrpSpPr>
            <p:cNvPr id="22" name="Grupo 21"/>
            <p:cNvGrpSpPr/>
            <p:nvPr/>
          </p:nvGrpSpPr>
          <p:grpSpPr>
            <a:xfrm>
              <a:off x="6348556" y="3324322"/>
              <a:ext cx="892846" cy="866109"/>
              <a:chOff x="9891396" y="4572369"/>
              <a:chExt cx="892846" cy="866109"/>
            </a:xfrm>
          </p:grpSpPr>
          <p:sp>
            <p:nvSpPr>
              <p:cNvPr id="340" name="Arco 339"/>
              <p:cNvSpPr>
                <a:spLocks/>
              </p:cNvSpPr>
              <p:nvPr/>
            </p:nvSpPr>
            <p:spPr bwMode="auto">
              <a:xfrm rot="120000" flipH="1">
                <a:off x="10156031" y="4572369"/>
                <a:ext cx="361935" cy="793403"/>
              </a:xfrm>
              <a:prstGeom prst="arc">
                <a:avLst>
                  <a:gd name="adj1" fmla="val 16262337"/>
                  <a:gd name="adj2" fmla="val 2985095"/>
                </a:avLst>
              </a:prstGeom>
              <a:gradFill flip="none" rotWithShape="1">
                <a:gsLst>
                  <a:gs pos="0">
                    <a:schemeClr val="bg1">
                      <a:alpha val="96000"/>
                    </a:schemeClr>
                  </a:gs>
                  <a:gs pos="37000">
                    <a:srgbClr val="EA8D04">
                      <a:alpha val="1000"/>
                    </a:srgb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1" name="Arco 340"/>
              <p:cNvSpPr>
                <a:spLocks noChangeAspect="1"/>
              </p:cNvSpPr>
              <p:nvPr/>
            </p:nvSpPr>
            <p:spPr bwMode="auto">
              <a:xfrm>
                <a:off x="9891396" y="4572583"/>
                <a:ext cx="892846" cy="865895"/>
              </a:xfrm>
              <a:prstGeom prst="arc">
                <a:avLst>
                  <a:gd name="adj1" fmla="val 16238362"/>
                  <a:gd name="adj2" fmla="val 1084775"/>
                </a:avLst>
              </a:prstGeom>
              <a:gradFill flip="none" rotWithShape="1">
                <a:gsLst>
                  <a:gs pos="0">
                    <a:schemeClr val="bg1">
                      <a:alpha val="96000"/>
                    </a:schemeClr>
                  </a:gs>
                  <a:gs pos="37000">
                    <a:srgbClr val="EA8D04">
                      <a:alpha val="2000"/>
                    </a:srgbClr>
                  </a:gs>
                </a:gsLst>
                <a:lin ang="5400000" scaled="1"/>
                <a:tileRect/>
              </a:gradFill>
              <a:ln w="444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cxnSp>
        <p:nvCxnSpPr>
          <p:cNvPr id="314" name="Conector reto 313"/>
          <p:cNvCxnSpPr/>
          <p:nvPr/>
        </p:nvCxnSpPr>
        <p:spPr bwMode="auto">
          <a:xfrm flipH="1" flipV="1">
            <a:off x="6228185" y="1801820"/>
            <a:ext cx="703886" cy="1834337"/>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317" name="Conector reto 316"/>
          <p:cNvCxnSpPr>
            <a:stCxn id="313" idx="0"/>
          </p:cNvCxnSpPr>
          <p:nvPr/>
        </p:nvCxnSpPr>
        <p:spPr bwMode="auto">
          <a:xfrm flipH="1" flipV="1">
            <a:off x="7214441" y="4222182"/>
            <a:ext cx="849947" cy="1163228"/>
          </a:xfrm>
          <a:prstGeom prst="line">
            <a:avLst/>
          </a:prstGeom>
          <a:solidFill>
            <a:schemeClr val="accent1"/>
          </a:solidFill>
          <a:ln w="38100" cap="flat" cmpd="sng" algn="ctr">
            <a:gradFill>
              <a:gsLst>
                <a:gs pos="63000">
                  <a:schemeClr val="accent1">
                    <a:lumMod val="5000"/>
                    <a:lumOff val="95000"/>
                  </a:schemeClr>
                </a:gs>
                <a:gs pos="88000">
                  <a:srgbClr val="EA8D04"/>
                </a:gs>
              </a:gsLst>
              <a:lin ang="5400000" scaled="1"/>
            </a:gradFill>
            <a:prstDash val="solid"/>
            <a:round/>
            <a:headEnd type="none" w="sm" len="sm"/>
            <a:tailEnd type="none" w="lg" len="lg"/>
          </a:ln>
          <a:effectLst/>
        </p:spPr>
      </p:cxnSp>
      <p:cxnSp>
        <p:nvCxnSpPr>
          <p:cNvPr id="322" name="Conector reto 321"/>
          <p:cNvCxnSpPr/>
          <p:nvPr/>
        </p:nvCxnSpPr>
        <p:spPr bwMode="auto">
          <a:xfrm flipV="1">
            <a:off x="6279144" y="4417488"/>
            <a:ext cx="564555" cy="905015"/>
          </a:xfrm>
          <a:prstGeom prst="line">
            <a:avLst/>
          </a:prstGeom>
          <a:solidFill>
            <a:schemeClr val="accent1"/>
          </a:solidFill>
          <a:ln w="38100" cap="flat" cmpd="sng" algn="ctr">
            <a:gradFill>
              <a:gsLst>
                <a:gs pos="100000">
                  <a:srgbClr val="FF0000"/>
                </a:gs>
                <a:gs pos="75000">
                  <a:schemeClr val="bg1"/>
                </a:gs>
              </a:gsLst>
              <a:lin ang="5400000" scaled="1"/>
            </a:gradFill>
            <a:prstDash val="solid"/>
            <a:round/>
            <a:headEnd type="none" w="sm" len="sm"/>
            <a:tailEnd type="none" w="lg" len="lg"/>
          </a:ln>
          <a:effectLst/>
        </p:spPr>
      </p:cxnSp>
      <p:sp>
        <p:nvSpPr>
          <p:cNvPr id="52" name="Elipse 51"/>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4" name="Elipse 53"/>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5"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grpSp>
        <p:nvGrpSpPr>
          <p:cNvPr id="56" name="Grupo 30"/>
          <p:cNvGrpSpPr>
            <a:grpSpLocks noChangeAspect="1"/>
          </p:cNvGrpSpPr>
          <p:nvPr/>
        </p:nvGrpSpPr>
        <p:grpSpPr>
          <a:xfrm>
            <a:off x="899592" y="1898540"/>
            <a:ext cx="3513844" cy="3423963"/>
            <a:chOff x="2686291" y="2825417"/>
            <a:chExt cx="2614929" cy="3079599"/>
          </a:xfrm>
        </p:grpSpPr>
        <p:sp>
          <p:nvSpPr>
            <p:cNvPr id="62" name="Arco 61"/>
            <p:cNvSpPr>
              <a:spLocks noChangeAspect="1"/>
            </p:cNvSpPr>
            <p:nvPr/>
          </p:nvSpPr>
          <p:spPr bwMode="auto">
            <a:xfrm>
              <a:off x="2686291" y="2832506"/>
              <a:ext cx="2601317" cy="3072510"/>
            </a:xfrm>
            <a:prstGeom prst="arc">
              <a:avLst>
                <a:gd name="adj1" fmla="val 16203996"/>
                <a:gd name="adj2" fmla="val 1084775"/>
              </a:avLst>
            </a:prstGeom>
            <a:gradFill flip="none" rotWithShape="1">
              <a:gsLst>
                <a:gs pos="77000">
                  <a:srgbClr val="FF0000"/>
                </a:gs>
                <a:gs pos="38378">
                  <a:srgbClr val="FFC000"/>
                </a:gs>
                <a:gs pos="14000">
                  <a:schemeClr val="bg1"/>
                </a:gs>
              </a:gsLst>
              <a:lin ang="19800000" scaled="0"/>
              <a:tileRect/>
            </a:gradFill>
            <a:ln w="38100" cap="flat" cmpd="sng" algn="ctr">
              <a:solidFill>
                <a:srgbClr val="FFFF00">
                  <a:alpha val="6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5" name="Arco 64"/>
            <p:cNvSpPr>
              <a:spLocks noChangeAspect="1"/>
            </p:cNvSpPr>
            <p:nvPr/>
          </p:nvSpPr>
          <p:spPr bwMode="auto">
            <a:xfrm rot="6481529">
              <a:off x="3175170" y="3046362"/>
              <a:ext cx="1684132" cy="2567968"/>
            </a:xfrm>
            <a:prstGeom prst="arc">
              <a:avLst>
                <a:gd name="adj1" fmla="val 16281460"/>
                <a:gd name="adj2" fmla="val 1459973"/>
              </a:avLst>
            </a:prstGeom>
            <a:gradFill flip="none" rotWithShape="1">
              <a:gsLst>
                <a:gs pos="84000">
                  <a:schemeClr val="bg1"/>
                </a:gs>
                <a:gs pos="61000">
                  <a:srgbClr val="FFC000"/>
                </a:gs>
                <a:gs pos="20000">
                  <a:srgbClr val="FF0000"/>
                </a:gs>
              </a:gsLst>
              <a:lin ang="9000000" scaled="0"/>
              <a:tileRect/>
            </a:gradFill>
            <a:ln w="38100" cap="flat" cmpd="sng" algn="ctr">
              <a:solidFill>
                <a:srgbClr val="FFFF00">
                  <a:alpha val="6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6" name="Arco 65"/>
            <p:cNvSpPr>
              <a:spLocks/>
            </p:cNvSpPr>
            <p:nvPr/>
          </p:nvSpPr>
          <p:spPr bwMode="auto">
            <a:xfrm rot="120000" flipH="1">
              <a:off x="3491513" y="2825417"/>
              <a:ext cx="1054503" cy="3064463"/>
            </a:xfrm>
            <a:prstGeom prst="arc">
              <a:avLst>
                <a:gd name="adj1" fmla="val 16310317"/>
                <a:gd name="adj2" fmla="val 2985095"/>
              </a:avLst>
            </a:prstGeom>
            <a:gradFill flip="none" rotWithShape="1">
              <a:gsLst>
                <a:gs pos="80000">
                  <a:schemeClr val="bg1"/>
                </a:gs>
                <a:gs pos="58000">
                  <a:srgbClr val="FFC000"/>
                </a:gs>
                <a:gs pos="9000">
                  <a:srgbClr val="FF0000"/>
                </a:gs>
              </a:gsLst>
              <a:lin ang="9600000" scaled="0"/>
              <a:tileRect/>
            </a:gradFill>
            <a:ln w="38100" cap="flat" cmpd="sng" algn="ctr">
              <a:solidFill>
                <a:srgbClr val="FFFF00">
                  <a:alpha val="61000"/>
                </a:srgb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cxnSp>
        <p:nvCxnSpPr>
          <p:cNvPr id="68" name="Conector reto 67"/>
          <p:cNvCxnSpPr/>
          <p:nvPr/>
        </p:nvCxnSpPr>
        <p:spPr bwMode="auto">
          <a:xfrm flipH="1" flipV="1">
            <a:off x="2690734" y="1918741"/>
            <a:ext cx="9996" cy="1688396"/>
          </a:xfrm>
          <a:prstGeom prst="line">
            <a:avLst/>
          </a:prstGeom>
          <a:solidFill>
            <a:schemeClr val="accent1"/>
          </a:solidFill>
          <a:ln w="34925" cap="flat" cmpd="sng" algn="ctr">
            <a:gradFill>
              <a:gsLst>
                <a:gs pos="30000">
                  <a:srgbClr val="FFFF00"/>
                </a:gs>
                <a:gs pos="0">
                  <a:srgbClr val="FF0000"/>
                </a:gs>
              </a:gsLst>
              <a:lin ang="5400000" scaled="1"/>
            </a:gradFill>
            <a:prstDash val="solid"/>
            <a:round/>
            <a:headEnd type="none" w="sm" len="sm"/>
            <a:tailEnd type="none" w="sm" len="sm"/>
          </a:ln>
          <a:effectLst/>
        </p:spPr>
      </p:cxnSp>
      <p:cxnSp>
        <p:nvCxnSpPr>
          <p:cNvPr id="69" name="Conector reto 68"/>
          <p:cNvCxnSpPr/>
          <p:nvPr/>
        </p:nvCxnSpPr>
        <p:spPr bwMode="auto">
          <a:xfrm flipV="1">
            <a:off x="2056339" y="3582656"/>
            <a:ext cx="643453" cy="689541"/>
          </a:xfrm>
          <a:prstGeom prst="line">
            <a:avLst/>
          </a:prstGeom>
          <a:solidFill>
            <a:schemeClr val="accent1"/>
          </a:solidFill>
          <a:ln w="34925" cap="flat" cmpd="sng" algn="ctr">
            <a:gradFill>
              <a:gsLst>
                <a:gs pos="50000">
                  <a:srgbClr val="FFFF00"/>
                </a:gs>
                <a:gs pos="100000">
                  <a:srgbClr val="FF0000"/>
                </a:gs>
              </a:gsLst>
              <a:lin ang="5400000" scaled="1"/>
            </a:gradFill>
            <a:prstDash val="solid"/>
            <a:round/>
            <a:headEnd type="none" w="sm" len="sm"/>
            <a:tailEnd type="none" w="sm" len="sm"/>
          </a:ln>
          <a:effectLst/>
        </p:spPr>
      </p:cxnSp>
      <p:cxnSp>
        <p:nvCxnSpPr>
          <p:cNvPr id="70" name="Conector reto 69"/>
          <p:cNvCxnSpPr/>
          <p:nvPr/>
        </p:nvCxnSpPr>
        <p:spPr bwMode="auto">
          <a:xfrm>
            <a:off x="2699792" y="3599255"/>
            <a:ext cx="1616942" cy="553020"/>
          </a:xfrm>
          <a:prstGeom prst="line">
            <a:avLst/>
          </a:prstGeom>
          <a:solidFill>
            <a:schemeClr val="accent1"/>
          </a:solidFill>
          <a:ln w="34925" cap="flat" cmpd="sng" algn="ctr">
            <a:gradFill>
              <a:gsLst>
                <a:gs pos="0">
                  <a:srgbClr val="FF0000"/>
                </a:gs>
                <a:gs pos="38000">
                  <a:srgbClr val="FFFF00"/>
                </a:gs>
              </a:gsLst>
              <a:lin ang="5400000" scaled="1"/>
            </a:gradFill>
            <a:prstDash val="solid"/>
            <a:round/>
            <a:headEnd type="none" w="sm" len="sm"/>
            <a:tailEnd type="none" w="sm" len="sm"/>
          </a:ln>
          <a:effectLst/>
        </p:spPr>
      </p:cxnSp>
      <p:sp>
        <p:nvSpPr>
          <p:cNvPr id="88" name="CaixaDeTexto 87"/>
          <p:cNvSpPr txBox="1"/>
          <p:nvPr/>
        </p:nvSpPr>
        <p:spPr>
          <a:xfrm>
            <a:off x="1153175" y="6017698"/>
            <a:ext cx="1530719" cy="400110"/>
          </a:xfrm>
          <a:prstGeom prst="rect">
            <a:avLst/>
          </a:prstGeom>
          <a:noFill/>
        </p:spPr>
        <p:txBody>
          <a:bodyPr wrap="square" rtlCol="0">
            <a:spAutoFit/>
          </a:bodyPr>
          <a:lstStyle/>
          <a:p>
            <a:r>
              <a:rPr lang="pt-BR" sz="2000" dirty="0" smtClean="0">
                <a:solidFill>
                  <a:schemeClr val="bg1"/>
                </a:solidFill>
                <a:latin typeface="Century Gothic" pitchFamily="34" charset="0"/>
              </a:rPr>
              <a:t>Núcleo </a:t>
            </a:r>
            <a:endParaRPr lang="pt-BR" sz="2000" dirty="0">
              <a:solidFill>
                <a:schemeClr val="bg1"/>
              </a:solidFill>
              <a:latin typeface="Century Gothic" pitchFamily="34" charset="0"/>
            </a:endParaRPr>
          </a:p>
        </p:txBody>
      </p:sp>
      <p:cxnSp>
        <p:nvCxnSpPr>
          <p:cNvPr id="89" name="Conector reto 88"/>
          <p:cNvCxnSpPr>
            <a:stCxn id="88" idx="0"/>
            <a:endCxn id="85" idx="2"/>
          </p:cNvCxnSpPr>
          <p:nvPr/>
        </p:nvCxnSpPr>
        <p:spPr bwMode="auto">
          <a:xfrm flipV="1">
            <a:off x="1918535" y="3668898"/>
            <a:ext cx="781257" cy="2348800"/>
          </a:xfrm>
          <a:prstGeom prst="line">
            <a:avLst/>
          </a:prstGeom>
          <a:solidFill>
            <a:schemeClr val="accent1"/>
          </a:solidFill>
          <a:ln w="38100" cap="flat" cmpd="sng" algn="ctr">
            <a:gradFill>
              <a:gsLst>
                <a:gs pos="81000">
                  <a:schemeClr val="accent1">
                    <a:lumMod val="5000"/>
                    <a:lumOff val="95000"/>
                  </a:schemeClr>
                </a:gs>
                <a:gs pos="100000">
                  <a:srgbClr val="FF0000"/>
                </a:gs>
              </a:gsLst>
              <a:lin ang="5400000" scaled="1"/>
            </a:gradFill>
            <a:prstDash val="solid"/>
            <a:round/>
            <a:headEnd type="none" w="sm" len="sm"/>
            <a:tailEnd type="none" w="lg" len="lg"/>
          </a:ln>
          <a:effectLst/>
        </p:spPr>
      </p:cxnSp>
      <p:sp>
        <p:nvSpPr>
          <p:cNvPr id="90" name="CaixaDeTexto 89"/>
          <p:cNvSpPr txBox="1"/>
          <p:nvPr/>
        </p:nvSpPr>
        <p:spPr>
          <a:xfrm>
            <a:off x="6664559" y="6286428"/>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85" name="Retângulo 84"/>
          <p:cNvSpPr/>
          <p:nvPr/>
        </p:nvSpPr>
        <p:spPr bwMode="auto">
          <a:xfrm>
            <a:off x="2627784" y="3524882"/>
            <a:ext cx="144016" cy="144016"/>
          </a:xfrm>
          <a:prstGeom prst="rect">
            <a:avLst/>
          </a:prstGeom>
          <a:solidFill>
            <a:schemeClr val="bg1"/>
          </a:solid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227" name="Conector reto 226"/>
          <p:cNvCxnSpPr/>
          <p:nvPr/>
        </p:nvCxnSpPr>
        <p:spPr bwMode="auto">
          <a:xfrm>
            <a:off x="2630510" y="3670479"/>
            <a:ext cx="2913876" cy="1401096"/>
          </a:xfrm>
          <a:prstGeom prst="line">
            <a:avLst/>
          </a:prstGeom>
          <a:solidFill>
            <a:schemeClr val="accent1"/>
          </a:solidFill>
          <a:ln w="38100" cap="flat" cmpd="sng" algn="ctr">
            <a:gradFill>
              <a:gsLst>
                <a:gs pos="71000">
                  <a:schemeClr val="accent1">
                    <a:lumMod val="5000"/>
                    <a:lumOff val="95000"/>
                  </a:schemeClr>
                </a:gs>
                <a:gs pos="0">
                  <a:srgbClr val="FF0000"/>
                </a:gs>
              </a:gsLst>
              <a:lin ang="5400000" scaled="1"/>
            </a:gradFill>
            <a:prstDash val="sysDot"/>
            <a:round/>
            <a:headEnd type="none" w="sm" len="sm"/>
            <a:tailEnd type="none" w="lg" len="lg"/>
          </a:ln>
          <a:effectLst/>
        </p:spPr>
      </p:cxnSp>
      <p:cxnSp>
        <p:nvCxnSpPr>
          <p:cNvPr id="226" name="Conector reto 225"/>
          <p:cNvCxnSpPr/>
          <p:nvPr/>
        </p:nvCxnSpPr>
        <p:spPr bwMode="auto">
          <a:xfrm flipV="1">
            <a:off x="2646608" y="2298287"/>
            <a:ext cx="2897496" cy="1220866"/>
          </a:xfrm>
          <a:prstGeom prst="line">
            <a:avLst/>
          </a:prstGeom>
          <a:solidFill>
            <a:schemeClr val="accent1"/>
          </a:solidFill>
          <a:ln w="38100" cap="flat" cmpd="sng" algn="ctr">
            <a:gradFill>
              <a:gsLst>
                <a:gs pos="71000">
                  <a:schemeClr val="accent1">
                    <a:lumMod val="5000"/>
                    <a:lumOff val="95000"/>
                  </a:schemeClr>
                </a:gs>
                <a:gs pos="0">
                  <a:srgbClr val="FF0000"/>
                </a:gs>
              </a:gsLst>
              <a:lin ang="5400000" scaled="1"/>
            </a:gradFill>
            <a:prstDash val="sysDot"/>
            <a:round/>
            <a:headEnd type="none" w="sm" len="sm"/>
            <a:tailEnd type="none" w="lg" len="lg"/>
          </a:ln>
          <a:effectLst/>
        </p:spPr>
      </p:cxnSp>
      <p:sp>
        <p:nvSpPr>
          <p:cNvPr id="53" name="Chave Direita 52"/>
          <p:cNvSpPr/>
          <p:nvPr/>
        </p:nvSpPr>
        <p:spPr bwMode="auto">
          <a:xfrm rot="16200000">
            <a:off x="2511339" y="-342985"/>
            <a:ext cx="412490" cy="3779997"/>
          </a:xfrm>
          <a:prstGeom prst="rightBrace">
            <a:avLst>
              <a:gd name="adj1" fmla="val 38074"/>
              <a:gd name="adj2" fmla="val 50000"/>
            </a:avLst>
          </a:prstGeom>
          <a:noFill/>
          <a:ln w="4445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7" name="CaixaDeTexto 56"/>
          <p:cNvSpPr txBox="1"/>
          <p:nvPr/>
        </p:nvSpPr>
        <p:spPr>
          <a:xfrm>
            <a:off x="1903177" y="839368"/>
            <a:ext cx="1728192" cy="523220"/>
          </a:xfrm>
          <a:prstGeom prst="rect">
            <a:avLst/>
          </a:prstGeom>
          <a:noFill/>
        </p:spPr>
        <p:txBody>
          <a:bodyPr wrap="square" rtlCol="0">
            <a:spAutoFit/>
          </a:bodyPr>
          <a:lstStyle/>
          <a:p>
            <a:r>
              <a:rPr lang="pt-BR" sz="2800" dirty="0" smtClean="0">
                <a:solidFill>
                  <a:schemeClr val="bg1"/>
                </a:solidFill>
                <a:latin typeface="Century Gothic" panose="020B0502020202020204" pitchFamily="34" charset="0"/>
              </a:rPr>
              <a:t>100 R</a:t>
            </a:r>
            <a:r>
              <a:rPr lang="pt-BR" sz="2800" baseline="-25000" dirty="0" smtClean="0">
                <a:solidFill>
                  <a:schemeClr val="bg1"/>
                </a:solidFill>
                <a:latin typeface="Century Gothic" panose="020B0502020202020204" pitchFamily="34" charset="0"/>
                <a:cs typeface="Arial"/>
              </a:rPr>
              <a:t>ʘ</a:t>
            </a:r>
            <a:endParaRPr lang="pt-BR" sz="2800" dirty="0">
              <a:solidFill>
                <a:schemeClr val="bg1"/>
              </a:solidFill>
              <a:latin typeface="Century Gothic" pitchFamily="34" charset="0"/>
            </a:endParaRPr>
          </a:p>
        </p:txBody>
      </p:sp>
    </p:spTree>
    <p:extLst>
      <p:ext uri="{BB962C8B-B14F-4D97-AF65-F5344CB8AC3E}">
        <p14:creationId xmlns:p14="http://schemas.microsoft.com/office/powerpoint/2010/main" val="213089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par>
                                <p:cTn id="19" presetID="10"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500"/>
                                        <p:tgtEl>
                                          <p:spTgt spid="8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500"/>
                                        <p:tgtEl>
                                          <p:spTgt spid="8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6"/>
                                        </p:tgtEl>
                                        <p:attrNameLst>
                                          <p:attrName>style.visibility</p:attrName>
                                        </p:attrNameLst>
                                      </p:cBhvr>
                                      <p:to>
                                        <p:strVal val="visible"/>
                                      </p:to>
                                    </p:set>
                                    <p:animEffect transition="in" filter="wipe(left)">
                                      <p:cBhvr>
                                        <p:cTn id="40" dur="500"/>
                                        <p:tgtEl>
                                          <p:spTgt spid="226"/>
                                        </p:tgtEl>
                                      </p:cBhvr>
                                    </p:animEffect>
                                  </p:childTnLst>
                                </p:cTn>
                              </p:par>
                              <p:par>
                                <p:cTn id="41" presetID="22" presetClass="entr" presetSubtype="8" fill="hold" nodeType="withEffect">
                                  <p:stCondLst>
                                    <p:cond delay="0"/>
                                  </p:stCondLst>
                                  <p:childTnLst>
                                    <p:set>
                                      <p:cBhvr>
                                        <p:cTn id="42" dur="1" fill="hold">
                                          <p:stCondLst>
                                            <p:cond delay="0"/>
                                          </p:stCondLst>
                                        </p:cTn>
                                        <p:tgtEl>
                                          <p:spTgt spid="227"/>
                                        </p:tgtEl>
                                        <p:attrNameLst>
                                          <p:attrName>style.visibility</p:attrName>
                                        </p:attrNameLst>
                                      </p:cBhvr>
                                      <p:to>
                                        <p:strVal val="visible"/>
                                      </p:to>
                                    </p:set>
                                    <p:animEffect transition="in" filter="wipe(left)">
                                      <p:cBhvr>
                                        <p:cTn id="43" dur="500"/>
                                        <p:tgtEl>
                                          <p:spTgt spid="2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11"/>
                                        </p:tgtEl>
                                        <p:attrNameLst>
                                          <p:attrName>style.visibility</p:attrName>
                                        </p:attrNameLst>
                                      </p:cBhvr>
                                      <p:to>
                                        <p:strVal val="visible"/>
                                      </p:to>
                                    </p:set>
                                    <p:animEffect transition="in" filter="fade">
                                      <p:cBhvr>
                                        <p:cTn id="53" dur="500"/>
                                        <p:tgtEl>
                                          <p:spTgt spid="311"/>
                                        </p:tgtEl>
                                      </p:cBhvr>
                                    </p:animEffect>
                                  </p:childTnLst>
                                </p:cTn>
                              </p:par>
                              <p:par>
                                <p:cTn id="54" presetID="10" presetClass="entr" presetSubtype="0" fill="hold" nodeType="withEffect">
                                  <p:stCondLst>
                                    <p:cond delay="0"/>
                                  </p:stCondLst>
                                  <p:childTnLst>
                                    <p:set>
                                      <p:cBhvr>
                                        <p:cTn id="55" dur="1" fill="hold">
                                          <p:stCondLst>
                                            <p:cond delay="0"/>
                                          </p:stCondLst>
                                        </p:cTn>
                                        <p:tgtEl>
                                          <p:spTgt spid="314"/>
                                        </p:tgtEl>
                                        <p:attrNameLst>
                                          <p:attrName>style.visibility</p:attrName>
                                        </p:attrNameLst>
                                      </p:cBhvr>
                                      <p:to>
                                        <p:strVal val="visible"/>
                                      </p:to>
                                    </p:set>
                                    <p:animEffect transition="in" filter="fade">
                                      <p:cBhvr>
                                        <p:cTn id="56" dur="500"/>
                                        <p:tgtEl>
                                          <p:spTgt spid="3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17"/>
                                        </p:tgtEl>
                                        <p:attrNameLst>
                                          <p:attrName>style.visibility</p:attrName>
                                        </p:attrNameLst>
                                      </p:cBhvr>
                                      <p:to>
                                        <p:strVal val="visible"/>
                                      </p:to>
                                    </p:set>
                                    <p:animEffect transition="in" filter="fade">
                                      <p:cBhvr>
                                        <p:cTn id="61" dur="500"/>
                                        <p:tgtEl>
                                          <p:spTgt spid="31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3"/>
                                        </p:tgtEl>
                                        <p:attrNameLst>
                                          <p:attrName>style.visibility</p:attrName>
                                        </p:attrNameLst>
                                      </p:cBhvr>
                                      <p:to>
                                        <p:strVal val="visible"/>
                                      </p:to>
                                    </p:set>
                                    <p:animEffect transition="in" filter="fade">
                                      <p:cBhvr>
                                        <p:cTn id="64" dur="500"/>
                                        <p:tgtEl>
                                          <p:spTgt spid="3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22"/>
                                        </p:tgtEl>
                                        <p:attrNameLst>
                                          <p:attrName>style.visibility</p:attrName>
                                        </p:attrNameLst>
                                      </p:cBhvr>
                                      <p:to>
                                        <p:strVal val="visible"/>
                                      </p:to>
                                    </p:set>
                                    <p:animEffect transition="in" filter="fade">
                                      <p:cBhvr>
                                        <p:cTn id="69" dur="500"/>
                                        <p:tgtEl>
                                          <p:spTgt spid="32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2"/>
                                        </p:tgtEl>
                                        <p:attrNameLst>
                                          <p:attrName>style.visibility</p:attrName>
                                        </p:attrNameLst>
                                      </p:cBhvr>
                                      <p:to>
                                        <p:strVal val="visible"/>
                                      </p:to>
                                    </p:set>
                                    <p:animEffect transition="in" filter="fade">
                                      <p:cBhvr>
                                        <p:cTn id="72"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0"/>
      <p:bldP spid="312" grpId="0"/>
      <p:bldP spid="313" grpId="0"/>
      <p:bldP spid="88" grpId="0"/>
      <p:bldP spid="85" grpId="0" animBg="1"/>
      <p:bldP spid="53" grpId="0" animBg="1"/>
      <p:bldP spid="5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Elipse 51"/>
          <p:cNvSpPr>
            <a:spLocks noChangeAspect="1"/>
          </p:cNvSpPr>
          <p:nvPr/>
        </p:nvSpPr>
        <p:spPr bwMode="auto">
          <a:xfrm>
            <a:off x="5286264" y="116632"/>
            <a:ext cx="3865901" cy="3865901"/>
          </a:xfrm>
          <a:prstGeom prst="ellipse">
            <a:avLst/>
          </a:prstGeom>
          <a:gradFill>
            <a:gsLst>
              <a:gs pos="0">
                <a:srgbClr val="FFFF00"/>
              </a:gs>
              <a:gs pos="56000">
                <a:srgbClr val="FF0000"/>
              </a:gs>
              <a:gs pos="15000">
                <a:srgbClr val="FFC000"/>
              </a:gs>
              <a:gs pos="71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Ramo Assintótico das Gigantes </a:t>
            </a: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51" name="Elipse 50"/>
          <p:cNvSpPr>
            <a:spLocks noChangeAspect="1"/>
          </p:cNvSpPr>
          <p:nvPr/>
        </p:nvSpPr>
        <p:spPr bwMode="auto">
          <a:xfrm>
            <a:off x="6156176" y="2104612"/>
            <a:ext cx="1522969" cy="1522969"/>
          </a:xfrm>
          <a:prstGeom prst="ellipse">
            <a:avLst/>
          </a:prstGeom>
          <a:gradFill>
            <a:gsLst>
              <a:gs pos="0">
                <a:srgbClr val="FFFF00"/>
              </a:gs>
              <a:gs pos="44000">
                <a:srgbClr val="FF0000"/>
              </a:gs>
              <a:gs pos="45000">
                <a:srgbClr val="C00000">
                  <a:alpha val="59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9" name="Forma livre 218"/>
          <p:cNvSpPr/>
          <p:nvPr/>
        </p:nvSpPr>
        <p:spPr bwMode="auto">
          <a:xfrm rot="19728525">
            <a:off x="6753677" y="2188964"/>
            <a:ext cx="626629" cy="472474"/>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 name="connsiteX0" fmla="*/ 564454 w 564454"/>
              <a:gd name="connsiteY0" fmla="*/ 0 h 517595"/>
              <a:gd name="connsiteX1" fmla="*/ 304484 w 564454"/>
              <a:gd name="connsiteY1" fmla="*/ 342470 h 517595"/>
              <a:gd name="connsiteX2" fmla="*/ 0 w 564454"/>
              <a:gd name="connsiteY2" fmla="*/ 517595 h 517595"/>
              <a:gd name="connsiteX0" fmla="*/ 564454 w 564454"/>
              <a:gd name="connsiteY0" fmla="*/ 0 h 517595"/>
              <a:gd name="connsiteX1" fmla="*/ 248062 w 564454"/>
              <a:gd name="connsiteY1" fmla="*/ 237386 h 517595"/>
              <a:gd name="connsiteX2" fmla="*/ 0 w 564454"/>
              <a:gd name="connsiteY2" fmla="*/ 517595 h 517595"/>
              <a:gd name="connsiteX0" fmla="*/ 626053 w 626053"/>
              <a:gd name="connsiteY0" fmla="*/ 0 h 478992"/>
              <a:gd name="connsiteX1" fmla="*/ 309661 w 626053"/>
              <a:gd name="connsiteY1" fmla="*/ 237386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5772 w 625772"/>
              <a:gd name="connsiteY0" fmla="*/ 0 h 453911"/>
              <a:gd name="connsiteX1" fmla="*/ 247781 w 625772"/>
              <a:gd name="connsiteY1" fmla="*/ 198784 h 453911"/>
              <a:gd name="connsiteX2" fmla="*/ 0 w 625772"/>
              <a:gd name="connsiteY2" fmla="*/ 453911 h 453911"/>
              <a:gd name="connsiteX0" fmla="*/ 626629 w 626629"/>
              <a:gd name="connsiteY0" fmla="*/ 0 h 489067"/>
              <a:gd name="connsiteX1" fmla="*/ 248638 w 626629"/>
              <a:gd name="connsiteY1" fmla="*/ 198784 h 489067"/>
              <a:gd name="connsiteX2" fmla="*/ 0 w 626629"/>
              <a:gd name="connsiteY2" fmla="*/ 489067 h 489067"/>
            </a:gdLst>
            <a:ahLst/>
            <a:cxnLst>
              <a:cxn ang="0">
                <a:pos x="connsiteX0" y="connsiteY0"/>
              </a:cxn>
              <a:cxn ang="0">
                <a:pos x="connsiteX1" y="connsiteY1"/>
              </a:cxn>
              <a:cxn ang="0">
                <a:pos x="connsiteX2" y="connsiteY2"/>
              </a:cxn>
            </a:cxnLst>
            <a:rect l="l" t="t" r="r" b="b"/>
            <a:pathLst>
              <a:path w="626629" h="489067">
                <a:moveTo>
                  <a:pt x="626629" y="0"/>
                </a:moveTo>
                <a:lnTo>
                  <a:pt x="248638" y="198784"/>
                </a:lnTo>
                <a:cubicBezTo>
                  <a:pt x="117051" y="316078"/>
                  <a:pt x="81142" y="398879"/>
                  <a:pt x="0" y="489067"/>
                </a:cubicBezTo>
              </a:path>
            </a:pathLst>
          </a:custGeom>
          <a:noFill/>
          <a:ln w="63500" cap="flat" cmpd="sng" algn="ctr">
            <a:solidFill>
              <a:srgbClr val="CC3300"/>
            </a:solidFill>
            <a:prstDash val="sysDot"/>
            <a:round/>
            <a:headEnd type="triangle" w="med" len="med"/>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33" name="CaixaDeTexto 32"/>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4" name="CaixaDeTexto 33"/>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35" name="CaixaDeTexto 34"/>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36" name="CaixaDeTexto 35"/>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37" name="CaixaDeTexto 36"/>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38" name="Forma livre 37"/>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1010286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2000"/>
                                        <p:tgtEl>
                                          <p:spTgt spid="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2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000125" y="764704"/>
            <a:ext cx="7162800" cy="770168"/>
          </a:xfrm>
        </p:spPr>
        <p:txBody>
          <a:bodyPr lIns="92160" tIns="46080" rIns="92160" bIns="46080">
            <a:spAutoFit/>
          </a:bodyPr>
          <a:lstStyle/>
          <a:p>
            <a:pPr>
              <a:defRPr/>
            </a:pPr>
            <a:r>
              <a:rPr lang="pt-BR" dirty="0" smtClean="0">
                <a:solidFill>
                  <a:schemeClr val="bg1"/>
                </a:solidFill>
                <a:latin typeface="Century Gothic" pitchFamily="34" charset="0"/>
              </a:rPr>
              <a:t>A gigante vermelha Sol</a:t>
            </a:r>
          </a:p>
        </p:txBody>
      </p:sp>
      <p:pic>
        <p:nvPicPr>
          <p:cNvPr id="1026" name="Picture 2">
            <a:hlinkClick r:id="rId3" action="ppaction://hlinkfile"/>
          </p:cNvPr>
          <p:cNvPicPr>
            <a:picLocks noChangeAspect="1" noChangeArrowheads="1"/>
          </p:cNvPicPr>
          <p:nvPr/>
        </p:nvPicPr>
        <p:blipFill>
          <a:blip r:embed="rId4" cstate="print"/>
          <a:srcRect l="3119" b="2607"/>
          <a:stretch>
            <a:fillRect/>
          </a:stretch>
        </p:blipFill>
        <p:spPr bwMode="auto">
          <a:xfrm>
            <a:off x="3203848" y="2457450"/>
            <a:ext cx="2549304" cy="2555726"/>
          </a:xfrm>
          <a:prstGeom prst="rect">
            <a:avLst/>
          </a:prstGeom>
          <a:noFill/>
          <a:ln w="38100">
            <a:solidFill>
              <a:schemeClr val="accent1"/>
            </a:solidFill>
            <a:miter lim="800000"/>
            <a:headEnd/>
            <a:tailEnd/>
          </a:ln>
        </p:spPr>
      </p:pic>
      <p:sp>
        <p:nvSpPr>
          <p:cNvPr id="6" name="Text Box 141"/>
          <p:cNvSpPr txBox="1">
            <a:spLocks noChangeArrowheads="1"/>
          </p:cNvSpPr>
          <p:nvPr/>
        </p:nvSpPr>
        <p:spPr bwMode="auto">
          <a:xfrm>
            <a:off x="107504" y="6581001"/>
            <a:ext cx="1111202" cy="276999"/>
          </a:xfrm>
          <a:prstGeom prst="rect">
            <a:avLst/>
          </a:prstGeom>
          <a:noFill/>
          <a:ln w="9525">
            <a:noFill/>
            <a:miter lim="800000"/>
            <a:headEnd/>
            <a:tailEnd/>
          </a:ln>
        </p:spPr>
        <p:txBody>
          <a:bodyPr wrap="none">
            <a:spAutoFit/>
          </a:bodyPr>
          <a:lstStyle/>
          <a:p>
            <a:r>
              <a:rPr lang="pt-BR" sz="1200" dirty="0" smtClean="0">
                <a:solidFill>
                  <a:schemeClr val="accent1">
                    <a:lumMod val="75000"/>
                  </a:schemeClr>
                </a:solidFill>
                <a:latin typeface="Century Gothic" pitchFamily="34" charset="0"/>
              </a:rPr>
              <a:t>Crédito: ESO</a:t>
            </a:r>
            <a:endParaRPr lang="pt-BR" sz="1200" dirty="0">
              <a:solidFill>
                <a:schemeClr val="accent1">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rot="20025368">
            <a:off x="2050228" y="291559"/>
            <a:ext cx="3365168" cy="3277099"/>
          </a:xfrm>
          <a:prstGeom prst="rect">
            <a:avLst/>
          </a:prstGeom>
        </p:spPr>
      </p:pic>
      <p:sp>
        <p:nvSpPr>
          <p:cNvPr id="54" name="Elipse 53"/>
          <p:cNvSpPr>
            <a:spLocks noChangeAspect="1"/>
          </p:cNvSpPr>
          <p:nvPr/>
        </p:nvSpPr>
        <p:spPr bwMode="auto">
          <a:xfrm>
            <a:off x="5286264" y="116632"/>
            <a:ext cx="3865901" cy="3865901"/>
          </a:xfrm>
          <a:prstGeom prst="ellipse">
            <a:avLst/>
          </a:prstGeom>
          <a:gradFill>
            <a:gsLst>
              <a:gs pos="0">
                <a:srgbClr val="FFFF00"/>
              </a:gs>
              <a:gs pos="56000">
                <a:srgbClr val="FF0000"/>
              </a:gs>
              <a:gs pos="15000">
                <a:srgbClr val="FFC000"/>
              </a:gs>
              <a:gs pos="71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Nebulosa planetária</a:t>
            </a: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215" name="Forma livre 214"/>
          <p:cNvSpPr/>
          <p:nvPr/>
        </p:nvSpPr>
        <p:spPr bwMode="auto">
          <a:xfrm>
            <a:off x="3715331" y="1703642"/>
            <a:ext cx="3496026" cy="33889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230" h="1445606">
                <a:moveTo>
                  <a:pt x="2726832" y="1371525"/>
                </a:moveTo>
                <a:cubicBezTo>
                  <a:pt x="2725312" y="1368640"/>
                  <a:pt x="2812230" y="1445607"/>
                  <a:pt x="2716063" y="1290670"/>
                </a:cubicBezTo>
                <a:cubicBezTo>
                  <a:pt x="2619896" y="1135733"/>
                  <a:pt x="2315760" y="637240"/>
                  <a:pt x="2149830" y="441904"/>
                </a:cubicBezTo>
                <a:cubicBezTo>
                  <a:pt x="1965042" y="245157"/>
                  <a:pt x="1857243" y="251292"/>
                  <a:pt x="1722132" y="182197"/>
                </a:cubicBezTo>
                <a:cubicBezTo>
                  <a:pt x="1587021" y="113102"/>
                  <a:pt x="1460319" y="54667"/>
                  <a:pt x="1339164" y="27334"/>
                </a:cubicBezTo>
                <a:cubicBezTo>
                  <a:pt x="1218009" y="1"/>
                  <a:pt x="1103542" y="9289"/>
                  <a:pt x="995200" y="18197"/>
                </a:cubicBezTo>
                <a:cubicBezTo>
                  <a:pt x="886858" y="27105"/>
                  <a:pt x="837280" y="13967"/>
                  <a:pt x="689112" y="80783"/>
                </a:cubicBezTo>
                <a:cubicBezTo>
                  <a:pt x="540944" y="147599"/>
                  <a:pt x="212388" y="332188"/>
                  <a:pt x="106194" y="419096"/>
                </a:cubicBezTo>
                <a:cubicBezTo>
                  <a:pt x="0" y="506004"/>
                  <a:pt x="56470" y="593419"/>
                  <a:pt x="51950" y="602231"/>
                </a:cubicBezTo>
              </a:path>
            </a:pathLst>
          </a:custGeom>
          <a:noFill/>
          <a:ln w="63500" cap="flat" cmpd="sng" algn="ctr">
            <a:solidFill>
              <a:schemeClr val="bg1"/>
            </a:solidFill>
            <a:prstDash val="sysDot"/>
            <a:round/>
            <a:headEnd type="none" w="sm"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CaixaDeTexto 37"/>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39" name="CaixaDeTexto 38"/>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41" name="CaixaDeTexto 40"/>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42" name="CaixaDeTexto 41"/>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43" name="CaixaDeTexto 42"/>
          <p:cNvSpPr txBox="1"/>
          <p:nvPr/>
        </p:nvSpPr>
        <p:spPr>
          <a:xfrm>
            <a:off x="2123728" y="5373216"/>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4" name="Forma livre 43"/>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1421645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2000"/>
                                        <p:tgtEl>
                                          <p:spTgt spid="2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251520" y="383391"/>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a:t>
            </a:r>
            <a:r>
              <a:rPr lang="pt-BR" sz="4000" dirty="0" err="1" smtClean="0">
                <a:solidFill>
                  <a:schemeClr val="bg1"/>
                </a:solidFill>
                <a:latin typeface="Century Gothic" pitchFamily="34" charset="0"/>
              </a:rPr>
              <a:t>Abell</a:t>
            </a:r>
            <a:r>
              <a:rPr lang="pt-BR" sz="4000" dirty="0" smtClean="0">
                <a:solidFill>
                  <a:schemeClr val="bg1"/>
                </a:solidFill>
                <a:latin typeface="Century Gothic" pitchFamily="34" charset="0"/>
              </a:rPr>
              <a:t> 39</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999"/>
          </a:xfrm>
          <a:prstGeom prst="rect">
            <a:avLst/>
          </a:prstGeom>
          <a:noFill/>
        </p:spPr>
        <p:txBody>
          <a:bodyPr>
            <a:spAutoFit/>
          </a:bodyPr>
          <a:lstStyle/>
          <a:p>
            <a:pPr algn="l">
              <a:defRPr/>
            </a:pPr>
            <a:r>
              <a:rPr lang="pt-BR" sz="1200" dirty="0">
                <a:solidFill>
                  <a:schemeClr val="accent1"/>
                </a:solidFill>
                <a:latin typeface="Century Gothic" pitchFamily="34" charset="0"/>
              </a:rPr>
              <a:t>Crédito da imagem: </a:t>
            </a:r>
            <a:r>
              <a:rPr lang="pt-BR" sz="1200" dirty="0" err="1" smtClean="0">
                <a:solidFill>
                  <a:schemeClr val="accent1"/>
                </a:solidFill>
                <a:latin typeface="Century Gothic" pitchFamily="34" charset="0"/>
              </a:rPr>
              <a:t>Kitt</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Peak</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National</a:t>
            </a:r>
            <a:r>
              <a:rPr lang="pt-BR" sz="1200" dirty="0" smtClean="0">
                <a:solidFill>
                  <a:schemeClr val="accent1"/>
                </a:solidFill>
                <a:latin typeface="Century Gothic" pitchFamily="34" charset="0"/>
              </a:rPr>
              <a:t> </a:t>
            </a:r>
            <a:r>
              <a:rPr lang="pt-BR" sz="1200" dirty="0" err="1" smtClean="0">
                <a:solidFill>
                  <a:schemeClr val="accent1"/>
                </a:solidFill>
                <a:latin typeface="Century Gothic" pitchFamily="34" charset="0"/>
              </a:rPr>
              <a:t>Observatory</a:t>
            </a:r>
            <a:r>
              <a:rPr lang="pt-BR" sz="1200" dirty="0" smtClean="0">
                <a:solidFill>
                  <a:schemeClr val="accent1"/>
                </a:solidFill>
                <a:latin typeface="Century Gothic" pitchFamily="34" charset="0"/>
              </a:rPr>
              <a:t>/WIYN/NOAO/NSF </a:t>
            </a:r>
            <a:endParaRPr lang="pt-BR" sz="1200" dirty="0">
              <a:solidFill>
                <a:schemeClr val="accent1"/>
              </a:solidFill>
              <a:latin typeface="Century Gothic" pitchFamily="34" charset="0"/>
            </a:endParaRPr>
          </a:p>
        </p:txBody>
      </p:sp>
      <p:pic>
        <p:nvPicPr>
          <p:cNvPr id="109570" name="Picture 2" descr="[Abell 39]"/>
          <p:cNvPicPr>
            <a:picLocks noChangeAspect="1" noChangeArrowheads="1"/>
          </p:cNvPicPr>
          <p:nvPr/>
        </p:nvPicPr>
        <p:blipFill>
          <a:blip r:embed="rId3" cstate="print">
            <a:lum bright="-28000" contrast="57000"/>
          </a:blip>
          <a:srcRect/>
          <a:stretch>
            <a:fillRect/>
          </a:stretch>
        </p:blipFill>
        <p:spPr bwMode="auto">
          <a:xfrm>
            <a:off x="2123728" y="1052736"/>
            <a:ext cx="5256584" cy="5256584"/>
          </a:xfrm>
          <a:prstGeom prst="rect">
            <a:avLst/>
          </a:prstGeom>
          <a:noFill/>
        </p:spPr>
      </p:pic>
    </p:spTree>
    <p:extLst>
      <p:ext uri="{BB962C8B-B14F-4D97-AF65-F5344CB8AC3E}">
        <p14:creationId xmlns:p14="http://schemas.microsoft.com/office/powerpoint/2010/main" val="923939234"/>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2" name="Picture 4" descr="http://imgsrc.hubblesite.org/hu/db/images/hs-2013-13-a-large_web.jpg"/>
          <p:cNvPicPr>
            <a:picLocks noChangeAspect="1" noChangeArrowheads="1"/>
          </p:cNvPicPr>
          <p:nvPr/>
        </p:nvPicPr>
        <p:blipFill>
          <a:blip r:embed="rId3" cstate="print"/>
          <a:srcRect l="15748" t="16964" r="15748" b="16964"/>
          <a:stretch>
            <a:fillRect/>
          </a:stretch>
        </p:blipFill>
        <p:spPr bwMode="auto">
          <a:xfrm>
            <a:off x="1043608" y="404664"/>
            <a:ext cx="6904725" cy="6182337"/>
          </a:xfrm>
          <a:prstGeom prst="rect">
            <a:avLst/>
          </a:prstGeom>
          <a:noFill/>
        </p:spPr>
      </p:pic>
      <p:sp>
        <p:nvSpPr>
          <p:cNvPr id="35843" name="Rectangle 3"/>
          <p:cNvSpPr>
            <a:spLocks noChangeArrowheads="1"/>
          </p:cNvSpPr>
          <p:nvPr/>
        </p:nvSpPr>
        <p:spPr bwMode="auto">
          <a:xfrm>
            <a:off x="251520" y="44624"/>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do anel (M 57)</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extLst>
      <p:ext uri="{BB962C8B-B14F-4D97-AF65-F5344CB8AC3E}">
        <p14:creationId xmlns:p14="http://schemas.microsoft.com/office/powerpoint/2010/main" val="2456400397"/>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imgsrc.hubblesite.org/hu/db/images/hs-1996-07-b-large_web.jpg"/>
          <p:cNvPicPr>
            <a:picLocks noChangeAspect="1" noChangeArrowheads="1"/>
          </p:cNvPicPr>
          <p:nvPr/>
        </p:nvPicPr>
        <p:blipFill>
          <a:blip r:embed="rId3" cstate="print"/>
          <a:srcRect/>
          <a:stretch>
            <a:fillRect/>
          </a:stretch>
        </p:blipFill>
        <p:spPr bwMode="auto">
          <a:xfrm rot="5400000">
            <a:off x="1547664" y="260648"/>
            <a:ext cx="6552728" cy="6552728"/>
          </a:xfrm>
          <a:prstGeom prst="rect">
            <a:avLst/>
          </a:prstGeom>
          <a:noFill/>
        </p:spPr>
      </p:pic>
      <p:sp>
        <p:nvSpPr>
          <p:cNvPr id="35843" name="Rectangle 3"/>
          <p:cNvSpPr>
            <a:spLocks noChangeArrowheads="1"/>
          </p:cNvSpPr>
          <p:nvPr/>
        </p:nvSpPr>
        <p:spPr bwMode="auto">
          <a:xfrm>
            <a:off x="251520" y="383391"/>
            <a:ext cx="889248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a:t>
            </a:r>
            <a:r>
              <a:rPr lang="pt-BR" sz="4000" dirty="0">
                <a:solidFill>
                  <a:schemeClr val="bg1"/>
                </a:solidFill>
                <a:latin typeface="Century Gothic" pitchFamily="34" charset="0"/>
              </a:rPr>
              <a:t>da </a:t>
            </a:r>
            <a:r>
              <a:rPr lang="pt-BR" sz="4000" dirty="0" smtClean="0">
                <a:solidFill>
                  <a:schemeClr val="bg1"/>
                </a:solidFill>
                <a:latin typeface="Century Gothic" pitchFamily="34" charset="0"/>
              </a:rPr>
              <a:t>ampulheta (MyCn18)</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extLst>
      <p:ext uri="{BB962C8B-B14F-4D97-AF65-F5344CB8AC3E}">
        <p14:creationId xmlns:p14="http://schemas.microsoft.com/office/powerpoint/2010/main" val="2537711759"/>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http://imgsrc.hubblesite.org/hu/db/images/hs-1995-01-a-large_web.jpg"/>
          <p:cNvPicPr>
            <a:picLocks noChangeAspect="1" noChangeArrowheads="1"/>
          </p:cNvPicPr>
          <p:nvPr/>
        </p:nvPicPr>
        <p:blipFill>
          <a:blip r:embed="rId3" cstate="print"/>
          <a:srcRect b="10984"/>
          <a:stretch>
            <a:fillRect/>
          </a:stretch>
        </p:blipFill>
        <p:spPr bwMode="auto">
          <a:xfrm>
            <a:off x="480392" y="30376"/>
            <a:ext cx="7620000" cy="6783000"/>
          </a:xfrm>
          <a:prstGeom prst="rect">
            <a:avLst/>
          </a:prstGeom>
          <a:noFill/>
        </p:spPr>
      </p:pic>
      <p:sp>
        <p:nvSpPr>
          <p:cNvPr id="35843" name="Rectangle 3"/>
          <p:cNvSpPr>
            <a:spLocks noChangeArrowheads="1"/>
          </p:cNvSpPr>
          <p:nvPr/>
        </p:nvSpPr>
        <p:spPr bwMode="auto">
          <a:xfrm>
            <a:off x="0" y="44624"/>
            <a:ext cx="9144000" cy="1508105"/>
          </a:xfrm>
          <a:prstGeom prst="rect">
            <a:avLst/>
          </a:prstGeom>
          <a:noFill/>
          <a:ln w="9525">
            <a:noFill/>
            <a:miter lim="800000"/>
            <a:headEnd/>
            <a:tailEnd/>
          </a:ln>
        </p:spPr>
        <p:txBody>
          <a:bodyPr wrap="square" anchor="ctr">
            <a:spAutoFit/>
          </a:bodyPr>
          <a:lstStyle/>
          <a:p>
            <a:r>
              <a:rPr lang="pt-BR" sz="4000" dirty="0" smtClean="0">
                <a:solidFill>
                  <a:schemeClr val="bg1"/>
                </a:solidFill>
                <a:latin typeface="Century Gothic" pitchFamily="34" charset="0"/>
              </a:rPr>
              <a:t>Nebulosa Olho do Gato (NGC 6543)</a:t>
            </a:r>
            <a:endParaRPr lang="pt-BR" sz="4000" dirty="0">
              <a:solidFill>
                <a:schemeClr val="bg1"/>
              </a:solidFill>
              <a:latin typeface="Century Gothic" pitchFamily="34" charset="0"/>
            </a:endParaRPr>
          </a:p>
          <a:p>
            <a:endParaRPr lang="pt-BR" sz="2800" dirty="0">
              <a:solidFill>
                <a:schemeClr val="accent1">
                  <a:lumMod val="40000"/>
                  <a:lumOff val="60000"/>
                </a:schemeClr>
              </a:solidFill>
              <a:latin typeface="Century Gothic" pitchFamily="34" charset="0"/>
            </a:endParaRPr>
          </a:p>
          <a:p>
            <a:endParaRPr lang="pt-BR" sz="2400" b="0" dirty="0">
              <a:solidFill>
                <a:schemeClr val="bg1"/>
              </a:solidFill>
              <a:latin typeface="Century Gothic" pitchFamily="34" charset="0"/>
            </a:endParaRPr>
          </a:p>
        </p:txBody>
      </p:sp>
      <p:sp>
        <p:nvSpPr>
          <p:cNvPr id="4" name="CaixaDeTexto 3"/>
          <p:cNvSpPr txBox="1"/>
          <p:nvPr/>
        </p:nvSpPr>
        <p:spPr>
          <a:xfrm>
            <a:off x="0" y="6581775"/>
            <a:ext cx="6786563" cy="276225"/>
          </a:xfrm>
          <a:prstGeom prst="rect">
            <a:avLst/>
          </a:prstGeom>
          <a:noFill/>
        </p:spPr>
        <p:txBody>
          <a:bodyPr>
            <a:spAutoFit/>
          </a:bodyPr>
          <a:lstStyle/>
          <a:p>
            <a:pPr algn="l">
              <a:defRPr/>
            </a:pPr>
            <a:r>
              <a:rPr lang="pt-BR" sz="1200" dirty="0">
                <a:solidFill>
                  <a:schemeClr val="accent1">
                    <a:lumMod val="75000"/>
                  </a:schemeClr>
                </a:solidFill>
                <a:latin typeface="Century Gothic" pitchFamily="34" charset="0"/>
              </a:rPr>
              <a:t>Crédito da imagem: Telescópio Espacial Hubble</a:t>
            </a:r>
          </a:p>
        </p:txBody>
      </p:sp>
    </p:spTree>
    <p:extLst>
      <p:ext uri="{BB962C8B-B14F-4D97-AF65-F5344CB8AC3E}">
        <p14:creationId xmlns:p14="http://schemas.microsoft.com/office/powerpoint/2010/main" val="4280319971"/>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stretch>
            <a:fillRect/>
          </a:stretch>
        </p:blipFill>
        <p:spPr>
          <a:xfrm>
            <a:off x="2593875" y="764500"/>
            <a:ext cx="2476279" cy="2185169"/>
          </a:xfrm>
          <a:prstGeom prst="rect">
            <a:avLst/>
          </a:prstGeom>
        </p:spPr>
      </p:pic>
      <p:cxnSp>
        <p:nvCxnSpPr>
          <p:cNvPr id="9" name="Conector de seta reta 8"/>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6" name="Rectangle 2"/>
          <p:cNvSpPr txBox="1">
            <a:spLocks noChangeArrowheads="1"/>
          </p:cNvSpPr>
          <p:nvPr/>
        </p:nvSpPr>
        <p:spPr bwMode="auto">
          <a:xfrm>
            <a:off x="107504" y="-99392"/>
            <a:ext cx="8856984" cy="1152128"/>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Anã branca/anã negra</a:t>
            </a:r>
          </a:p>
        </p:txBody>
      </p:sp>
      <p:sp>
        <p:nvSpPr>
          <p:cNvPr id="194" name="CaixaDeTexto 193"/>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cxnSp>
        <p:nvCxnSpPr>
          <p:cNvPr id="211" name="Conector reto 21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4" name="Conector de seta reta 3"/>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sp>
        <p:nvSpPr>
          <p:cNvPr id="53" name="CaixaDeTexto 52"/>
          <p:cNvSpPr txBox="1"/>
          <p:nvPr/>
        </p:nvSpPr>
        <p:spPr>
          <a:xfrm>
            <a:off x="7956376" y="5085184"/>
            <a:ext cx="864096" cy="523220"/>
          </a:xfrm>
          <a:prstGeom prst="rect">
            <a:avLst/>
          </a:prstGeom>
          <a:noFill/>
        </p:spPr>
        <p:txBody>
          <a:bodyPr wrap="square" rtlCol="0">
            <a:spAutoFit/>
          </a:bodyPr>
          <a:lstStyle/>
          <a:p>
            <a:r>
              <a:rPr lang="pt-BR" sz="2800" dirty="0" smtClean="0">
                <a:solidFill>
                  <a:schemeClr val="bg1"/>
                </a:solidFill>
                <a:latin typeface="Century Gothic" pitchFamily="34" charset="0"/>
              </a:rPr>
              <a:t>SP </a:t>
            </a:r>
            <a:endParaRPr lang="pt-BR" sz="2800" dirty="0">
              <a:solidFill>
                <a:schemeClr val="bg1"/>
              </a:solidFill>
              <a:latin typeface="Century Gothic" pitchFamily="34" charset="0"/>
            </a:endParaRPr>
          </a:p>
        </p:txBody>
      </p:sp>
      <p:sp>
        <p:nvSpPr>
          <p:cNvPr id="49" name="CaixaDeTexto 48"/>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50" name="CaixaDeTexto 49"/>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51" name="CaixaDeTexto 50"/>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52" name="CaixaDeTexto 51"/>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sp>
        <p:nvSpPr>
          <p:cNvPr id="41" name="CaixaDeTexto 40"/>
          <p:cNvSpPr txBox="1"/>
          <p:nvPr/>
        </p:nvSpPr>
        <p:spPr>
          <a:xfrm>
            <a:off x="6174168" y="1181784"/>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3" name="Forma livre 42"/>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Forma livre 220"/>
          <p:cNvSpPr/>
          <p:nvPr/>
        </p:nvSpPr>
        <p:spPr bwMode="auto">
          <a:xfrm rot="16410421">
            <a:off x="2932293" y="1410671"/>
            <a:ext cx="3647360" cy="461634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 name="connsiteX0" fmla="*/ 2861606 w 2947004"/>
              <a:gd name="connsiteY0" fmla="*/ 1446598 h 3120873"/>
              <a:gd name="connsiteX1" fmla="*/ 2850837 w 2947004"/>
              <a:gd name="connsiteY1" fmla="*/ 1365743 h 3120873"/>
              <a:gd name="connsiteX2" fmla="*/ 2284604 w 2947004"/>
              <a:gd name="connsiteY2" fmla="*/ 516977 h 3120873"/>
              <a:gd name="connsiteX3" fmla="*/ 1856906 w 2947004"/>
              <a:gd name="connsiteY3" fmla="*/ 257270 h 3120873"/>
              <a:gd name="connsiteX4" fmla="*/ 1473938 w 2947004"/>
              <a:gd name="connsiteY4" fmla="*/ 102407 h 3120873"/>
              <a:gd name="connsiteX5" fmla="*/ 1129974 w 2947004"/>
              <a:gd name="connsiteY5" fmla="*/ 93270 h 3120873"/>
              <a:gd name="connsiteX6" fmla="*/ 823886 w 2947004"/>
              <a:gd name="connsiteY6" fmla="*/ 155856 h 3120873"/>
              <a:gd name="connsiteX7" fmla="*/ 240968 w 2947004"/>
              <a:gd name="connsiteY7" fmla="*/ 494169 h 3120873"/>
              <a:gd name="connsiteX8" fmla="*/ 0 w 2947004"/>
              <a:gd name="connsiteY8" fmla="*/ 3120873 h 3120873"/>
              <a:gd name="connsiteX0" fmla="*/ 2861606 w 2947004"/>
              <a:gd name="connsiteY0" fmla="*/ 1535560 h 3209835"/>
              <a:gd name="connsiteX1" fmla="*/ 2850837 w 2947004"/>
              <a:gd name="connsiteY1" fmla="*/ 1454705 h 3209835"/>
              <a:gd name="connsiteX2" fmla="*/ 2284604 w 2947004"/>
              <a:gd name="connsiteY2" fmla="*/ 605939 h 3209835"/>
              <a:gd name="connsiteX3" fmla="*/ 1856906 w 2947004"/>
              <a:gd name="connsiteY3" fmla="*/ 346232 h 3209835"/>
              <a:gd name="connsiteX4" fmla="*/ 1473938 w 2947004"/>
              <a:gd name="connsiteY4" fmla="*/ 191369 h 3209835"/>
              <a:gd name="connsiteX5" fmla="*/ 1129974 w 2947004"/>
              <a:gd name="connsiteY5" fmla="*/ 182232 h 3209835"/>
              <a:gd name="connsiteX6" fmla="*/ 823886 w 2947004"/>
              <a:gd name="connsiteY6" fmla="*/ 244818 h 3209835"/>
              <a:gd name="connsiteX7" fmla="*/ 541424 w 2947004"/>
              <a:gd name="connsiteY7" fmla="*/ 1651139 h 3209835"/>
              <a:gd name="connsiteX8" fmla="*/ 0 w 2947004"/>
              <a:gd name="connsiteY8" fmla="*/ 3209835 h 3209835"/>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23886 w 2947004"/>
              <a:gd name="connsiteY6" fmla="*/ 164860 h 3129877"/>
              <a:gd name="connsiteX7" fmla="*/ 541424 w 2947004"/>
              <a:gd name="connsiteY7" fmla="*/ 1571181 h 3129877"/>
              <a:gd name="connsiteX8" fmla="*/ 0 w 2947004"/>
              <a:gd name="connsiteY8" fmla="*/ 3129877 h 3129877"/>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49341 w 2947004"/>
              <a:gd name="connsiteY6" fmla="*/ 1166047 h 3129877"/>
              <a:gd name="connsiteX7" fmla="*/ 541424 w 2947004"/>
              <a:gd name="connsiteY7" fmla="*/ 1571181 h 3129877"/>
              <a:gd name="connsiteX8" fmla="*/ 0 w 2947004"/>
              <a:gd name="connsiteY8" fmla="*/ 3129877 h 3129877"/>
              <a:gd name="connsiteX0" fmla="*/ 2861606 w 2947004"/>
              <a:gd name="connsiteY0" fmla="*/ 1243754 h 2918029"/>
              <a:gd name="connsiteX1" fmla="*/ 2850837 w 2947004"/>
              <a:gd name="connsiteY1" fmla="*/ 1162899 h 2918029"/>
              <a:gd name="connsiteX2" fmla="*/ 2284604 w 2947004"/>
              <a:gd name="connsiteY2" fmla="*/ 314133 h 2918029"/>
              <a:gd name="connsiteX3" fmla="*/ 1856906 w 2947004"/>
              <a:gd name="connsiteY3" fmla="*/ 54426 h 2918029"/>
              <a:gd name="connsiteX4" fmla="*/ 1572594 w 2947004"/>
              <a:gd name="connsiteY4" fmla="*/ 640691 h 2918029"/>
              <a:gd name="connsiteX5" fmla="*/ 1290604 w 2947004"/>
              <a:gd name="connsiteY5" fmla="*/ 722890 h 2918029"/>
              <a:gd name="connsiteX6" fmla="*/ 849341 w 2947004"/>
              <a:gd name="connsiteY6" fmla="*/ 954199 h 2918029"/>
              <a:gd name="connsiteX7" fmla="*/ 541424 w 2947004"/>
              <a:gd name="connsiteY7" fmla="*/ 1359333 h 2918029"/>
              <a:gd name="connsiteX8" fmla="*/ 0 w 2947004"/>
              <a:gd name="connsiteY8" fmla="*/ 2918029 h 2918029"/>
              <a:gd name="connsiteX0" fmla="*/ 2861606 w 2947004"/>
              <a:gd name="connsiteY0" fmla="*/ 1126368 h 2800643"/>
              <a:gd name="connsiteX1" fmla="*/ 2850837 w 2947004"/>
              <a:gd name="connsiteY1" fmla="*/ 1045513 h 2800643"/>
              <a:gd name="connsiteX2" fmla="*/ 2284604 w 2947004"/>
              <a:gd name="connsiteY2" fmla="*/ 196747 h 2800643"/>
              <a:gd name="connsiteX3" fmla="*/ 1919486 w 2947004"/>
              <a:gd name="connsiteY3" fmla="*/ 510200 h 2800643"/>
              <a:gd name="connsiteX4" fmla="*/ 1572594 w 2947004"/>
              <a:gd name="connsiteY4" fmla="*/ 523305 h 2800643"/>
              <a:gd name="connsiteX5" fmla="*/ 1290604 w 2947004"/>
              <a:gd name="connsiteY5" fmla="*/ 605504 h 2800643"/>
              <a:gd name="connsiteX6" fmla="*/ 849341 w 2947004"/>
              <a:gd name="connsiteY6" fmla="*/ 836813 h 2800643"/>
              <a:gd name="connsiteX7" fmla="*/ 541424 w 2947004"/>
              <a:gd name="connsiteY7" fmla="*/ 1241947 h 2800643"/>
              <a:gd name="connsiteX8" fmla="*/ 0 w 2947004"/>
              <a:gd name="connsiteY8" fmla="*/ 2800643 h 2800643"/>
              <a:gd name="connsiteX0" fmla="*/ 2861606 w 2919362"/>
              <a:gd name="connsiteY0" fmla="*/ 725655 h 2399930"/>
              <a:gd name="connsiteX1" fmla="*/ 2850837 w 2919362"/>
              <a:gd name="connsiteY1" fmla="*/ 644800 h 2399930"/>
              <a:gd name="connsiteX2" fmla="*/ 2450454 w 2919362"/>
              <a:gd name="connsiteY2" fmla="*/ 196747 h 2399930"/>
              <a:gd name="connsiteX3" fmla="*/ 1919486 w 2919362"/>
              <a:gd name="connsiteY3" fmla="*/ 109487 h 2399930"/>
              <a:gd name="connsiteX4" fmla="*/ 1572594 w 2919362"/>
              <a:gd name="connsiteY4" fmla="*/ 122592 h 2399930"/>
              <a:gd name="connsiteX5" fmla="*/ 1290604 w 2919362"/>
              <a:gd name="connsiteY5" fmla="*/ 204791 h 2399930"/>
              <a:gd name="connsiteX6" fmla="*/ 849341 w 2919362"/>
              <a:gd name="connsiteY6" fmla="*/ 436100 h 2399930"/>
              <a:gd name="connsiteX7" fmla="*/ 541424 w 2919362"/>
              <a:gd name="connsiteY7" fmla="*/ 841234 h 2399930"/>
              <a:gd name="connsiteX8" fmla="*/ 0 w 2919362"/>
              <a:gd name="connsiteY8" fmla="*/ 2399930 h 2399930"/>
              <a:gd name="connsiteX0" fmla="*/ 2861606 w 2919362"/>
              <a:gd name="connsiteY0" fmla="*/ 642923 h 2317198"/>
              <a:gd name="connsiteX1" fmla="*/ 2850837 w 2919362"/>
              <a:gd name="connsiteY1" fmla="*/ 562068 h 2317198"/>
              <a:gd name="connsiteX2" fmla="*/ 2450454 w 2919362"/>
              <a:gd name="connsiteY2" fmla="*/ 114015 h 2317198"/>
              <a:gd name="connsiteX3" fmla="*/ 1919486 w 2919362"/>
              <a:gd name="connsiteY3" fmla="*/ 26755 h 2317198"/>
              <a:gd name="connsiteX4" fmla="*/ 1572594 w 2919362"/>
              <a:gd name="connsiteY4" fmla="*/ 39860 h 2317198"/>
              <a:gd name="connsiteX5" fmla="*/ 1290604 w 2919362"/>
              <a:gd name="connsiteY5" fmla="*/ 122059 h 2317198"/>
              <a:gd name="connsiteX6" fmla="*/ 849341 w 2919362"/>
              <a:gd name="connsiteY6" fmla="*/ 353368 h 2317198"/>
              <a:gd name="connsiteX7" fmla="*/ 541424 w 2919362"/>
              <a:gd name="connsiteY7" fmla="*/ 758502 h 2317198"/>
              <a:gd name="connsiteX8" fmla="*/ 0 w 2919362"/>
              <a:gd name="connsiteY8" fmla="*/ 2317198 h 2317198"/>
              <a:gd name="connsiteX0" fmla="*/ 2861606 w 2861606"/>
              <a:gd name="connsiteY0" fmla="*/ 642923 h 2317198"/>
              <a:gd name="connsiteX1" fmla="*/ 2724233 w 2861606"/>
              <a:gd name="connsiteY1" fmla="*/ 532949 h 2317198"/>
              <a:gd name="connsiteX2" fmla="*/ 2450454 w 2861606"/>
              <a:gd name="connsiteY2" fmla="*/ 114015 h 2317198"/>
              <a:gd name="connsiteX3" fmla="*/ 1919486 w 2861606"/>
              <a:gd name="connsiteY3" fmla="*/ 26755 h 2317198"/>
              <a:gd name="connsiteX4" fmla="*/ 1572594 w 2861606"/>
              <a:gd name="connsiteY4" fmla="*/ 39860 h 2317198"/>
              <a:gd name="connsiteX5" fmla="*/ 1290604 w 2861606"/>
              <a:gd name="connsiteY5" fmla="*/ 122059 h 2317198"/>
              <a:gd name="connsiteX6" fmla="*/ 849341 w 2861606"/>
              <a:gd name="connsiteY6" fmla="*/ 353368 h 2317198"/>
              <a:gd name="connsiteX7" fmla="*/ 541424 w 2861606"/>
              <a:gd name="connsiteY7" fmla="*/ 758502 h 2317198"/>
              <a:gd name="connsiteX8" fmla="*/ 0 w 2861606"/>
              <a:gd name="connsiteY8"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91467"/>
              <a:gd name="connsiteY0" fmla="*/ 642923 h 2317198"/>
              <a:gd name="connsiteX1" fmla="*/ 2988633 w 2991467"/>
              <a:gd name="connsiteY1" fmla="*/ 539231 h 2317198"/>
              <a:gd name="connsiteX2" fmla="*/ 2844602 w 2991467"/>
              <a:gd name="connsiteY2" fmla="*/ 480318 h 2317198"/>
              <a:gd name="connsiteX3" fmla="*/ 2450454 w 2991467"/>
              <a:gd name="connsiteY3" fmla="*/ 114015 h 2317198"/>
              <a:gd name="connsiteX4" fmla="*/ 1919486 w 2991467"/>
              <a:gd name="connsiteY4" fmla="*/ 26755 h 2317198"/>
              <a:gd name="connsiteX5" fmla="*/ 1572594 w 2991467"/>
              <a:gd name="connsiteY5" fmla="*/ 39860 h 2317198"/>
              <a:gd name="connsiteX6" fmla="*/ 1290604 w 2991467"/>
              <a:gd name="connsiteY6" fmla="*/ 122059 h 2317198"/>
              <a:gd name="connsiteX7" fmla="*/ 849341 w 2991467"/>
              <a:gd name="connsiteY7" fmla="*/ 353368 h 2317198"/>
              <a:gd name="connsiteX8" fmla="*/ 541424 w 2991467"/>
              <a:gd name="connsiteY8" fmla="*/ 758502 h 2317198"/>
              <a:gd name="connsiteX9" fmla="*/ 0 w 2991467"/>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9242"/>
              <a:gd name="connsiteY0" fmla="*/ 642923 h 2317198"/>
              <a:gd name="connsiteX1" fmla="*/ 3016408 w 3019242"/>
              <a:gd name="connsiteY1" fmla="*/ 568271 h 2317198"/>
              <a:gd name="connsiteX2" fmla="*/ 2844602 w 3019242"/>
              <a:gd name="connsiteY2" fmla="*/ 480318 h 2317198"/>
              <a:gd name="connsiteX3" fmla="*/ 2450454 w 3019242"/>
              <a:gd name="connsiteY3" fmla="*/ 114015 h 2317198"/>
              <a:gd name="connsiteX4" fmla="*/ 1919486 w 3019242"/>
              <a:gd name="connsiteY4" fmla="*/ 26755 h 2317198"/>
              <a:gd name="connsiteX5" fmla="*/ 1572594 w 3019242"/>
              <a:gd name="connsiteY5" fmla="*/ 39860 h 2317198"/>
              <a:gd name="connsiteX6" fmla="*/ 1290604 w 3019242"/>
              <a:gd name="connsiteY6" fmla="*/ 122059 h 2317198"/>
              <a:gd name="connsiteX7" fmla="*/ 849341 w 3019242"/>
              <a:gd name="connsiteY7" fmla="*/ 353368 h 2317198"/>
              <a:gd name="connsiteX8" fmla="*/ 541424 w 3019242"/>
              <a:gd name="connsiteY8" fmla="*/ 758502 h 2317198"/>
              <a:gd name="connsiteX9" fmla="*/ 0 w 3019242"/>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58328"/>
              <a:gd name="connsiteY0" fmla="*/ 642923 h 2317198"/>
              <a:gd name="connsiteX1" fmla="*/ 2955494 w 2958328"/>
              <a:gd name="connsiteY1" fmla="*/ 524212 h 2317198"/>
              <a:gd name="connsiteX2" fmla="*/ 2844602 w 2958328"/>
              <a:gd name="connsiteY2" fmla="*/ 480318 h 2317198"/>
              <a:gd name="connsiteX3" fmla="*/ 2450454 w 2958328"/>
              <a:gd name="connsiteY3" fmla="*/ 114015 h 2317198"/>
              <a:gd name="connsiteX4" fmla="*/ 1919486 w 2958328"/>
              <a:gd name="connsiteY4" fmla="*/ 26755 h 2317198"/>
              <a:gd name="connsiteX5" fmla="*/ 1572594 w 2958328"/>
              <a:gd name="connsiteY5" fmla="*/ 39860 h 2317198"/>
              <a:gd name="connsiteX6" fmla="*/ 1290604 w 2958328"/>
              <a:gd name="connsiteY6" fmla="*/ 122059 h 2317198"/>
              <a:gd name="connsiteX7" fmla="*/ 849341 w 2958328"/>
              <a:gd name="connsiteY7" fmla="*/ 353368 h 2317198"/>
              <a:gd name="connsiteX8" fmla="*/ 541424 w 2958328"/>
              <a:gd name="connsiteY8" fmla="*/ 758502 h 2317198"/>
              <a:gd name="connsiteX9" fmla="*/ 0 w 2958328"/>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6144"/>
              <a:gd name="connsiteY0" fmla="*/ 642923 h 2317198"/>
              <a:gd name="connsiteX1" fmla="*/ 3013310 w 3016144"/>
              <a:gd name="connsiteY1" fmla="*/ 522028 h 2317198"/>
              <a:gd name="connsiteX2" fmla="*/ 2844602 w 3016144"/>
              <a:gd name="connsiteY2" fmla="*/ 480318 h 2317198"/>
              <a:gd name="connsiteX3" fmla="*/ 2450454 w 3016144"/>
              <a:gd name="connsiteY3" fmla="*/ 114015 h 2317198"/>
              <a:gd name="connsiteX4" fmla="*/ 1919486 w 3016144"/>
              <a:gd name="connsiteY4" fmla="*/ 26755 h 2317198"/>
              <a:gd name="connsiteX5" fmla="*/ 1572594 w 3016144"/>
              <a:gd name="connsiteY5" fmla="*/ 39860 h 2317198"/>
              <a:gd name="connsiteX6" fmla="*/ 1290604 w 3016144"/>
              <a:gd name="connsiteY6" fmla="*/ 122059 h 2317198"/>
              <a:gd name="connsiteX7" fmla="*/ 849341 w 3016144"/>
              <a:gd name="connsiteY7" fmla="*/ 353368 h 2317198"/>
              <a:gd name="connsiteX8" fmla="*/ 541424 w 3016144"/>
              <a:gd name="connsiteY8" fmla="*/ 758502 h 2317198"/>
              <a:gd name="connsiteX9" fmla="*/ 0 w 3016144"/>
              <a:gd name="connsiteY9" fmla="*/ 2317198 h 2317198"/>
              <a:gd name="connsiteX0" fmla="*/ 2861606 w 3041826"/>
              <a:gd name="connsiteY0" fmla="*/ 642923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3041826"/>
              <a:gd name="connsiteY0" fmla="*/ 673322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2881777"/>
              <a:gd name="connsiteY0" fmla="*/ 673322 h 2317198"/>
              <a:gd name="connsiteX1" fmla="*/ 2673504 w 2881777"/>
              <a:gd name="connsiteY1" fmla="*/ 606411 h 2317198"/>
              <a:gd name="connsiteX2" fmla="*/ 2844602 w 2881777"/>
              <a:gd name="connsiteY2" fmla="*/ 480318 h 2317198"/>
              <a:gd name="connsiteX3" fmla="*/ 2450454 w 2881777"/>
              <a:gd name="connsiteY3" fmla="*/ 114015 h 2317198"/>
              <a:gd name="connsiteX4" fmla="*/ 1919486 w 2881777"/>
              <a:gd name="connsiteY4" fmla="*/ 26755 h 2317198"/>
              <a:gd name="connsiteX5" fmla="*/ 1572594 w 2881777"/>
              <a:gd name="connsiteY5" fmla="*/ 39860 h 2317198"/>
              <a:gd name="connsiteX6" fmla="*/ 1290604 w 2881777"/>
              <a:gd name="connsiteY6" fmla="*/ 122059 h 2317198"/>
              <a:gd name="connsiteX7" fmla="*/ 849341 w 2881777"/>
              <a:gd name="connsiteY7" fmla="*/ 353368 h 2317198"/>
              <a:gd name="connsiteX8" fmla="*/ 541424 w 2881777"/>
              <a:gd name="connsiteY8" fmla="*/ 758502 h 2317198"/>
              <a:gd name="connsiteX9" fmla="*/ 0 w 2881777"/>
              <a:gd name="connsiteY9" fmla="*/ 2317198 h 2317198"/>
              <a:gd name="connsiteX0" fmla="*/ 2796221 w 2902230"/>
              <a:gd name="connsiteY0" fmla="*/ 673322 h 2317198"/>
              <a:gd name="connsiteX1" fmla="*/ 2844602 w 2902230"/>
              <a:gd name="connsiteY1" fmla="*/ 480318 h 2317198"/>
              <a:gd name="connsiteX2" fmla="*/ 2450454 w 2902230"/>
              <a:gd name="connsiteY2" fmla="*/ 114015 h 2317198"/>
              <a:gd name="connsiteX3" fmla="*/ 1919486 w 2902230"/>
              <a:gd name="connsiteY3" fmla="*/ 26755 h 2317198"/>
              <a:gd name="connsiteX4" fmla="*/ 1572594 w 2902230"/>
              <a:gd name="connsiteY4" fmla="*/ 39860 h 2317198"/>
              <a:gd name="connsiteX5" fmla="*/ 1290604 w 2902230"/>
              <a:gd name="connsiteY5" fmla="*/ 122059 h 2317198"/>
              <a:gd name="connsiteX6" fmla="*/ 849341 w 2902230"/>
              <a:gd name="connsiteY6" fmla="*/ 353368 h 2317198"/>
              <a:gd name="connsiteX7" fmla="*/ 541424 w 2902230"/>
              <a:gd name="connsiteY7" fmla="*/ 758502 h 2317198"/>
              <a:gd name="connsiteX8" fmla="*/ 0 w 2902230"/>
              <a:gd name="connsiteY8" fmla="*/ 2317198 h 2317198"/>
              <a:gd name="connsiteX0" fmla="*/ 2901222 w 2911301"/>
              <a:gd name="connsiteY0" fmla="*/ 562035 h 2317198"/>
              <a:gd name="connsiteX1" fmla="*/ 2844602 w 2911301"/>
              <a:gd name="connsiteY1" fmla="*/ 48031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62035 h 2317198"/>
              <a:gd name="connsiteX1" fmla="*/ 2767874 w 2911301"/>
              <a:gd name="connsiteY1" fmla="*/ 38820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04765"/>
              <a:gd name="connsiteY0" fmla="*/ 559851 h 2315014"/>
              <a:gd name="connsiteX1" fmla="*/ 2904765 w 2904765"/>
              <a:gd name="connsiteY1" fmla="*/ 595491 h 2315014"/>
              <a:gd name="connsiteX2" fmla="*/ 2767874 w 2904765"/>
              <a:gd name="connsiteY2" fmla="*/ 386024 h 2315014"/>
              <a:gd name="connsiteX3" fmla="*/ 2392637 w 2904765"/>
              <a:gd name="connsiteY3" fmla="*/ 114015 h 2315014"/>
              <a:gd name="connsiteX4" fmla="*/ 1919486 w 2904765"/>
              <a:gd name="connsiteY4" fmla="*/ 24571 h 2315014"/>
              <a:gd name="connsiteX5" fmla="*/ 1572594 w 2904765"/>
              <a:gd name="connsiteY5" fmla="*/ 37676 h 2315014"/>
              <a:gd name="connsiteX6" fmla="*/ 1290604 w 2904765"/>
              <a:gd name="connsiteY6" fmla="*/ 119875 h 2315014"/>
              <a:gd name="connsiteX7" fmla="*/ 849341 w 2904765"/>
              <a:gd name="connsiteY7" fmla="*/ 351184 h 2315014"/>
              <a:gd name="connsiteX8" fmla="*/ 541424 w 2904765"/>
              <a:gd name="connsiteY8" fmla="*/ 756318 h 2315014"/>
              <a:gd name="connsiteX9" fmla="*/ 0 w 2904765"/>
              <a:gd name="connsiteY9" fmla="*/ 2315014 h 2315014"/>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35809 w 2904765"/>
              <a:gd name="connsiteY8" fmla="*/ 780648 h 2303166"/>
              <a:gd name="connsiteX9" fmla="*/ 0 w 2904765"/>
              <a:gd name="connsiteY9" fmla="*/ 2303166 h 2303166"/>
              <a:gd name="connsiteX0" fmla="*/ 2916517 w 2920060"/>
              <a:gd name="connsiteY0" fmla="*/ 548003 h 2303744"/>
              <a:gd name="connsiteX1" fmla="*/ 2920060 w 2920060"/>
              <a:gd name="connsiteY1" fmla="*/ 583643 h 2303744"/>
              <a:gd name="connsiteX2" fmla="*/ 2783169 w 2920060"/>
              <a:gd name="connsiteY2" fmla="*/ 374176 h 2303744"/>
              <a:gd name="connsiteX3" fmla="*/ 2407932 w 2920060"/>
              <a:gd name="connsiteY3" fmla="*/ 102167 h 2303744"/>
              <a:gd name="connsiteX4" fmla="*/ 1934780 w 2920060"/>
              <a:gd name="connsiteY4" fmla="*/ 12723 h 2303744"/>
              <a:gd name="connsiteX5" fmla="*/ 1587888 w 2920060"/>
              <a:gd name="connsiteY5" fmla="*/ 25828 h 2303744"/>
              <a:gd name="connsiteX6" fmla="*/ 1305899 w 2920060"/>
              <a:gd name="connsiteY6" fmla="*/ 108027 h 2303744"/>
              <a:gd name="connsiteX7" fmla="*/ 868178 w 2920060"/>
              <a:gd name="connsiteY7" fmla="*/ 374974 h 2303744"/>
              <a:gd name="connsiteX8" fmla="*/ 551104 w 2920060"/>
              <a:gd name="connsiteY8" fmla="*/ 780648 h 2303744"/>
              <a:gd name="connsiteX9" fmla="*/ 0 w 2920060"/>
              <a:gd name="connsiteY9" fmla="*/ 2303744 h 2303744"/>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68178 w 2920060"/>
              <a:gd name="connsiteY7" fmla="*/ 365030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26690 w 2920060"/>
              <a:gd name="connsiteY7" fmla="*/ 378547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40481 w 2920060"/>
              <a:gd name="connsiteY7" fmla="*/ 386066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38708 w 2920060"/>
              <a:gd name="connsiteY9" fmla="*/ 1373858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133627 w 2920060"/>
              <a:gd name="connsiteY6" fmla="*/ 186049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1789 h 2287530"/>
              <a:gd name="connsiteX1" fmla="*/ 2920060 w 2920060"/>
              <a:gd name="connsiteY1" fmla="*/ 567429 h 2287530"/>
              <a:gd name="connsiteX2" fmla="*/ 2783169 w 2920060"/>
              <a:gd name="connsiteY2" fmla="*/ 357962 h 2287530"/>
              <a:gd name="connsiteX3" fmla="*/ 2407932 w 2920060"/>
              <a:gd name="connsiteY3" fmla="*/ 85953 h 2287530"/>
              <a:gd name="connsiteX4" fmla="*/ 1912736 w 2920060"/>
              <a:gd name="connsiteY4" fmla="*/ 13664 h 2287530"/>
              <a:gd name="connsiteX5" fmla="*/ 1529407 w 2920060"/>
              <a:gd name="connsiteY5" fmla="*/ 28145 h 2287530"/>
              <a:gd name="connsiteX6" fmla="*/ 1133627 w 2920060"/>
              <a:gd name="connsiteY6" fmla="*/ 179779 h 2287530"/>
              <a:gd name="connsiteX7" fmla="*/ 765186 w 2920060"/>
              <a:gd name="connsiteY7" fmla="*/ 446851 h 2287530"/>
              <a:gd name="connsiteX8" fmla="*/ 492463 w 2920060"/>
              <a:gd name="connsiteY8" fmla="*/ 907704 h 2287530"/>
              <a:gd name="connsiteX9" fmla="*/ 321998 w 2920060"/>
              <a:gd name="connsiteY9" fmla="*/ 1375500 h 2287530"/>
              <a:gd name="connsiteX10" fmla="*/ 0 w 2920060"/>
              <a:gd name="connsiteY10" fmla="*/ 2287530 h 2287530"/>
              <a:gd name="connsiteX0" fmla="*/ 2916517 w 2920060"/>
              <a:gd name="connsiteY0" fmla="*/ 548004 h 2303745"/>
              <a:gd name="connsiteX1" fmla="*/ 2920060 w 2920060"/>
              <a:gd name="connsiteY1" fmla="*/ 583644 h 2303745"/>
              <a:gd name="connsiteX2" fmla="*/ 2783169 w 2920060"/>
              <a:gd name="connsiteY2" fmla="*/ 374177 h 2303745"/>
              <a:gd name="connsiteX3" fmla="*/ 2407932 w 2920060"/>
              <a:gd name="connsiteY3" fmla="*/ 102168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35836 h 2291577"/>
              <a:gd name="connsiteX1" fmla="*/ 2920060 w 2920060"/>
              <a:gd name="connsiteY1" fmla="*/ 571476 h 2291577"/>
              <a:gd name="connsiteX2" fmla="*/ 2783169 w 2920060"/>
              <a:gd name="connsiteY2" fmla="*/ 362009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20060"/>
              <a:gd name="connsiteY0" fmla="*/ 535836 h 2291577"/>
              <a:gd name="connsiteX1" fmla="*/ 2920060 w 2920060"/>
              <a:gd name="connsiteY1" fmla="*/ 571476 h 2291577"/>
              <a:gd name="connsiteX2" fmla="*/ 2715754 w 2920060"/>
              <a:gd name="connsiteY2" fmla="*/ 288880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37703"/>
              <a:gd name="connsiteY0" fmla="*/ 535836 h 2291577"/>
              <a:gd name="connsiteX1" fmla="*/ 2899772 w 2937703"/>
              <a:gd name="connsiteY1" fmla="*/ 564202 h 2291577"/>
              <a:gd name="connsiteX2" fmla="*/ 2715754 w 2937703"/>
              <a:gd name="connsiteY2" fmla="*/ 288880 h 2291577"/>
              <a:gd name="connsiteX3" fmla="*/ 2364492 w 2937703"/>
              <a:gd name="connsiteY3" fmla="*/ 101146 h 2291577"/>
              <a:gd name="connsiteX4" fmla="*/ 1938325 w 2937703"/>
              <a:gd name="connsiteY4" fmla="*/ 12723 h 2291577"/>
              <a:gd name="connsiteX5" fmla="*/ 1529407 w 2937703"/>
              <a:gd name="connsiteY5" fmla="*/ 32192 h 2291577"/>
              <a:gd name="connsiteX6" fmla="*/ 1133627 w 2937703"/>
              <a:gd name="connsiteY6" fmla="*/ 183826 h 2291577"/>
              <a:gd name="connsiteX7" fmla="*/ 765186 w 2937703"/>
              <a:gd name="connsiteY7" fmla="*/ 450898 h 2291577"/>
              <a:gd name="connsiteX8" fmla="*/ 492463 w 2937703"/>
              <a:gd name="connsiteY8" fmla="*/ 911751 h 2291577"/>
              <a:gd name="connsiteX9" fmla="*/ 321998 w 2937703"/>
              <a:gd name="connsiteY9" fmla="*/ 1379547 h 2291577"/>
              <a:gd name="connsiteX10" fmla="*/ 0 w 2937703"/>
              <a:gd name="connsiteY10" fmla="*/ 2291577 h 2291577"/>
              <a:gd name="connsiteX0" fmla="*/ 2916517 w 2916517"/>
              <a:gd name="connsiteY0" fmla="*/ 535836 h 2291577"/>
              <a:gd name="connsiteX1" fmla="*/ 2715754 w 2916517"/>
              <a:gd name="connsiteY1" fmla="*/ 288880 h 2291577"/>
              <a:gd name="connsiteX2" fmla="*/ 2364492 w 2916517"/>
              <a:gd name="connsiteY2" fmla="*/ 101146 h 2291577"/>
              <a:gd name="connsiteX3" fmla="*/ 1938325 w 2916517"/>
              <a:gd name="connsiteY3" fmla="*/ 12723 h 2291577"/>
              <a:gd name="connsiteX4" fmla="*/ 1529407 w 2916517"/>
              <a:gd name="connsiteY4" fmla="*/ 32192 h 2291577"/>
              <a:gd name="connsiteX5" fmla="*/ 1133627 w 2916517"/>
              <a:gd name="connsiteY5" fmla="*/ 183826 h 2291577"/>
              <a:gd name="connsiteX6" fmla="*/ 765186 w 2916517"/>
              <a:gd name="connsiteY6" fmla="*/ 450898 h 2291577"/>
              <a:gd name="connsiteX7" fmla="*/ 492463 w 2916517"/>
              <a:gd name="connsiteY7" fmla="*/ 911751 h 2291577"/>
              <a:gd name="connsiteX8" fmla="*/ 321998 w 2916517"/>
              <a:gd name="connsiteY8" fmla="*/ 1379547 h 2291577"/>
              <a:gd name="connsiteX9" fmla="*/ 0 w 2916517"/>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9407 w 2933963"/>
              <a:gd name="connsiteY4" fmla="*/ 29683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963" h="2289068">
                <a:moveTo>
                  <a:pt x="2933963" y="578914"/>
                </a:moveTo>
                <a:cubicBezTo>
                  <a:pt x="2897936" y="511009"/>
                  <a:pt x="2807758" y="358819"/>
                  <a:pt x="2715754" y="286371"/>
                </a:cubicBezTo>
                <a:cubicBezTo>
                  <a:pt x="2626058" y="215502"/>
                  <a:pt x="2544798" y="163462"/>
                  <a:pt x="2364492" y="98637"/>
                </a:cubicBezTo>
                <a:cubicBezTo>
                  <a:pt x="2133393" y="12762"/>
                  <a:pt x="2077433" y="18988"/>
                  <a:pt x="1935094" y="5270"/>
                </a:cubicBezTo>
                <a:cubicBezTo>
                  <a:pt x="1779983" y="0"/>
                  <a:pt x="1647024" y="2860"/>
                  <a:pt x="1521889" y="36721"/>
                </a:cubicBezTo>
                <a:cubicBezTo>
                  <a:pt x="1396754" y="70582"/>
                  <a:pt x="1259744" y="112706"/>
                  <a:pt x="1133627" y="181317"/>
                </a:cubicBezTo>
                <a:cubicBezTo>
                  <a:pt x="1007510" y="249928"/>
                  <a:pt x="872047" y="327068"/>
                  <a:pt x="765186" y="448389"/>
                </a:cubicBezTo>
                <a:cubicBezTo>
                  <a:pt x="658325" y="569710"/>
                  <a:pt x="566328" y="754467"/>
                  <a:pt x="492463" y="909242"/>
                </a:cubicBezTo>
                <a:cubicBezTo>
                  <a:pt x="418598" y="1064017"/>
                  <a:pt x="404075" y="1147067"/>
                  <a:pt x="321998" y="1377038"/>
                </a:cubicBezTo>
                <a:cubicBezTo>
                  <a:pt x="239921" y="1607009"/>
                  <a:pt x="56451" y="2135744"/>
                  <a:pt x="0" y="2289068"/>
                </a:cubicBezTo>
              </a:path>
            </a:pathLst>
          </a:custGeom>
          <a:noFill/>
          <a:ln w="63500" cap="flat" cmpd="sng" algn="ctr">
            <a:solidFill>
              <a:schemeClr val="bg1"/>
            </a:solidFill>
            <a:prstDash val="sysDot"/>
            <a:round/>
            <a:headEnd type="none" w="sm" len="sm"/>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8" name="Grupo 127"/>
          <p:cNvGrpSpPr/>
          <p:nvPr/>
        </p:nvGrpSpPr>
        <p:grpSpPr>
          <a:xfrm>
            <a:off x="3438390" y="4355154"/>
            <a:ext cx="828000" cy="828000"/>
            <a:chOff x="7877310" y="781558"/>
            <a:chExt cx="828000" cy="828000"/>
          </a:xfrm>
        </p:grpSpPr>
        <p:sp>
          <p:nvSpPr>
            <p:cNvPr id="244" name="Elipse 243"/>
            <p:cNvSpPr>
              <a:spLocks/>
            </p:cNvSpPr>
            <p:nvPr/>
          </p:nvSpPr>
          <p:spPr bwMode="auto">
            <a:xfrm>
              <a:off x="7877310" y="781558"/>
              <a:ext cx="828000" cy="828000"/>
            </a:xfrm>
            <a:prstGeom prst="ellipse">
              <a:avLst/>
            </a:prstGeom>
            <a:gradFill flip="none" rotWithShape="1">
              <a:gsLst>
                <a:gs pos="79000">
                  <a:srgbClr val="3788FF">
                    <a:alpha val="0"/>
                  </a:srgbClr>
                </a:gs>
                <a:gs pos="18000">
                  <a:srgbClr val="3788FF">
                    <a:alpha val="86000"/>
                  </a:srgbClr>
                </a:gs>
                <a:gs pos="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5" name="Elipse 244"/>
            <p:cNvSpPr>
              <a:spLocks noChangeAspect="1"/>
            </p:cNvSpPr>
            <p:nvPr/>
          </p:nvSpPr>
          <p:spPr bwMode="auto">
            <a:xfrm>
              <a:off x="8231068" y="1131468"/>
              <a:ext cx="120438" cy="120439"/>
            </a:xfrm>
            <a:prstGeom prst="ellipse">
              <a:avLst/>
            </a:prstGeom>
            <a:gradFill>
              <a:gsLst>
                <a:gs pos="97000">
                  <a:srgbClr val="7030A0">
                    <a:alpha val="28000"/>
                  </a:srgbClr>
                </a:gs>
                <a:gs pos="4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pic>
        <p:nvPicPr>
          <p:cNvPr id="2" name="Imagem 1"/>
          <p:cNvPicPr>
            <a:picLocks noChangeAspect="1"/>
          </p:cNvPicPr>
          <p:nvPr/>
        </p:nvPicPr>
        <p:blipFill>
          <a:blip r:embed="rId4"/>
          <a:stretch>
            <a:fillRect/>
          </a:stretch>
        </p:blipFill>
        <p:spPr>
          <a:xfrm>
            <a:off x="6280266" y="4605310"/>
            <a:ext cx="1118412" cy="839914"/>
          </a:xfrm>
          <a:prstGeom prst="rect">
            <a:avLst/>
          </a:prstGeom>
        </p:spPr>
      </p:pic>
    </p:spTree>
    <p:extLst>
      <p:ext uri="{BB962C8B-B14F-4D97-AF65-F5344CB8AC3E}">
        <p14:creationId xmlns:p14="http://schemas.microsoft.com/office/powerpoint/2010/main" val="3086547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wipe(up)">
                                      <p:cBhvr>
                                        <p:cTn id="7" dur="30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rius B, the white-dwarf companion to Sirius, compared to the size of Earth"/>
          <p:cNvPicPr>
            <a:picLocks noChangeAspect="1" noChangeArrowheads="1"/>
          </p:cNvPicPr>
          <p:nvPr/>
        </p:nvPicPr>
        <p:blipFill>
          <a:blip r:embed="rId3" cstate="print"/>
          <a:srcRect/>
          <a:stretch>
            <a:fillRect/>
          </a:stretch>
        </p:blipFill>
        <p:spPr bwMode="auto">
          <a:xfrm>
            <a:off x="0" y="836712"/>
            <a:ext cx="9191148" cy="6021289"/>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smtClean="0">
                <a:solidFill>
                  <a:schemeClr val="bg1"/>
                </a:solidFill>
                <a:latin typeface="Century Gothic" pitchFamily="34" charset="0"/>
              </a:rPr>
              <a:t>Tamanho de uma anã branca</a:t>
            </a:r>
          </a:p>
        </p:txBody>
      </p:sp>
      <p:sp>
        <p:nvSpPr>
          <p:cNvPr id="5" name="Text Box 141"/>
          <p:cNvSpPr txBox="1">
            <a:spLocks noChangeArrowheads="1"/>
          </p:cNvSpPr>
          <p:nvPr/>
        </p:nvSpPr>
        <p:spPr bwMode="auto">
          <a:xfrm>
            <a:off x="215281" y="6536377"/>
            <a:ext cx="7433445" cy="276999"/>
          </a:xfrm>
          <a:prstGeom prst="rect">
            <a:avLst/>
          </a:prstGeom>
          <a:noFill/>
          <a:ln w="9525">
            <a:noFill/>
            <a:miter lim="800000"/>
            <a:headEnd/>
            <a:tailEnd/>
          </a:ln>
        </p:spPr>
        <p:txBody>
          <a:bodyPr wrap="none">
            <a:spAutoFit/>
          </a:bodyPr>
          <a:lstStyle/>
          <a:p>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a:t>
            </a:r>
            <a:r>
              <a:rPr lang="pt-BR" sz="1200" dirty="0" smtClean="0">
                <a:solidFill>
                  <a:schemeClr val="accent1">
                    <a:lumMod val="75000"/>
                  </a:schemeClr>
                </a:solidFill>
              </a:rPr>
              <a:t>http://ircamera.as.arizona.edu/NatSci102/NatSci102/lectures/starevolution.htm</a:t>
            </a:r>
            <a:endParaRPr lang="pt-BR" sz="1200" dirty="0">
              <a:solidFill>
                <a:schemeClr val="accent1">
                  <a:lumMod val="75000"/>
                </a:schemeClr>
              </a:solidFill>
            </a:endParaRPr>
          </a:p>
        </p:txBody>
      </p:sp>
      <p:sp>
        <p:nvSpPr>
          <p:cNvPr id="6" name="Retângulo 5"/>
          <p:cNvSpPr/>
          <p:nvPr/>
        </p:nvSpPr>
        <p:spPr bwMode="auto">
          <a:xfrm>
            <a:off x="4644008" y="836712"/>
            <a:ext cx="4499992" cy="554461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2062798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00125" y="2564904"/>
            <a:ext cx="7162800" cy="1060569"/>
          </a:xfrm>
        </p:spPr>
        <p:txBody>
          <a:bodyPr lIns="92160" tIns="46080" rIns="92160" bIns="46080">
            <a:spAutoFit/>
          </a:bodyPr>
          <a:lstStyle/>
          <a:p>
            <a:pPr>
              <a:lnSpc>
                <a:spcPct val="150000"/>
              </a:lnSpc>
              <a:defRPr/>
            </a:pPr>
            <a:r>
              <a:rPr lang="pt-BR" sz="4800" b="0" dirty="0" smtClean="0">
                <a:solidFill>
                  <a:schemeClr val="bg1"/>
                </a:solidFill>
                <a:latin typeface="Century Gothic" pitchFamily="34" charset="0"/>
              </a:rPr>
              <a:t>Formação Estelar</a:t>
            </a:r>
          </a:p>
        </p:txBody>
      </p:sp>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irius B, the white-dwarf companion to Sirius, compared to the size of Earth"/>
          <p:cNvPicPr>
            <a:picLocks noChangeAspect="1" noChangeArrowheads="1"/>
          </p:cNvPicPr>
          <p:nvPr/>
        </p:nvPicPr>
        <p:blipFill>
          <a:blip r:embed="rId3" cstate="print"/>
          <a:srcRect/>
          <a:stretch>
            <a:fillRect/>
          </a:stretch>
        </p:blipFill>
        <p:spPr bwMode="auto">
          <a:xfrm>
            <a:off x="0" y="836712"/>
            <a:ext cx="9191148" cy="6021289"/>
          </a:xfrm>
          <a:prstGeom prst="rect">
            <a:avLst/>
          </a:prstGeom>
          <a:noFill/>
        </p:spPr>
      </p:pic>
      <p:sp>
        <p:nvSpPr>
          <p:cNvPr id="34818" name="Rectangle 2"/>
          <p:cNvSpPr>
            <a:spLocks noGrp="1" noChangeArrowheads="1"/>
          </p:cNvSpPr>
          <p:nvPr>
            <p:ph type="title"/>
          </p:nvPr>
        </p:nvSpPr>
        <p:spPr>
          <a:xfrm>
            <a:off x="714375" y="0"/>
            <a:ext cx="7772400" cy="1143000"/>
          </a:xfrm>
        </p:spPr>
        <p:txBody>
          <a:bodyPr/>
          <a:lstStyle/>
          <a:p>
            <a:r>
              <a:rPr lang="pt-BR" sz="4000" smtClean="0">
                <a:solidFill>
                  <a:schemeClr val="bg1"/>
                </a:solidFill>
                <a:latin typeface="Century Gothic" pitchFamily="34" charset="0"/>
              </a:rPr>
              <a:t>Tamanho de uma anã branca</a:t>
            </a:r>
          </a:p>
        </p:txBody>
      </p:sp>
      <p:sp>
        <p:nvSpPr>
          <p:cNvPr id="5" name="Text Box 141"/>
          <p:cNvSpPr txBox="1">
            <a:spLocks noChangeArrowheads="1"/>
          </p:cNvSpPr>
          <p:nvPr/>
        </p:nvSpPr>
        <p:spPr bwMode="auto">
          <a:xfrm>
            <a:off x="215281" y="6536377"/>
            <a:ext cx="7433445" cy="276999"/>
          </a:xfrm>
          <a:prstGeom prst="rect">
            <a:avLst/>
          </a:prstGeom>
          <a:noFill/>
          <a:ln w="9525">
            <a:noFill/>
            <a:miter lim="800000"/>
            <a:headEnd/>
            <a:tailEnd/>
          </a:ln>
        </p:spPr>
        <p:txBody>
          <a:bodyPr wrap="none">
            <a:spAutoFit/>
          </a:bodyPr>
          <a:lstStyle/>
          <a:p>
            <a:r>
              <a:rPr lang="pt-BR" sz="1200" dirty="0">
                <a:solidFill>
                  <a:schemeClr val="accent1">
                    <a:lumMod val="75000"/>
                  </a:schemeClr>
                </a:solidFill>
                <a:latin typeface="Century Gothic" pitchFamily="34" charset="0"/>
              </a:rPr>
              <a:t>Crédito da </a:t>
            </a:r>
            <a:r>
              <a:rPr lang="pt-BR" sz="1200" dirty="0" smtClean="0">
                <a:solidFill>
                  <a:schemeClr val="accent1">
                    <a:lumMod val="75000"/>
                  </a:schemeClr>
                </a:solidFill>
                <a:latin typeface="Century Gothic" pitchFamily="34" charset="0"/>
              </a:rPr>
              <a:t>imagem: </a:t>
            </a:r>
            <a:r>
              <a:rPr lang="pt-BR" sz="1200" dirty="0" smtClean="0">
                <a:solidFill>
                  <a:schemeClr val="accent1">
                    <a:lumMod val="75000"/>
                  </a:schemeClr>
                </a:solidFill>
              </a:rPr>
              <a:t>http://ircamera.as.arizona.edu/NatSci102/NatSci102/lectures/starevolution.htm</a:t>
            </a:r>
            <a:endParaRPr lang="pt-BR" sz="1200" dirty="0">
              <a:solidFill>
                <a:schemeClr val="accent1">
                  <a:lumMod val="75000"/>
                </a:schemeClr>
              </a:solidFill>
            </a:endParaRPr>
          </a:p>
        </p:txBody>
      </p:sp>
    </p:spTree>
    <p:extLst>
      <p:ext uri="{BB962C8B-B14F-4D97-AF65-F5344CB8AC3E}">
        <p14:creationId xmlns:p14="http://schemas.microsoft.com/office/powerpoint/2010/main" val="3843712727"/>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pt-BR" dirty="0" smtClean="0">
                <a:solidFill>
                  <a:schemeClr val="bg1"/>
                </a:solidFill>
                <a:latin typeface="Century Gothic" pitchFamily="34" charset="0"/>
              </a:rPr>
              <a:t>Densidade de </a:t>
            </a:r>
            <a:br>
              <a:rPr lang="pt-BR" dirty="0" smtClean="0">
                <a:solidFill>
                  <a:schemeClr val="bg1"/>
                </a:solidFill>
                <a:latin typeface="Century Gothic" pitchFamily="34" charset="0"/>
              </a:rPr>
            </a:br>
            <a:r>
              <a:rPr lang="pt-BR" dirty="0" smtClean="0">
                <a:solidFill>
                  <a:schemeClr val="bg1"/>
                </a:solidFill>
                <a:latin typeface="Century Gothic" pitchFamily="34" charset="0"/>
              </a:rPr>
              <a:t>uma anã branca</a:t>
            </a:r>
          </a:p>
        </p:txBody>
      </p:sp>
      <p:sp>
        <p:nvSpPr>
          <p:cNvPr id="33795" name="Rectangle 3"/>
          <p:cNvSpPr>
            <a:spLocks noGrp="1" noChangeArrowheads="1"/>
          </p:cNvSpPr>
          <p:nvPr>
            <p:ph type="body" idx="1"/>
          </p:nvPr>
        </p:nvSpPr>
        <p:spPr>
          <a:xfrm>
            <a:off x="760040" y="1340768"/>
            <a:ext cx="7772400" cy="2527920"/>
          </a:xfrm>
        </p:spPr>
        <p:txBody>
          <a:bodyPr/>
          <a:lstStyle/>
          <a:p>
            <a:pPr>
              <a:buFont typeface="Wingdings" pitchFamily="2" charset="2"/>
              <a:buChar char="v"/>
            </a:pPr>
            <a:endParaRPr lang="pt-BR" sz="4800" dirty="0" smtClean="0">
              <a:latin typeface="Century Gothic" pitchFamily="34" charset="0"/>
            </a:endParaRPr>
          </a:p>
          <a:p>
            <a:pPr algn="ctr">
              <a:buClr>
                <a:schemeClr val="bg1"/>
              </a:buClr>
              <a:buNone/>
            </a:pPr>
            <a:r>
              <a:rPr lang="el-GR" sz="4400" b="0" dirty="0" smtClean="0">
                <a:solidFill>
                  <a:schemeClr val="bg1"/>
                </a:solidFill>
                <a:latin typeface="Century Gothic" pitchFamily="34" charset="0"/>
              </a:rPr>
              <a:t>ρ</a:t>
            </a:r>
            <a:r>
              <a:rPr lang="pt-BR" sz="4400" b="0" baseline="-25000" dirty="0" smtClean="0">
                <a:solidFill>
                  <a:schemeClr val="bg1"/>
                </a:solidFill>
                <a:latin typeface="Century Gothic" pitchFamily="34" charset="0"/>
              </a:rPr>
              <a:t>ab</a:t>
            </a:r>
            <a:r>
              <a:rPr lang="pt-BR" sz="4400" b="0" dirty="0" smtClean="0">
                <a:solidFill>
                  <a:schemeClr val="bg1"/>
                </a:solidFill>
                <a:latin typeface="Century Gothic" pitchFamily="34" charset="0"/>
              </a:rPr>
              <a:t> </a:t>
            </a:r>
            <a:r>
              <a:rPr lang="el-GR" sz="4400" b="0" dirty="0" smtClean="0">
                <a:solidFill>
                  <a:schemeClr val="bg1"/>
                </a:solidFill>
                <a:latin typeface="Century Gothic" pitchFamily="34" charset="0"/>
              </a:rPr>
              <a:t>≈</a:t>
            </a:r>
            <a:r>
              <a:rPr lang="pt-BR" sz="4400" b="0" dirty="0" smtClean="0">
                <a:solidFill>
                  <a:schemeClr val="bg1"/>
                </a:solidFill>
                <a:latin typeface="Century Gothic" pitchFamily="34" charset="0"/>
              </a:rPr>
              <a:t> 10</a:t>
            </a:r>
            <a:r>
              <a:rPr lang="pt-BR" sz="4400" b="0" baseline="30000" dirty="0" smtClean="0">
                <a:solidFill>
                  <a:schemeClr val="bg1"/>
                </a:solidFill>
                <a:latin typeface="Century Gothic" pitchFamily="34" charset="0"/>
              </a:rPr>
              <a:t>10</a:t>
            </a:r>
            <a:r>
              <a:rPr lang="pt-BR" sz="4400" b="0" dirty="0" smtClean="0">
                <a:solidFill>
                  <a:schemeClr val="bg1"/>
                </a:solidFill>
                <a:latin typeface="Century Gothic" pitchFamily="34" charset="0"/>
              </a:rPr>
              <a:t> kg/m</a:t>
            </a:r>
            <a:r>
              <a:rPr lang="pt-BR" sz="4400" b="0" baseline="30000" dirty="0" smtClean="0">
                <a:solidFill>
                  <a:schemeClr val="bg1"/>
                </a:solidFill>
                <a:latin typeface="Century Gothic" pitchFamily="34" charset="0"/>
              </a:rPr>
              <a:t>3</a:t>
            </a:r>
          </a:p>
          <a:p>
            <a:pPr>
              <a:buClr>
                <a:schemeClr val="bg1"/>
              </a:buClr>
              <a:buNone/>
            </a:pPr>
            <a:endParaRPr lang="pt-BR" sz="4400" b="0" dirty="0" smtClean="0">
              <a:solidFill>
                <a:schemeClr val="accent1">
                  <a:lumMod val="75000"/>
                </a:schemeClr>
              </a:solidFill>
              <a:latin typeface="Century Gothic" pitchFamily="34" charset="0"/>
            </a:endParaRPr>
          </a:p>
        </p:txBody>
      </p:sp>
      <p:pic>
        <p:nvPicPr>
          <p:cNvPr id="1026" name="Picture 2" descr="https://parachoquescromados.files.wordpress.com/2011/01/fusca-1984.jpg"/>
          <p:cNvPicPr>
            <a:picLocks noChangeAspect="1" noChangeArrowheads="1"/>
          </p:cNvPicPr>
          <p:nvPr/>
        </p:nvPicPr>
        <p:blipFill>
          <a:blip r:embed="rId3" cstate="print"/>
          <a:srcRect/>
          <a:stretch>
            <a:fillRect/>
          </a:stretch>
        </p:blipFill>
        <p:spPr bwMode="auto">
          <a:xfrm>
            <a:off x="2336010" y="4077072"/>
            <a:ext cx="2091974" cy="1465462"/>
          </a:xfrm>
          <a:prstGeom prst="rect">
            <a:avLst/>
          </a:prstGeom>
          <a:noFill/>
        </p:spPr>
      </p:pic>
      <p:sp>
        <p:nvSpPr>
          <p:cNvPr id="5" name="Rectangle 3"/>
          <p:cNvSpPr txBox="1">
            <a:spLocks noChangeArrowheads="1"/>
          </p:cNvSpPr>
          <p:nvPr/>
        </p:nvSpPr>
        <p:spPr bwMode="auto">
          <a:xfrm>
            <a:off x="251520" y="4365104"/>
            <a:ext cx="183569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4400" b="0" i="0" u="none" strike="noStrike" kern="0" cap="none" spc="0" normalizeH="0" baseline="0" noProof="0" dirty="0" smtClean="0">
                <a:ln>
                  <a:noFill/>
                </a:ln>
                <a:solidFill>
                  <a:schemeClr val="bg1"/>
                </a:solidFill>
                <a:effectLst/>
                <a:uLnTx/>
                <a:uFillTx/>
                <a:latin typeface="Century Gothic" pitchFamily="34" charset="0"/>
                <a:ea typeface="+mn-ea"/>
                <a:cs typeface="+mn-cs"/>
              </a:rPr>
              <a:t>12 x     </a:t>
            </a:r>
            <a:endParaRPr kumimoji="0" lang="pt-BR" sz="4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6" name="Retângulo 5"/>
          <p:cNvSpPr/>
          <p:nvPr/>
        </p:nvSpPr>
        <p:spPr>
          <a:xfrm>
            <a:off x="0" y="6474822"/>
            <a:ext cx="8964488" cy="446276"/>
          </a:xfrm>
          <a:prstGeom prst="rect">
            <a:avLst/>
          </a:prstGeom>
        </p:spPr>
        <p:txBody>
          <a:bodyPr wrap="square">
            <a:spAutoFit/>
          </a:bodyPr>
          <a:lstStyle/>
          <a:p>
            <a:pPr algn="l"/>
            <a:r>
              <a:rPr lang="pt-BR" sz="1100" dirty="0" smtClean="0">
                <a:solidFill>
                  <a:schemeClr val="accent1"/>
                </a:solidFill>
                <a:latin typeface="Century Gothic" pitchFamily="34" charset="0"/>
              </a:rPr>
              <a:t>Crédito das imagens: fusca: </a:t>
            </a:r>
            <a:r>
              <a:rPr lang="pt-BR" sz="1100" dirty="0" smtClean="0">
                <a:solidFill>
                  <a:schemeClr val="accent1"/>
                </a:solidFill>
                <a:latin typeface="Century Gothic" pitchFamily="34" charset="0"/>
                <a:hlinkClick r:id="rId4"/>
              </a:rPr>
              <a:t>https://parachoquescromados.wordpress.com/tag/fusca/</a:t>
            </a:r>
            <a:r>
              <a:rPr lang="pt-BR" sz="1100" dirty="0" smtClean="0">
                <a:solidFill>
                  <a:schemeClr val="accent1"/>
                </a:solidFill>
                <a:latin typeface="Century Gothic" pitchFamily="34" charset="0"/>
              </a:rPr>
              <a:t> colheres: </a:t>
            </a:r>
            <a:r>
              <a:rPr lang="pt-BR" sz="1100" dirty="0" smtClean="0">
                <a:solidFill>
                  <a:schemeClr val="accent1"/>
                </a:solidFill>
                <a:latin typeface="Century Gothic" pitchFamily="34" charset="0"/>
                <a:hlinkClick r:id="rId5"/>
              </a:rPr>
              <a:t>http://pt.aliexpress.com</a:t>
            </a:r>
            <a:endParaRPr lang="pt-BR" sz="1100" dirty="0" smtClean="0">
              <a:solidFill>
                <a:schemeClr val="accent1"/>
              </a:solidFill>
              <a:latin typeface="Century Gothic" pitchFamily="34" charset="0"/>
            </a:endParaRPr>
          </a:p>
          <a:p>
            <a:pPr algn="l"/>
            <a:endParaRPr lang="pt-BR" sz="1200" dirty="0">
              <a:solidFill>
                <a:schemeClr val="accent1"/>
              </a:solidFill>
            </a:endParaRPr>
          </a:p>
        </p:txBody>
      </p:sp>
      <p:pic>
        <p:nvPicPr>
          <p:cNvPr id="1028" name="Picture 4" descr="http://img.alibaba.com/img/pb/809/391/727/727391809_169.jpg"/>
          <p:cNvPicPr>
            <a:picLocks noChangeAspect="1" noChangeArrowheads="1"/>
          </p:cNvPicPr>
          <p:nvPr/>
        </p:nvPicPr>
        <p:blipFill>
          <a:blip r:embed="rId6" cstate="print"/>
          <a:srcRect/>
          <a:stretch>
            <a:fillRect/>
          </a:stretch>
        </p:blipFill>
        <p:spPr bwMode="auto">
          <a:xfrm>
            <a:off x="5646640" y="3573016"/>
            <a:ext cx="3300258" cy="2411388"/>
          </a:xfrm>
          <a:prstGeom prst="rect">
            <a:avLst/>
          </a:prstGeom>
          <a:noFill/>
        </p:spPr>
      </p:pic>
      <p:sp>
        <p:nvSpPr>
          <p:cNvPr id="8" name="Seta para a direita 7"/>
          <p:cNvSpPr/>
          <p:nvPr/>
        </p:nvSpPr>
        <p:spPr bwMode="auto">
          <a:xfrm rot="1186150">
            <a:off x="4399716" y="4944237"/>
            <a:ext cx="1821692" cy="576064"/>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0" name="Chave esquerda 9"/>
          <p:cNvSpPr/>
          <p:nvPr/>
        </p:nvSpPr>
        <p:spPr bwMode="auto">
          <a:xfrm rot="16200000">
            <a:off x="2483768" y="3789041"/>
            <a:ext cx="504056" cy="3816424"/>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1" name="Rectangle 3"/>
          <p:cNvSpPr txBox="1">
            <a:spLocks noChangeArrowheads="1"/>
          </p:cNvSpPr>
          <p:nvPr/>
        </p:nvSpPr>
        <p:spPr bwMode="auto">
          <a:xfrm>
            <a:off x="971600" y="5949280"/>
            <a:ext cx="3491880"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pt-BR" sz="2400" b="0" i="0" u="none" strike="noStrike" kern="0" cap="none" spc="0" normalizeH="0" baseline="0" noProof="0" dirty="0" smtClean="0">
                <a:ln>
                  <a:noFill/>
                </a:ln>
                <a:solidFill>
                  <a:schemeClr val="bg1"/>
                </a:solidFill>
                <a:effectLst/>
                <a:uLnTx/>
                <a:uFillTx/>
                <a:latin typeface="Century Gothic" pitchFamily="34" charset="0"/>
                <a:ea typeface="+mn-ea"/>
                <a:cs typeface="+mn-cs"/>
              </a:rPr>
              <a:t>10 toneladas</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2408196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5">
                                            <p:txEl>
                                              <p:pRg st="1" end="1"/>
                                            </p:txEl>
                                          </p:spTgt>
                                        </p:tgtEl>
                                        <p:attrNameLst>
                                          <p:attrName>style.visibility</p:attrName>
                                        </p:attrNameLst>
                                      </p:cBhvr>
                                      <p:to>
                                        <p:strVal val="visible"/>
                                      </p:to>
                                    </p:set>
                                    <p:animEffect transition="in" filter="fade">
                                      <p:cBhvr>
                                        <p:cTn id="7" dur="2000"/>
                                        <p:tgtEl>
                                          <p:spTgt spid="33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2000"/>
                                        <p:tgtEl>
                                          <p:spTgt spid="1026"/>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20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2000"/>
                                        <p:tgtEl>
                                          <p:spTgt spid="1028"/>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build="allAtOnce"/>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Elipse 221"/>
          <p:cNvSpPr/>
          <p:nvPr/>
        </p:nvSpPr>
        <p:spPr bwMode="auto">
          <a:xfrm flipV="1">
            <a:off x="5273859" y="2780928"/>
            <a:ext cx="1872208" cy="216023"/>
          </a:xfrm>
          <a:prstGeom prst="ellipse">
            <a:avLst/>
          </a:prstGeom>
          <a:gradFill>
            <a:gsLst>
              <a:gs pos="89000">
                <a:srgbClr val="FFFF00">
                  <a:alpha val="80000"/>
                </a:srgbClr>
              </a:gs>
              <a:gs pos="28000">
                <a:srgbClr val="EA8D04">
                  <a:alpha val="80000"/>
                </a:srgbClr>
              </a:gs>
              <a:gs pos="48000">
                <a:srgbClr val="FFC000">
                  <a:alpha val="80000"/>
                </a:srgbClr>
              </a:gs>
            </a:gsLst>
            <a:lin ang="10200000" scaled="0"/>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0" name="Elipse 39"/>
          <p:cNvSpPr>
            <a:spLocks noChangeAspect="1"/>
          </p:cNvSpPr>
          <p:nvPr/>
        </p:nvSpPr>
        <p:spPr bwMode="auto">
          <a:xfrm rot="349981">
            <a:off x="4928056" y="-3259062"/>
            <a:ext cx="180000" cy="180000"/>
          </a:xfrm>
          <a:prstGeom prst="ellipse">
            <a:avLst/>
          </a:prstGeom>
          <a:gradFill>
            <a:gsLst>
              <a:gs pos="14000">
                <a:srgbClr val="FFC000"/>
              </a:gs>
              <a:gs pos="52000">
                <a:srgbClr val="FF0000"/>
              </a:gs>
              <a:gs pos="96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 name="Rectangle 2"/>
          <p:cNvSpPr txBox="1">
            <a:spLocks noChangeArrowheads="1"/>
          </p:cNvSpPr>
          <p:nvPr/>
        </p:nvSpPr>
        <p:spPr bwMode="auto">
          <a:xfrm>
            <a:off x="179512" y="44624"/>
            <a:ext cx="8856984" cy="720080"/>
          </a:xfrm>
          <a:prstGeom prst="rect">
            <a:avLst/>
          </a:prstGeom>
          <a:noFill/>
          <a:ln w="9525">
            <a:noFill/>
            <a:miter lim="800000"/>
            <a:headEnd/>
            <a:tailEnd/>
          </a:ln>
          <a:effectLst>
            <a:outerShdw dist="35921" dir="2700000" algn="ctr" rotWithShape="0">
              <a:schemeClr val="tx1"/>
            </a:outerShdw>
          </a:effectLst>
        </p:spPr>
        <p:txBody>
          <a:bodyPr vert="horz" wrap="square" lIns="92075" tIns="46038" rIns="92075" bIns="46038" numCol="1" anchor="ctr" anchorCtr="0" compatLnSpc="1">
            <a:prstTxWarp prst="textNoShape">
              <a:avLst/>
            </a:prstTxWarp>
          </a:bodyPr>
          <a:lstStyle/>
          <a:p>
            <a:pPr lvl="0">
              <a:defRPr/>
            </a:pPr>
            <a:r>
              <a:rPr kumimoji="0" lang="pt-BR" sz="3600" i="0" strike="noStrike" kern="0" cap="none" spc="0" normalizeH="0" baseline="0" noProof="0" dirty="0" smtClean="0">
                <a:ln>
                  <a:noFill/>
                </a:ln>
                <a:solidFill>
                  <a:schemeClr val="bg1"/>
                </a:solidFill>
                <a:uLnTx/>
                <a:uFillTx/>
                <a:latin typeface="Century Gothic" pitchFamily="34" charset="0"/>
                <a:ea typeface="+mj-ea"/>
                <a:cs typeface="+mj-cs"/>
              </a:rPr>
              <a:t>No Diagrama H-R:  evolução de 1M</a:t>
            </a:r>
            <a:r>
              <a:rPr lang="pt-BR" sz="3600" baseline="-25000" dirty="0" smtClean="0">
                <a:solidFill>
                  <a:schemeClr val="bg1"/>
                </a:solidFill>
                <a:latin typeface="Arial"/>
                <a:cs typeface="Arial"/>
              </a:rPr>
              <a:t>ʘ</a:t>
            </a:r>
            <a:endParaRPr kumimoji="0" lang="pt-BR" sz="3600" i="0" strike="noStrike" kern="0" cap="none" spc="0" normalizeH="0" baseline="-25000" noProof="0" dirty="0" smtClean="0">
              <a:ln>
                <a:noFill/>
              </a:ln>
              <a:solidFill>
                <a:schemeClr val="bg1"/>
              </a:solidFill>
              <a:uLnTx/>
              <a:uFillTx/>
              <a:latin typeface="Century Gothic" pitchFamily="34" charset="0"/>
              <a:ea typeface="+mj-ea"/>
              <a:cs typeface="+mj-cs"/>
            </a:endParaRPr>
          </a:p>
        </p:txBody>
      </p:sp>
      <p:sp>
        <p:nvSpPr>
          <p:cNvPr id="192" name="Elipse 191"/>
          <p:cNvSpPr>
            <a:spLocks noChangeAspect="1"/>
          </p:cNvSpPr>
          <p:nvPr/>
        </p:nvSpPr>
        <p:spPr bwMode="auto">
          <a:xfrm>
            <a:off x="6084168" y="-1490912"/>
            <a:ext cx="180000" cy="180000"/>
          </a:xfrm>
          <a:prstGeom prst="ellipse">
            <a:avLst/>
          </a:prstGeom>
          <a:gradFill>
            <a:gsLst>
              <a:gs pos="100000">
                <a:srgbClr val="FFC000">
                  <a:alpha val="38000"/>
                </a:srgbClr>
              </a:gs>
              <a:gs pos="83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5" name="CaixaDeTexto 194"/>
          <p:cNvSpPr txBox="1"/>
          <p:nvPr/>
        </p:nvSpPr>
        <p:spPr>
          <a:xfrm>
            <a:off x="1395264" y="3501008"/>
            <a:ext cx="792088" cy="461665"/>
          </a:xfrm>
          <a:prstGeom prst="rect">
            <a:avLst/>
          </a:prstGeom>
          <a:noFill/>
        </p:spPr>
        <p:txBody>
          <a:bodyPr wrap="square" rtlCol="0">
            <a:spAutoFit/>
          </a:bodyPr>
          <a:lstStyle/>
          <a:p>
            <a:r>
              <a:rPr lang="pt-BR" sz="2400" dirty="0" smtClean="0">
                <a:solidFill>
                  <a:schemeClr val="bg1"/>
                </a:solidFill>
                <a:latin typeface="Century Gothic" pitchFamily="34" charset="0"/>
              </a:rPr>
              <a:t>1</a:t>
            </a:r>
            <a:endParaRPr lang="pt-BR" sz="2400" dirty="0">
              <a:solidFill>
                <a:schemeClr val="bg1"/>
              </a:solidFill>
              <a:latin typeface="Century Gothic" pitchFamily="34" charset="0"/>
            </a:endParaRPr>
          </a:p>
        </p:txBody>
      </p:sp>
      <p:cxnSp>
        <p:nvCxnSpPr>
          <p:cNvPr id="172" name="Conector reto 171"/>
          <p:cNvCxnSpPr/>
          <p:nvPr/>
        </p:nvCxnSpPr>
        <p:spPr bwMode="auto">
          <a:xfrm>
            <a:off x="2627784" y="1052736"/>
            <a:ext cx="6243842" cy="1851922"/>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cxnSp>
        <p:nvCxnSpPr>
          <p:cNvPr id="175" name="Conector reto 174"/>
          <p:cNvCxnSpPr/>
          <p:nvPr/>
        </p:nvCxnSpPr>
        <p:spPr bwMode="auto">
          <a:xfrm>
            <a:off x="2555776" y="1844824"/>
            <a:ext cx="6296394" cy="1884717"/>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cxnSp>
        <p:nvCxnSpPr>
          <p:cNvPr id="201" name="Conector reto 200"/>
          <p:cNvCxnSpPr/>
          <p:nvPr/>
        </p:nvCxnSpPr>
        <p:spPr bwMode="auto">
          <a:xfrm>
            <a:off x="2483768" y="2708920"/>
            <a:ext cx="6397585" cy="1893029"/>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cxnSp>
        <p:nvCxnSpPr>
          <p:cNvPr id="202" name="Conector reto 201"/>
          <p:cNvCxnSpPr/>
          <p:nvPr/>
        </p:nvCxnSpPr>
        <p:spPr bwMode="auto">
          <a:xfrm>
            <a:off x="2411760" y="3501008"/>
            <a:ext cx="6459866" cy="1956975"/>
          </a:xfrm>
          <a:prstGeom prst="line">
            <a:avLst/>
          </a:prstGeom>
          <a:solidFill>
            <a:schemeClr val="accent1"/>
          </a:solidFill>
          <a:ln w="25400" cap="flat" cmpd="sng" algn="ctr">
            <a:solidFill>
              <a:schemeClr val="bg1">
                <a:lumMod val="65000"/>
                <a:alpha val="73000"/>
              </a:schemeClr>
            </a:solidFill>
            <a:prstDash val="lgDash"/>
            <a:round/>
            <a:headEnd type="none" w="sm" len="sm"/>
            <a:tailEnd type="none" w="sm" len="sm"/>
          </a:ln>
          <a:effectLst/>
        </p:spPr>
      </p:cxnSp>
      <p:sp>
        <p:nvSpPr>
          <p:cNvPr id="208" name="CaixaDeTexto 207"/>
          <p:cNvSpPr txBox="1"/>
          <p:nvPr/>
        </p:nvSpPr>
        <p:spPr>
          <a:xfrm>
            <a:off x="531168" y="1735745"/>
            <a:ext cx="1728192" cy="461665"/>
          </a:xfrm>
          <a:prstGeom prst="rect">
            <a:avLst/>
          </a:prstGeom>
          <a:noFill/>
        </p:spPr>
        <p:txBody>
          <a:bodyPr wrap="square" rtlCol="0">
            <a:spAutoFit/>
          </a:bodyPr>
          <a:lstStyle/>
          <a:p>
            <a:r>
              <a:rPr lang="pt-BR" sz="2400" dirty="0" smtClean="0">
                <a:solidFill>
                  <a:schemeClr val="bg1"/>
                </a:solidFill>
                <a:latin typeface="Century Gothic" pitchFamily="34" charset="0"/>
              </a:rPr>
              <a:t>10.000</a:t>
            </a:r>
            <a:endParaRPr lang="pt-BR" sz="2400" dirty="0">
              <a:solidFill>
                <a:schemeClr val="bg1"/>
              </a:solidFill>
              <a:latin typeface="Century Gothic" pitchFamily="34" charset="0"/>
            </a:endParaRPr>
          </a:p>
        </p:txBody>
      </p:sp>
      <p:sp>
        <p:nvSpPr>
          <p:cNvPr id="193" name="Text Box 141"/>
          <p:cNvSpPr txBox="1">
            <a:spLocks noChangeArrowheads="1"/>
          </p:cNvSpPr>
          <p:nvPr/>
        </p:nvSpPr>
        <p:spPr bwMode="auto">
          <a:xfrm>
            <a:off x="0" y="6597352"/>
            <a:ext cx="9144000" cy="250775"/>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 baseado em figura de </a:t>
            </a:r>
            <a:r>
              <a:rPr lang="pt-BR" sz="1000" dirty="0" err="1" smtClean="0">
                <a:solidFill>
                  <a:schemeClr val="accent1"/>
                </a:solidFill>
                <a:latin typeface="Century Gothic" pitchFamily="34" charset="0"/>
              </a:rPr>
              <a:t>Chaisson</a:t>
            </a:r>
            <a:r>
              <a:rPr lang="pt-BR" sz="1000" dirty="0" smtClean="0">
                <a:solidFill>
                  <a:schemeClr val="accent1"/>
                </a:solidFill>
                <a:latin typeface="Century Gothic" pitchFamily="34" charset="0"/>
              </a:rPr>
              <a:t> &amp; </a:t>
            </a:r>
            <a:r>
              <a:rPr lang="pt-BR" sz="1000" dirty="0" err="1" smtClean="0">
                <a:solidFill>
                  <a:schemeClr val="accent1"/>
                </a:solidFill>
                <a:latin typeface="Century Gothic" pitchFamily="34" charset="0"/>
              </a:rPr>
              <a:t>McMillan</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Astronomy</a:t>
            </a:r>
            <a:r>
              <a:rPr lang="pt-BR" sz="1000" dirty="0" smtClean="0">
                <a:solidFill>
                  <a:schemeClr val="accent1"/>
                </a:solidFill>
                <a:latin typeface="Century Gothic" pitchFamily="34" charset="0"/>
              </a:rPr>
              <a:t> </a:t>
            </a:r>
            <a:r>
              <a:rPr lang="pt-BR" sz="1000" dirty="0" err="1" smtClean="0">
                <a:solidFill>
                  <a:schemeClr val="accent1"/>
                </a:solidFill>
                <a:latin typeface="Century Gothic" pitchFamily="34" charset="0"/>
              </a:rPr>
              <a:t>Today</a:t>
            </a:r>
            <a:r>
              <a:rPr lang="pt-BR" sz="1000" dirty="0" smtClean="0">
                <a:solidFill>
                  <a:schemeClr val="accent1"/>
                </a:solidFill>
                <a:latin typeface="Century Gothic" pitchFamily="34" charset="0"/>
              </a:rPr>
              <a:t> </a:t>
            </a:r>
            <a:endParaRPr lang="pt-BR" sz="1000" dirty="0">
              <a:solidFill>
                <a:schemeClr val="accent1"/>
              </a:solidFill>
              <a:latin typeface="Century Gothic" pitchFamily="34" charset="0"/>
            </a:endParaRPr>
          </a:p>
        </p:txBody>
      </p:sp>
      <p:sp>
        <p:nvSpPr>
          <p:cNvPr id="217" name="CaixaDeTexto 216"/>
          <p:cNvSpPr txBox="1"/>
          <p:nvPr/>
        </p:nvSpPr>
        <p:spPr>
          <a:xfrm>
            <a:off x="7557131" y="2155436"/>
            <a:ext cx="1728192" cy="400110"/>
          </a:xfrm>
          <a:prstGeom prst="rect">
            <a:avLst/>
          </a:prstGeom>
          <a:noFill/>
        </p:spPr>
        <p:txBody>
          <a:bodyPr wrap="square" rtlCol="0">
            <a:spAutoFit/>
          </a:bodyPr>
          <a:lstStyle/>
          <a:p>
            <a:r>
              <a:rPr lang="pt-BR" sz="2000" dirty="0" smtClean="0">
                <a:solidFill>
                  <a:schemeClr val="bg1"/>
                </a:solidFill>
                <a:latin typeface="Century Gothic" pitchFamily="34" charset="0"/>
              </a:rPr>
              <a:t>100 R</a:t>
            </a:r>
            <a:r>
              <a:rPr lang="pt-BR" sz="2000" baseline="-25000" dirty="0" smtClean="0">
                <a:solidFill>
                  <a:schemeClr val="bg1"/>
                </a:solidFill>
                <a:latin typeface="Arial"/>
                <a:cs typeface="Arial"/>
              </a:rPr>
              <a:t>ʘ</a:t>
            </a:r>
            <a:endParaRPr lang="pt-BR" sz="2000" kern="0" baseline="-25000" dirty="0">
              <a:solidFill>
                <a:schemeClr val="bg1"/>
              </a:solidFill>
              <a:latin typeface="Century Gothic" pitchFamily="34" charset="0"/>
            </a:endParaRPr>
          </a:p>
        </p:txBody>
      </p:sp>
      <p:sp>
        <p:nvSpPr>
          <p:cNvPr id="220" name="CaixaDeTexto 219"/>
          <p:cNvSpPr txBox="1"/>
          <p:nvPr/>
        </p:nvSpPr>
        <p:spPr>
          <a:xfrm>
            <a:off x="7629139" y="3072376"/>
            <a:ext cx="1728192" cy="400110"/>
          </a:xfrm>
          <a:prstGeom prst="rect">
            <a:avLst/>
          </a:prstGeom>
          <a:noFill/>
        </p:spPr>
        <p:txBody>
          <a:bodyPr wrap="square" rtlCol="0">
            <a:spAutoFit/>
          </a:bodyPr>
          <a:lstStyle/>
          <a:p>
            <a:r>
              <a:rPr lang="pt-BR" sz="2000" dirty="0" smtClean="0">
                <a:solidFill>
                  <a:schemeClr val="bg1"/>
                </a:solidFill>
                <a:latin typeface="Century Gothic" pitchFamily="34" charset="0"/>
              </a:rPr>
              <a:t>10 R</a:t>
            </a:r>
            <a:r>
              <a:rPr lang="pt-BR" sz="2000" baseline="-25000" dirty="0"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51" name="CaixaDeTexto 250"/>
          <p:cNvSpPr txBox="1"/>
          <p:nvPr/>
        </p:nvSpPr>
        <p:spPr>
          <a:xfrm>
            <a:off x="7773155" y="3955636"/>
            <a:ext cx="1728192" cy="707886"/>
          </a:xfrm>
          <a:prstGeom prst="rect">
            <a:avLst/>
          </a:prstGeom>
          <a:noFill/>
        </p:spPr>
        <p:txBody>
          <a:bodyPr wrap="square" rtlCol="0">
            <a:spAutoFit/>
          </a:bodyPr>
          <a:lstStyle/>
          <a:p>
            <a:r>
              <a:rPr lang="pt-BR" sz="2000" dirty="0" smtClean="0">
                <a:solidFill>
                  <a:schemeClr val="bg1"/>
                </a:solidFill>
                <a:latin typeface="Century Gothic" pitchFamily="34" charset="0"/>
              </a:rPr>
              <a:t>1R</a:t>
            </a:r>
            <a:r>
              <a:rPr lang="pt-BR" sz="2000" baseline="-25000" dirty="0" smtClean="0">
                <a:solidFill>
                  <a:schemeClr val="bg1"/>
                </a:solidFill>
                <a:latin typeface="Arial"/>
                <a:cs typeface="Arial"/>
              </a:rPr>
              <a:t>ʘ</a:t>
            </a:r>
            <a:endParaRPr lang="pt-BR" sz="2000" kern="0" baseline="-25000" dirty="0" smtClean="0">
              <a:solidFill>
                <a:schemeClr val="bg1"/>
              </a:solidFill>
              <a:latin typeface="Century Gothic" pitchFamily="34" charset="0"/>
            </a:endParaRPr>
          </a:p>
          <a:p>
            <a:endParaRPr lang="pt-BR" sz="2000" dirty="0">
              <a:solidFill>
                <a:schemeClr val="bg1"/>
              </a:solidFill>
              <a:latin typeface="Century Gothic" pitchFamily="34" charset="0"/>
            </a:endParaRPr>
          </a:p>
        </p:txBody>
      </p:sp>
      <p:sp>
        <p:nvSpPr>
          <p:cNvPr id="263" name="CaixaDeTexto 262"/>
          <p:cNvSpPr txBox="1"/>
          <p:nvPr/>
        </p:nvSpPr>
        <p:spPr>
          <a:xfrm>
            <a:off x="7629139" y="4801729"/>
            <a:ext cx="1728192" cy="707886"/>
          </a:xfrm>
          <a:prstGeom prst="rect">
            <a:avLst/>
          </a:prstGeom>
          <a:noFill/>
        </p:spPr>
        <p:txBody>
          <a:bodyPr wrap="square" rtlCol="0">
            <a:spAutoFit/>
          </a:bodyPr>
          <a:lstStyle/>
          <a:p>
            <a:r>
              <a:rPr lang="pt-BR" sz="2000" dirty="0" smtClean="0">
                <a:solidFill>
                  <a:schemeClr val="bg1"/>
                </a:solidFill>
                <a:latin typeface="Century Gothic" pitchFamily="34" charset="0"/>
              </a:rPr>
              <a:t>0,1R</a:t>
            </a:r>
            <a:r>
              <a:rPr lang="pt-BR" sz="2000" baseline="-25000" dirty="0" smtClean="0">
                <a:solidFill>
                  <a:schemeClr val="bg1"/>
                </a:solidFill>
                <a:latin typeface="Arial"/>
                <a:cs typeface="Arial"/>
              </a:rPr>
              <a:t>ʘ</a:t>
            </a:r>
            <a:endParaRPr lang="pt-BR" sz="2000" kern="0" baseline="-25000" dirty="0" smtClean="0">
              <a:solidFill>
                <a:schemeClr val="bg1"/>
              </a:solidFill>
              <a:latin typeface="Century Gothic" pitchFamily="34" charset="0"/>
            </a:endParaRPr>
          </a:p>
          <a:p>
            <a:endParaRPr lang="pt-BR" sz="2000" dirty="0">
              <a:solidFill>
                <a:schemeClr val="bg1"/>
              </a:solidFill>
              <a:latin typeface="Century Gothic" pitchFamily="34" charset="0"/>
            </a:endParaRPr>
          </a:p>
        </p:txBody>
      </p:sp>
      <p:sp>
        <p:nvSpPr>
          <p:cNvPr id="268" name="CaixaDeTexto 267"/>
          <p:cNvSpPr txBox="1"/>
          <p:nvPr/>
        </p:nvSpPr>
        <p:spPr>
          <a:xfrm>
            <a:off x="789484" y="4365104"/>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0,01</a:t>
            </a:r>
            <a:endParaRPr lang="pt-BR" sz="2400" dirty="0">
              <a:solidFill>
                <a:schemeClr val="bg1"/>
              </a:solidFill>
              <a:latin typeface="Century Gothic" pitchFamily="34" charset="0"/>
            </a:endParaRPr>
          </a:p>
        </p:txBody>
      </p:sp>
      <p:sp>
        <p:nvSpPr>
          <p:cNvPr id="269" name="CaixaDeTexto 268"/>
          <p:cNvSpPr txBox="1"/>
          <p:nvPr/>
        </p:nvSpPr>
        <p:spPr>
          <a:xfrm>
            <a:off x="827584" y="2636912"/>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100</a:t>
            </a:r>
            <a:endParaRPr lang="pt-BR" sz="2400" dirty="0">
              <a:solidFill>
                <a:schemeClr val="bg1"/>
              </a:solidFill>
              <a:latin typeface="Century Gothic" pitchFamily="34" charset="0"/>
            </a:endParaRPr>
          </a:p>
        </p:txBody>
      </p:sp>
      <p:cxnSp>
        <p:nvCxnSpPr>
          <p:cNvPr id="270" name="Conector reto 269"/>
          <p:cNvCxnSpPr/>
          <p:nvPr/>
        </p:nvCxnSpPr>
        <p:spPr bwMode="auto">
          <a:xfrm flipV="1">
            <a:off x="1952278" y="2837466"/>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1" name="Conector reto 270"/>
          <p:cNvCxnSpPr/>
          <p:nvPr/>
        </p:nvCxnSpPr>
        <p:spPr bwMode="auto">
          <a:xfrm flipV="1">
            <a:off x="1971328" y="3743755"/>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272" name="Conector reto 271"/>
          <p:cNvCxnSpPr/>
          <p:nvPr/>
        </p:nvCxnSpPr>
        <p:spPr bwMode="auto">
          <a:xfrm flipV="1">
            <a:off x="1933228" y="4580417"/>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78" name="CaixaDeTexto 277"/>
          <p:cNvSpPr txBox="1"/>
          <p:nvPr/>
        </p:nvSpPr>
        <p:spPr>
          <a:xfrm>
            <a:off x="1395264" y="571907"/>
            <a:ext cx="864096" cy="584775"/>
          </a:xfrm>
          <a:prstGeom prst="rect">
            <a:avLst/>
          </a:prstGeom>
          <a:noFill/>
        </p:spPr>
        <p:txBody>
          <a:bodyPr wrap="square" rtlCol="0">
            <a:spAutoFit/>
          </a:bodyPr>
          <a:lstStyle/>
          <a:p>
            <a:r>
              <a:rPr lang="pt-BR" sz="3200" dirty="0" err="1" smtClean="0">
                <a:solidFill>
                  <a:schemeClr val="bg1"/>
                </a:solidFill>
                <a:latin typeface="Century Gothic" pitchFamily="34" charset="0"/>
              </a:rPr>
              <a:t>L</a:t>
            </a:r>
            <a:r>
              <a:rPr lang="pt-BR" sz="2000" dirty="0" err="1" smtClean="0">
                <a:solidFill>
                  <a:schemeClr val="bg1"/>
                </a:solidFill>
                <a:latin typeface="Arial"/>
                <a:cs typeface="Arial"/>
              </a:rPr>
              <a:t>ʘ</a:t>
            </a:r>
            <a:endParaRPr lang="pt-BR" sz="2000" dirty="0">
              <a:solidFill>
                <a:schemeClr val="bg1"/>
              </a:solidFill>
              <a:latin typeface="Century Gothic" pitchFamily="34" charset="0"/>
            </a:endParaRPr>
          </a:p>
        </p:txBody>
      </p:sp>
      <p:sp>
        <p:nvSpPr>
          <p:cNvPr id="205" name="CaixaDeTexto 204"/>
          <p:cNvSpPr txBox="1"/>
          <p:nvPr/>
        </p:nvSpPr>
        <p:spPr>
          <a:xfrm>
            <a:off x="4139952" y="908720"/>
            <a:ext cx="720080" cy="400110"/>
          </a:xfrm>
          <a:prstGeom prst="rect">
            <a:avLst/>
          </a:prstGeom>
          <a:noFill/>
        </p:spPr>
        <p:txBody>
          <a:bodyPr wrap="square" rtlCol="0">
            <a:spAutoFit/>
          </a:bodyPr>
          <a:lstStyle/>
          <a:p>
            <a:r>
              <a:rPr lang="pt-BR" sz="2000" dirty="0" smtClean="0">
                <a:solidFill>
                  <a:schemeClr val="bg1"/>
                </a:solidFill>
                <a:latin typeface="Century Gothic" pitchFamily="34" charset="0"/>
              </a:rPr>
              <a:t>NP</a:t>
            </a:r>
            <a:endParaRPr lang="pt-BR" sz="2000" dirty="0">
              <a:solidFill>
                <a:schemeClr val="bg1"/>
              </a:solidFill>
              <a:latin typeface="Century Gothic" pitchFamily="34" charset="0"/>
            </a:endParaRPr>
          </a:p>
        </p:txBody>
      </p:sp>
      <p:sp>
        <p:nvSpPr>
          <p:cNvPr id="206" name="CaixaDeTexto 205"/>
          <p:cNvSpPr txBox="1"/>
          <p:nvPr/>
        </p:nvSpPr>
        <p:spPr>
          <a:xfrm>
            <a:off x="1763688" y="5261138"/>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AB</a:t>
            </a:r>
            <a:endParaRPr lang="pt-BR" sz="2000" dirty="0">
              <a:solidFill>
                <a:schemeClr val="bg1"/>
              </a:solidFill>
              <a:latin typeface="Century Gothic" pitchFamily="34" charset="0"/>
            </a:endParaRPr>
          </a:p>
        </p:txBody>
      </p:sp>
      <p:cxnSp>
        <p:nvCxnSpPr>
          <p:cNvPr id="209" name="Conector reto 208"/>
          <p:cNvCxnSpPr/>
          <p:nvPr/>
        </p:nvCxnSpPr>
        <p:spPr bwMode="auto">
          <a:xfrm flipV="1">
            <a:off x="1975184" y="19466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sp>
        <p:nvSpPr>
          <p:cNvPr id="210" name="CaixaDeTexto 209"/>
          <p:cNvSpPr txBox="1"/>
          <p:nvPr/>
        </p:nvSpPr>
        <p:spPr>
          <a:xfrm>
            <a:off x="611560" y="5199583"/>
            <a:ext cx="1512168" cy="461665"/>
          </a:xfrm>
          <a:prstGeom prst="rect">
            <a:avLst/>
          </a:prstGeom>
          <a:noFill/>
        </p:spPr>
        <p:txBody>
          <a:bodyPr wrap="square" rtlCol="0">
            <a:spAutoFit/>
          </a:bodyPr>
          <a:lstStyle/>
          <a:p>
            <a:r>
              <a:rPr lang="pt-BR" sz="2400" dirty="0" smtClean="0">
                <a:solidFill>
                  <a:schemeClr val="bg1"/>
                </a:solidFill>
                <a:latin typeface="Century Gothic" pitchFamily="34" charset="0"/>
              </a:rPr>
              <a:t>0,0001</a:t>
            </a:r>
            <a:endParaRPr lang="pt-BR" sz="2400" dirty="0">
              <a:solidFill>
                <a:schemeClr val="bg1"/>
              </a:solidFill>
              <a:latin typeface="Century Gothic" pitchFamily="34" charset="0"/>
            </a:endParaRPr>
          </a:p>
        </p:txBody>
      </p:sp>
      <p:sp>
        <p:nvSpPr>
          <p:cNvPr id="213" name="Forma livre 212"/>
          <p:cNvSpPr/>
          <p:nvPr/>
        </p:nvSpPr>
        <p:spPr bwMode="auto">
          <a:xfrm>
            <a:off x="6012160" y="3589872"/>
            <a:ext cx="1152128" cy="23080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086894 w 2086894"/>
              <a:gd name="connsiteY0" fmla="*/ 9728 h 1410876"/>
              <a:gd name="connsiteX1" fmla="*/ 1867711 w 2086894"/>
              <a:gd name="connsiteY1" fmla="*/ 33624 h 1410876"/>
              <a:gd name="connsiteX2" fmla="*/ 1762767 w 2086894"/>
              <a:gd name="connsiteY2" fmla="*/ 101788 h 1410876"/>
              <a:gd name="connsiteX3" fmla="*/ 1566153 w 2086894"/>
              <a:gd name="connsiteY3" fmla="*/ 510280 h 1410876"/>
              <a:gd name="connsiteX4" fmla="*/ 1245140 w 2086894"/>
              <a:gd name="connsiteY4" fmla="*/ 1152305 h 1410876"/>
              <a:gd name="connsiteX5" fmla="*/ 1142715 w 2086894"/>
              <a:gd name="connsiteY5" fmla="*/ 1342129 h 1410876"/>
              <a:gd name="connsiteX6" fmla="*/ 953311 w 2086894"/>
              <a:gd name="connsiteY6" fmla="*/ 1405224 h 1410876"/>
              <a:gd name="connsiteX7" fmla="*/ 826851 w 2086894"/>
              <a:gd name="connsiteY7" fmla="*/ 1376041 h 1410876"/>
              <a:gd name="connsiteX8" fmla="*/ 671209 w 2086894"/>
              <a:gd name="connsiteY8" fmla="*/ 1288492 h 1410876"/>
              <a:gd name="connsiteX9" fmla="*/ 466928 w 2086894"/>
              <a:gd name="connsiteY9" fmla="*/ 1200943 h 1410876"/>
              <a:gd name="connsiteX10" fmla="*/ 291830 w 2086894"/>
              <a:gd name="connsiteY10" fmla="*/ 1181488 h 1410876"/>
              <a:gd name="connsiteX11" fmla="*/ 0 w 2086894"/>
              <a:gd name="connsiteY11" fmla="*/ 1327403 h 1410876"/>
              <a:gd name="connsiteX12" fmla="*/ 0 w 2086894"/>
              <a:gd name="connsiteY12" fmla="*/ 1327403 h 1410876"/>
              <a:gd name="connsiteX0" fmla="*/ 2086894 w 2086894"/>
              <a:gd name="connsiteY0" fmla="*/ 59529 h 1460677"/>
              <a:gd name="connsiteX1" fmla="*/ 1867711 w 2086894"/>
              <a:gd name="connsiteY1" fmla="*/ 83425 h 1460677"/>
              <a:gd name="connsiteX2" fmla="*/ 1566153 w 2086894"/>
              <a:gd name="connsiteY2" fmla="*/ 560081 h 1460677"/>
              <a:gd name="connsiteX3" fmla="*/ 1245140 w 2086894"/>
              <a:gd name="connsiteY3" fmla="*/ 1202106 h 1460677"/>
              <a:gd name="connsiteX4" fmla="*/ 1142715 w 2086894"/>
              <a:gd name="connsiteY4" fmla="*/ 1391930 h 1460677"/>
              <a:gd name="connsiteX5" fmla="*/ 953311 w 2086894"/>
              <a:gd name="connsiteY5" fmla="*/ 1455025 h 1460677"/>
              <a:gd name="connsiteX6" fmla="*/ 826851 w 2086894"/>
              <a:gd name="connsiteY6" fmla="*/ 1425842 h 1460677"/>
              <a:gd name="connsiteX7" fmla="*/ 671209 w 2086894"/>
              <a:gd name="connsiteY7" fmla="*/ 1338293 h 1460677"/>
              <a:gd name="connsiteX8" fmla="*/ 466928 w 2086894"/>
              <a:gd name="connsiteY8" fmla="*/ 1250744 h 1460677"/>
              <a:gd name="connsiteX9" fmla="*/ 291830 w 2086894"/>
              <a:gd name="connsiteY9" fmla="*/ 1231289 h 1460677"/>
              <a:gd name="connsiteX10" fmla="*/ 0 w 2086894"/>
              <a:gd name="connsiteY10" fmla="*/ 1377204 h 1460677"/>
              <a:gd name="connsiteX11" fmla="*/ 0 w 2086894"/>
              <a:gd name="connsiteY11" fmla="*/ 1377204 h 1460677"/>
              <a:gd name="connsiteX0" fmla="*/ 2086894 w 2086894"/>
              <a:gd name="connsiteY0" fmla="*/ 59529 h 1492314"/>
              <a:gd name="connsiteX1" fmla="*/ 1867711 w 2086894"/>
              <a:gd name="connsiteY1" fmla="*/ 83425 h 1492314"/>
              <a:gd name="connsiteX2" fmla="*/ 1566153 w 2086894"/>
              <a:gd name="connsiteY2" fmla="*/ 560081 h 1492314"/>
              <a:gd name="connsiteX3" fmla="*/ 1245140 w 2086894"/>
              <a:gd name="connsiteY3" fmla="*/ 1202106 h 1492314"/>
              <a:gd name="connsiteX4" fmla="*/ 953311 w 2086894"/>
              <a:gd name="connsiteY4" fmla="*/ 1455025 h 1492314"/>
              <a:gd name="connsiteX5" fmla="*/ 826851 w 2086894"/>
              <a:gd name="connsiteY5" fmla="*/ 1425842 h 1492314"/>
              <a:gd name="connsiteX6" fmla="*/ 671209 w 2086894"/>
              <a:gd name="connsiteY6" fmla="*/ 1338293 h 1492314"/>
              <a:gd name="connsiteX7" fmla="*/ 466928 w 2086894"/>
              <a:gd name="connsiteY7" fmla="*/ 1250744 h 1492314"/>
              <a:gd name="connsiteX8" fmla="*/ 291830 w 2086894"/>
              <a:gd name="connsiteY8" fmla="*/ 1231289 h 1492314"/>
              <a:gd name="connsiteX9" fmla="*/ 0 w 2086894"/>
              <a:gd name="connsiteY9" fmla="*/ 1377204 h 1492314"/>
              <a:gd name="connsiteX10" fmla="*/ 0 w 2086894"/>
              <a:gd name="connsiteY10" fmla="*/ 1377204 h 1492314"/>
              <a:gd name="connsiteX0" fmla="*/ 2086894 w 2086894"/>
              <a:gd name="connsiteY0" fmla="*/ 59529 h 1448540"/>
              <a:gd name="connsiteX1" fmla="*/ 1867711 w 2086894"/>
              <a:gd name="connsiteY1" fmla="*/ 83425 h 1448540"/>
              <a:gd name="connsiteX2" fmla="*/ 1566153 w 2086894"/>
              <a:gd name="connsiteY2" fmla="*/ 560081 h 1448540"/>
              <a:gd name="connsiteX3" fmla="*/ 1245140 w 2086894"/>
              <a:gd name="connsiteY3" fmla="*/ 1202106 h 1448540"/>
              <a:gd name="connsiteX4" fmla="*/ 826851 w 2086894"/>
              <a:gd name="connsiteY4" fmla="*/ 1425842 h 1448540"/>
              <a:gd name="connsiteX5" fmla="*/ 671209 w 2086894"/>
              <a:gd name="connsiteY5" fmla="*/ 1338293 h 1448540"/>
              <a:gd name="connsiteX6" fmla="*/ 466928 w 2086894"/>
              <a:gd name="connsiteY6" fmla="*/ 1250744 h 1448540"/>
              <a:gd name="connsiteX7" fmla="*/ 291830 w 2086894"/>
              <a:gd name="connsiteY7" fmla="*/ 1231289 h 1448540"/>
              <a:gd name="connsiteX8" fmla="*/ 0 w 2086894"/>
              <a:gd name="connsiteY8" fmla="*/ 1377204 h 1448540"/>
              <a:gd name="connsiteX9" fmla="*/ 0 w 2086894"/>
              <a:gd name="connsiteY9" fmla="*/ 1377204 h 1448540"/>
              <a:gd name="connsiteX0" fmla="*/ 2086894 w 2086894"/>
              <a:gd name="connsiteY0" fmla="*/ 59529 h 1377204"/>
              <a:gd name="connsiteX1" fmla="*/ 1867711 w 2086894"/>
              <a:gd name="connsiteY1" fmla="*/ 83425 h 1377204"/>
              <a:gd name="connsiteX2" fmla="*/ 1566153 w 2086894"/>
              <a:gd name="connsiteY2" fmla="*/ 560081 h 1377204"/>
              <a:gd name="connsiteX3" fmla="*/ 1245140 w 2086894"/>
              <a:gd name="connsiteY3" fmla="*/ 1202106 h 1377204"/>
              <a:gd name="connsiteX4" fmla="*/ 671209 w 2086894"/>
              <a:gd name="connsiteY4" fmla="*/ 1338293 h 1377204"/>
              <a:gd name="connsiteX5" fmla="*/ 466928 w 2086894"/>
              <a:gd name="connsiteY5" fmla="*/ 1250744 h 1377204"/>
              <a:gd name="connsiteX6" fmla="*/ 291830 w 2086894"/>
              <a:gd name="connsiteY6" fmla="*/ 1231289 h 1377204"/>
              <a:gd name="connsiteX7" fmla="*/ 0 w 2086894"/>
              <a:gd name="connsiteY7" fmla="*/ 1377204 h 1377204"/>
              <a:gd name="connsiteX8" fmla="*/ 0 w 2086894"/>
              <a:gd name="connsiteY8" fmla="*/ 1377204 h 1377204"/>
              <a:gd name="connsiteX0" fmla="*/ 2086894 w 2086894"/>
              <a:gd name="connsiteY0" fmla="*/ 166533 h 1518255"/>
              <a:gd name="connsiteX1" fmla="*/ 1867711 w 2086894"/>
              <a:gd name="connsiteY1" fmla="*/ 190429 h 1518255"/>
              <a:gd name="connsiteX2" fmla="*/ 1245140 w 2086894"/>
              <a:gd name="connsiteY2" fmla="*/ 1309110 h 1518255"/>
              <a:gd name="connsiteX3" fmla="*/ 671209 w 2086894"/>
              <a:gd name="connsiteY3" fmla="*/ 1445297 h 1518255"/>
              <a:gd name="connsiteX4" fmla="*/ 466928 w 2086894"/>
              <a:gd name="connsiteY4" fmla="*/ 1357748 h 1518255"/>
              <a:gd name="connsiteX5" fmla="*/ 291830 w 2086894"/>
              <a:gd name="connsiteY5" fmla="*/ 1338293 h 1518255"/>
              <a:gd name="connsiteX6" fmla="*/ 0 w 2086894"/>
              <a:gd name="connsiteY6" fmla="*/ 1484208 h 1518255"/>
              <a:gd name="connsiteX7" fmla="*/ 0 w 2086894"/>
              <a:gd name="connsiteY7" fmla="*/ 1484208 h 1518255"/>
              <a:gd name="connsiteX0" fmla="*/ 2086894 w 2086894"/>
              <a:gd name="connsiteY0" fmla="*/ 0 h 1355704"/>
              <a:gd name="connsiteX1" fmla="*/ 1245140 w 2086894"/>
              <a:gd name="connsiteY1" fmla="*/ 1142577 h 1355704"/>
              <a:gd name="connsiteX2" fmla="*/ 671209 w 2086894"/>
              <a:gd name="connsiteY2" fmla="*/ 1278764 h 1355704"/>
              <a:gd name="connsiteX3" fmla="*/ 466928 w 2086894"/>
              <a:gd name="connsiteY3" fmla="*/ 1191215 h 1355704"/>
              <a:gd name="connsiteX4" fmla="*/ 291830 w 2086894"/>
              <a:gd name="connsiteY4" fmla="*/ 1171760 h 1355704"/>
              <a:gd name="connsiteX5" fmla="*/ 0 w 2086894"/>
              <a:gd name="connsiteY5" fmla="*/ 1317675 h 1355704"/>
              <a:gd name="connsiteX6" fmla="*/ 0 w 2086894"/>
              <a:gd name="connsiteY6" fmla="*/ 1317675 h 1355704"/>
              <a:gd name="connsiteX0" fmla="*/ 1440160 w 1440160"/>
              <a:gd name="connsiteY0" fmla="*/ 0 h 391300"/>
              <a:gd name="connsiteX1" fmla="*/ 1245140 w 1440160"/>
              <a:gd name="connsiteY1" fmla="*/ 216202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671209 w 1440160"/>
              <a:gd name="connsiteY2" fmla="*/ 352389 h 391300"/>
              <a:gd name="connsiteX3" fmla="*/ 466928 w 1440160"/>
              <a:gd name="connsiteY3" fmla="*/ 264840 h 391300"/>
              <a:gd name="connsiteX4" fmla="*/ 291830 w 1440160"/>
              <a:gd name="connsiteY4" fmla="*/ 245385 h 391300"/>
              <a:gd name="connsiteX5" fmla="*/ 0 w 1440160"/>
              <a:gd name="connsiteY5" fmla="*/ 391300 h 391300"/>
              <a:gd name="connsiteX6" fmla="*/ 0 w 1440160"/>
              <a:gd name="connsiteY6" fmla="*/ 391300 h 391300"/>
              <a:gd name="connsiteX0" fmla="*/ 1440160 w 1440160"/>
              <a:gd name="connsiteY0" fmla="*/ 0 h 391300"/>
              <a:gd name="connsiteX1" fmla="*/ 936104 w 1440160"/>
              <a:gd name="connsiteY1" fmla="*/ 216024 h 391300"/>
              <a:gd name="connsiteX2" fmla="*/ 466928 w 1440160"/>
              <a:gd name="connsiteY2" fmla="*/ 264840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936104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440160 w 1440160"/>
              <a:gd name="connsiteY0" fmla="*/ 0 h 391300"/>
              <a:gd name="connsiteX1" fmla="*/ 648072 w 1440160"/>
              <a:gd name="connsiteY1" fmla="*/ 216024 h 391300"/>
              <a:gd name="connsiteX2" fmla="*/ 291830 w 1440160"/>
              <a:gd name="connsiteY2" fmla="*/ 245385 h 391300"/>
              <a:gd name="connsiteX3" fmla="*/ 0 w 1440160"/>
              <a:gd name="connsiteY3" fmla="*/ 391300 h 391300"/>
              <a:gd name="connsiteX4" fmla="*/ 0 w 1440160"/>
              <a:gd name="connsiteY4" fmla="*/ 391300 h 391300"/>
              <a:gd name="connsiteX0" fmla="*/ 1440160 w 1440160"/>
              <a:gd name="connsiteY0" fmla="*/ 527 h 391827"/>
              <a:gd name="connsiteX1" fmla="*/ 1080120 w 1440160"/>
              <a:gd name="connsiteY1" fmla="*/ 216551 h 391827"/>
              <a:gd name="connsiteX2" fmla="*/ 648072 w 1440160"/>
              <a:gd name="connsiteY2" fmla="*/ 216551 h 391827"/>
              <a:gd name="connsiteX3" fmla="*/ 291830 w 1440160"/>
              <a:gd name="connsiteY3" fmla="*/ 245912 h 391827"/>
              <a:gd name="connsiteX4" fmla="*/ 0 w 1440160"/>
              <a:gd name="connsiteY4" fmla="*/ 391827 h 391827"/>
              <a:gd name="connsiteX5" fmla="*/ 0 w 1440160"/>
              <a:gd name="connsiteY5" fmla="*/ 391827 h 391827"/>
              <a:gd name="connsiteX0" fmla="*/ 1440160 w 1440160"/>
              <a:gd name="connsiteY0" fmla="*/ 526 h 391826"/>
              <a:gd name="connsiteX1" fmla="*/ 1152128 w 1440160"/>
              <a:gd name="connsiteY1" fmla="*/ 144543 h 391826"/>
              <a:gd name="connsiteX2" fmla="*/ 1080120 w 1440160"/>
              <a:gd name="connsiteY2" fmla="*/ 216550 h 391826"/>
              <a:gd name="connsiteX3" fmla="*/ 648072 w 1440160"/>
              <a:gd name="connsiteY3" fmla="*/ 216550 h 391826"/>
              <a:gd name="connsiteX4" fmla="*/ 291830 w 1440160"/>
              <a:gd name="connsiteY4" fmla="*/ 245911 h 391826"/>
              <a:gd name="connsiteX5" fmla="*/ 0 w 1440160"/>
              <a:gd name="connsiteY5" fmla="*/ 391826 h 391826"/>
              <a:gd name="connsiteX6" fmla="*/ 0 w 1440160"/>
              <a:gd name="connsiteY6" fmla="*/ 391826 h 391826"/>
              <a:gd name="connsiteX0" fmla="*/ 1440160 w 1440160"/>
              <a:gd name="connsiteY0" fmla="*/ 0 h 391300"/>
              <a:gd name="connsiteX1" fmla="*/ 1080120 w 1440160"/>
              <a:gd name="connsiteY1" fmla="*/ 216024 h 391300"/>
              <a:gd name="connsiteX2" fmla="*/ 648072 w 1440160"/>
              <a:gd name="connsiteY2" fmla="*/ 216024 h 391300"/>
              <a:gd name="connsiteX3" fmla="*/ 291830 w 1440160"/>
              <a:gd name="connsiteY3" fmla="*/ 245385 h 391300"/>
              <a:gd name="connsiteX4" fmla="*/ 0 w 1440160"/>
              <a:gd name="connsiteY4" fmla="*/ 391300 h 391300"/>
              <a:gd name="connsiteX5" fmla="*/ 0 w 1440160"/>
              <a:gd name="connsiteY5" fmla="*/ 391300 h 391300"/>
              <a:gd name="connsiteX0" fmla="*/ 1152128 w 1164129"/>
              <a:gd name="connsiteY0" fmla="*/ 0 h 247284"/>
              <a:gd name="connsiteX1" fmla="*/ 1080120 w 1164129"/>
              <a:gd name="connsiteY1" fmla="*/ 72008 h 247284"/>
              <a:gd name="connsiteX2" fmla="*/ 648072 w 1164129"/>
              <a:gd name="connsiteY2" fmla="*/ 72008 h 247284"/>
              <a:gd name="connsiteX3" fmla="*/ 291830 w 1164129"/>
              <a:gd name="connsiteY3" fmla="*/ 101369 h 247284"/>
              <a:gd name="connsiteX4" fmla="*/ 0 w 1164129"/>
              <a:gd name="connsiteY4" fmla="*/ 247284 h 247284"/>
              <a:gd name="connsiteX5" fmla="*/ 0 w 1164129"/>
              <a:gd name="connsiteY5" fmla="*/ 247284 h 247284"/>
              <a:gd name="connsiteX0" fmla="*/ 1152128 w 1308145"/>
              <a:gd name="connsiteY0" fmla="*/ 0 h 247284"/>
              <a:gd name="connsiteX1" fmla="*/ 1296144 w 1308145"/>
              <a:gd name="connsiteY1" fmla="*/ 72008 h 247284"/>
              <a:gd name="connsiteX2" fmla="*/ 1080120 w 1308145"/>
              <a:gd name="connsiteY2" fmla="*/ 72008 h 247284"/>
              <a:gd name="connsiteX3" fmla="*/ 648072 w 1308145"/>
              <a:gd name="connsiteY3" fmla="*/ 72008 h 247284"/>
              <a:gd name="connsiteX4" fmla="*/ 291830 w 1308145"/>
              <a:gd name="connsiteY4" fmla="*/ 101369 h 247284"/>
              <a:gd name="connsiteX5" fmla="*/ 0 w 1308145"/>
              <a:gd name="connsiteY5" fmla="*/ 247284 h 247284"/>
              <a:gd name="connsiteX6" fmla="*/ 0 w 1308145"/>
              <a:gd name="connsiteY6" fmla="*/ 247284 h 247284"/>
              <a:gd name="connsiteX0" fmla="*/ 1296144 w 1296144"/>
              <a:gd name="connsiteY0" fmla="*/ 4893 h 180169"/>
              <a:gd name="connsiteX1" fmla="*/ 1080120 w 1296144"/>
              <a:gd name="connsiteY1" fmla="*/ 4893 h 180169"/>
              <a:gd name="connsiteX2" fmla="*/ 648072 w 1296144"/>
              <a:gd name="connsiteY2" fmla="*/ 4893 h 180169"/>
              <a:gd name="connsiteX3" fmla="*/ 291830 w 1296144"/>
              <a:gd name="connsiteY3" fmla="*/ 34254 h 180169"/>
              <a:gd name="connsiteX4" fmla="*/ 0 w 1296144"/>
              <a:gd name="connsiteY4" fmla="*/ 180169 h 180169"/>
              <a:gd name="connsiteX5" fmla="*/ 0 w 1296144"/>
              <a:gd name="connsiteY5" fmla="*/ 180169 h 180169"/>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96144 w 1296144"/>
              <a:gd name="connsiteY0" fmla="*/ 76901 h 252177"/>
              <a:gd name="connsiteX1" fmla="*/ 1224136 w 1296144"/>
              <a:gd name="connsiteY1" fmla="*/ 0 h 252177"/>
              <a:gd name="connsiteX2" fmla="*/ 1080120 w 1296144"/>
              <a:gd name="connsiteY2" fmla="*/ 76901 h 252177"/>
              <a:gd name="connsiteX3" fmla="*/ 648072 w 1296144"/>
              <a:gd name="connsiteY3" fmla="*/ 76901 h 252177"/>
              <a:gd name="connsiteX4" fmla="*/ 291830 w 1296144"/>
              <a:gd name="connsiteY4" fmla="*/ 106262 h 252177"/>
              <a:gd name="connsiteX5" fmla="*/ 0 w 1296144"/>
              <a:gd name="connsiteY5" fmla="*/ 252177 h 252177"/>
              <a:gd name="connsiteX6" fmla="*/ 0 w 1296144"/>
              <a:gd name="connsiteY6"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 name="connsiteX0" fmla="*/ 1224136 w 1224136"/>
              <a:gd name="connsiteY0" fmla="*/ 0 h 252177"/>
              <a:gd name="connsiteX1" fmla="*/ 1080120 w 1224136"/>
              <a:gd name="connsiteY1" fmla="*/ 76901 h 252177"/>
              <a:gd name="connsiteX2" fmla="*/ 648072 w 1224136"/>
              <a:gd name="connsiteY2" fmla="*/ 76901 h 252177"/>
              <a:gd name="connsiteX3" fmla="*/ 291830 w 1224136"/>
              <a:gd name="connsiteY3" fmla="*/ 106262 h 252177"/>
              <a:gd name="connsiteX4" fmla="*/ 0 w 1224136"/>
              <a:gd name="connsiteY4" fmla="*/ 252177 h 252177"/>
              <a:gd name="connsiteX5" fmla="*/ 0 w 1224136"/>
              <a:gd name="connsiteY5" fmla="*/ 252177 h 25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4136" h="252177">
                <a:moveTo>
                  <a:pt x="1224136" y="0"/>
                </a:moveTo>
                <a:cubicBezTo>
                  <a:pt x="1057731" y="84935"/>
                  <a:pt x="1176131" y="64084"/>
                  <a:pt x="1080120" y="76901"/>
                </a:cubicBezTo>
                <a:cubicBezTo>
                  <a:pt x="984109" y="89718"/>
                  <a:pt x="779453" y="72008"/>
                  <a:pt x="648072" y="76901"/>
                </a:cubicBezTo>
                <a:cubicBezTo>
                  <a:pt x="516691" y="81794"/>
                  <a:pt x="399842" y="77049"/>
                  <a:pt x="291830" y="106262"/>
                </a:cubicBezTo>
                <a:cubicBezTo>
                  <a:pt x="183818" y="135475"/>
                  <a:pt x="0" y="252177"/>
                  <a:pt x="0" y="252177"/>
                </a:cubicBezTo>
                <a:lnTo>
                  <a:pt x="0" y="252177"/>
                </a:lnTo>
              </a:path>
            </a:pathLst>
          </a:custGeom>
          <a:noFill/>
          <a:ln w="63500" cap="flat" cmpd="sng" algn="ctr">
            <a:gradFill>
              <a:gsLst>
                <a:gs pos="6000">
                  <a:srgbClr val="C00000"/>
                </a:gs>
                <a:gs pos="60000">
                  <a:srgbClr val="EA8D04"/>
                </a:gs>
                <a:gs pos="80000">
                  <a:srgbClr val="FFFF00"/>
                </a:gs>
                <a:gs pos="60000">
                  <a:srgbClr val="FF0000"/>
                </a:gs>
              </a:gsLst>
              <a:lin ang="10200000" scaled="0"/>
            </a:gra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4" name="Forma livre 213"/>
          <p:cNvSpPr/>
          <p:nvPr/>
        </p:nvSpPr>
        <p:spPr bwMode="auto">
          <a:xfrm>
            <a:off x="7214067" y="2492896"/>
            <a:ext cx="454277" cy="1084641"/>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Lst>
            <a:ahLst/>
            <a:cxnLst>
              <a:cxn ang="0">
                <a:pos x="connsiteX0" y="connsiteY0"/>
              </a:cxn>
              <a:cxn ang="0">
                <a:pos x="connsiteX1" y="connsiteY1"/>
              </a:cxn>
              <a:cxn ang="0">
                <a:pos x="connsiteX2" y="connsiteY2"/>
              </a:cxn>
            </a:cxnLst>
            <a:rect l="l" t="t" r="r" b="b"/>
            <a:pathLst>
              <a:path w="454277" h="1084641">
                <a:moveTo>
                  <a:pt x="454277" y="0"/>
                </a:moveTo>
                <a:lnTo>
                  <a:pt x="310261" y="720080"/>
                </a:lnTo>
                <a:cubicBezTo>
                  <a:pt x="239688" y="858722"/>
                  <a:pt x="81142" y="994453"/>
                  <a:pt x="0" y="1084641"/>
                </a:cubicBezTo>
              </a:path>
            </a:pathLst>
          </a:custGeom>
          <a:noFill/>
          <a:ln w="63500" cap="flat" cmpd="sng" algn="ctr">
            <a:solidFill>
              <a:srgbClr val="C00000"/>
            </a:soli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5" name="Forma livre 214"/>
          <p:cNvSpPr/>
          <p:nvPr/>
        </p:nvSpPr>
        <p:spPr bwMode="auto">
          <a:xfrm>
            <a:off x="3715331" y="1703642"/>
            <a:ext cx="3496026" cy="338898"/>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230" h="1445606">
                <a:moveTo>
                  <a:pt x="2726832" y="1371525"/>
                </a:moveTo>
                <a:cubicBezTo>
                  <a:pt x="2725312" y="1368640"/>
                  <a:pt x="2812230" y="1445607"/>
                  <a:pt x="2716063" y="1290670"/>
                </a:cubicBezTo>
                <a:cubicBezTo>
                  <a:pt x="2619896" y="1135733"/>
                  <a:pt x="2315760" y="637240"/>
                  <a:pt x="2149830" y="441904"/>
                </a:cubicBezTo>
                <a:cubicBezTo>
                  <a:pt x="1965042" y="245157"/>
                  <a:pt x="1857243" y="251292"/>
                  <a:pt x="1722132" y="182197"/>
                </a:cubicBezTo>
                <a:cubicBezTo>
                  <a:pt x="1587021" y="113102"/>
                  <a:pt x="1460319" y="54667"/>
                  <a:pt x="1339164" y="27334"/>
                </a:cubicBezTo>
                <a:cubicBezTo>
                  <a:pt x="1218009" y="1"/>
                  <a:pt x="1103542" y="9289"/>
                  <a:pt x="995200" y="18197"/>
                </a:cubicBezTo>
                <a:cubicBezTo>
                  <a:pt x="886858" y="27105"/>
                  <a:pt x="837280" y="13967"/>
                  <a:pt x="689112" y="80783"/>
                </a:cubicBezTo>
                <a:cubicBezTo>
                  <a:pt x="540944" y="147599"/>
                  <a:pt x="212388" y="332188"/>
                  <a:pt x="106194" y="419096"/>
                </a:cubicBezTo>
                <a:cubicBezTo>
                  <a:pt x="0" y="506004"/>
                  <a:pt x="56470" y="593419"/>
                  <a:pt x="51950" y="602231"/>
                </a:cubicBezTo>
              </a:path>
            </a:pathLst>
          </a:custGeom>
          <a:noFill/>
          <a:ln w="63500" cap="flat" cmpd="sng" algn="ctr">
            <a:gradFill>
              <a:gsLst>
                <a:gs pos="6000">
                  <a:srgbClr val="EA8D04"/>
                </a:gs>
                <a:gs pos="60000">
                  <a:srgbClr val="FFFF00"/>
                </a:gs>
                <a:gs pos="80000">
                  <a:schemeClr val="bg1"/>
                </a:gs>
                <a:gs pos="100000">
                  <a:srgbClr val="00B0F0"/>
                </a:gs>
              </a:gsLst>
              <a:lin ang="10200000" scaled="0"/>
            </a:gradFill>
            <a:prstDash val="sysDot"/>
            <a:round/>
            <a:headEnd type="none" w="sm" len="sm"/>
            <a:tailEnd type="oval"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8" name="Forma livre 217"/>
          <p:cNvSpPr/>
          <p:nvPr/>
        </p:nvSpPr>
        <p:spPr bwMode="auto">
          <a:xfrm rot="12224102">
            <a:off x="7051176" y="2363203"/>
            <a:ext cx="514255" cy="619425"/>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Lst>
            <a:ahLst/>
            <a:cxnLst>
              <a:cxn ang="0">
                <a:pos x="connsiteX0" y="connsiteY0"/>
              </a:cxn>
              <a:cxn ang="0">
                <a:pos x="connsiteX1" y="connsiteY1"/>
              </a:cxn>
              <a:cxn ang="0">
                <a:pos x="connsiteX2" y="connsiteY2"/>
              </a:cxn>
            </a:cxnLst>
            <a:rect l="l" t="t" r="r" b="b"/>
            <a:pathLst>
              <a:path w="514255" h="641179">
                <a:moveTo>
                  <a:pt x="514255" y="0"/>
                </a:moveTo>
                <a:lnTo>
                  <a:pt x="254285" y="342470"/>
                </a:lnTo>
                <a:cubicBezTo>
                  <a:pt x="183712" y="481112"/>
                  <a:pt x="81142" y="550991"/>
                  <a:pt x="0" y="641179"/>
                </a:cubicBezTo>
              </a:path>
            </a:pathLst>
          </a:custGeom>
          <a:noFill/>
          <a:ln w="63500" cap="flat" cmpd="sng" algn="ctr">
            <a:gradFill>
              <a:gsLst>
                <a:gs pos="100000">
                  <a:srgbClr val="C00000"/>
                </a:gs>
                <a:gs pos="100000">
                  <a:srgbClr val="EA8D04"/>
                </a:gs>
              </a:gsLst>
              <a:lin ang="5400000" scaled="0"/>
            </a:gra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9" name="Forma livre 218"/>
          <p:cNvSpPr/>
          <p:nvPr/>
        </p:nvSpPr>
        <p:spPr bwMode="auto">
          <a:xfrm rot="19728525">
            <a:off x="6753677" y="2188964"/>
            <a:ext cx="626629" cy="472474"/>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548647"/>
              <a:gd name="connsiteY0" fmla="*/ 82262 h 1401148"/>
              <a:gd name="connsiteX1" fmla="*/ 2086894 w 2548647"/>
              <a:gd name="connsiteY1" fmla="*/ 0 h 1401148"/>
              <a:gd name="connsiteX2" fmla="*/ 1762767 w 2548647"/>
              <a:gd name="connsiteY2" fmla="*/ 92060 h 1401148"/>
              <a:gd name="connsiteX3" fmla="*/ 1566153 w 2548647"/>
              <a:gd name="connsiteY3" fmla="*/ 500552 h 1401148"/>
              <a:gd name="connsiteX4" fmla="*/ 1245140 w 2548647"/>
              <a:gd name="connsiteY4" fmla="*/ 1142577 h 1401148"/>
              <a:gd name="connsiteX5" fmla="*/ 1142715 w 2548647"/>
              <a:gd name="connsiteY5" fmla="*/ 1332401 h 1401148"/>
              <a:gd name="connsiteX6" fmla="*/ 953311 w 2548647"/>
              <a:gd name="connsiteY6" fmla="*/ 1395496 h 1401148"/>
              <a:gd name="connsiteX7" fmla="*/ 826851 w 2548647"/>
              <a:gd name="connsiteY7" fmla="*/ 1366313 h 1401148"/>
              <a:gd name="connsiteX8" fmla="*/ 671209 w 2548647"/>
              <a:gd name="connsiteY8" fmla="*/ 1278764 h 1401148"/>
              <a:gd name="connsiteX9" fmla="*/ 466928 w 2548647"/>
              <a:gd name="connsiteY9" fmla="*/ 1191215 h 1401148"/>
              <a:gd name="connsiteX10" fmla="*/ 291830 w 2548647"/>
              <a:gd name="connsiteY10" fmla="*/ 1171760 h 1401148"/>
              <a:gd name="connsiteX11" fmla="*/ 0 w 2548647"/>
              <a:gd name="connsiteY11" fmla="*/ 1317675 h 1401148"/>
              <a:gd name="connsiteX12" fmla="*/ 0 w 2548647"/>
              <a:gd name="connsiteY12" fmla="*/ 1317675 h 1401148"/>
              <a:gd name="connsiteX0" fmla="*/ 2548647 w 2548647"/>
              <a:gd name="connsiteY0" fmla="*/ 82262 h 1401148"/>
              <a:gd name="connsiteX1" fmla="*/ 2086894 w 2548647"/>
              <a:gd name="connsiteY1" fmla="*/ 0 h 1401148"/>
              <a:gd name="connsiteX2" fmla="*/ 1566153 w 2548647"/>
              <a:gd name="connsiteY2" fmla="*/ 500552 h 1401148"/>
              <a:gd name="connsiteX3" fmla="*/ 1245140 w 2548647"/>
              <a:gd name="connsiteY3" fmla="*/ 1142577 h 1401148"/>
              <a:gd name="connsiteX4" fmla="*/ 1142715 w 2548647"/>
              <a:gd name="connsiteY4" fmla="*/ 1332401 h 1401148"/>
              <a:gd name="connsiteX5" fmla="*/ 953311 w 2548647"/>
              <a:gd name="connsiteY5" fmla="*/ 1395496 h 1401148"/>
              <a:gd name="connsiteX6" fmla="*/ 826851 w 2548647"/>
              <a:gd name="connsiteY6" fmla="*/ 1366313 h 1401148"/>
              <a:gd name="connsiteX7" fmla="*/ 671209 w 2548647"/>
              <a:gd name="connsiteY7" fmla="*/ 1278764 h 1401148"/>
              <a:gd name="connsiteX8" fmla="*/ 466928 w 2548647"/>
              <a:gd name="connsiteY8" fmla="*/ 1191215 h 1401148"/>
              <a:gd name="connsiteX9" fmla="*/ 291830 w 2548647"/>
              <a:gd name="connsiteY9" fmla="*/ 1171760 h 1401148"/>
              <a:gd name="connsiteX10" fmla="*/ 0 w 2548647"/>
              <a:gd name="connsiteY10" fmla="*/ 1317675 h 1401148"/>
              <a:gd name="connsiteX11" fmla="*/ 0 w 2548647"/>
              <a:gd name="connsiteY11" fmla="*/ 1317675 h 1401148"/>
              <a:gd name="connsiteX0" fmla="*/ 2548647 w 2548647"/>
              <a:gd name="connsiteY0" fmla="*/ 0 h 1318886"/>
              <a:gd name="connsiteX1" fmla="*/ 1566153 w 2548647"/>
              <a:gd name="connsiteY1" fmla="*/ 418290 h 1318886"/>
              <a:gd name="connsiteX2" fmla="*/ 1245140 w 2548647"/>
              <a:gd name="connsiteY2" fmla="*/ 1060315 h 1318886"/>
              <a:gd name="connsiteX3" fmla="*/ 1142715 w 2548647"/>
              <a:gd name="connsiteY3" fmla="*/ 1250139 h 1318886"/>
              <a:gd name="connsiteX4" fmla="*/ 953311 w 2548647"/>
              <a:gd name="connsiteY4" fmla="*/ 1313234 h 1318886"/>
              <a:gd name="connsiteX5" fmla="*/ 826851 w 2548647"/>
              <a:gd name="connsiteY5" fmla="*/ 1284051 h 1318886"/>
              <a:gd name="connsiteX6" fmla="*/ 671209 w 2548647"/>
              <a:gd name="connsiteY6" fmla="*/ 1196502 h 1318886"/>
              <a:gd name="connsiteX7" fmla="*/ 466928 w 2548647"/>
              <a:gd name="connsiteY7" fmla="*/ 1108953 h 1318886"/>
              <a:gd name="connsiteX8" fmla="*/ 291830 w 2548647"/>
              <a:gd name="connsiteY8" fmla="*/ 1089498 h 1318886"/>
              <a:gd name="connsiteX9" fmla="*/ 0 w 2548647"/>
              <a:gd name="connsiteY9" fmla="*/ 1235413 h 1318886"/>
              <a:gd name="connsiteX10" fmla="*/ 0 w 2548647"/>
              <a:gd name="connsiteY10" fmla="*/ 1235413 h 1318886"/>
              <a:gd name="connsiteX0" fmla="*/ 1584176 w 1584176"/>
              <a:gd name="connsiteY0" fmla="*/ 0 h 1266860"/>
              <a:gd name="connsiteX1" fmla="*/ 1566153 w 1584176"/>
              <a:gd name="connsiteY1" fmla="*/ 366264 h 1266860"/>
              <a:gd name="connsiteX2" fmla="*/ 1245140 w 1584176"/>
              <a:gd name="connsiteY2" fmla="*/ 1008289 h 1266860"/>
              <a:gd name="connsiteX3" fmla="*/ 1142715 w 1584176"/>
              <a:gd name="connsiteY3" fmla="*/ 1198113 h 1266860"/>
              <a:gd name="connsiteX4" fmla="*/ 953311 w 1584176"/>
              <a:gd name="connsiteY4" fmla="*/ 1261208 h 1266860"/>
              <a:gd name="connsiteX5" fmla="*/ 826851 w 1584176"/>
              <a:gd name="connsiteY5" fmla="*/ 1232025 h 1266860"/>
              <a:gd name="connsiteX6" fmla="*/ 671209 w 1584176"/>
              <a:gd name="connsiteY6" fmla="*/ 1144476 h 1266860"/>
              <a:gd name="connsiteX7" fmla="*/ 466928 w 1584176"/>
              <a:gd name="connsiteY7" fmla="*/ 1056927 h 1266860"/>
              <a:gd name="connsiteX8" fmla="*/ 291830 w 1584176"/>
              <a:gd name="connsiteY8" fmla="*/ 1037472 h 1266860"/>
              <a:gd name="connsiteX9" fmla="*/ 0 w 1584176"/>
              <a:gd name="connsiteY9" fmla="*/ 1183387 h 1266860"/>
              <a:gd name="connsiteX10" fmla="*/ 0 w 1584176"/>
              <a:gd name="connsiteY10" fmla="*/ 1183387 h 1266860"/>
              <a:gd name="connsiteX0" fmla="*/ 1584176 w 1584176"/>
              <a:gd name="connsiteY0" fmla="*/ 0 h 1266860"/>
              <a:gd name="connsiteX1" fmla="*/ 1245140 w 1584176"/>
              <a:gd name="connsiteY1" fmla="*/ 1008289 h 1266860"/>
              <a:gd name="connsiteX2" fmla="*/ 1142715 w 1584176"/>
              <a:gd name="connsiteY2" fmla="*/ 1198113 h 1266860"/>
              <a:gd name="connsiteX3" fmla="*/ 953311 w 1584176"/>
              <a:gd name="connsiteY3" fmla="*/ 1261208 h 1266860"/>
              <a:gd name="connsiteX4" fmla="*/ 826851 w 1584176"/>
              <a:gd name="connsiteY4" fmla="*/ 1232025 h 1266860"/>
              <a:gd name="connsiteX5" fmla="*/ 671209 w 1584176"/>
              <a:gd name="connsiteY5" fmla="*/ 1144476 h 1266860"/>
              <a:gd name="connsiteX6" fmla="*/ 466928 w 1584176"/>
              <a:gd name="connsiteY6" fmla="*/ 1056927 h 1266860"/>
              <a:gd name="connsiteX7" fmla="*/ 291830 w 1584176"/>
              <a:gd name="connsiteY7" fmla="*/ 1037472 h 1266860"/>
              <a:gd name="connsiteX8" fmla="*/ 0 w 1584176"/>
              <a:gd name="connsiteY8" fmla="*/ 1183387 h 1266860"/>
              <a:gd name="connsiteX9" fmla="*/ 0 w 1584176"/>
              <a:gd name="connsiteY9" fmla="*/ 1183387 h 1266860"/>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9" fmla="*/ 0 w 1584176"/>
              <a:gd name="connsiteY9"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291830 w 1584176"/>
              <a:gd name="connsiteY7" fmla="*/ 1037472 h 1288301"/>
              <a:gd name="connsiteX8" fmla="*/ 0 w 1584176"/>
              <a:gd name="connsiteY8"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466928 w 1584176"/>
              <a:gd name="connsiteY6" fmla="*/ 1056927 h 1288301"/>
              <a:gd name="connsiteX7" fmla="*/ 0 w 1584176"/>
              <a:gd name="connsiteY7" fmla="*/ 1183387 h 1288301"/>
              <a:gd name="connsiteX0" fmla="*/ 1584176 w 1584176"/>
              <a:gd name="connsiteY0" fmla="*/ 0 h 1288301"/>
              <a:gd name="connsiteX1" fmla="*/ 1440160 w 1584176"/>
              <a:gd name="connsiteY1" fmla="*/ 720080 h 1288301"/>
              <a:gd name="connsiteX2" fmla="*/ 1142715 w 1584176"/>
              <a:gd name="connsiteY2" fmla="*/ 1198113 h 1288301"/>
              <a:gd name="connsiteX3" fmla="*/ 953311 w 1584176"/>
              <a:gd name="connsiteY3" fmla="*/ 1261208 h 1288301"/>
              <a:gd name="connsiteX4" fmla="*/ 826851 w 1584176"/>
              <a:gd name="connsiteY4" fmla="*/ 1232025 h 1288301"/>
              <a:gd name="connsiteX5" fmla="*/ 671209 w 1584176"/>
              <a:gd name="connsiteY5" fmla="*/ 1144476 h 1288301"/>
              <a:gd name="connsiteX6" fmla="*/ 0 w 1584176"/>
              <a:gd name="connsiteY6" fmla="*/ 1183387 h 1288301"/>
              <a:gd name="connsiteX0" fmla="*/ 912967 w 912967"/>
              <a:gd name="connsiteY0" fmla="*/ 0 h 1288301"/>
              <a:gd name="connsiteX1" fmla="*/ 768951 w 912967"/>
              <a:gd name="connsiteY1" fmla="*/ 720080 h 1288301"/>
              <a:gd name="connsiteX2" fmla="*/ 471506 w 912967"/>
              <a:gd name="connsiteY2" fmla="*/ 1198113 h 1288301"/>
              <a:gd name="connsiteX3" fmla="*/ 282102 w 912967"/>
              <a:gd name="connsiteY3" fmla="*/ 1261208 h 1288301"/>
              <a:gd name="connsiteX4" fmla="*/ 155642 w 912967"/>
              <a:gd name="connsiteY4" fmla="*/ 1232025 h 1288301"/>
              <a:gd name="connsiteX5" fmla="*/ 0 w 912967"/>
              <a:gd name="connsiteY5" fmla="*/ 1144476 h 1288301"/>
              <a:gd name="connsiteX0" fmla="*/ 757325 w 757325"/>
              <a:gd name="connsiteY0" fmla="*/ 0 h 1288301"/>
              <a:gd name="connsiteX1" fmla="*/ 613309 w 757325"/>
              <a:gd name="connsiteY1" fmla="*/ 720080 h 1288301"/>
              <a:gd name="connsiteX2" fmla="*/ 315864 w 757325"/>
              <a:gd name="connsiteY2" fmla="*/ 1198113 h 1288301"/>
              <a:gd name="connsiteX3" fmla="*/ 126460 w 757325"/>
              <a:gd name="connsiteY3" fmla="*/ 1261208 h 1288301"/>
              <a:gd name="connsiteX4" fmla="*/ 0 w 757325"/>
              <a:gd name="connsiteY4" fmla="*/ 1232025 h 1288301"/>
              <a:gd name="connsiteX0" fmla="*/ 630865 w 630865"/>
              <a:gd name="connsiteY0" fmla="*/ 0 h 1288301"/>
              <a:gd name="connsiteX1" fmla="*/ 486849 w 630865"/>
              <a:gd name="connsiteY1" fmla="*/ 720080 h 1288301"/>
              <a:gd name="connsiteX2" fmla="*/ 189404 w 630865"/>
              <a:gd name="connsiteY2" fmla="*/ 1198113 h 1288301"/>
              <a:gd name="connsiteX3" fmla="*/ 0 w 630865"/>
              <a:gd name="connsiteY3" fmla="*/ 1261208 h 1288301"/>
              <a:gd name="connsiteX0" fmla="*/ 441461 w 441461"/>
              <a:gd name="connsiteY0" fmla="*/ 0 h 1198113"/>
              <a:gd name="connsiteX1" fmla="*/ 297445 w 441461"/>
              <a:gd name="connsiteY1" fmla="*/ 720080 h 1198113"/>
              <a:gd name="connsiteX2" fmla="*/ 0 w 441461"/>
              <a:gd name="connsiteY2" fmla="*/ 1198113 h 1198113"/>
              <a:gd name="connsiteX0" fmla="*/ 432048 w 432048"/>
              <a:gd name="connsiteY0" fmla="*/ 0 h 1080120"/>
              <a:gd name="connsiteX1" fmla="*/ 288032 w 432048"/>
              <a:gd name="connsiteY1" fmla="*/ 720080 h 1080120"/>
              <a:gd name="connsiteX2" fmla="*/ 0 w 432048"/>
              <a:gd name="connsiteY2" fmla="*/ 1080120 h 1080120"/>
              <a:gd name="connsiteX0" fmla="*/ 432049 w 432049"/>
              <a:gd name="connsiteY0" fmla="*/ 0 h 1080120"/>
              <a:gd name="connsiteX1" fmla="*/ 288033 w 432049"/>
              <a:gd name="connsiteY1" fmla="*/ 720080 h 1080120"/>
              <a:gd name="connsiteX2" fmla="*/ 0 w 432049"/>
              <a:gd name="connsiteY2" fmla="*/ 1080120 h 1080120"/>
              <a:gd name="connsiteX0" fmla="*/ 454277 w 454277"/>
              <a:gd name="connsiteY0" fmla="*/ 0 h 1084641"/>
              <a:gd name="connsiteX1" fmla="*/ 310261 w 454277"/>
              <a:gd name="connsiteY1" fmla="*/ 720080 h 1084641"/>
              <a:gd name="connsiteX2" fmla="*/ 0 w 454277"/>
              <a:gd name="connsiteY2" fmla="*/ 1084641 h 1084641"/>
              <a:gd name="connsiteX0" fmla="*/ 454277 w 454277"/>
              <a:gd name="connsiteY0" fmla="*/ 0 h 1084641"/>
              <a:gd name="connsiteX1" fmla="*/ 224994 w 454277"/>
              <a:gd name="connsiteY1" fmla="*/ 386139 h 1084641"/>
              <a:gd name="connsiteX2" fmla="*/ 0 w 454277"/>
              <a:gd name="connsiteY2" fmla="*/ 1084641 h 1084641"/>
              <a:gd name="connsiteX0" fmla="*/ 500902 w 500902"/>
              <a:gd name="connsiteY0" fmla="*/ 0 h 672613"/>
              <a:gd name="connsiteX1" fmla="*/ 271619 w 500902"/>
              <a:gd name="connsiteY1" fmla="*/ 386139 h 672613"/>
              <a:gd name="connsiteX2" fmla="*/ 0 w 500902"/>
              <a:gd name="connsiteY2" fmla="*/ 672613 h 672613"/>
              <a:gd name="connsiteX0" fmla="*/ 500902 w 500902"/>
              <a:gd name="connsiteY0" fmla="*/ 0 h 672613"/>
              <a:gd name="connsiteX1" fmla="*/ 271620 w 500902"/>
              <a:gd name="connsiteY1" fmla="*/ 386139 h 672613"/>
              <a:gd name="connsiteX2" fmla="*/ 0 w 500902"/>
              <a:gd name="connsiteY2" fmla="*/ 672613 h 672613"/>
              <a:gd name="connsiteX0" fmla="*/ 514255 w 514255"/>
              <a:gd name="connsiteY0" fmla="*/ -1 h 641179"/>
              <a:gd name="connsiteX1" fmla="*/ 271620 w 514255"/>
              <a:gd name="connsiteY1" fmla="*/ 354705 h 641179"/>
              <a:gd name="connsiteX2" fmla="*/ 0 w 514255"/>
              <a:gd name="connsiteY2" fmla="*/ 641179 h 641179"/>
              <a:gd name="connsiteX0" fmla="*/ 514255 w 514255"/>
              <a:gd name="connsiteY0" fmla="*/ 0 h 641180"/>
              <a:gd name="connsiteX1" fmla="*/ 271619 w 514255"/>
              <a:gd name="connsiteY1" fmla="*/ 354706 h 641180"/>
              <a:gd name="connsiteX2" fmla="*/ 0 w 514255"/>
              <a:gd name="connsiteY2" fmla="*/ 641180 h 641180"/>
              <a:gd name="connsiteX0" fmla="*/ 514255 w 514255"/>
              <a:gd name="connsiteY0" fmla="*/ 0 h 641179"/>
              <a:gd name="connsiteX1" fmla="*/ 271619 w 514255"/>
              <a:gd name="connsiteY1" fmla="*/ 354706 h 641179"/>
              <a:gd name="connsiteX2" fmla="*/ 0 w 514255"/>
              <a:gd name="connsiteY2" fmla="*/ 641179 h 641179"/>
              <a:gd name="connsiteX0" fmla="*/ 514255 w 514255"/>
              <a:gd name="connsiteY0" fmla="*/ 0 h 641179"/>
              <a:gd name="connsiteX1" fmla="*/ 254285 w 514255"/>
              <a:gd name="connsiteY1" fmla="*/ 342470 h 641179"/>
              <a:gd name="connsiteX2" fmla="*/ 0 w 514255"/>
              <a:gd name="connsiteY2" fmla="*/ 641179 h 641179"/>
              <a:gd name="connsiteX0" fmla="*/ 564454 w 564454"/>
              <a:gd name="connsiteY0" fmla="*/ 0 h 517595"/>
              <a:gd name="connsiteX1" fmla="*/ 304484 w 564454"/>
              <a:gd name="connsiteY1" fmla="*/ 342470 h 517595"/>
              <a:gd name="connsiteX2" fmla="*/ 0 w 564454"/>
              <a:gd name="connsiteY2" fmla="*/ 517595 h 517595"/>
              <a:gd name="connsiteX0" fmla="*/ 564454 w 564454"/>
              <a:gd name="connsiteY0" fmla="*/ 0 h 517595"/>
              <a:gd name="connsiteX1" fmla="*/ 248062 w 564454"/>
              <a:gd name="connsiteY1" fmla="*/ 237386 h 517595"/>
              <a:gd name="connsiteX2" fmla="*/ 0 w 564454"/>
              <a:gd name="connsiteY2" fmla="*/ 517595 h 517595"/>
              <a:gd name="connsiteX0" fmla="*/ 626053 w 626053"/>
              <a:gd name="connsiteY0" fmla="*/ 0 h 478992"/>
              <a:gd name="connsiteX1" fmla="*/ 309661 w 626053"/>
              <a:gd name="connsiteY1" fmla="*/ 237386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6053 w 626053"/>
              <a:gd name="connsiteY0" fmla="*/ 0 h 478992"/>
              <a:gd name="connsiteX1" fmla="*/ 248062 w 626053"/>
              <a:gd name="connsiteY1" fmla="*/ 198784 h 478992"/>
              <a:gd name="connsiteX2" fmla="*/ 0 w 626053"/>
              <a:gd name="connsiteY2" fmla="*/ 478992 h 478992"/>
              <a:gd name="connsiteX0" fmla="*/ 625772 w 625772"/>
              <a:gd name="connsiteY0" fmla="*/ 0 h 453911"/>
              <a:gd name="connsiteX1" fmla="*/ 247781 w 625772"/>
              <a:gd name="connsiteY1" fmla="*/ 198784 h 453911"/>
              <a:gd name="connsiteX2" fmla="*/ 0 w 625772"/>
              <a:gd name="connsiteY2" fmla="*/ 453911 h 453911"/>
              <a:gd name="connsiteX0" fmla="*/ 626629 w 626629"/>
              <a:gd name="connsiteY0" fmla="*/ 0 h 489067"/>
              <a:gd name="connsiteX1" fmla="*/ 248638 w 626629"/>
              <a:gd name="connsiteY1" fmla="*/ 198784 h 489067"/>
              <a:gd name="connsiteX2" fmla="*/ 0 w 626629"/>
              <a:gd name="connsiteY2" fmla="*/ 489067 h 489067"/>
            </a:gdLst>
            <a:ahLst/>
            <a:cxnLst>
              <a:cxn ang="0">
                <a:pos x="connsiteX0" y="connsiteY0"/>
              </a:cxn>
              <a:cxn ang="0">
                <a:pos x="connsiteX1" y="connsiteY1"/>
              </a:cxn>
              <a:cxn ang="0">
                <a:pos x="connsiteX2" y="connsiteY2"/>
              </a:cxn>
            </a:cxnLst>
            <a:rect l="l" t="t" r="r" b="b"/>
            <a:pathLst>
              <a:path w="626629" h="489067">
                <a:moveTo>
                  <a:pt x="626629" y="0"/>
                </a:moveTo>
                <a:lnTo>
                  <a:pt x="248638" y="198784"/>
                </a:lnTo>
                <a:cubicBezTo>
                  <a:pt x="117051" y="316078"/>
                  <a:pt x="81142" y="398879"/>
                  <a:pt x="0" y="489067"/>
                </a:cubicBezTo>
              </a:path>
            </a:pathLst>
          </a:custGeom>
          <a:noFill/>
          <a:ln w="63500" cap="flat" cmpd="sng" algn="ctr">
            <a:solidFill>
              <a:srgbClr val="EA8D04"/>
            </a:solidFill>
            <a:prstDash val="sysDot"/>
            <a:round/>
            <a:headEnd type="oval"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3" name="CaixaDeTexto 222"/>
          <p:cNvSpPr txBox="1"/>
          <p:nvPr/>
        </p:nvSpPr>
        <p:spPr>
          <a:xfrm>
            <a:off x="4499992" y="3068960"/>
            <a:ext cx="1368152" cy="400110"/>
          </a:xfrm>
          <a:prstGeom prst="rect">
            <a:avLst/>
          </a:prstGeom>
          <a:noFill/>
        </p:spPr>
        <p:txBody>
          <a:bodyPr wrap="square" rtlCol="0">
            <a:spAutoFit/>
          </a:bodyPr>
          <a:lstStyle/>
          <a:p>
            <a:r>
              <a:rPr lang="pt-BR" sz="2000" dirty="0" smtClean="0">
                <a:solidFill>
                  <a:schemeClr val="bg1"/>
                </a:solidFill>
                <a:latin typeface="Century Gothic" pitchFamily="34" charset="0"/>
              </a:rPr>
              <a:t>RH</a:t>
            </a:r>
            <a:endParaRPr lang="pt-BR" sz="2000" dirty="0">
              <a:solidFill>
                <a:schemeClr val="bg1"/>
              </a:solidFill>
              <a:latin typeface="Century Gothic" pitchFamily="34" charset="0"/>
            </a:endParaRPr>
          </a:p>
        </p:txBody>
      </p:sp>
      <p:sp>
        <p:nvSpPr>
          <p:cNvPr id="224" name="CaixaDeTexto 223"/>
          <p:cNvSpPr txBox="1"/>
          <p:nvPr/>
        </p:nvSpPr>
        <p:spPr>
          <a:xfrm>
            <a:off x="4932040" y="2164794"/>
            <a:ext cx="1296144" cy="400110"/>
          </a:xfrm>
          <a:prstGeom prst="rect">
            <a:avLst/>
          </a:prstGeom>
          <a:noFill/>
        </p:spPr>
        <p:txBody>
          <a:bodyPr wrap="square" rtlCol="0">
            <a:spAutoFit/>
          </a:bodyPr>
          <a:lstStyle/>
          <a:p>
            <a:r>
              <a:rPr lang="pt-BR" sz="2000" dirty="0" smtClean="0">
                <a:solidFill>
                  <a:schemeClr val="bg1"/>
                </a:solidFill>
                <a:latin typeface="Century Gothic" pitchFamily="34" charset="0"/>
              </a:rPr>
              <a:t>RAG</a:t>
            </a:r>
            <a:endParaRPr lang="pt-BR" sz="2000" dirty="0">
              <a:solidFill>
                <a:schemeClr val="bg1"/>
              </a:solidFill>
              <a:latin typeface="Century Gothic" pitchFamily="34" charset="0"/>
            </a:endParaRPr>
          </a:p>
        </p:txBody>
      </p:sp>
      <p:sp>
        <p:nvSpPr>
          <p:cNvPr id="225" name="CaixaDeTexto 224"/>
          <p:cNvSpPr txBox="1"/>
          <p:nvPr/>
        </p:nvSpPr>
        <p:spPr>
          <a:xfrm>
            <a:off x="6300192" y="1084674"/>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Flash do He</a:t>
            </a:r>
            <a:endParaRPr lang="pt-BR" sz="2000" dirty="0">
              <a:solidFill>
                <a:schemeClr val="bg1"/>
              </a:solidFill>
              <a:latin typeface="Century Gothic" pitchFamily="34" charset="0"/>
            </a:endParaRPr>
          </a:p>
        </p:txBody>
      </p:sp>
      <p:sp>
        <p:nvSpPr>
          <p:cNvPr id="46" name="CaixaDeTexto 45"/>
          <p:cNvSpPr txBox="1"/>
          <p:nvPr/>
        </p:nvSpPr>
        <p:spPr>
          <a:xfrm>
            <a:off x="107504" y="6053226"/>
            <a:ext cx="1403648" cy="400110"/>
          </a:xfrm>
          <a:prstGeom prst="rect">
            <a:avLst/>
          </a:prstGeom>
          <a:noFill/>
        </p:spPr>
        <p:txBody>
          <a:bodyPr wrap="square" rtlCol="0">
            <a:spAutoFit/>
          </a:bodyPr>
          <a:lstStyle/>
          <a:p>
            <a:r>
              <a:rPr lang="pt-BR" sz="2000" dirty="0" smtClean="0">
                <a:solidFill>
                  <a:schemeClr val="bg1"/>
                </a:solidFill>
                <a:latin typeface="Century Gothic" pitchFamily="34" charset="0"/>
              </a:rPr>
              <a:t>Temp.</a:t>
            </a:r>
            <a:endParaRPr lang="pt-BR" sz="2000" dirty="0">
              <a:solidFill>
                <a:schemeClr val="bg1"/>
              </a:solidFill>
              <a:latin typeface="Century Gothic" pitchFamily="34" charset="0"/>
            </a:endParaRPr>
          </a:p>
        </p:txBody>
      </p:sp>
      <p:sp>
        <p:nvSpPr>
          <p:cNvPr id="47" name="CaixaDeTexto 46"/>
          <p:cNvSpPr txBox="1"/>
          <p:nvPr/>
        </p:nvSpPr>
        <p:spPr>
          <a:xfrm>
            <a:off x="5220072" y="5969202"/>
            <a:ext cx="2016224" cy="461665"/>
          </a:xfrm>
          <a:prstGeom prst="rect">
            <a:avLst/>
          </a:prstGeom>
          <a:noFill/>
        </p:spPr>
        <p:txBody>
          <a:bodyPr wrap="square" rtlCol="0">
            <a:spAutoFit/>
          </a:bodyPr>
          <a:lstStyle/>
          <a:p>
            <a:r>
              <a:rPr lang="pt-BR" sz="2400" dirty="0" smtClean="0">
                <a:solidFill>
                  <a:srgbClr val="FFFF00"/>
                </a:solidFill>
                <a:latin typeface="Century Gothic" pitchFamily="34" charset="0"/>
              </a:rPr>
              <a:t>6.000°C</a:t>
            </a:r>
            <a:endParaRPr lang="pt-BR" sz="2400" dirty="0">
              <a:solidFill>
                <a:srgbClr val="FFFF00"/>
              </a:solidFill>
              <a:latin typeface="Century Gothic" pitchFamily="34" charset="0"/>
            </a:endParaRPr>
          </a:p>
        </p:txBody>
      </p:sp>
      <p:sp>
        <p:nvSpPr>
          <p:cNvPr id="48" name="CaixaDeTexto 47"/>
          <p:cNvSpPr txBox="1"/>
          <p:nvPr/>
        </p:nvSpPr>
        <p:spPr>
          <a:xfrm>
            <a:off x="1475656" y="5977333"/>
            <a:ext cx="2016224" cy="461665"/>
          </a:xfrm>
          <a:prstGeom prst="rect">
            <a:avLst/>
          </a:prstGeom>
          <a:noFill/>
        </p:spPr>
        <p:txBody>
          <a:bodyPr wrap="square" rtlCol="0">
            <a:spAutoFit/>
          </a:bodyPr>
          <a:lstStyle/>
          <a:p>
            <a:r>
              <a:rPr lang="pt-BR" sz="2400" dirty="0">
                <a:solidFill>
                  <a:srgbClr val="954ECA"/>
                </a:solidFill>
                <a:latin typeface="Century Gothic" pitchFamily="34" charset="0"/>
              </a:rPr>
              <a:t>3</a:t>
            </a:r>
            <a:r>
              <a:rPr lang="pt-BR" sz="2400" dirty="0" smtClean="0">
                <a:solidFill>
                  <a:srgbClr val="954ECA"/>
                </a:solidFill>
                <a:latin typeface="Century Gothic" pitchFamily="34" charset="0"/>
              </a:rPr>
              <a:t>0.000°C</a:t>
            </a:r>
            <a:endParaRPr lang="pt-BR" sz="2400" dirty="0">
              <a:solidFill>
                <a:srgbClr val="954ECA"/>
              </a:solidFill>
              <a:latin typeface="Century Gothic" pitchFamily="34" charset="0"/>
            </a:endParaRPr>
          </a:p>
        </p:txBody>
      </p:sp>
      <p:sp>
        <p:nvSpPr>
          <p:cNvPr id="49" name="CaixaDeTexto 48"/>
          <p:cNvSpPr txBox="1"/>
          <p:nvPr/>
        </p:nvSpPr>
        <p:spPr>
          <a:xfrm>
            <a:off x="7092280" y="5939585"/>
            <a:ext cx="2016224" cy="461665"/>
          </a:xfrm>
          <a:prstGeom prst="rect">
            <a:avLst/>
          </a:prstGeom>
          <a:noFill/>
        </p:spPr>
        <p:txBody>
          <a:bodyPr wrap="square" rtlCol="0">
            <a:spAutoFit/>
          </a:bodyPr>
          <a:lstStyle/>
          <a:p>
            <a:r>
              <a:rPr lang="pt-BR" sz="2400" dirty="0" smtClean="0">
                <a:solidFill>
                  <a:srgbClr val="FF0000"/>
                </a:solidFill>
                <a:latin typeface="Century Gothic" pitchFamily="34" charset="0"/>
              </a:rPr>
              <a:t>3.000°C</a:t>
            </a:r>
            <a:endParaRPr lang="pt-BR" sz="2400" dirty="0">
              <a:solidFill>
                <a:srgbClr val="FF0000"/>
              </a:solidFill>
              <a:latin typeface="Century Gothic" pitchFamily="34" charset="0"/>
            </a:endParaRPr>
          </a:p>
        </p:txBody>
      </p:sp>
      <p:sp>
        <p:nvSpPr>
          <p:cNvPr id="50" name="CaixaDeTexto 49"/>
          <p:cNvSpPr txBox="1"/>
          <p:nvPr/>
        </p:nvSpPr>
        <p:spPr>
          <a:xfrm>
            <a:off x="3440559" y="5978999"/>
            <a:ext cx="2016224" cy="461665"/>
          </a:xfrm>
          <a:prstGeom prst="rect">
            <a:avLst/>
          </a:prstGeom>
          <a:noFill/>
        </p:spPr>
        <p:txBody>
          <a:bodyPr wrap="square" rtlCol="0">
            <a:spAutoFit/>
          </a:bodyPr>
          <a:lstStyle/>
          <a:p>
            <a:r>
              <a:rPr lang="pt-BR" sz="2400" dirty="0" smtClean="0">
                <a:solidFill>
                  <a:schemeClr val="bg1"/>
                </a:solidFill>
                <a:latin typeface="Century Gothic" pitchFamily="34" charset="0"/>
              </a:rPr>
              <a:t>10.000°C</a:t>
            </a:r>
            <a:endParaRPr lang="pt-BR" sz="2400" dirty="0">
              <a:solidFill>
                <a:schemeClr val="bg1"/>
              </a:solidFill>
              <a:latin typeface="Century Gothic" pitchFamily="34" charset="0"/>
            </a:endParaRPr>
          </a:p>
        </p:txBody>
      </p:sp>
      <p:cxnSp>
        <p:nvCxnSpPr>
          <p:cNvPr id="51" name="Conector reto 50"/>
          <p:cNvCxnSpPr/>
          <p:nvPr/>
        </p:nvCxnSpPr>
        <p:spPr bwMode="auto">
          <a:xfrm flipV="1">
            <a:off x="1967355" y="5519400"/>
            <a:ext cx="280203" cy="2894"/>
          </a:xfrm>
          <a:prstGeom prst="line">
            <a:avLst/>
          </a:prstGeom>
          <a:solidFill>
            <a:schemeClr val="accent1"/>
          </a:solidFill>
          <a:ln w="44450" cap="flat" cmpd="sng" algn="ctr">
            <a:solidFill>
              <a:schemeClr val="bg1"/>
            </a:solidFill>
            <a:prstDash val="solid"/>
            <a:round/>
            <a:headEnd type="none" w="sm" len="sm"/>
            <a:tailEnd type="none" w="sm" len="sm"/>
          </a:ln>
          <a:effectLst/>
        </p:spPr>
      </p:cxnSp>
      <p:cxnSp>
        <p:nvCxnSpPr>
          <p:cNvPr id="52" name="Conector de seta reta 51"/>
          <p:cNvCxnSpPr/>
          <p:nvPr/>
        </p:nvCxnSpPr>
        <p:spPr bwMode="auto">
          <a:xfrm flipV="1">
            <a:off x="755576" y="5891917"/>
            <a:ext cx="8205544" cy="17538"/>
          </a:xfrm>
          <a:prstGeom prst="straightConnector1">
            <a:avLst/>
          </a:prstGeom>
          <a:solidFill>
            <a:schemeClr val="accent1"/>
          </a:solidFill>
          <a:ln w="114300" cap="flat" cmpd="sng" algn="ctr">
            <a:gradFill flip="none" rotWithShape="1">
              <a:gsLst>
                <a:gs pos="13000">
                  <a:srgbClr val="FF0000"/>
                </a:gs>
                <a:gs pos="0">
                  <a:srgbClr val="EE8800"/>
                </a:gs>
                <a:gs pos="35000">
                  <a:srgbClr val="FFFF00"/>
                </a:gs>
                <a:gs pos="68000">
                  <a:srgbClr val="00B0F0"/>
                </a:gs>
                <a:gs pos="73000">
                  <a:srgbClr val="0070C0"/>
                </a:gs>
                <a:gs pos="84000">
                  <a:srgbClr val="7030A0"/>
                </a:gs>
              </a:gsLst>
              <a:path path="circle">
                <a:fillToRect l="100000" t="100000"/>
              </a:path>
              <a:tileRect r="-100000" b="-100000"/>
            </a:gradFill>
            <a:prstDash val="solid"/>
            <a:round/>
            <a:headEnd type="triangle" w="lg" len="lg"/>
            <a:tailEnd type="none" w="lg" len="lg"/>
          </a:ln>
          <a:effectLst/>
        </p:spPr>
      </p:cxnSp>
      <p:cxnSp>
        <p:nvCxnSpPr>
          <p:cNvPr id="53" name="Conector de seta reta 52"/>
          <p:cNvCxnSpPr/>
          <p:nvPr/>
        </p:nvCxnSpPr>
        <p:spPr bwMode="auto">
          <a:xfrm>
            <a:off x="2187351" y="886991"/>
            <a:ext cx="1" cy="4968552"/>
          </a:xfrm>
          <a:prstGeom prst="straightConnector1">
            <a:avLst/>
          </a:prstGeom>
          <a:solidFill>
            <a:schemeClr val="accent1"/>
          </a:solidFill>
          <a:ln w="114300" cap="flat" cmpd="sng" algn="ctr">
            <a:solidFill>
              <a:schemeClr val="bg1"/>
            </a:solidFill>
            <a:prstDash val="solid"/>
            <a:round/>
            <a:headEnd type="triangle" w="lg" len="lg"/>
            <a:tailEnd type="none" w="lg" len="lg"/>
          </a:ln>
          <a:effectLst/>
        </p:spPr>
      </p:cxnSp>
      <p:sp>
        <p:nvSpPr>
          <p:cNvPr id="45" name="CaixaDeTexto 44"/>
          <p:cNvSpPr txBox="1"/>
          <p:nvPr/>
        </p:nvSpPr>
        <p:spPr>
          <a:xfrm>
            <a:off x="3347864" y="4005064"/>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subgigante</a:t>
            </a:r>
            <a:endParaRPr lang="pt-BR" sz="2000" dirty="0">
              <a:solidFill>
                <a:schemeClr val="bg1"/>
              </a:solidFill>
              <a:latin typeface="Century Gothic" pitchFamily="34" charset="0"/>
            </a:endParaRPr>
          </a:p>
        </p:txBody>
      </p:sp>
      <p:sp>
        <p:nvSpPr>
          <p:cNvPr id="54" name="CaixaDeTexto 53"/>
          <p:cNvSpPr txBox="1"/>
          <p:nvPr/>
        </p:nvSpPr>
        <p:spPr>
          <a:xfrm>
            <a:off x="5364088" y="5045114"/>
            <a:ext cx="3168352" cy="400110"/>
          </a:xfrm>
          <a:prstGeom prst="rect">
            <a:avLst/>
          </a:prstGeom>
          <a:noFill/>
        </p:spPr>
        <p:txBody>
          <a:bodyPr wrap="square" rtlCol="0">
            <a:spAutoFit/>
          </a:bodyPr>
          <a:lstStyle/>
          <a:p>
            <a:r>
              <a:rPr lang="pt-BR" sz="2000" dirty="0" smtClean="0">
                <a:solidFill>
                  <a:schemeClr val="bg1"/>
                </a:solidFill>
                <a:latin typeface="Century Gothic" pitchFamily="34" charset="0"/>
              </a:rPr>
              <a:t> (...) AN</a:t>
            </a:r>
            <a:endParaRPr lang="pt-BR" sz="2000" dirty="0">
              <a:solidFill>
                <a:schemeClr val="bg1"/>
              </a:solidFill>
              <a:latin typeface="Century Gothic" pitchFamily="34" charset="0"/>
            </a:endParaRPr>
          </a:p>
        </p:txBody>
      </p:sp>
      <p:cxnSp>
        <p:nvCxnSpPr>
          <p:cNvPr id="55" name="Conector reto 54"/>
          <p:cNvCxnSpPr/>
          <p:nvPr/>
        </p:nvCxnSpPr>
        <p:spPr bwMode="auto">
          <a:xfrm>
            <a:off x="5940152" y="2348880"/>
            <a:ext cx="1008112" cy="72008"/>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0" name="Conector reto 59"/>
          <p:cNvCxnSpPr>
            <a:stCxn id="225" idx="2"/>
          </p:cNvCxnSpPr>
          <p:nvPr/>
        </p:nvCxnSpPr>
        <p:spPr bwMode="auto">
          <a:xfrm flipH="1">
            <a:off x="7668344" y="1484784"/>
            <a:ext cx="216024" cy="864096"/>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3" name="Conector reto 62"/>
          <p:cNvCxnSpPr/>
          <p:nvPr/>
        </p:nvCxnSpPr>
        <p:spPr bwMode="auto">
          <a:xfrm flipH="1">
            <a:off x="5436096" y="2852936"/>
            <a:ext cx="432048" cy="360040"/>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67" name="Conector reto 66"/>
          <p:cNvCxnSpPr/>
          <p:nvPr/>
        </p:nvCxnSpPr>
        <p:spPr bwMode="auto">
          <a:xfrm flipH="1">
            <a:off x="3851920" y="1268760"/>
            <a:ext cx="432048" cy="432048"/>
          </a:xfrm>
          <a:prstGeom prst="line">
            <a:avLst/>
          </a:prstGeom>
          <a:solidFill>
            <a:schemeClr val="accent1"/>
          </a:solidFill>
          <a:ln w="38100" cap="flat" cmpd="sng" algn="ctr">
            <a:solidFill>
              <a:schemeClr val="bg1"/>
            </a:solidFill>
            <a:prstDash val="solid"/>
            <a:round/>
            <a:headEnd type="none" w="sm" len="sm"/>
            <a:tailEnd type="none" w="lg" len="lg"/>
          </a:ln>
          <a:effectLst/>
        </p:spPr>
      </p:cxnSp>
      <p:cxnSp>
        <p:nvCxnSpPr>
          <p:cNvPr id="73" name="Conector reto 72"/>
          <p:cNvCxnSpPr/>
          <p:nvPr/>
        </p:nvCxnSpPr>
        <p:spPr bwMode="auto">
          <a:xfrm flipH="1">
            <a:off x="3563888" y="5013176"/>
            <a:ext cx="576064" cy="21602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6" name="Forma livre 55"/>
          <p:cNvSpPr/>
          <p:nvPr/>
        </p:nvSpPr>
        <p:spPr bwMode="auto">
          <a:xfrm>
            <a:off x="2771800" y="1916832"/>
            <a:ext cx="5256584" cy="3672408"/>
          </a:xfrm>
          <a:custGeom>
            <a:avLst/>
            <a:gdLst>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68494 w 5525311"/>
              <a:gd name="connsiteY6" fmla="*/ 1741251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3205220 w 5525311"/>
              <a:gd name="connsiteY6" fmla="*/ 1742086 h 3570051"/>
              <a:gd name="connsiteX7" fmla="*/ 2714017 w 5525311"/>
              <a:gd name="connsiteY7" fmla="*/ 1605064 h 3570051"/>
              <a:gd name="connsiteX8" fmla="*/ 2159541 w 5525311"/>
              <a:gd name="connsiteY8" fmla="*/ 1429966 h 3570051"/>
              <a:gd name="connsiteX9" fmla="*/ 1498060 w 5525311"/>
              <a:gd name="connsiteY9" fmla="*/ 1167319 h 3570051"/>
              <a:gd name="connsiteX10" fmla="*/ 894945 w 5525311"/>
              <a:gd name="connsiteY10" fmla="*/ 836579 h 3570051"/>
              <a:gd name="connsiteX11" fmla="*/ 564204 w 5525311"/>
              <a:gd name="connsiteY11" fmla="*/ 603115 h 3570051"/>
              <a:gd name="connsiteX12" fmla="*/ 282102 w 5525311"/>
              <a:gd name="connsiteY12" fmla="*/ 340468 h 3570051"/>
              <a:gd name="connsiteX13" fmla="*/ 0 w 5525311"/>
              <a:gd name="connsiteY13"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540868 w 5525311"/>
              <a:gd name="connsiteY5" fmla="*/ 1848255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 name="connsiteX0" fmla="*/ 5525311 w 5525311"/>
              <a:gd name="connsiteY0" fmla="*/ 3570051 h 3570051"/>
              <a:gd name="connsiteX1" fmla="*/ 5321030 w 5525311"/>
              <a:gd name="connsiteY1" fmla="*/ 3229583 h 3570051"/>
              <a:gd name="connsiteX2" fmla="*/ 4941651 w 5525311"/>
              <a:gd name="connsiteY2" fmla="*/ 2782111 h 3570051"/>
              <a:gd name="connsiteX3" fmla="*/ 4562272 w 5525311"/>
              <a:gd name="connsiteY3" fmla="*/ 2402732 h 3570051"/>
              <a:gd name="connsiteX4" fmla="*/ 4105072 w 5525311"/>
              <a:gd name="connsiteY4" fmla="*/ 2110902 h 3570051"/>
              <a:gd name="connsiteX5" fmla="*/ 3440529 w 5525311"/>
              <a:gd name="connsiteY5" fmla="*/ 1809183 h 3570051"/>
              <a:gd name="connsiteX6" fmla="*/ 2714017 w 5525311"/>
              <a:gd name="connsiteY6" fmla="*/ 1605064 h 3570051"/>
              <a:gd name="connsiteX7" fmla="*/ 2159541 w 5525311"/>
              <a:gd name="connsiteY7" fmla="*/ 1429966 h 3570051"/>
              <a:gd name="connsiteX8" fmla="*/ 1498060 w 5525311"/>
              <a:gd name="connsiteY8" fmla="*/ 1167319 h 3570051"/>
              <a:gd name="connsiteX9" fmla="*/ 894945 w 5525311"/>
              <a:gd name="connsiteY9" fmla="*/ 836579 h 3570051"/>
              <a:gd name="connsiteX10" fmla="*/ 564204 w 5525311"/>
              <a:gd name="connsiteY10" fmla="*/ 603115 h 3570051"/>
              <a:gd name="connsiteX11" fmla="*/ 282102 w 5525311"/>
              <a:gd name="connsiteY11" fmla="*/ 340468 h 3570051"/>
              <a:gd name="connsiteX12" fmla="*/ 0 w 5525311"/>
              <a:gd name="connsiteY12" fmla="*/ 0 h 3570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5311" h="3570051">
                <a:moveTo>
                  <a:pt x="5525311" y="3570051"/>
                </a:moveTo>
                <a:cubicBezTo>
                  <a:pt x="5471809" y="3465478"/>
                  <a:pt x="5418307" y="3360906"/>
                  <a:pt x="5321030" y="3229583"/>
                </a:cubicBezTo>
                <a:cubicBezTo>
                  <a:pt x="5223753" y="3098260"/>
                  <a:pt x="5068111" y="2919919"/>
                  <a:pt x="4941651" y="2782111"/>
                </a:cubicBezTo>
                <a:cubicBezTo>
                  <a:pt x="4815191" y="2644303"/>
                  <a:pt x="4701702" y="2514600"/>
                  <a:pt x="4562272" y="2402732"/>
                </a:cubicBezTo>
                <a:cubicBezTo>
                  <a:pt x="4422842" y="2290864"/>
                  <a:pt x="4292029" y="2209827"/>
                  <a:pt x="4105072" y="2110902"/>
                </a:cubicBezTo>
                <a:cubicBezTo>
                  <a:pt x="3918115" y="2011977"/>
                  <a:pt x="3672371" y="1893489"/>
                  <a:pt x="3440529" y="1809183"/>
                </a:cubicBezTo>
                <a:cubicBezTo>
                  <a:pt x="3208687" y="1724877"/>
                  <a:pt x="2927515" y="1668267"/>
                  <a:pt x="2714017" y="1605064"/>
                </a:cubicBezTo>
                <a:cubicBezTo>
                  <a:pt x="2500519" y="1541861"/>
                  <a:pt x="2362200" y="1502923"/>
                  <a:pt x="2159541" y="1429966"/>
                </a:cubicBezTo>
                <a:cubicBezTo>
                  <a:pt x="1956882" y="1357009"/>
                  <a:pt x="1708826" y="1266217"/>
                  <a:pt x="1498060" y="1167319"/>
                </a:cubicBezTo>
                <a:cubicBezTo>
                  <a:pt x="1287294" y="1068421"/>
                  <a:pt x="1050588" y="930613"/>
                  <a:pt x="894945" y="836579"/>
                </a:cubicBezTo>
                <a:cubicBezTo>
                  <a:pt x="739302" y="742545"/>
                  <a:pt x="666344" y="685800"/>
                  <a:pt x="564204" y="603115"/>
                </a:cubicBezTo>
                <a:cubicBezTo>
                  <a:pt x="462064" y="520430"/>
                  <a:pt x="376136" y="440987"/>
                  <a:pt x="282102" y="340468"/>
                </a:cubicBezTo>
                <a:cubicBezTo>
                  <a:pt x="188068" y="239949"/>
                  <a:pt x="94034" y="119974"/>
                  <a:pt x="0" y="0"/>
                </a:cubicBezTo>
              </a:path>
            </a:pathLst>
          </a:custGeom>
          <a:noFill/>
          <a:ln w="127000" cap="flat" cmpd="sng" algn="ctr">
            <a:gradFill>
              <a:gsLst>
                <a:gs pos="0">
                  <a:srgbClr val="7030A0">
                    <a:alpha val="80000"/>
                  </a:srgbClr>
                </a:gs>
                <a:gs pos="50000">
                  <a:srgbClr val="FFFFCC">
                    <a:alpha val="80000"/>
                  </a:srgbClr>
                </a:gs>
                <a:gs pos="100000">
                  <a:srgbClr val="FF0000">
                    <a:alpha val="80000"/>
                  </a:srgbClr>
                </a:gs>
                <a:gs pos="55000">
                  <a:srgbClr val="FFFF00">
                    <a:alpha val="80000"/>
                  </a:srgbClr>
                </a:gs>
                <a:gs pos="16000">
                  <a:srgbClr val="00B0F0">
                    <a:alpha val="80000"/>
                  </a:srgbClr>
                </a:gs>
              </a:gsLst>
              <a:lin ang="5400000" scaled="0"/>
            </a:gra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Forma livre 220"/>
          <p:cNvSpPr/>
          <p:nvPr/>
        </p:nvSpPr>
        <p:spPr bwMode="auto">
          <a:xfrm rot="16410421">
            <a:off x="2932293" y="1410671"/>
            <a:ext cx="3647360" cy="4616340"/>
          </a:xfrm>
          <a:custGeom>
            <a:avLst/>
            <a:gdLst>
              <a:gd name="connsiteX0" fmla="*/ 2548647 w 2548647"/>
              <a:gd name="connsiteY0" fmla="*/ 74579 h 1397541"/>
              <a:gd name="connsiteX1" fmla="*/ 2091447 w 2548647"/>
              <a:gd name="connsiteY1" fmla="*/ 25941 h 1397541"/>
              <a:gd name="connsiteX2" fmla="*/ 1867711 w 2548647"/>
              <a:gd name="connsiteY2" fmla="*/ 16213 h 1397541"/>
              <a:gd name="connsiteX3" fmla="*/ 1721796 w 2548647"/>
              <a:gd name="connsiteY3" fmla="*/ 123217 h 1397541"/>
              <a:gd name="connsiteX4" fmla="*/ 1566153 w 2548647"/>
              <a:gd name="connsiteY4" fmla="*/ 492869 h 1397541"/>
              <a:gd name="connsiteX5" fmla="*/ 1245140 w 2548647"/>
              <a:gd name="connsiteY5" fmla="*/ 1134894 h 1397541"/>
              <a:gd name="connsiteX6" fmla="*/ 1128409 w 2548647"/>
              <a:gd name="connsiteY6" fmla="*/ 1300264 h 1397541"/>
              <a:gd name="connsiteX7" fmla="*/ 953311 w 2548647"/>
              <a:gd name="connsiteY7" fmla="*/ 1387813 h 1397541"/>
              <a:gd name="connsiteX8" fmla="*/ 826851 w 2548647"/>
              <a:gd name="connsiteY8" fmla="*/ 1358630 h 1397541"/>
              <a:gd name="connsiteX9" fmla="*/ 671209 w 2548647"/>
              <a:gd name="connsiteY9" fmla="*/ 1271081 h 1397541"/>
              <a:gd name="connsiteX10" fmla="*/ 466928 w 2548647"/>
              <a:gd name="connsiteY10" fmla="*/ 1183532 h 1397541"/>
              <a:gd name="connsiteX11" fmla="*/ 291830 w 2548647"/>
              <a:gd name="connsiteY11" fmla="*/ 1164077 h 1397541"/>
              <a:gd name="connsiteX12" fmla="*/ 0 w 2548647"/>
              <a:gd name="connsiteY12" fmla="*/ 1309992 h 1397541"/>
              <a:gd name="connsiteX13" fmla="*/ 0 w 2548647"/>
              <a:gd name="connsiteY13" fmla="*/ 1309992 h 1397541"/>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9803"/>
              <a:gd name="connsiteX1" fmla="*/ 2050799 w 2548647"/>
              <a:gd name="connsiteY1" fmla="*/ 14631 h 1399803"/>
              <a:gd name="connsiteX2" fmla="*/ 1867711 w 2548647"/>
              <a:gd name="connsiteY2" fmla="*/ 18475 h 1399803"/>
              <a:gd name="connsiteX3" fmla="*/ 1721796 w 2548647"/>
              <a:gd name="connsiteY3" fmla="*/ 125479 h 1399803"/>
              <a:gd name="connsiteX4" fmla="*/ 1566153 w 2548647"/>
              <a:gd name="connsiteY4" fmla="*/ 495131 h 1399803"/>
              <a:gd name="connsiteX5" fmla="*/ 1245140 w 2548647"/>
              <a:gd name="connsiteY5" fmla="*/ 1137156 h 1399803"/>
              <a:gd name="connsiteX6" fmla="*/ 1128409 w 2548647"/>
              <a:gd name="connsiteY6" fmla="*/ 1302526 h 1399803"/>
              <a:gd name="connsiteX7" fmla="*/ 953311 w 2548647"/>
              <a:gd name="connsiteY7" fmla="*/ 1390075 h 1399803"/>
              <a:gd name="connsiteX8" fmla="*/ 826851 w 2548647"/>
              <a:gd name="connsiteY8" fmla="*/ 1360892 h 1399803"/>
              <a:gd name="connsiteX9" fmla="*/ 671209 w 2548647"/>
              <a:gd name="connsiteY9" fmla="*/ 1273343 h 1399803"/>
              <a:gd name="connsiteX10" fmla="*/ 466928 w 2548647"/>
              <a:gd name="connsiteY10" fmla="*/ 1185794 h 1399803"/>
              <a:gd name="connsiteX11" fmla="*/ 291830 w 2548647"/>
              <a:gd name="connsiteY11" fmla="*/ 1166339 h 1399803"/>
              <a:gd name="connsiteX12" fmla="*/ 0 w 2548647"/>
              <a:gd name="connsiteY12" fmla="*/ 1312254 h 1399803"/>
              <a:gd name="connsiteX13" fmla="*/ 0 w 2548647"/>
              <a:gd name="connsiteY13" fmla="*/ 1312254 h 1399803"/>
              <a:gd name="connsiteX0" fmla="*/ 2548647 w 2548647"/>
              <a:gd name="connsiteY0" fmla="*/ 76841 h 1398428"/>
              <a:gd name="connsiteX1" fmla="*/ 2050799 w 2548647"/>
              <a:gd name="connsiteY1" fmla="*/ 14631 h 1398428"/>
              <a:gd name="connsiteX2" fmla="*/ 1867711 w 2548647"/>
              <a:gd name="connsiteY2" fmla="*/ 18475 h 1398428"/>
              <a:gd name="connsiteX3" fmla="*/ 1721796 w 2548647"/>
              <a:gd name="connsiteY3" fmla="*/ 125479 h 1398428"/>
              <a:gd name="connsiteX4" fmla="*/ 1566153 w 2548647"/>
              <a:gd name="connsiteY4" fmla="*/ 495131 h 1398428"/>
              <a:gd name="connsiteX5" fmla="*/ 1245140 w 2548647"/>
              <a:gd name="connsiteY5" fmla="*/ 1137156 h 1398428"/>
              <a:gd name="connsiteX6" fmla="*/ 1114695 w 2548647"/>
              <a:gd name="connsiteY6" fmla="*/ 1310775 h 1398428"/>
              <a:gd name="connsiteX7" fmla="*/ 953311 w 2548647"/>
              <a:gd name="connsiteY7" fmla="*/ 1390075 h 1398428"/>
              <a:gd name="connsiteX8" fmla="*/ 826851 w 2548647"/>
              <a:gd name="connsiteY8" fmla="*/ 1360892 h 1398428"/>
              <a:gd name="connsiteX9" fmla="*/ 671209 w 2548647"/>
              <a:gd name="connsiteY9" fmla="*/ 1273343 h 1398428"/>
              <a:gd name="connsiteX10" fmla="*/ 466928 w 2548647"/>
              <a:gd name="connsiteY10" fmla="*/ 1185794 h 1398428"/>
              <a:gd name="connsiteX11" fmla="*/ 291830 w 2548647"/>
              <a:gd name="connsiteY11" fmla="*/ 1166339 h 1398428"/>
              <a:gd name="connsiteX12" fmla="*/ 0 w 2548647"/>
              <a:gd name="connsiteY12" fmla="*/ 1312254 h 1398428"/>
              <a:gd name="connsiteX13" fmla="*/ 0 w 2548647"/>
              <a:gd name="connsiteY13" fmla="*/ 1312254 h 1398428"/>
              <a:gd name="connsiteX0" fmla="*/ 2548647 w 2548647"/>
              <a:gd name="connsiteY0" fmla="*/ 76841 h 1407061"/>
              <a:gd name="connsiteX1" fmla="*/ 2050799 w 2548647"/>
              <a:gd name="connsiteY1" fmla="*/ 14631 h 1407061"/>
              <a:gd name="connsiteX2" fmla="*/ 1867711 w 2548647"/>
              <a:gd name="connsiteY2" fmla="*/ 18475 h 1407061"/>
              <a:gd name="connsiteX3" fmla="*/ 1721796 w 2548647"/>
              <a:gd name="connsiteY3" fmla="*/ 125479 h 1407061"/>
              <a:gd name="connsiteX4" fmla="*/ 1566153 w 2548647"/>
              <a:gd name="connsiteY4" fmla="*/ 495131 h 1407061"/>
              <a:gd name="connsiteX5" fmla="*/ 1245140 w 2548647"/>
              <a:gd name="connsiteY5" fmla="*/ 1137156 h 1407061"/>
              <a:gd name="connsiteX6" fmla="*/ 1136726 w 2548647"/>
              <a:gd name="connsiteY6" fmla="*/ 1364908 h 1407061"/>
              <a:gd name="connsiteX7" fmla="*/ 953311 w 2548647"/>
              <a:gd name="connsiteY7" fmla="*/ 1390075 h 1407061"/>
              <a:gd name="connsiteX8" fmla="*/ 826851 w 2548647"/>
              <a:gd name="connsiteY8" fmla="*/ 1360892 h 1407061"/>
              <a:gd name="connsiteX9" fmla="*/ 671209 w 2548647"/>
              <a:gd name="connsiteY9" fmla="*/ 1273343 h 1407061"/>
              <a:gd name="connsiteX10" fmla="*/ 466928 w 2548647"/>
              <a:gd name="connsiteY10" fmla="*/ 1185794 h 1407061"/>
              <a:gd name="connsiteX11" fmla="*/ 291830 w 2548647"/>
              <a:gd name="connsiteY11" fmla="*/ 1166339 h 1407061"/>
              <a:gd name="connsiteX12" fmla="*/ 0 w 2548647"/>
              <a:gd name="connsiteY12" fmla="*/ 1312254 h 1407061"/>
              <a:gd name="connsiteX13" fmla="*/ 0 w 2548647"/>
              <a:gd name="connsiteY13" fmla="*/ 1312254 h 1407061"/>
              <a:gd name="connsiteX0" fmla="*/ 2548647 w 2548647"/>
              <a:gd name="connsiteY0" fmla="*/ 76841 h 1395727"/>
              <a:gd name="connsiteX1" fmla="*/ 2050799 w 2548647"/>
              <a:gd name="connsiteY1" fmla="*/ 14631 h 1395727"/>
              <a:gd name="connsiteX2" fmla="*/ 1867711 w 2548647"/>
              <a:gd name="connsiteY2" fmla="*/ 18475 h 1395727"/>
              <a:gd name="connsiteX3" fmla="*/ 1721796 w 2548647"/>
              <a:gd name="connsiteY3" fmla="*/ 125479 h 1395727"/>
              <a:gd name="connsiteX4" fmla="*/ 1566153 w 2548647"/>
              <a:gd name="connsiteY4" fmla="*/ 495131 h 1395727"/>
              <a:gd name="connsiteX5" fmla="*/ 1245140 w 2548647"/>
              <a:gd name="connsiteY5" fmla="*/ 1137156 h 1395727"/>
              <a:gd name="connsiteX6" fmla="*/ 1142715 w 2548647"/>
              <a:gd name="connsiteY6" fmla="*/ 1326980 h 1395727"/>
              <a:gd name="connsiteX7" fmla="*/ 953311 w 2548647"/>
              <a:gd name="connsiteY7" fmla="*/ 1390075 h 1395727"/>
              <a:gd name="connsiteX8" fmla="*/ 826851 w 2548647"/>
              <a:gd name="connsiteY8" fmla="*/ 1360892 h 1395727"/>
              <a:gd name="connsiteX9" fmla="*/ 671209 w 2548647"/>
              <a:gd name="connsiteY9" fmla="*/ 1273343 h 1395727"/>
              <a:gd name="connsiteX10" fmla="*/ 466928 w 2548647"/>
              <a:gd name="connsiteY10" fmla="*/ 1185794 h 1395727"/>
              <a:gd name="connsiteX11" fmla="*/ 291830 w 2548647"/>
              <a:gd name="connsiteY11" fmla="*/ 1166339 h 1395727"/>
              <a:gd name="connsiteX12" fmla="*/ 0 w 2548647"/>
              <a:gd name="connsiteY12" fmla="*/ 1312254 h 1395727"/>
              <a:gd name="connsiteX13" fmla="*/ 0 w 2548647"/>
              <a:gd name="connsiteY13" fmla="*/ 1312254 h 1395727"/>
              <a:gd name="connsiteX0" fmla="*/ 2548647 w 2548647"/>
              <a:gd name="connsiteY0" fmla="*/ 71938 h 1390824"/>
              <a:gd name="connsiteX1" fmla="*/ 2050799 w 2548647"/>
              <a:gd name="connsiteY1" fmla="*/ 9728 h 1390824"/>
              <a:gd name="connsiteX2" fmla="*/ 1867711 w 2548647"/>
              <a:gd name="connsiteY2" fmla="*/ 13572 h 1390824"/>
              <a:gd name="connsiteX3" fmla="*/ 1762767 w 2548647"/>
              <a:gd name="connsiteY3" fmla="*/ 81736 h 1390824"/>
              <a:gd name="connsiteX4" fmla="*/ 1566153 w 2548647"/>
              <a:gd name="connsiteY4" fmla="*/ 490228 h 1390824"/>
              <a:gd name="connsiteX5" fmla="*/ 1245140 w 2548647"/>
              <a:gd name="connsiteY5" fmla="*/ 1132253 h 1390824"/>
              <a:gd name="connsiteX6" fmla="*/ 1142715 w 2548647"/>
              <a:gd name="connsiteY6" fmla="*/ 1322077 h 1390824"/>
              <a:gd name="connsiteX7" fmla="*/ 953311 w 2548647"/>
              <a:gd name="connsiteY7" fmla="*/ 1385172 h 1390824"/>
              <a:gd name="connsiteX8" fmla="*/ 826851 w 2548647"/>
              <a:gd name="connsiteY8" fmla="*/ 1355989 h 1390824"/>
              <a:gd name="connsiteX9" fmla="*/ 671209 w 2548647"/>
              <a:gd name="connsiteY9" fmla="*/ 1268440 h 1390824"/>
              <a:gd name="connsiteX10" fmla="*/ 466928 w 2548647"/>
              <a:gd name="connsiteY10" fmla="*/ 1180891 h 1390824"/>
              <a:gd name="connsiteX11" fmla="*/ 291830 w 2548647"/>
              <a:gd name="connsiteY11" fmla="*/ 1161436 h 1390824"/>
              <a:gd name="connsiteX12" fmla="*/ 0 w 2548647"/>
              <a:gd name="connsiteY12" fmla="*/ 1307351 h 1390824"/>
              <a:gd name="connsiteX13" fmla="*/ 0 w 2548647"/>
              <a:gd name="connsiteY13" fmla="*/ 1307351 h 1390824"/>
              <a:gd name="connsiteX0" fmla="*/ 2548647 w 2548647"/>
              <a:gd name="connsiteY0" fmla="*/ 91990 h 1410876"/>
              <a:gd name="connsiteX1" fmla="*/ 2086894 w 2548647"/>
              <a:gd name="connsiteY1" fmla="*/ 9728 h 1410876"/>
              <a:gd name="connsiteX2" fmla="*/ 1867711 w 2548647"/>
              <a:gd name="connsiteY2" fmla="*/ 33624 h 1410876"/>
              <a:gd name="connsiteX3" fmla="*/ 1762767 w 2548647"/>
              <a:gd name="connsiteY3" fmla="*/ 101788 h 1410876"/>
              <a:gd name="connsiteX4" fmla="*/ 1566153 w 2548647"/>
              <a:gd name="connsiteY4" fmla="*/ 510280 h 1410876"/>
              <a:gd name="connsiteX5" fmla="*/ 1245140 w 2548647"/>
              <a:gd name="connsiteY5" fmla="*/ 1152305 h 1410876"/>
              <a:gd name="connsiteX6" fmla="*/ 1142715 w 2548647"/>
              <a:gd name="connsiteY6" fmla="*/ 1342129 h 1410876"/>
              <a:gd name="connsiteX7" fmla="*/ 953311 w 2548647"/>
              <a:gd name="connsiteY7" fmla="*/ 1405224 h 1410876"/>
              <a:gd name="connsiteX8" fmla="*/ 826851 w 2548647"/>
              <a:gd name="connsiteY8" fmla="*/ 1376041 h 1410876"/>
              <a:gd name="connsiteX9" fmla="*/ 671209 w 2548647"/>
              <a:gd name="connsiteY9" fmla="*/ 1288492 h 1410876"/>
              <a:gd name="connsiteX10" fmla="*/ 466928 w 2548647"/>
              <a:gd name="connsiteY10" fmla="*/ 1200943 h 1410876"/>
              <a:gd name="connsiteX11" fmla="*/ 291830 w 2548647"/>
              <a:gd name="connsiteY11" fmla="*/ 1181488 h 1410876"/>
              <a:gd name="connsiteX12" fmla="*/ 0 w 2548647"/>
              <a:gd name="connsiteY12" fmla="*/ 1327403 h 1410876"/>
              <a:gd name="connsiteX13" fmla="*/ 0 w 2548647"/>
              <a:gd name="connsiteY13" fmla="*/ 1327403 h 1410876"/>
              <a:gd name="connsiteX0" fmla="*/ 2548647 w 2674882"/>
              <a:gd name="connsiteY0" fmla="*/ 91990 h 1690764"/>
              <a:gd name="connsiteX1" fmla="*/ 2674882 w 2674882"/>
              <a:gd name="connsiteY1" fmla="*/ 1690764 h 1690764"/>
              <a:gd name="connsiteX2" fmla="*/ 2086894 w 2674882"/>
              <a:gd name="connsiteY2" fmla="*/ 9728 h 1690764"/>
              <a:gd name="connsiteX3" fmla="*/ 1867711 w 2674882"/>
              <a:gd name="connsiteY3" fmla="*/ 33624 h 1690764"/>
              <a:gd name="connsiteX4" fmla="*/ 1762767 w 2674882"/>
              <a:gd name="connsiteY4" fmla="*/ 101788 h 1690764"/>
              <a:gd name="connsiteX5" fmla="*/ 1566153 w 2674882"/>
              <a:gd name="connsiteY5" fmla="*/ 510280 h 1690764"/>
              <a:gd name="connsiteX6" fmla="*/ 1245140 w 2674882"/>
              <a:gd name="connsiteY6" fmla="*/ 1152305 h 1690764"/>
              <a:gd name="connsiteX7" fmla="*/ 1142715 w 2674882"/>
              <a:gd name="connsiteY7" fmla="*/ 1342129 h 1690764"/>
              <a:gd name="connsiteX8" fmla="*/ 953311 w 2674882"/>
              <a:gd name="connsiteY8" fmla="*/ 1405224 h 1690764"/>
              <a:gd name="connsiteX9" fmla="*/ 826851 w 2674882"/>
              <a:gd name="connsiteY9" fmla="*/ 1376041 h 1690764"/>
              <a:gd name="connsiteX10" fmla="*/ 671209 w 2674882"/>
              <a:gd name="connsiteY10" fmla="*/ 1288492 h 1690764"/>
              <a:gd name="connsiteX11" fmla="*/ 466928 w 2674882"/>
              <a:gd name="connsiteY11" fmla="*/ 1200943 h 1690764"/>
              <a:gd name="connsiteX12" fmla="*/ 291830 w 2674882"/>
              <a:gd name="connsiteY12" fmla="*/ 1181488 h 1690764"/>
              <a:gd name="connsiteX13" fmla="*/ 0 w 2674882"/>
              <a:gd name="connsiteY13" fmla="*/ 1327403 h 1690764"/>
              <a:gd name="connsiteX14" fmla="*/ 0 w 2674882"/>
              <a:gd name="connsiteY14" fmla="*/ 1327403 h 1690764"/>
              <a:gd name="connsiteX0" fmla="*/ 2674882 w 2674882"/>
              <a:gd name="connsiteY0" fmla="*/ 1690764 h 1690764"/>
              <a:gd name="connsiteX1" fmla="*/ 2086894 w 2674882"/>
              <a:gd name="connsiteY1" fmla="*/ 9728 h 1690764"/>
              <a:gd name="connsiteX2" fmla="*/ 1867711 w 2674882"/>
              <a:gd name="connsiteY2" fmla="*/ 33624 h 1690764"/>
              <a:gd name="connsiteX3" fmla="*/ 1762767 w 2674882"/>
              <a:gd name="connsiteY3" fmla="*/ 101788 h 1690764"/>
              <a:gd name="connsiteX4" fmla="*/ 1566153 w 2674882"/>
              <a:gd name="connsiteY4" fmla="*/ 510280 h 1690764"/>
              <a:gd name="connsiteX5" fmla="*/ 1245140 w 2674882"/>
              <a:gd name="connsiteY5" fmla="*/ 1152305 h 1690764"/>
              <a:gd name="connsiteX6" fmla="*/ 1142715 w 2674882"/>
              <a:gd name="connsiteY6" fmla="*/ 1342129 h 1690764"/>
              <a:gd name="connsiteX7" fmla="*/ 953311 w 2674882"/>
              <a:gd name="connsiteY7" fmla="*/ 1405224 h 1690764"/>
              <a:gd name="connsiteX8" fmla="*/ 826851 w 2674882"/>
              <a:gd name="connsiteY8" fmla="*/ 1376041 h 1690764"/>
              <a:gd name="connsiteX9" fmla="*/ 671209 w 2674882"/>
              <a:gd name="connsiteY9" fmla="*/ 1288492 h 1690764"/>
              <a:gd name="connsiteX10" fmla="*/ 466928 w 2674882"/>
              <a:gd name="connsiteY10" fmla="*/ 1200943 h 1690764"/>
              <a:gd name="connsiteX11" fmla="*/ 291830 w 2674882"/>
              <a:gd name="connsiteY11" fmla="*/ 1181488 h 1690764"/>
              <a:gd name="connsiteX12" fmla="*/ 0 w 2674882"/>
              <a:gd name="connsiteY12" fmla="*/ 1327403 h 1690764"/>
              <a:gd name="connsiteX13" fmla="*/ 0 w 2674882"/>
              <a:gd name="connsiteY13" fmla="*/ 1327403 h 1690764"/>
              <a:gd name="connsiteX0" fmla="*/ 2674882 w 2674882"/>
              <a:gd name="connsiteY0" fmla="*/ 1755610 h 1755610"/>
              <a:gd name="connsiteX1" fmla="*/ 2086549 w 2674882"/>
              <a:gd name="connsiteY1" fmla="*/ 757440 h 1755610"/>
              <a:gd name="connsiteX2" fmla="*/ 1867711 w 2674882"/>
              <a:gd name="connsiteY2" fmla="*/ 98470 h 1755610"/>
              <a:gd name="connsiteX3" fmla="*/ 1762767 w 2674882"/>
              <a:gd name="connsiteY3" fmla="*/ 166634 h 1755610"/>
              <a:gd name="connsiteX4" fmla="*/ 1566153 w 2674882"/>
              <a:gd name="connsiteY4" fmla="*/ 575126 h 1755610"/>
              <a:gd name="connsiteX5" fmla="*/ 1245140 w 2674882"/>
              <a:gd name="connsiteY5" fmla="*/ 1217151 h 1755610"/>
              <a:gd name="connsiteX6" fmla="*/ 1142715 w 2674882"/>
              <a:gd name="connsiteY6" fmla="*/ 1406975 h 1755610"/>
              <a:gd name="connsiteX7" fmla="*/ 953311 w 2674882"/>
              <a:gd name="connsiteY7" fmla="*/ 1470070 h 1755610"/>
              <a:gd name="connsiteX8" fmla="*/ 826851 w 2674882"/>
              <a:gd name="connsiteY8" fmla="*/ 1440887 h 1755610"/>
              <a:gd name="connsiteX9" fmla="*/ 671209 w 2674882"/>
              <a:gd name="connsiteY9" fmla="*/ 1353338 h 1755610"/>
              <a:gd name="connsiteX10" fmla="*/ 466928 w 2674882"/>
              <a:gd name="connsiteY10" fmla="*/ 1265789 h 1755610"/>
              <a:gd name="connsiteX11" fmla="*/ 291830 w 2674882"/>
              <a:gd name="connsiteY11" fmla="*/ 1246334 h 1755610"/>
              <a:gd name="connsiteX12" fmla="*/ 0 w 2674882"/>
              <a:gd name="connsiteY12" fmla="*/ 1392249 h 1755610"/>
              <a:gd name="connsiteX13" fmla="*/ 0 w 2674882"/>
              <a:gd name="connsiteY13" fmla="*/ 1392249 h 1755610"/>
              <a:gd name="connsiteX0" fmla="*/ 2674882 w 2674882"/>
              <a:gd name="connsiteY0" fmla="*/ 1619362 h 1619362"/>
              <a:gd name="connsiteX1" fmla="*/ 2086549 w 2674882"/>
              <a:gd name="connsiteY1" fmla="*/ 621192 h 1619362"/>
              <a:gd name="connsiteX2" fmla="*/ 1762767 w 2674882"/>
              <a:gd name="connsiteY2" fmla="*/ 30386 h 1619362"/>
              <a:gd name="connsiteX3" fmla="*/ 1566153 w 2674882"/>
              <a:gd name="connsiteY3" fmla="*/ 438878 h 1619362"/>
              <a:gd name="connsiteX4" fmla="*/ 1245140 w 2674882"/>
              <a:gd name="connsiteY4" fmla="*/ 1080903 h 1619362"/>
              <a:gd name="connsiteX5" fmla="*/ 1142715 w 2674882"/>
              <a:gd name="connsiteY5" fmla="*/ 1270727 h 1619362"/>
              <a:gd name="connsiteX6" fmla="*/ 953311 w 2674882"/>
              <a:gd name="connsiteY6" fmla="*/ 1333822 h 1619362"/>
              <a:gd name="connsiteX7" fmla="*/ 826851 w 2674882"/>
              <a:gd name="connsiteY7" fmla="*/ 1304639 h 1619362"/>
              <a:gd name="connsiteX8" fmla="*/ 671209 w 2674882"/>
              <a:gd name="connsiteY8" fmla="*/ 1217090 h 1619362"/>
              <a:gd name="connsiteX9" fmla="*/ 466928 w 2674882"/>
              <a:gd name="connsiteY9" fmla="*/ 1129541 h 1619362"/>
              <a:gd name="connsiteX10" fmla="*/ 291830 w 2674882"/>
              <a:gd name="connsiteY10" fmla="*/ 1110086 h 1619362"/>
              <a:gd name="connsiteX11" fmla="*/ 0 w 2674882"/>
              <a:gd name="connsiteY11" fmla="*/ 1256001 h 1619362"/>
              <a:gd name="connsiteX12" fmla="*/ 0 w 2674882"/>
              <a:gd name="connsiteY12" fmla="*/ 1256001 h 1619362"/>
              <a:gd name="connsiteX0" fmla="*/ 2674882 w 2674882"/>
              <a:gd name="connsiteY0" fmla="*/ 1257101 h 1257101"/>
              <a:gd name="connsiteX1" fmla="*/ 2086549 w 2674882"/>
              <a:gd name="connsiteY1" fmla="*/ 258931 h 1257101"/>
              <a:gd name="connsiteX2" fmla="*/ 1566153 w 2674882"/>
              <a:gd name="connsiteY2" fmla="*/ 76617 h 1257101"/>
              <a:gd name="connsiteX3" fmla="*/ 1245140 w 2674882"/>
              <a:gd name="connsiteY3" fmla="*/ 718642 h 1257101"/>
              <a:gd name="connsiteX4" fmla="*/ 1142715 w 2674882"/>
              <a:gd name="connsiteY4" fmla="*/ 908466 h 1257101"/>
              <a:gd name="connsiteX5" fmla="*/ 953311 w 2674882"/>
              <a:gd name="connsiteY5" fmla="*/ 971561 h 1257101"/>
              <a:gd name="connsiteX6" fmla="*/ 826851 w 2674882"/>
              <a:gd name="connsiteY6" fmla="*/ 942378 h 1257101"/>
              <a:gd name="connsiteX7" fmla="*/ 671209 w 2674882"/>
              <a:gd name="connsiteY7" fmla="*/ 854829 h 1257101"/>
              <a:gd name="connsiteX8" fmla="*/ 466928 w 2674882"/>
              <a:gd name="connsiteY8" fmla="*/ 767280 h 1257101"/>
              <a:gd name="connsiteX9" fmla="*/ 291830 w 2674882"/>
              <a:gd name="connsiteY9" fmla="*/ 747825 h 1257101"/>
              <a:gd name="connsiteX10" fmla="*/ 0 w 2674882"/>
              <a:gd name="connsiteY10" fmla="*/ 893740 h 1257101"/>
              <a:gd name="connsiteX11" fmla="*/ 0 w 2674882"/>
              <a:gd name="connsiteY11" fmla="*/ 893740 h 1257101"/>
              <a:gd name="connsiteX0" fmla="*/ 2674882 w 2674882"/>
              <a:gd name="connsiteY0" fmla="*/ 1522251 h 1522251"/>
              <a:gd name="connsiteX1" fmla="*/ 2086549 w 2674882"/>
              <a:gd name="connsiteY1" fmla="*/ 524081 h 1522251"/>
              <a:gd name="connsiteX2" fmla="*/ 1566153 w 2674882"/>
              <a:gd name="connsiteY2" fmla="*/ 341767 h 1522251"/>
              <a:gd name="connsiteX3" fmla="*/ 1274324 w 2674882"/>
              <a:gd name="connsiteY3" fmla="*/ 138641 h 1522251"/>
              <a:gd name="connsiteX4" fmla="*/ 1142715 w 2674882"/>
              <a:gd name="connsiteY4" fmla="*/ 1173616 h 1522251"/>
              <a:gd name="connsiteX5" fmla="*/ 953311 w 2674882"/>
              <a:gd name="connsiteY5" fmla="*/ 1236711 h 1522251"/>
              <a:gd name="connsiteX6" fmla="*/ 826851 w 2674882"/>
              <a:gd name="connsiteY6" fmla="*/ 1207528 h 1522251"/>
              <a:gd name="connsiteX7" fmla="*/ 671209 w 2674882"/>
              <a:gd name="connsiteY7" fmla="*/ 1119979 h 1522251"/>
              <a:gd name="connsiteX8" fmla="*/ 466928 w 2674882"/>
              <a:gd name="connsiteY8" fmla="*/ 1032430 h 1522251"/>
              <a:gd name="connsiteX9" fmla="*/ 291830 w 2674882"/>
              <a:gd name="connsiteY9" fmla="*/ 1012975 h 1522251"/>
              <a:gd name="connsiteX10" fmla="*/ 0 w 2674882"/>
              <a:gd name="connsiteY10" fmla="*/ 1158890 h 1522251"/>
              <a:gd name="connsiteX11" fmla="*/ 0 w 2674882"/>
              <a:gd name="connsiteY11" fmla="*/ 1158890 h 1522251"/>
              <a:gd name="connsiteX0" fmla="*/ 2674882 w 2674882"/>
              <a:gd name="connsiteY0" fmla="*/ 1529989 h 1529989"/>
              <a:gd name="connsiteX1" fmla="*/ 2086549 w 2674882"/>
              <a:gd name="connsiteY1" fmla="*/ 531819 h 1529989"/>
              <a:gd name="connsiteX2" fmla="*/ 1574910 w 2674882"/>
              <a:gd name="connsiteY2" fmla="*/ 303072 h 1529989"/>
              <a:gd name="connsiteX3" fmla="*/ 1274324 w 2674882"/>
              <a:gd name="connsiteY3" fmla="*/ 146379 h 1529989"/>
              <a:gd name="connsiteX4" fmla="*/ 1142715 w 2674882"/>
              <a:gd name="connsiteY4" fmla="*/ 1181354 h 1529989"/>
              <a:gd name="connsiteX5" fmla="*/ 953311 w 2674882"/>
              <a:gd name="connsiteY5" fmla="*/ 1244449 h 1529989"/>
              <a:gd name="connsiteX6" fmla="*/ 826851 w 2674882"/>
              <a:gd name="connsiteY6" fmla="*/ 1215266 h 1529989"/>
              <a:gd name="connsiteX7" fmla="*/ 671209 w 2674882"/>
              <a:gd name="connsiteY7" fmla="*/ 1127717 h 1529989"/>
              <a:gd name="connsiteX8" fmla="*/ 466928 w 2674882"/>
              <a:gd name="connsiteY8" fmla="*/ 1040168 h 1529989"/>
              <a:gd name="connsiteX9" fmla="*/ 291830 w 2674882"/>
              <a:gd name="connsiteY9" fmla="*/ 1020713 h 1529989"/>
              <a:gd name="connsiteX10" fmla="*/ 0 w 2674882"/>
              <a:gd name="connsiteY10" fmla="*/ 1166628 h 1529989"/>
              <a:gd name="connsiteX11" fmla="*/ 0 w 2674882"/>
              <a:gd name="connsiteY11" fmla="*/ 1166628 h 1529989"/>
              <a:gd name="connsiteX0" fmla="*/ 2674882 w 2674882"/>
              <a:gd name="connsiteY0" fmla="*/ 1540508 h 1540508"/>
              <a:gd name="connsiteX1" fmla="*/ 2086549 w 2674882"/>
              <a:gd name="connsiteY1" fmla="*/ 542338 h 1540508"/>
              <a:gd name="connsiteX2" fmla="*/ 1574910 w 2674882"/>
              <a:gd name="connsiteY2" fmla="*/ 313591 h 1540508"/>
              <a:gd name="connsiteX3" fmla="*/ 1274324 w 2674882"/>
              <a:gd name="connsiteY3" fmla="*/ 156898 h 1540508"/>
              <a:gd name="connsiteX4" fmla="*/ 953311 w 2674882"/>
              <a:gd name="connsiteY4" fmla="*/ 1254968 h 1540508"/>
              <a:gd name="connsiteX5" fmla="*/ 826851 w 2674882"/>
              <a:gd name="connsiteY5" fmla="*/ 1225785 h 1540508"/>
              <a:gd name="connsiteX6" fmla="*/ 671209 w 2674882"/>
              <a:gd name="connsiteY6" fmla="*/ 1138236 h 1540508"/>
              <a:gd name="connsiteX7" fmla="*/ 466928 w 2674882"/>
              <a:gd name="connsiteY7" fmla="*/ 1050687 h 1540508"/>
              <a:gd name="connsiteX8" fmla="*/ 291830 w 2674882"/>
              <a:gd name="connsiteY8" fmla="*/ 1031232 h 1540508"/>
              <a:gd name="connsiteX9" fmla="*/ 0 w 2674882"/>
              <a:gd name="connsiteY9" fmla="*/ 1177147 h 1540508"/>
              <a:gd name="connsiteX10" fmla="*/ 0 w 2674882"/>
              <a:gd name="connsiteY10" fmla="*/ 1177147 h 154050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10" fmla="*/ 0 w 2674882"/>
              <a:gd name="connsiteY10" fmla="*/ 1141397 h 1504758"/>
              <a:gd name="connsiteX0" fmla="*/ 2723520 w 2723520"/>
              <a:gd name="connsiteY0" fmla="*/ 1504758 h 1504758"/>
              <a:gd name="connsiteX1" fmla="*/ 2135187 w 2723520"/>
              <a:gd name="connsiteY1" fmla="*/ 506588 h 1504758"/>
              <a:gd name="connsiteX2" fmla="*/ 1623548 w 2723520"/>
              <a:gd name="connsiteY2" fmla="*/ 277841 h 1504758"/>
              <a:gd name="connsiteX3" fmla="*/ 1322962 w 2723520"/>
              <a:gd name="connsiteY3" fmla="*/ 121148 h 1504758"/>
              <a:gd name="connsiteX4" fmla="*/ 977945 w 2723520"/>
              <a:gd name="connsiteY4" fmla="*/ 178149 h 1504758"/>
              <a:gd name="connsiteX5" fmla="*/ 875489 w 2723520"/>
              <a:gd name="connsiteY5" fmla="*/ 1190035 h 1504758"/>
              <a:gd name="connsiteX6" fmla="*/ 719847 w 2723520"/>
              <a:gd name="connsiteY6" fmla="*/ 1102486 h 1504758"/>
              <a:gd name="connsiteX7" fmla="*/ 515566 w 2723520"/>
              <a:gd name="connsiteY7" fmla="*/ 1014937 h 1504758"/>
              <a:gd name="connsiteX8" fmla="*/ 340468 w 2723520"/>
              <a:gd name="connsiteY8" fmla="*/ 995482 h 1504758"/>
              <a:gd name="connsiteX9" fmla="*/ 48638 w 2723520"/>
              <a:gd name="connsiteY9" fmla="*/ 1141397 h 1504758"/>
              <a:gd name="connsiteX10" fmla="*/ 48638 w 2723520"/>
              <a:gd name="connsiteY10" fmla="*/ 428306 h 1504758"/>
              <a:gd name="connsiteX0" fmla="*/ 2674882 w 2674882"/>
              <a:gd name="connsiteY0" fmla="*/ 1504758 h 1504758"/>
              <a:gd name="connsiteX1" fmla="*/ 2086549 w 2674882"/>
              <a:gd name="connsiteY1" fmla="*/ 506588 h 1504758"/>
              <a:gd name="connsiteX2" fmla="*/ 1574910 w 2674882"/>
              <a:gd name="connsiteY2" fmla="*/ 277841 h 1504758"/>
              <a:gd name="connsiteX3" fmla="*/ 1274324 w 2674882"/>
              <a:gd name="connsiteY3" fmla="*/ 121148 h 1504758"/>
              <a:gd name="connsiteX4" fmla="*/ 929307 w 2674882"/>
              <a:gd name="connsiteY4" fmla="*/ 178149 h 1504758"/>
              <a:gd name="connsiteX5" fmla="*/ 826851 w 2674882"/>
              <a:gd name="connsiteY5" fmla="*/ 1190035 h 1504758"/>
              <a:gd name="connsiteX6" fmla="*/ 671209 w 2674882"/>
              <a:gd name="connsiteY6" fmla="*/ 1102486 h 1504758"/>
              <a:gd name="connsiteX7" fmla="*/ 466928 w 2674882"/>
              <a:gd name="connsiteY7" fmla="*/ 1014937 h 1504758"/>
              <a:gd name="connsiteX8" fmla="*/ 291830 w 2674882"/>
              <a:gd name="connsiteY8" fmla="*/ 995482 h 1504758"/>
              <a:gd name="connsiteX9" fmla="*/ 0 w 2674882"/>
              <a:gd name="connsiteY9" fmla="*/ 1141397 h 1504758"/>
              <a:gd name="connsiteX0" fmla="*/ 2674882 w 2674882"/>
              <a:gd name="connsiteY0" fmla="*/ 1537667 h 1537667"/>
              <a:gd name="connsiteX1" fmla="*/ 2086549 w 2674882"/>
              <a:gd name="connsiteY1" fmla="*/ 539497 h 1537667"/>
              <a:gd name="connsiteX2" fmla="*/ 1574910 w 2674882"/>
              <a:gd name="connsiteY2" fmla="*/ 310750 h 1537667"/>
              <a:gd name="connsiteX3" fmla="*/ 1274324 w 2674882"/>
              <a:gd name="connsiteY3" fmla="*/ 154057 h 1537667"/>
              <a:gd name="connsiteX4" fmla="*/ 929307 w 2674882"/>
              <a:gd name="connsiteY4" fmla="*/ 211058 h 1537667"/>
              <a:gd name="connsiteX5" fmla="*/ 637162 w 2674882"/>
              <a:gd name="connsiteY5" fmla="*/ 154057 h 1537667"/>
              <a:gd name="connsiteX6" fmla="*/ 671209 w 2674882"/>
              <a:gd name="connsiteY6" fmla="*/ 1135395 h 1537667"/>
              <a:gd name="connsiteX7" fmla="*/ 466928 w 2674882"/>
              <a:gd name="connsiteY7" fmla="*/ 1047846 h 1537667"/>
              <a:gd name="connsiteX8" fmla="*/ 291830 w 2674882"/>
              <a:gd name="connsiteY8" fmla="*/ 1028391 h 1537667"/>
              <a:gd name="connsiteX9" fmla="*/ 0 w 2674882"/>
              <a:gd name="connsiteY9" fmla="*/ 1174306 h 1537667"/>
              <a:gd name="connsiteX0" fmla="*/ 2674882 w 2674882"/>
              <a:gd name="connsiteY0" fmla="*/ 1523074 h 1523074"/>
              <a:gd name="connsiteX1" fmla="*/ 2086549 w 2674882"/>
              <a:gd name="connsiteY1" fmla="*/ 524904 h 1523074"/>
              <a:gd name="connsiteX2" fmla="*/ 1574910 w 2674882"/>
              <a:gd name="connsiteY2" fmla="*/ 296157 h 1523074"/>
              <a:gd name="connsiteX3" fmla="*/ 1274324 w 2674882"/>
              <a:gd name="connsiteY3" fmla="*/ 139464 h 1523074"/>
              <a:gd name="connsiteX4" fmla="*/ 929307 w 2674882"/>
              <a:gd name="connsiteY4" fmla="*/ 196465 h 1523074"/>
              <a:gd name="connsiteX5" fmla="*/ 637162 w 2674882"/>
              <a:gd name="connsiteY5" fmla="*/ 139464 h 1523074"/>
              <a:gd name="connsiteX6" fmla="*/ 466928 w 2674882"/>
              <a:gd name="connsiteY6" fmla="*/ 1033253 h 1523074"/>
              <a:gd name="connsiteX7" fmla="*/ 291830 w 2674882"/>
              <a:gd name="connsiteY7" fmla="*/ 1013798 h 1523074"/>
              <a:gd name="connsiteX8" fmla="*/ 0 w 2674882"/>
              <a:gd name="connsiteY8" fmla="*/ 1159713 h 1523074"/>
              <a:gd name="connsiteX0" fmla="*/ 2674882 w 2674882"/>
              <a:gd name="connsiteY0" fmla="*/ 1519832 h 1519832"/>
              <a:gd name="connsiteX1" fmla="*/ 2086549 w 2674882"/>
              <a:gd name="connsiteY1" fmla="*/ 521662 h 1519832"/>
              <a:gd name="connsiteX2" fmla="*/ 1574910 w 2674882"/>
              <a:gd name="connsiteY2" fmla="*/ 292915 h 1519832"/>
              <a:gd name="connsiteX3" fmla="*/ 1274324 w 2674882"/>
              <a:gd name="connsiteY3" fmla="*/ 136222 h 1519832"/>
              <a:gd name="connsiteX4" fmla="*/ 929307 w 2674882"/>
              <a:gd name="connsiteY4" fmla="*/ 193223 h 1519832"/>
              <a:gd name="connsiteX5" fmla="*/ 637162 w 2674882"/>
              <a:gd name="connsiteY5" fmla="*/ 136222 h 1519832"/>
              <a:gd name="connsiteX6" fmla="*/ 291830 w 2674882"/>
              <a:gd name="connsiteY6" fmla="*/ 1010556 h 1519832"/>
              <a:gd name="connsiteX7" fmla="*/ 0 w 2674882"/>
              <a:gd name="connsiteY7" fmla="*/ 1156471 h 1519832"/>
              <a:gd name="connsiteX0" fmla="*/ 2674882 w 2674882"/>
              <a:gd name="connsiteY0" fmla="*/ 1544150 h 1544150"/>
              <a:gd name="connsiteX1" fmla="*/ 2086549 w 2674882"/>
              <a:gd name="connsiteY1" fmla="*/ 545980 h 1544150"/>
              <a:gd name="connsiteX2" fmla="*/ 1574910 w 2674882"/>
              <a:gd name="connsiteY2" fmla="*/ 317233 h 1544150"/>
              <a:gd name="connsiteX3" fmla="*/ 1274324 w 2674882"/>
              <a:gd name="connsiteY3" fmla="*/ 160540 h 1544150"/>
              <a:gd name="connsiteX4" fmla="*/ 929307 w 2674882"/>
              <a:gd name="connsiteY4" fmla="*/ 217541 h 1544150"/>
              <a:gd name="connsiteX5" fmla="*/ 637162 w 2674882"/>
              <a:gd name="connsiteY5" fmla="*/ 160540 h 1544150"/>
              <a:gd name="connsiteX6" fmla="*/ 0 w 2674882"/>
              <a:gd name="connsiteY6" fmla="*/ 1180789 h 1544150"/>
              <a:gd name="connsiteX0" fmla="*/ 2674882 w 2674882"/>
              <a:gd name="connsiteY0" fmla="*/ 1476497 h 1476497"/>
              <a:gd name="connsiteX1" fmla="*/ 2086549 w 2674882"/>
              <a:gd name="connsiteY1" fmla="*/ 478327 h 1476497"/>
              <a:gd name="connsiteX2" fmla="*/ 1574910 w 2674882"/>
              <a:gd name="connsiteY2" fmla="*/ 249580 h 1476497"/>
              <a:gd name="connsiteX3" fmla="*/ 1274324 w 2674882"/>
              <a:gd name="connsiteY3" fmla="*/ 92887 h 1476497"/>
              <a:gd name="connsiteX4" fmla="*/ 929307 w 2674882"/>
              <a:gd name="connsiteY4" fmla="*/ 149888 h 1476497"/>
              <a:gd name="connsiteX5" fmla="*/ 637162 w 2674882"/>
              <a:gd name="connsiteY5" fmla="*/ 92887 h 1476497"/>
              <a:gd name="connsiteX6" fmla="*/ 0 w 2674882"/>
              <a:gd name="connsiteY6" fmla="*/ 707203 h 1476497"/>
              <a:gd name="connsiteX0" fmla="*/ 2726832 w 2726832"/>
              <a:gd name="connsiteY0" fmla="*/ 1445972 h 1445972"/>
              <a:gd name="connsiteX1" fmla="*/ 2138499 w 2726832"/>
              <a:gd name="connsiteY1" fmla="*/ 447802 h 1445972"/>
              <a:gd name="connsiteX2" fmla="*/ 1626860 w 2726832"/>
              <a:gd name="connsiteY2" fmla="*/ 219055 h 1445972"/>
              <a:gd name="connsiteX3" fmla="*/ 1326274 w 2726832"/>
              <a:gd name="connsiteY3" fmla="*/ 62362 h 1445972"/>
              <a:gd name="connsiteX4" fmla="*/ 981257 w 2726832"/>
              <a:gd name="connsiteY4" fmla="*/ 119363 h 1445972"/>
              <a:gd name="connsiteX5" fmla="*/ 689112 w 2726832"/>
              <a:gd name="connsiteY5" fmla="*/ 62362 h 1445972"/>
              <a:gd name="connsiteX6" fmla="*/ 106194 w 2726832"/>
              <a:gd name="connsiteY6" fmla="*/ 493543 h 1445972"/>
              <a:gd name="connsiteX7" fmla="*/ 51950 w 2726832"/>
              <a:gd name="connsiteY7" fmla="*/ 676678 h 1445972"/>
              <a:gd name="connsiteX0" fmla="*/ 2726832 w 2726832"/>
              <a:gd name="connsiteY0" fmla="*/ 1400223 h 1400223"/>
              <a:gd name="connsiteX1" fmla="*/ 2138499 w 2726832"/>
              <a:gd name="connsiteY1" fmla="*/ 402053 h 1400223"/>
              <a:gd name="connsiteX2" fmla="*/ 1626860 w 2726832"/>
              <a:gd name="connsiteY2" fmla="*/ 173306 h 1400223"/>
              <a:gd name="connsiteX3" fmla="*/ 1326274 w 2726832"/>
              <a:gd name="connsiteY3" fmla="*/ 16613 h 1400223"/>
              <a:gd name="connsiteX4" fmla="*/ 981257 w 2726832"/>
              <a:gd name="connsiteY4" fmla="*/ 73614 h 1400223"/>
              <a:gd name="connsiteX5" fmla="*/ 689112 w 2726832"/>
              <a:gd name="connsiteY5" fmla="*/ 109481 h 1400223"/>
              <a:gd name="connsiteX6" fmla="*/ 106194 w 2726832"/>
              <a:gd name="connsiteY6" fmla="*/ 447794 h 1400223"/>
              <a:gd name="connsiteX7" fmla="*/ 51950 w 2726832"/>
              <a:gd name="connsiteY7" fmla="*/ 630929 h 1400223"/>
              <a:gd name="connsiteX0" fmla="*/ 2726832 w 2726832"/>
              <a:gd name="connsiteY0" fmla="*/ 1419474 h 1419474"/>
              <a:gd name="connsiteX1" fmla="*/ 2138499 w 2726832"/>
              <a:gd name="connsiteY1" fmla="*/ 421304 h 1419474"/>
              <a:gd name="connsiteX2" fmla="*/ 1626860 w 2726832"/>
              <a:gd name="connsiteY2" fmla="*/ 192557 h 1419474"/>
              <a:gd name="connsiteX3" fmla="*/ 1326274 w 2726832"/>
              <a:gd name="connsiteY3" fmla="*/ 35864 h 1419474"/>
              <a:gd name="connsiteX4" fmla="*/ 981258 w 2726832"/>
              <a:gd name="connsiteY4" fmla="*/ 15480 h 1419474"/>
              <a:gd name="connsiteX5" fmla="*/ 689112 w 2726832"/>
              <a:gd name="connsiteY5" fmla="*/ 128732 h 1419474"/>
              <a:gd name="connsiteX6" fmla="*/ 106194 w 2726832"/>
              <a:gd name="connsiteY6" fmla="*/ 467045 h 1419474"/>
              <a:gd name="connsiteX7" fmla="*/ 51950 w 2726832"/>
              <a:gd name="connsiteY7" fmla="*/ 650180 h 1419474"/>
              <a:gd name="connsiteX0" fmla="*/ 2726832 w 2726832"/>
              <a:gd name="connsiteY0" fmla="*/ 1439847 h 1439847"/>
              <a:gd name="connsiteX1" fmla="*/ 2138499 w 2726832"/>
              <a:gd name="connsiteY1" fmla="*/ 441677 h 1439847"/>
              <a:gd name="connsiteX2" fmla="*/ 1626860 w 2726832"/>
              <a:gd name="connsiteY2" fmla="*/ 212930 h 1439847"/>
              <a:gd name="connsiteX3" fmla="*/ 1331260 w 2726832"/>
              <a:gd name="connsiteY3" fmla="*/ 29514 h 1439847"/>
              <a:gd name="connsiteX4" fmla="*/ 981258 w 2726832"/>
              <a:gd name="connsiteY4" fmla="*/ 35853 h 1439847"/>
              <a:gd name="connsiteX5" fmla="*/ 689112 w 2726832"/>
              <a:gd name="connsiteY5" fmla="*/ 149105 h 1439847"/>
              <a:gd name="connsiteX6" fmla="*/ 106194 w 2726832"/>
              <a:gd name="connsiteY6" fmla="*/ 487418 h 1439847"/>
              <a:gd name="connsiteX7" fmla="*/ 51950 w 2726832"/>
              <a:gd name="connsiteY7" fmla="*/ 670553 h 1439847"/>
              <a:gd name="connsiteX0" fmla="*/ 2726832 w 2726832"/>
              <a:gd name="connsiteY0" fmla="*/ 1432105 h 1432105"/>
              <a:gd name="connsiteX1" fmla="*/ 2138499 w 2726832"/>
              <a:gd name="connsiteY1" fmla="*/ 433935 h 1432105"/>
              <a:gd name="connsiteX2" fmla="*/ 1676481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32105 h 1432105"/>
              <a:gd name="connsiteX1" fmla="*/ 2138499 w 2726832"/>
              <a:gd name="connsiteY1" fmla="*/ 433935 h 1432105"/>
              <a:gd name="connsiteX2" fmla="*/ 1696913 w 2726832"/>
              <a:gd name="connsiteY2" fmla="*/ 158753 h 1432105"/>
              <a:gd name="connsiteX3" fmla="*/ 1331260 w 2726832"/>
              <a:gd name="connsiteY3" fmla="*/ 21772 h 1432105"/>
              <a:gd name="connsiteX4" fmla="*/ 981258 w 2726832"/>
              <a:gd name="connsiteY4" fmla="*/ 28111 h 1432105"/>
              <a:gd name="connsiteX5" fmla="*/ 689112 w 2726832"/>
              <a:gd name="connsiteY5" fmla="*/ 141363 h 1432105"/>
              <a:gd name="connsiteX6" fmla="*/ 106194 w 2726832"/>
              <a:gd name="connsiteY6" fmla="*/ 479676 h 1432105"/>
              <a:gd name="connsiteX7" fmla="*/ 51950 w 2726832"/>
              <a:gd name="connsiteY7" fmla="*/ 662811 h 1432105"/>
              <a:gd name="connsiteX0" fmla="*/ 2726832 w 2726832"/>
              <a:gd name="connsiteY0" fmla="*/ 1446109 h 1446109"/>
              <a:gd name="connsiteX1" fmla="*/ 2138499 w 2726832"/>
              <a:gd name="connsiteY1" fmla="*/ 447939 h 1446109"/>
              <a:gd name="connsiteX2" fmla="*/ 1722132 w 2726832"/>
              <a:gd name="connsiteY2" fmla="*/ 256781 h 1446109"/>
              <a:gd name="connsiteX3" fmla="*/ 1331260 w 2726832"/>
              <a:gd name="connsiteY3" fmla="*/ 35776 h 1446109"/>
              <a:gd name="connsiteX4" fmla="*/ 981258 w 2726832"/>
              <a:gd name="connsiteY4" fmla="*/ 42115 h 1446109"/>
              <a:gd name="connsiteX5" fmla="*/ 689112 w 2726832"/>
              <a:gd name="connsiteY5" fmla="*/ 155367 h 1446109"/>
              <a:gd name="connsiteX6" fmla="*/ 106194 w 2726832"/>
              <a:gd name="connsiteY6" fmla="*/ 493680 h 1446109"/>
              <a:gd name="connsiteX7" fmla="*/ 51950 w 2726832"/>
              <a:gd name="connsiteY7" fmla="*/ 676815 h 1446109"/>
              <a:gd name="connsiteX0" fmla="*/ 2726832 w 2726832"/>
              <a:gd name="connsiteY0" fmla="*/ 1412901 h 1412901"/>
              <a:gd name="connsiteX1" fmla="*/ 2138499 w 2726832"/>
              <a:gd name="connsiteY1" fmla="*/ 414731 h 1412901"/>
              <a:gd name="connsiteX2" fmla="*/ 1722132 w 2726832"/>
              <a:gd name="connsiteY2" fmla="*/ 223573 h 1412901"/>
              <a:gd name="connsiteX3" fmla="*/ 1339164 w 2726832"/>
              <a:gd name="connsiteY3" fmla="*/ 68710 h 1412901"/>
              <a:gd name="connsiteX4" fmla="*/ 981258 w 2726832"/>
              <a:gd name="connsiteY4" fmla="*/ 8907 h 1412901"/>
              <a:gd name="connsiteX5" fmla="*/ 689112 w 2726832"/>
              <a:gd name="connsiteY5" fmla="*/ 122159 h 1412901"/>
              <a:gd name="connsiteX6" fmla="*/ 106194 w 2726832"/>
              <a:gd name="connsiteY6" fmla="*/ 460472 h 1412901"/>
              <a:gd name="connsiteX7" fmla="*/ 51950 w 2726832"/>
              <a:gd name="connsiteY7" fmla="*/ 643607 h 1412901"/>
              <a:gd name="connsiteX0" fmla="*/ 2726832 w 2726832"/>
              <a:gd name="connsiteY0" fmla="*/ 1371525 h 1371525"/>
              <a:gd name="connsiteX1" fmla="*/ 2138499 w 2726832"/>
              <a:gd name="connsiteY1" fmla="*/ 373355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726832"/>
              <a:gd name="connsiteY0" fmla="*/ 1371525 h 1371525"/>
              <a:gd name="connsiteX1" fmla="*/ 2149830 w 2726832"/>
              <a:gd name="connsiteY1" fmla="*/ 441904 h 1371525"/>
              <a:gd name="connsiteX2" fmla="*/ 1722132 w 2726832"/>
              <a:gd name="connsiteY2" fmla="*/ 182197 h 1371525"/>
              <a:gd name="connsiteX3" fmla="*/ 1339164 w 2726832"/>
              <a:gd name="connsiteY3" fmla="*/ 27334 h 1371525"/>
              <a:gd name="connsiteX4" fmla="*/ 995200 w 2726832"/>
              <a:gd name="connsiteY4" fmla="*/ 18197 h 1371525"/>
              <a:gd name="connsiteX5" fmla="*/ 689112 w 2726832"/>
              <a:gd name="connsiteY5" fmla="*/ 80783 h 1371525"/>
              <a:gd name="connsiteX6" fmla="*/ 106194 w 2726832"/>
              <a:gd name="connsiteY6" fmla="*/ 419096 h 1371525"/>
              <a:gd name="connsiteX7" fmla="*/ 51950 w 2726832"/>
              <a:gd name="connsiteY7" fmla="*/ 602231 h 1371525"/>
              <a:gd name="connsiteX0" fmla="*/ 2726832 w 2812230"/>
              <a:gd name="connsiteY0" fmla="*/ 1371525 h 1445606"/>
              <a:gd name="connsiteX1" fmla="*/ 2716063 w 2812230"/>
              <a:gd name="connsiteY1" fmla="*/ 1290670 h 1445606"/>
              <a:gd name="connsiteX2" fmla="*/ 2149830 w 2812230"/>
              <a:gd name="connsiteY2" fmla="*/ 441904 h 1445606"/>
              <a:gd name="connsiteX3" fmla="*/ 1722132 w 2812230"/>
              <a:gd name="connsiteY3" fmla="*/ 182197 h 1445606"/>
              <a:gd name="connsiteX4" fmla="*/ 1339164 w 2812230"/>
              <a:gd name="connsiteY4" fmla="*/ 27334 h 1445606"/>
              <a:gd name="connsiteX5" fmla="*/ 995200 w 2812230"/>
              <a:gd name="connsiteY5" fmla="*/ 18197 h 1445606"/>
              <a:gd name="connsiteX6" fmla="*/ 689112 w 2812230"/>
              <a:gd name="connsiteY6" fmla="*/ 80783 h 1445606"/>
              <a:gd name="connsiteX7" fmla="*/ 106194 w 2812230"/>
              <a:gd name="connsiteY7" fmla="*/ 419096 h 1445606"/>
              <a:gd name="connsiteX8" fmla="*/ 51950 w 2812230"/>
              <a:gd name="connsiteY8" fmla="*/ 602231 h 1445606"/>
              <a:gd name="connsiteX0" fmla="*/ 2861606 w 2947004"/>
              <a:gd name="connsiteY0" fmla="*/ 1446598 h 3120873"/>
              <a:gd name="connsiteX1" fmla="*/ 2850837 w 2947004"/>
              <a:gd name="connsiteY1" fmla="*/ 1365743 h 3120873"/>
              <a:gd name="connsiteX2" fmla="*/ 2284604 w 2947004"/>
              <a:gd name="connsiteY2" fmla="*/ 516977 h 3120873"/>
              <a:gd name="connsiteX3" fmla="*/ 1856906 w 2947004"/>
              <a:gd name="connsiteY3" fmla="*/ 257270 h 3120873"/>
              <a:gd name="connsiteX4" fmla="*/ 1473938 w 2947004"/>
              <a:gd name="connsiteY4" fmla="*/ 102407 h 3120873"/>
              <a:gd name="connsiteX5" fmla="*/ 1129974 w 2947004"/>
              <a:gd name="connsiteY5" fmla="*/ 93270 h 3120873"/>
              <a:gd name="connsiteX6" fmla="*/ 823886 w 2947004"/>
              <a:gd name="connsiteY6" fmla="*/ 155856 h 3120873"/>
              <a:gd name="connsiteX7" fmla="*/ 240968 w 2947004"/>
              <a:gd name="connsiteY7" fmla="*/ 494169 h 3120873"/>
              <a:gd name="connsiteX8" fmla="*/ 0 w 2947004"/>
              <a:gd name="connsiteY8" fmla="*/ 3120873 h 3120873"/>
              <a:gd name="connsiteX0" fmla="*/ 2861606 w 2947004"/>
              <a:gd name="connsiteY0" fmla="*/ 1535560 h 3209835"/>
              <a:gd name="connsiteX1" fmla="*/ 2850837 w 2947004"/>
              <a:gd name="connsiteY1" fmla="*/ 1454705 h 3209835"/>
              <a:gd name="connsiteX2" fmla="*/ 2284604 w 2947004"/>
              <a:gd name="connsiteY2" fmla="*/ 605939 h 3209835"/>
              <a:gd name="connsiteX3" fmla="*/ 1856906 w 2947004"/>
              <a:gd name="connsiteY3" fmla="*/ 346232 h 3209835"/>
              <a:gd name="connsiteX4" fmla="*/ 1473938 w 2947004"/>
              <a:gd name="connsiteY4" fmla="*/ 191369 h 3209835"/>
              <a:gd name="connsiteX5" fmla="*/ 1129974 w 2947004"/>
              <a:gd name="connsiteY5" fmla="*/ 182232 h 3209835"/>
              <a:gd name="connsiteX6" fmla="*/ 823886 w 2947004"/>
              <a:gd name="connsiteY6" fmla="*/ 244818 h 3209835"/>
              <a:gd name="connsiteX7" fmla="*/ 541424 w 2947004"/>
              <a:gd name="connsiteY7" fmla="*/ 1651139 h 3209835"/>
              <a:gd name="connsiteX8" fmla="*/ 0 w 2947004"/>
              <a:gd name="connsiteY8" fmla="*/ 3209835 h 3209835"/>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23886 w 2947004"/>
              <a:gd name="connsiteY6" fmla="*/ 164860 h 3129877"/>
              <a:gd name="connsiteX7" fmla="*/ 541424 w 2947004"/>
              <a:gd name="connsiteY7" fmla="*/ 1571181 h 3129877"/>
              <a:gd name="connsiteX8" fmla="*/ 0 w 2947004"/>
              <a:gd name="connsiteY8" fmla="*/ 3129877 h 3129877"/>
              <a:gd name="connsiteX0" fmla="*/ 2861606 w 2947004"/>
              <a:gd name="connsiteY0" fmla="*/ 1455602 h 3129877"/>
              <a:gd name="connsiteX1" fmla="*/ 2850837 w 2947004"/>
              <a:gd name="connsiteY1" fmla="*/ 1374747 h 3129877"/>
              <a:gd name="connsiteX2" fmla="*/ 2284604 w 2947004"/>
              <a:gd name="connsiteY2" fmla="*/ 525981 h 3129877"/>
              <a:gd name="connsiteX3" fmla="*/ 1856906 w 2947004"/>
              <a:gd name="connsiteY3" fmla="*/ 266274 h 3129877"/>
              <a:gd name="connsiteX4" fmla="*/ 1473938 w 2947004"/>
              <a:gd name="connsiteY4" fmla="*/ 111411 h 3129877"/>
              <a:gd name="connsiteX5" fmla="*/ 1290604 w 2947004"/>
              <a:gd name="connsiteY5" fmla="*/ 934738 h 3129877"/>
              <a:gd name="connsiteX6" fmla="*/ 849341 w 2947004"/>
              <a:gd name="connsiteY6" fmla="*/ 1166047 h 3129877"/>
              <a:gd name="connsiteX7" fmla="*/ 541424 w 2947004"/>
              <a:gd name="connsiteY7" fmla="*/ 1571181 h 3129877"/>
              <a:gd name="connsiteX8" fmla="*/ 0 w 2947004"/>
              <a:gd name="connsiteY8" fmla="*/ 3129877 h 3129877"/>
              <a:gd name="connsiteX0" fmla="*/ 2861606 w 2947004"/>
              <a:gd name="connsiteY0" fmla="*/ 1243754 h 2918029"/>
              <a:gd name="connsiteX1" fmla="*/ 2850837 w 2947004"/>
              <a:gd name="connsiteY1" fmla="*/ 1162899 h 2918029"/>
              <a:gd name="connsiteX2" fmla="*/ 2284604 w 2947004"/>
              <a:gd name="connsiteY2" fmla="*/ 314133 h 2918029"/>
              <a:gd name="connsiteX3" fmla="*/ 1856906 w 2947004"/>
              <a:gd name="connsiteY3" fmla="*/ 54426 h 2918029"/>
              <a:gd name="connsiteX4" fmla="*/ 1572594 w 2947004"/>
              <a:gd name="connsiteY4" fmla="*/ 640691 h 2918029"/>
              <a:gd name="connsiteX5" fmla="*/ 1290604 w 2947004"/>
              <a:gd name="connsiteY5" fmla="*/ 722890 h 2918029"/>
              <a:gd name="connsiteX6" fmla="*/ 849341 w 2947004"/>
              <a:gd name="connsiteY6" fmla="*/ 954199 h 2918029"/>
              <a:gd name="connsiteX7" fmla="*/ 541424 w 2947004"/>
              <a:gd name="connsiteY7" fmla="*/ 1359333 h 2918029"/>
              <a:gd name="connsiteX8" fmla="*/ 0 w 2947004"/>
              <a:gd name="connsiteY8" fmla="*/ 2918029 h 2918029"/>
              <a:gd name="connsiteX0" fmla="*/ 2861606 w 2947004"/>
              <a:gd name="connsiteY0" fmla="*/ 1126368 h 2800643"/>
              <a:gd name="connsiteX1" fmla="*/ 2850837 w 2947004"/>
              <a:gd name="connsiteY1" fmla="*/ 1045513 h 2800643"/>
              <a:gd name="connsiteX2" fmla="*/ 2284604 w 2947004"/>
              <a:gd name="connsiteY2" fmla="*/ 196747 h 2800643"/>
              <a:gd name="connsiteX3" fmla="*/ 1919486 w 2947004"/>
              <a:gd name="connsiteY3" fmla="*/ 510200 h 2800643"/>
              <a:gd name="connsiteX4" fmla="*/ 1572594 w 2947004"/>
              <a:gd name="connsiteY4" fmla="*/ 523305 h 2800643"/>
              <a:gd name="connsiteX5" fmla="*/ 1290604 w 2947004"/>
              <a:gd name="connsiteY5" fmla="*/ 605504 h 2800643"/>
              <a:gd name="connsiteX6" fmla="*/ 849341 w 2947004"/>
              <a:gd name="connsiteY6" fmla="*/ 836813 h 2800643"/>
              <a:gd name="connsiteX7" fmla="*/ 541424 w 2947004"/>
              <a:gd name="connsiteY7" fmla="*/ 1241947 h 2800643"/>
              <a:gd name="connsiteX8" fmla="*/ 0 w 2947004"/>
              <a:gd name="connsiteY8" fmla="*/ 2800643 h 2800643"/>
              <a:gd name="connsiteX0" fmla="*/ 2861606 w 2919362"/>
              <a:gd name="connsiteY0" fmla="*/ 725655 h 2399930"/>
              <a:gd name="connsiteX1" fmla="*/ 2850837 w 2919362"/>
              <a:gd name="connsiteY1" fmla="*/ 644800 h 2399930"/>
              <a:gd name="connsiteX2" fmla="*/ 2450454 w 2919362"/>
              <a:gd name="connsiteY2" fmla="*/ 196747 h 2399930"/>
              <a:gd name="connsiteX3" fmla="*/ 1919486 w 2919362"/>
              <a:gd name="connsiteY3" fmla="*/ 109487 h 2399930"/>
              <a:gd name="connsiteX4" fmla="*/ 1572594 w 2919362"/>
              <a:gd name="connsiteY4" fmla="*/ 122592 h 2399930"/>
              <a:gd name="connsiteX5" fmla="*/ 1290604 w 2919362"/>
              <a:gd name="connsiteY5" fmla="*/ 204791 h 2399930"/>
              <a:gd name="connsiteX6" fmla="*/ 849341 w 2919362"/>
              <a:gd name="connsiteY6" fmla="*/ 436100 h 2399930"/>
              <a:gd name="connsiteX7" fmla="*/ 541424 w 2919362"/>
              <a:gd name="connsiteY7" fmla="*/ 841234 h 2399930"/>
              <a:gd name="connsiteX8" fmla="*/ 0 w 2919362"/>
              <a:gd name="connsiteY8" fmla="*/ 2399930 h 2399930"/>
              <a:gd name="connsiteX0" fmla="*/ 2861606 w 2919362"/>
              <a:gd name="connsiteY0" fmla="*/ 642923 h 2317198"/>
              <a:gd name="connsiteX1" fmla="*/ 2850837 w 2919362"/>
              <a:gd name="connsiteY1" fmla="*/ 562068 h 2317198"/>
              <a:gd name="connsiteX2" fmla="*/ 2450454 w 2919362"/>
              <a:gd name="connsiteY2" fmla="*/ 114015 h 2317198"/>
              <a:gd name="connsiteX3" fmla="*/ 1919486 w 2919362"/>
              <a:gd name="connsiteY3" fmla="*/ 26755 h 2317198"/>
              <a:gd name="connsiteX4" fmla="*/ 1572594 w 2919362"/>
              <a:gd name="connsiteY4" fmla="*/ 39860 h 2317198"/>
              <a:gd name="connsiteX5" fmla="*/ 1290604 w 2919362"/>
              <a:gd name="connsiteY5" fmla="*/ 122059 h 2317198"/>
              <a:gd name="connsiteX6" fmla="*/ 849341 w 2919362"/>
              <a:gd name="connsiteY6" fmla="*/ 353368 h 2317198"/>
              <a:gd name="connsiteX7" fmla="*/ 541424 w 2919362"/>
              <a:gd name="connsiteY7" fmla="*/ 758502 h 2317198"/>
              <a:gd name="connsiteX8" fmla="*/ 0 w 2919362"/>
              <a:gd name="connsiteY8" fmla="*/ 2317198 h 2317198"/>
              <a:gd name="connsiteX0" fmla="*/ 2861606 w 2861606"/>
              <a:gd name="connsiteY0" fmla="*/ 642923 h 2317198"/>
              <a:gd name="connsiteX1" fmla="*/ 2724233 w 2861606"/>
              <a:gd name="connsiteY1" fmla="*/ 532949 h 2317198"/>
              <a:gd name="connsiteX2" fmla="*/ 2450454 w 2861606"/>
              <a:gd name="connsiteY2" fmla="*/ 114015 h 2317198"/>
              <a:gd name="connsiteX3" fmla="*/ 1919486 w 2861606"/>
              <a:gd name="connsiteY3" fmla="*/ 26755 h 2317198"/>
              <a:gd name="connsiteX4" fmla="*/ 1572594 w 2861606"/>
              <a:gd name="connsiteY4" fmla="*/ 39860 h 2317198"/>
              <a:gd name="connsiteX5" fmla="*/ 1290604 w 2861606"/>
              <a:gd name="connsiteY5" fmla="*/ 122059 h 2317198"/>
              <a:gd name="connsiteX6" fmla="*/ 849341 w 2861606"/>
              <a:gd name="connsiteY6" fmla="*/ 353368 h 2317198"/>
              <a:gd name="connsiteX7" fmla="*/ 541424 w 2861606"/>
              <a:gd name="connsiteY7" fmla="*/ 758502 h 2317198"/>
              <a:gd name="connsiteX8" fmla="*/ 0 w 2861606"/>
              <a:gd name="connsiteY8"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91467"/>
              <a:gd name="connsiteY0" fmla="*/ 642923 h 2317198"/>
              <a:gd name="connsiteX1" fmla="*/ 2988633 w 2991467"/>
              <a:gd name="connsiteY1" fmla="*/ 539231 h 2317198"/>
              <a:gd name="connsiteX2" fmla="*/ 2844602 w 2991467"/>
              <a:gd name="connsiteY2" fmla="*/ 480318 h 2317198"/>
              <a:gd name="connsiteX3" fmla="*/ 2450454 w 2991467"/>
              <a:gd name="connsiteY3" fmla="*/ 114015 h 2317198"/>
              <a:gd name="connsiteX4" fmla="*/ 1919486 w 2991467"/>
              <a:gd name="connsiteY4" fmla="*/ 26755 h 2317198"/>
              <a:gd name="connsiteX5" fmla="*/ 1572594 w 2991467"/>
              <a:gd name="connsiteY5" fmla="*/ 39860 h 2317198"/>
              <a:gd name="connsiteX6" fmla="*/ 1290604 w 2991467"/>
              <a:gd name="connsiteY6" fmla="*/ 122059 h 2317198"/>
              <a:gd name="connsiteX7" fmla="*/ 849341 w 2991467"/>
              <a:gd name="connsiteY7" fmla="*/ 353368 h 2317198"/>
              <a:gd name="connsiteX8" fmla="*/ 541424 w 2991467"/>
              <a:gd name="connsiteY8" fmla="*/ 758502 h 2317198"/>
              <a:gd name="connsiteX9" fmla="*/ 0 w 2991467"/>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9242"/>
              <a:gd name="connsiteY0" fmla="*/ 642923 h 2317198"/>
              <a:gd name="connsiteX1" fmla="*/ 3016408 w 3019242"/>
              <a:gd name="connsiteY1" fmla="*/ 568271 h 2317198"/>
              <a:gd name="connsiteX2" fmla="*/ 2844602 w 3019242"/>
              <a:gd name="connsiteY2" fmla="*/ 480318 h 2317198"/>
              <a:gd name="connsiteX3" fmla="*/ 2450454 w 3019242"/>
              <a:gd name="connsiteY3" fmla="*/ 114015 h 2317198"/>
              <a:gd name="connsiteX4" fmla="*/ 1919486 w 3019242"/>
              <a:gd name="connsiteY4" fmla="*/ 26755 h 2317198"/>
              <a:gd name="connsiteX5" fmla="*/ 1572594 w 3019242"/>
              <a:gd name="connsiteY5" fmla="*/ 39860 h 2317198"/>
              <a:gd name="connsiteX6" fmla="*/ 1290604 w 3019242"/>
              <a:gd name="connsiteY6" fmla="*/ 122059 h 2317198"/>
              <a:gd name="connsiteX7" fmla="*/ 849341 w 3019242"/>
              <a:gd name="connsiteY7" fmla="*/ 353368 h 2317198"/>
              <a:gd name="connsiteX8" fmla="*/ 541424 w 3019242"/>
              <a:gd name="connsiteY8" fmla="*/ 758502 h 2317198"/>
              <a:gd name="connsiteX9" fmla="*/ 0 w 3019242"/>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2958328"/>
              <a:gd name="connsiteY0" fmla="*/ 642923 h 2317198"/>
              <a:gd name="connsiteX1" fmla="*/ 2955494 w 2958328"/>
              <a:gd name="connsiteY1" fmla="*/ 524212 h 2317198"/>
              <a:gd name="connsiteX2" fmla="*/ 2844602 w 2958328"/>
              <a:gd name="connsiteY2" fmla="*/ 480318 h 2317198"/>
              <a:gd name="connsiteX3" fmla="*/ 2450454 w 2958328"/>
              <a:gd name="connsiteY3" fmla="*/ 114015 h 2317198"/>
              <a:gd name="connsiteX4" fmla="*/ 1919486 w 2958328"/>
              <a:gd name="connsiteY4" fmla="*/ 26755 h 2317198"/>
              <a:gd name="connsiteX5" fmla="*/ 1572594 w 2958328"/>
              <a:gd name="connsiteY5" fmla="*/ 39860 h 2317198"/>
              <a:gd name="connsiteX6" fmla="*/ 1290604 w 2958328"/>
              <a:gd name="connsiteY6" fmla="*/ 122059 h 2317198"/>
              <a:gd name="connsiteX7" fmla="*/ 849341 w 2958328"/>
              <a:gd name="connsiteY7" fmla="*/ 353368 h 2317198"/>
              <a:gd name="connsiteX8" fmla="*/ 541424 w 2958328"/>
              <a:gd name="connsiteY8" fmla="*/ 758502 h 2317198"/>
              <a:gd name="connsiteX9" fmla="*/ 0 w 2958328"/>
              <a:gd name="connsiteY9" fmla="*/ 2317198 h 2317198"/>
              <a:gd name="connsiteX0" fmla="*/ 2861606 w 2913127"/>
              <a:gd name="connsiteY0" fmla="*/ 642923 h 2317198"/>
              <a:gd name="connsiteX1" fmla="*/ 2844602 w 2913127"/>
              <a:gd name="connsiteY1" fmla="*/ 480318 h 2317198"/>
              <a:gd name="connsiteX2" fmla="*/ 2450454 w 2913127"/>
              <a:gd name="connsiteY2" fmla="*/ 114015 h 2317198"/>
              <a:gd name="connsiteX3" fmla="*/ 1919486 w 2913127"/>
              <a:gd name="connsiteY3" fmla="*/ 26755 h 2317198"/>
              <a:gd name="connsiteX4" fmla="*/ 1572594 w 2913127"/>
              <a:gd name="connsiteY4" fmla="*/ 39860 h 2317198"/>
              <a:gd name="connsiteX5" fmla="*/ 1290604 w 2913127"/>
              <a:gd name="connsiteY5" fmla="*/ 122059 h 2317198"/>
              <a:gd name="connsiteX6" fmla="*/ 849341 w 2913127"/>
              <a:gd name="connsiteY6" fmla="*/ 353368 h 2317198"/>
              <a:gd name="connsiteX7" fmla="*/ 541424 w 2913127"/>
              <a:gd name="connsiteY7" fmla="*/ 758502 h 2317198"/>
              <a:gd name="connsiteX8" fmla="*/ 0 w 2913127"/>
              <a:gd name="connsiteY8" fmla="*/ 2317198 h 2317198"/>
              <a:gd name="connsiteX0" fmla="*/ 2861606 w 3016144"/>
              <a:gd name="connsiteY0" fmla="*/ 642923 h 2317198"/>
              <a:gd name="connsiteX1" fmla="*/ 3013310 w 3016144"/>
              <a:gd name="connsiteY1" fmla="*/ 522028 h 2317198"/>
              <a:gd name="connsiteX2" fmla="*/ 2844602 w 3016144"/>
              <a:gd name="connsiteY2" fmla="*/ 480318 h 2317198"/>
              <a:gd name="connsiteX3" fmla="*/ 2450454 w 3016144"/>
              <a:gd name="connsiteY3" fmla="*/ 114015 h 2317198"/>
              <a:gd name="connsiteX4" fmla="*/ 1919486 w 3016144"/>
              <a:gd name="connsiteY4" fmla="*/ 26755 h 2317198"/>
              <a:gd name="connsiteX5" fmla="*/ 1572594 w 3016144"/>
              <a:gd name="connsiteY5" fmla="*/ 39860 h 2317198"/>
              <a:gd name="connsiteX6" fmla="*/ 1290604 w 3016144"/>
              <a:gd name="connsiteY6" fmla="*/ 122059 h 2317198"/>
              <a:gd name="connsiteX7" fmla="*/ 849341 w 3016144"/>
              <a:gd name="connsiteY7" fmla="*/ 353368 h 2317198"/>
              <a:gd name="connsiteX8" fmla="*/ 541424 w 3016144"/>
              <a:gd name="connsiteY8" fmla="*/ 758502 h 2317198"/>
              <a:gd name="connsiteX9" fmla="*/ 0 w 3016144"/>
              <a:gd name="connsiteY9" fmla="*/ 2317198 h 2317198"/>
              <a:gd name="connsiteX0" fmla="*/ 2861606 w 3041826"/>
              <a:gd name="connsiteY0" fmla="*/ 642923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3041826"/>
              <a:gd name="connsiteY0" fmla="*/ 673322 h 2317198"/>
              <a:gd name="connsiteX1" fmla="*/ 2673504 w 3041826"/>
              <a:gd name="connsiteY1" fmla="*/ 606411 h 2317198"/>
              <a:gd name="connsiteX2" fmla="*/ 3013310 w 3041826"/>
              <a:gd name="connsiteY2" fmla="*/ 522028 h 2317198"/>
              <a:gd name="connsiteX3" fmla="*/ 2844602 w 3041826"/>
              <a:gd name="connsiteY3" fmla="*/ 480318 h 2317198"/>
              <a:gd name="connsiteX4" fmla="*/ 2450454 w 3041826"/>
              <a:gd name="connsiteY4" fmla="*/ 114015 h 2317198"/>
              <a:gd name="connsiteX5" fmla="*/ 1919486 w 3041826"/>
              <a:gd name="connsiteY5" fmla="*/ 26755 h 2317198"/>
              <a:gd name="connsiteX6" fmla="*/ 1572594 w 3041826"/>
              <a:gd name="connsiteY6" fmla="*/ 39860 h 2317198"/>
              <a:gd name="connsiteX7" fmla="*/ 1290604 w 3041826"/>
              <a:gd name="connsiteY7" fmla="*/ 122059 h 2317198"/>
              <a:gd name="connsiteX8" fmla="*/ 849341 w 3041826"/>
              <a:gd name="connsiteY8" fmla="*/ 353368 h 2317198"/>
              <a:gd name="connsiteX9" fmla="*/ 541424 w 3041826"/>
              <a:gd name="connsiteY9" fmla="*/ 758502 h 2317198"/>
              <a:gd name="connsiteX10" fmla="*/ 0 w 3041826"/>
              <a:gd name="connsiteY10" fmla="*/ 2317198 h 2317198"/>
              <a:gd name="connsiteX0" fmla="*/ 2796221 w 2881777"/>
              <a:gd name="connsiteY0" fmla="*/ 673322 h 2317198"/>
              <a:gd name="connsiteX1" fmla="*/ 2673504 w 2881777"/>
              <a:gd name="connsiteY1" fmla="*/ 606411 h 2317198"/>
              <a:gd name="connsiteX2" fmla="*/ 2844602 w 2881777"/>
              <a:gd name="connsiteY2" fmla="*/ 480318 h 2317198"/>
              <a:gd name="connsiteX3" fmla="*/ 2450454 w 2881777"/>
              <a:gd name="connsiteY3" fmla="*/ 114015 h 2317198"/>
              <a:gd name="connsiteX4" fmla="*/ 1919486 w 2881777"/>
              <a:gd name="connsiteY4" fmla="*/ 26755 h 2317198"/>
              <a:gd name="connsiteX5" fmla="*/ 1572594 w 2881777"/>
              <a:gd name="connsiteY5" fmla="*/ 39860 h 2317198"/>
              <a:gd name="connsiteX6" fmla="*/ 1290604 w 2881777"/>
              <a:gd name="connsiteY6" fmla="*/ 122059 h 2317198"/>
              <a:gd name="connsiteX7" fmla="*/ 849341 w 2881777"/>
              <a:gd name="connsiteY7" fmla="*/ 353368 h 2317198"/>
              <a:gd name="connsiteX8" fmla="*/ 541424 w 2881777"/>
              <a:gd name="connsiteY8" fmla="*/ 758502 h 2317198"/>
              <a:gd name="connsiteX9" fmla="*/ 0 w 2881777"/>
              <a:gd name="connsiteY9" fmla="*/ 2317198 h 2317198"/>
              <a:gd name="connsiteX0" fmla="*/ 2796221 w 2902230"/>
              <a:gd name="connsiteY0" fmla="*/ 673322 h 2317198"/>
              <a:gd name="connsiteX1" fmla="*/ 2844602 w 2902230"/>
              <a:gd name="connsiteY1" fmla="*/ 480318 h 2317198"/>
              <a:gd name="connsiteX2" fmla="*/ 2450454 w 2902230"/>
              <a:gd name="connsiteY2" fmla="*/ 114015 h 2317198"/>
              <a:gd name="connsiteX3" fmla="*/ 1919486 w 2902230"/>
              <a:gd name="connsiteY3" fmla="*/ 26755 h 2317198"/>
              <a:gd name="connsiteX4" fmla="*/ 1572594 w 2902230"/>
              <a:gd name="connsiteY4" fmla="*/ 39860 h 2317198"/>
              <a:gd name="connsiteX5" fmla="*/ 1290604 w 2902230"/>
              <a:gd name="connsiteY5" fmla="*/ 122059 h 2317198"/>
              <a:gd name="connsiteX6" fmla="*/ 849341 w 2902230"/>
              <a:gd name="connsiteY6" fmla="*/ 353368 h 2317198"/>
              <a:gd name="connsiteX7" fmla="*/ 541424 w 2902230"/>
              <a:gd name="connsiteY7" fmla="*/ 758502 h 2317198"/>
              <a:gd name="connsiteX8" fmla="*/ 0 w 2902230"/>
              <a:gd name="connsiteY8" fmla="*/ 2317198 h 2317198"/>
              <a:gd name="connsiteX0" fmla="*/ 2901222 w 2911301"/>
              <a:gd name="connsiteY0" fmla="*/ 562035 h 2317198"/>
              <a:gd name="connsiteX1" fmla="*/ 2844602 w 2911301"/>
              <a:gd name="connsiteY1" fmla="*/ 48031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62035 h 2317198"/>
              <a:gd name="connsiteX1" fmla="*/ 2767874 w 2911301"/>
              <a:gd name="connsiteY1" fmla="*/ 388208 h 2317198"/>
              <a:gd name="connsiteX2" fmla="*/ 2450454 w 2911301"/>
              <a:gd name="connsiteY2" fmla="*/ 114015 h 2317198"/>
              <a:gd name="connsiteX3" fmla="*/ 1919486 w 2911301"/>
              <a:gd name="connsiteY3" fmla="*/ 26755 h 2317198"/>
              <a:gd name="connsiteX4" fmla="*/ 1572594 w 2911301"/>
              <a:gd name="connsiteY4" fmla="*/ 39860 h 2317198"/>
              <a:gd name="connsiteX5" fmla="*/ 1290604 w 2911301"/>
              <a:gd name="connsiteY5" fmla="*/ 122059 h 2317198"/>
              <a:gd name="connsiteX6" fmla="*/ 849341 w 2911301"/>
              <a:gd name="connsiteY6" fmla="*/ 353368 h 2317198"/>
              <a:gd name="connsiteX7" fmla="*/ 541424 w 2911301"/>
              <a:gd name="connsiteY7" fmla="*/ 758502 h 2317198"/>
              <a:gd name="connsiteX8" fmla="*/ 0 w 2911301"/>
              <a:gd name="connsiteY8" fmla="*/ 2317198 h 2317198"/>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11301"/>
              <a:gd name="connsiteY0" fmla="*/ 559851 h 2315014"/>
              <a:gd name="connsiteX1" fmla="*/ 2767874 w 2911301"/>
              <a:gd name="connsiteY1" fmla="*/ 386024 h 2315014"/>
              <a:gd name="connsiteX2" fmla="*/ 2392637 w 2911301"/>
              <a:gd name="connsiteY2" fmla="*/ 114015 h 2315014"/>
              <a:gd name="connsiteX3" fmla="*/ 1919486 w 2911301"/>
              <a:gd name="connsiteY3" fmla="*/ 24571 h 2315014"/>
              <a:gd name="connsiteX4" fmla="*/ 1572594 w 2911301"/>
              <a:gd name="connsiteY4" fmla="*/ 37676 h 2315014"/>
              <a:gd name="connsiteX5" fmla="*/ 1290604 w 2911301"/>
              <a:gd name="connsiteY5" fmla="*/ 119875 h 2315014"/>
              <a:gd name="connsiteX6" fmla="*/ 849341 w 2911301"/>
              <a:gd name="connsiteY6" fmla="*/ 351184 h 2315014"/>
              <a:gd name="connsiteX7" fmla="*/ 541424 w 2911301"/>
              <a:gd name="connsiteY7" fmla="*/ 756318 h 2315014"/>
              <a:gd name="connsiteX8" fmla="*/ 0 w 2911301"/>
              <a:gd name="connsiteY8"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26990"/>
              <a:gd name="connsiteY0" fmla="*/ 559851 h 2315014"/>
              <a:gd name="connsiteX1" fmla="*/ 2904765 w 2926990"/>
              <a:gd name="connsiteY1" fmla="*/ 595491 h 2315014"/>
              <a:gd name="connsiteX2" fmla="*/ 2767874 w 2926990"/>
              <a:gd name="connsiteY2" fmla="*/ 386024 h 2315014"/>
              <a:gd name="connsiteX3" fmla="*/ 2392637 w 2926990"/>
              <a:gd name="connsiteY3" fmla="*/ 114015 h 2315014"/>
              <a:gd name="connsiteX4" fmla="*/ 1919486 w 2926990"/>
              <a:gd name="connsiteY4" fmla="*/ 24571 h 2315014"/>
              <a:gd name="connsiteX5" fmla="*/ 1572594 w 2926990"/>
              <a:gd name="connsiteY5" fmla="*/ 37676 h 2315014"/>
              <a:gd name="connsiteX6" fmla="*/ 1290604 w 2926990"/>
              <a:gd name="connsiteY6" fmla="*/ 119875 h 2315014"/>
              <a:gd name="connsiteX7" fmla="*/ 849341 w 2926990"/>
              <a:gd name="connsiteY7" fmla="*/ 351184 h 2315014"/>
              <a:gd name="connsiteX8" fmla="*/ 541424 w 2926990"/>
              <a:gd name="connsiteY8" fmla="*/ 756318 h 2315014"/>
              <a:gd name="connsiteX9" fmla="*/ 0 w 2926990"/>
              <a:gd name="connsiteY9" fmla="*/ 2315014 h 2315014"/>
              <a:gd name="connsiteX0" fmla="*/ 2901222 w 2904765"/>
              <a:gd name="connsiteY0" fmla="*/ 559851 h 2315014"/>
              <a:gd name="connsiteX1" fmla="*/ 2904765 w 2904765"/>
              <a:gd name="connsiteY1" fmla="*/ 595491 h 2315014"/>
              <a:gd name="connsiteX2" fmla="*/ 2767874 w 2904765"/>
              <a:gd name="connsiteY2" fmla="*/ 386024 h 2315014"/>
              <a:gd name="connsiteX3" fmla="*/ 2392637 w 2904765"/>
              <a:gd name="connsiteY3" fmla="*/ 114015 h 2315014"/>
              <a:gd name="connsiteX4" fmla="*/ 1919486 w 2904765"/>
              <a:gd name="connsiteY4" fmla="*/ 24571 h 2315014"/>
              <a:gd name="connsiteX5" fmla="*/ 1572594 w 2904765"/>
              <a:gd name="connsiteY5" fmla="*/ 37676 h 2315014"/>
              <a:gd name="connsiteX6" fmla="*/ 1290604 w 2904765"/>
              <a:gd name="connsiteY6" fmla="*/ 119875 h 2315014"/>
              <a:gd name="connsiteX7" fmla="*/ 849341 w 2904765"/>
              <a:gd name="connsiteY7" fmla="*/ 351184 h 2315014"/>
              <a:gd name="connsiteX8" fmla="*/ 541424 w 2904765"/>
              <a:gd name="connsiteY8" fmla="*/ 756318 h 2315014"/>
              <a:gd name="connsiteX9" fmla="*/ 0 w 2904765"/>
              <a:gd name="connsiteY9" fmla="*/ 2315014 h 2315014"/>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6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4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49341 w 2904765"/>
              <a:gd name="connsiteY7" fmla="*/ 339336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0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41424 w 2904765"/>
              <a:gd name="connsiteY8" fmla="*/ 744471 h 2303166"/>
              <a:gd name="connsiteX9" fmla="*/ 0 w 2904765"/>
              <a:gd name="connsiteY9" fmla="*/ 2303166 h 2303166"/>
              <a:gd name="connsiteX0" fmla="*/ 2901222 w 2904765"/>
              <a:gd name="connsiteY0" fmla="*/ 548003 h 2303166"/>
              <a:gd name="connsiteX1" fmla="*/ 2904765 w 2904765"/>
              <a:gd name="connsiteY1" fmla="*/ 583643 h 2303166"/>
              <a:gd name="connsiteX2" fmla="*/ 2767874 w 2904765"/>
              <a:gd name="connsiteY2" fmla="*/ 374176 h 2303166"/>
              <a:gd name="connsiteX3" fmla="*/ 2392637 w 2904765"/>
              <a:gd name="connsiteY3" fmla="*/ 102167 h 2303166"/>
              <a:gd name="connsiteX4" fmla="*/ 1919485 w 2904765"/>
              <a:gd name="connsiteY4" fmla="*/ 12723 h 2303166"/>
              <a:gd name="connsiteX5" fmla="*/ 1572593 w 2904765"/>
              <a:gd name="connsiteY5" fmla="*/ 25828 h 2303166"/>
              <a:gd name="connsiteX6" fmla="*/ 1290604 w 2904765"/>
              <a:gd name="connsiteY6" fmla="*/ 108027 h 2303166"/>
              <a:gd name="connsiteX7" fmla="*/ 852883 w 2904765"/>
              <a:gd name="connsiteY7" fmla="*/ 374974 h 2303166"/>
              <a:gd name="connsiteX8" fmla="*/ 535809 w 2904765"/>
              <a:gd name="connsiteY8" fmla="*/ 780648 h 2303166"/>
              <a:gd name="connsiteX9" fmla="*/ 0 w 2904765"/>
              <a:gd name="connsiteY9" fmla="*/ 2303166 h 2303166"/>
              <a:gd name="connsiteX0" fmla="*/ 2916517 w 2920060"/>
              <a:gd name="connsiteY0" fmla="*/ 548003 h 2303744"/>
              <a:gd name="connsiteX1" fmla="*/ 2920060 w 2920060"/>
              <a:gd name="connsiteY1" fmla="*/ 583643 h 2303744"/>
              <a:gd name="connsiteX2" fmla="*/ 2783169 w 2920060"/>
              <a:gd name="connsiteY2" fmla="*/ 374176 h 2303744"/>
              <a:gd name="connsiteX3" fmla="*/ 2407932 w 2920060"/>
              <a:gd name="connsiteY3" fmla="*/ 102167 h 2303744"/>
              <a:gd name="connsiteX4" fmla="*/ 1934780 w 2920060"/>
              <a:gd name="connsiteY4" fmla="*/ 12723 h 2303744"/>
              <a:gd name="connsiteX5" fmla="*/ 1587888 w 2920060"/>
              <a:gd name="connsiteY5" fmla="*/ 25828 h 2303744"/>
              <a:gd name="connsiteX6" fmla="*/ 1305899 w 2920060"/>
              <a:gd name="connsiteY6" fmla="*/ 108027 h 2303744"/>
              <a:gd name="connsiteX7" fmla="*/ 868178 w 2920060"/>
              <a:gd name="connsiteY7" fmla="*/ 374974 h 2303744"/>
              <a:gd name="connsiteX8" fmla="*/ 551104 w 2920060"/>
              <a:gd name="connsiteY8" fmla="*/ 780648 h 2303744"/>
              <a:gd name="connsiteX9" fmla="*/ 0 w 2920060"/>
              <a:gd name="connsiteY9" fmla="*/ 2303744 h 2303744"/>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68178 w 2920060"/>
              <a:gd name="connsiteY7" fmla="*/ 365030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26690 w 2920060"/>
              <a:gd name="connsiteY7" fmla="*/ 378547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840481 w 2920060"/>
              <a:gd name="connsiteY7" fmla="*/ 386066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0 w 2920060"/>
              <a:gd name="connsiteY9"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38708 w 2920060"/>
              <a:gd name="connsiteY9" fmla="*/ 1373858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551104 w 2920060"/>
              <a:gd name="connsiteY8" fmla="*/ 77070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305899 w 2920060"/>
              <a:gd name="connsiteY6" fmla="*/ 98083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8059 h 2293800"/>
              <a:gd name="connsiteX1" fmla="*/ 2920060 w 2920060"/>
              <a:gd name="connsiteY1" fmla="*/ 573699 h 2293800"/>
              <a:gd name="connsiteX2" fmla="*/ 2783169 w 2920060"/>
              <a:gd name="connsiteY2" fmla="*/ 364232 h 2293800"/>
              <a:gd name="connsiteX3" fmla="*/ 2407932 w 2920060"/>
              <a:gd name="connsiteY3" fmla="*/ 92223 h 2293800"/>
              <a:gd name="connsiteX4" fmla="*/ 1912736 w 2920060"/>
              <a:gd name="connsiteY4" fmla="*/ 19934 h 2293800"/>
              <a:gd name="connsiteX5" fmla="*/ 1587888 w 2920060"/>
              <a:gd name="connsiteY5" fmla="*/ 15884 h 2293800"/>
              <a:gd name="connsiteX6" fmla="*/ 1133627 w 2920060"/>
              <a:gd name="connsiteY6" fmla="*/ 186049 h 2293800"/>
              <a:gd name="connsiteX7" fmla="*/ 765186 w 2920060"/>
              <a:gd name="connsiteY7" fmla="*/ 453121 h 2293800"/>
              <a:gd name="connsiteX8" fmla="*/ 492463 w 2920060"/>
              <a:gd name="connsiteY8" fmla="*/ 913974 h 2293800"/>
              <a:gd name="connsiteX9" fmla="*/ 321998 w 2920060"/>
              <a:gd name="connsiteY9" fmla="*/ 1381770 h 2293800"/>
              <a:gd name="connsiteX10" fmla="*/ 0 w 2920060"/>
              <a:gd name="connsiteY10" fmla="*/ 2293800 h 2293800"/>
              <a:gd name="connsiteX0" fmla="*/ 2916517 w 2920060"/>
              <a:gd name="connsiteY0" fmla="*/ 531789 h 2287530"/>
              <a:gd name="connsiteX1" fmla="*/ 2920060 w 2920060"/>
              <a:gd name="connsiteY1" fmla="*/ 567429 h 2287530"/>
              <a:gd name="connsiteX2" fmla="*/ 2783169 w 2920060"/>
              <a:gd name="connsiteY2" fmla="*/ 357962 h 2287530"/>
              <a:gd name="connsiteX3" fmla="*/ 2407932 w 2920060"/>
              <a:gd name="connsiteY3" fmla="*/ 85953 h 2287530"/>
              <a:gd name="connsiteX4" fmla="*/ 1912736 w 2920060"/>
              <a:gd name="connsiteY4" fmla="*/ 13664 h 2287530"/>
              <a:gd name="connsiteX5" fmla="*/ 1529407 w 2920060"/>
              <a:gd name="connsiteY5" fmla="*/ 28145 h 2287530"/>
              <a:gd name="connsiteX6" fmla="*/ 1133627 w 2920060"/>
              <a:gd name="connsiteY6" fmla="*/ 179779 h 2287530"/>
              <a:gd name="connsiteX7" fmla="*/ 765186 w 2920060"/>
              <a:gd name="connsiteY7" fmla="*/ 446851 h 2287530"/>
              <a:gd name="connsiteX8" fmla="*/ 492463 w 2920060"/>
              <a:gd name="connsiteY8" fmla="*/ 907704 h 2287530"/>
              <a:gd name="connsiteX9" fmla="*/ 321998 w 2920060"/>
              <a:gd name="connsiteY9" fmla="*/ 1375500 h 2287530"/>
              <a:gd name="connsiteX10" fmla="*/ 0 w 2920060"/>
              <a:gd name="connsiteY10" fmla="*/ 2287530 h 2287530"/>
              <a:gd name="connsiteX0" fmla="*/ 2916517 w 2920060"/>
              <a:gd name="connsiteY0" fmla="*/ 548004 h 2303745"/>
              <a:gd name="connsiteX1" fmla="*/ 2920060 w 2920060"/>
              <a:gd name="connsiteY1" fmla="*/ 583644 h 2303745"/>
              <a:gd name="connsiteX2" fmla="*/ 2783169 w 2920060"/>
              <a:gd name="connsiteY2" fmla="*/ 374177 h 2303745"/>
              <a:gd name="connsiteX3" fmla="*/ 2407932 w 2920060"/>
              <a:gd name="connsiteY3" fmla="*/ 102168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402231 w 2920060"/>
              <a:gd name="connsiteY3" fmla="*/ 110423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48004 h 2303745"/>
              <a:gd name="connsiteX1" fmla="*/ 2920060 w 2920060"/>
              <a:gd name="connsiteY1" fmla="*/ 583644 h 2303745"/>
              <a:gd name="connsiteX2" fmla="*/ 2783169 w 2920060"/>
              <a:gd name="connsiteY2" fmla="*/ 374177 h 2303745"/>
              <a:gd name="connsiteX3" fmla="*/ 2364492 w 2920060"/>
              <a:gd name="connsiteY3" fmla="*/ 113314 h 2303745"/>
              <a:gd name="connsiteX4" fmla="*/ 1934779 w 2920060"/>
              <a:gd name="connsiteY4" fmla="*/ 12723 h 2303745"/>
              <a:gd name="connsiteX5" fmla="*/ 1529407 w 2920060"/>
              <a:gd name="connsiteY5" fmla="*/ 44360 h 2303745"/>
              <a:gd name="connsiteX6" fmla="*/ 1133627 w 2920060"/>
              <a:gd name="connsiteY6" fmla="*/ 195994 h 2303745"/>
              <a:gd name="connsiteX7" fmla="*/ 765186 w 2920060"/>
              <a:gd name="connsiteY7" fmla="*/ 463066 h 2303745"/>
              <a:gd name="connsiteX8" fmla="*/ 492463 w 2920060"/>
              <a:gd name="connsiteY8" fmla="*/ 923919 h 2303745"/>
              <a:gd name="connsiteX9" fmla="*/ 321998 w 2920060"/>
              <a:gd name="connsiteY9" fmla="*/ 1391715 h 2303745"/>
              <a:gd name="connsiteX10" fmla="*/ 0 w 2920060"/>
              <a:gd name="connsiteY10" fmla="*/ 2303745 h 2303745"/>
              <a:gd name="connsiteX0" fmla="*/ 2916517 w 2920060"/>
              <a:gd name="connsiteY0" fmla="*/ 535836 h 2291577"/>
              <a:gd name="connsiteX1" fmla="*/ 2920060 w 2920060"/>
              <a:gd name="connsiteY1" fmla="*/ 571476 h 2291577"/>
              <a:gd name="connsiteX2" fmla="*/ 2783169 w 2920060"/>
              <a:gd name="connsiteY2" fmla="*/ 362009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20060"/>
              <a:gd name="connsiteY0" fmla="*/ 535836 h 2291577"/>
              <a:gd name="connsiteX1" fmla="*/ 2920060 w 2920060"/>
              <a:gd name="connsiteY1" fmla="*/ 571476 h 2291577"/>
              <a:gd name="connsiteX2" fmla="*/ 2715754 w 2920060"/>
              <a:gd name="connsiteY2" fmla="*/ 288880 h 2291577"/>
              <a:gd name="connsiteX3" fmla="*/ 2364492 w 2920060"/>
              <a:gd name="connsiteY3" fmla="*/ 101146 h 2291577"/>
              <a:gd name="connsiteX4" fmla="*/ 1938325 w 2920060"/>
              <a:gd name="connsiteY4" fmla="*/ 12723 h 2291577"/>
              <a:gd name="connsiteX5" fmla="*/ 1529407 w 2920060"/>
              <a:gd name="connsiteY5" fmla="*/ 32192 h 2291577"/>
              <a:gd name="connsiteX6" fmla="*/ 1133627 w 2920060"/>
              <a:gd name="connsiteY6" fmla="*/ 183826 h 2291577"/>
              <a:gd name="connsiteX7" fmla="*/ 765186 w 2920060"/>
              <a:gd name="connsiteY7" fmla="*/ 450898 h 2291577"/>
              <a:gd name="connsiteX8" fmla="*/ 492463 w 2920060"/>
              <a:gd name="connsiteY8" fmla="*/ 911751 h 2291577"/>
              <a:gd name="connsiteX9" fmla="*/ 321998 w 2920060"/>
              <a:gd name="connsiteY9" fmla="*/ 1379547 h 2291577"/>
              <a:gd name="connsiteX10" fmla="*/ 0 w 2920060"/>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16517"/>
              <a:gd name="connsiteY0" fmla="*/ 535836 h 2291577"/>
              <a:gd name="connsiteX1" fmla="*/ 2899772 w 2916517"/>
              <a:gd name="connsiteY1" fmla="*/ 564202 h 2291577"/>
              <a:gd name="connsiteX2" fmla="*/ 2715754 w 2916517"/>
              <a:gd name="connsiteY2" fmla="*/ 288880 h 2291577"/>
              <a:gd name="connsiteX3" fmla="*/ 2364492 w 2916517"/>
              <a:gd name="connsiteY3" fmla="*/ 101146 h 2291577"/>
              <a:gd name="connsiteX4" fmla="*/ 1938325 w 2916517"/>
              <a:gd name="connsiteY4" fmla="*/ 12723 h 2291577"/>
              <a:gd name="connsiteX5" fmla="*/ 1529407 w 2916517"/>
              <a:gd name="connsiteY5" fmla="*/ 32192 h 2291577"/>
              <a:gd name="connsiteX6" fmla="*/ 1133627 w 2916517"/>
              <a:gd name="connsiteY6" fmla="*/ 183826 h 2291577"/>
              <a:gd name="connsiteX7" fmla="*/ 765186 w 2916517"/>
              <a:gd name="connsiteY7" fmla="*/ 450898 h 2291577"/>
              <a:gd name="connsiteX8" fmla="*/ 492463 w 2916517"/>
              <a:gd name="connsiteY8" fmla="*/ 911751 h 2291577"/>
              <a:gd name="connsiteX9" fmla="*/ 321998 w 2916517"/>
              <a:gd name="connsiteY9" fmla="*/ 1379547 h 2291577"/>
              <a:gd name="connsiteX10" fmla="*/ 0 w 2916517"/>
              <a:gd name="connsiteY10" fmla="*/ 2291577 h 2291577"/>
              <a:gd name="connsiteX0" fmla="*/ 2916517 w 2937703"/>
              <a:gd name="connsiteY0" fmla="*/ 535836 h 2291577"/>
              <a:gd name="connsiteX1" fmla="*/ 2899772 w 2937703"/>
              <a:gd name="connsiteY1" fmla="*/ 564202 h 2291577"/>
              <a:gd name="connsiteX2" fmla="*/ 2715754 w 2937703"/>
              <a:gd name="connsiteY2" fmla="*/ 288880 h 2291577"/>
              <a:gd name="connsiteX3" fmla="*/ 2364492 w 2937703"/>
              <a:gd name="connsiteY3" fmla="*/ 101146 h 2291577"/>
              <a:gd name="connsiteX4" fmla="*/ 1938325 w 2937703"/>
              <a:gd name="connsiteY4" fmla="*/ 12723 h 2291577"/>
              <a:gd name="connsiteX5" fmla="*/ 1529407 w 2937703"/>
              <a:gd name="connsiteY5" fmla="*/ 32192 h 2291577"/>
              <a:gd name="connsiteX6" fmla="*/ 1133627 w 2937703"/>
              <a:gd name="connsiteY6" fmla="*/ 183826 h 2291577"/>
              <a:gd name="connsiteX7" fmla="*/ 765186 w 2937703"/>
              <a:gd name="connsiteY7" fmla="*/ 450898 h 2291577"/>
              <a:gd name="connsiteX8" fmla="*/ 492463 w 2937703"/>
              <a:gd name="connsiteY8" fmla="*/ 911751 h 2291577"/>
              <a:gd name="connsiteX9" fmla="*/ 321998 w 2937703"/>
              <a:gd name="connsiteY9" fmla="*/ 1379547 h 2291577"/>
              <a:gd name="connsiteX10" fmla="*/ 0 w 2937703"/>
              <a:gd name="connsiteY10" fmla="*/ 2291577 h 2291577"/>
              <a:gd name="connsiteX0" fmla="*/ 2916517 w 2916517"/>
              <a:gd name="connsiteY0" fmla="*/ 535836 h 2291577"/>
              <a:gd name="connsiteX1" fmla="*/ 2715754 w 2916517"/>
              <a:gd name="connsiteY1" fmla="*/ 288880 h 2291577"/>
              <a:gd name="connsiteX2" fmla="*/ 2364492 w 2916517"/>
              <a:gd name="connsiteY2" fmla="*/ 101146 h 2291577"/>
              <a:gd name="connsiteX3" fmla="*/ 1938325 w 2916517"/>
              <a:gd name="connsiteY3" fmla="*/ 12723 h 2291577"/>
              <a:gd name="connsiteX4" fmla="*/ 1529407 w 2916517"/>
              <a:gd name="connsiteY4" fmla="*/ 32192 h 2291577"/>
              <a:gd name="connsiteX5" fmla="*/ 1133627 w 2916517"/>
              <a:gd name="connsiteY5" fmla="*/ 183826 h 2291577"/>
              <a:gd name="connsiteX6" fmla="*/ 765186 w 2916517"/>
              <a:gd name="connsiteY6" fmla="*/ 450898 h 2291577"/>
              <a:gd name="connsiteX7" fmla="*/ 492463 w 2916517"/>
              <a:gd name="connsiteY7" fmla="*/ 911751 h 2291577"/>
              <a:gd name="connsiteX8" fmla="*/ 321998 w 2916517"/>
              <a:gd name="connsiteY8" fmla="*/ 1379547 h 2291577"/>
              <a:gd name="connsiteX9" fmla="*/ 0 w 2916517"/>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1423 h 2291577"/>
              <a:gd name="connsiteX1" fmla="*/ 2715754 w 2933963"/>
              <a:gd name="connsiteY1" fmla="*/ 288880 h 2291577"/>
              <a:gd name="connsiteX2" fmla="*/ 2364492 w 2933963"/>
              <a:gd name="connsiteY2" fmla="*/ 101146 h 2291577"/>
              <a:gd name="connsiteX3" fmla="*/ 1938325 w 2933963"/>
              <a:gd name="connsiteY3" fmla="*/ 12723 h 2291577"/>
              <a:gd name="connsiteX4" fmla="*/ 1529407 w 2933963"/>
              <a:gd name="connsiteY4" fmla="*/ 32192 h 2291577"/>
              <a:gd name="connsiteX5" fmla="*/ 1133627 w 2933963"/>
              <a:gd name="connsiteY5" fmla="*/ 183826 h 2291577"/>
              <a:gd name="connsiteX6" fmla="*/ 765186 w 2933963"/>
              <a:gd name="connsiteY6" fmla="*/ 450898 h 2291577"/>
              <a:gd name="connsiteX7" fmla="*/ 492463 w 2933963"/>
              <a:gd name="connsiteY7" fmla="*/ 911751 h 2291577"/>
              <a:gd name="connsiteX8" fmla="*/ 321998 w 2933963"/>
              <a:gd name="connsiteY8" fmla="*/ 1379547 h 2291577"/>
              <a:gd name="connsiteX9" fmla="*/ 0 w 2933963"/>
              <a:gd name="connsiteY9" fmla="*/ 2291577 h 2291577"/>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86367 h 2296521"/>
              <a:gd name="connsiteX1" fmla="*/ 2715754 w 2933963"/>
              <a:gd name="connsiteY1" fmla="*/ 293824 h 2296521"/>
              <a:gd name="connsiteX2" fmla="*/ 2364492 w 2933963"/>
              <a:gd name="connsiteY2" fmla="*/ 106090 h 2296521"/>
              <a:gd name="connsiteX3" fmla="*/ 1935094 w 2933963"/>
              <a:gd name="connsiteY3" fmla="*/ 12723 h 2296521"/>
              <a:gd name="connsiteX4" fmla="*/ 1529407 w 2933963"/>
              <a:gd name="connsiteY4" fmla="*/ 37136 h 2296521"/>
              <a:gd name="connsiteX5" fmla="*/ 1133627 w 2933963"/>
              <a:gd name="connsiteY5" fmla="*/ 188770 h 2296521"/>
              <a:gd name="connsiteX6" fmla="*/ 765186 w 2933963"/>
              <a:gd name="connsiteY6" fmla="*/ 455842 h 2296521"/>
              <a:gd name="connsiteX7" fmla="*/ 492463 w 2933963"/>
              <a:gd name="connsiteY7" fmla="*/ 916695 h 2296521"/>
              <a:gd name="connsiteX8" fmla="*/ 321998 w 2933963"/>
              <a:gd name="connsiteY8" fmla="*/ 1384491 h 2296521"/>
              <a:gd name="connsiteX9" fmla="*/ 0 w 2933963"/>
              <a:gd name="connsiteY9" fmla="*/ 2296521 h 2296521"/>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9407 w 2933963"/>
              <a:gd name="connsiteY4" fmla="*/ 29683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 name="connsiteX0" fmla="*/ 2933963 w 2933963"/>
              <a:gd name="connsiteY0" fmla="*/ 578914 h 2289068"/>
              <a:gd name="connsiteX1" fmla="*/ 2715754 w 2933963"/>
              <a:gd name="connsiteY1" fmla="*/ 286371 h 2289068"/>
              <a:gd name="connsiteX2" fmla="*/ 2364492 w 2933963"/>
              <a:gd name="connsiteY2" fmla="*/ 98637 h 2289068"/>
              <a:gd name="connsiteX3" fmla="*/ 1935094 w 2933963"/>
              <a:gd name="connsiteY3" fmla="*/ 5270 h 2289068"/>
              <a:gd name="connsiteX4" fmla="*/ 1521889 w 2933963"/>
              <a:gd name="connsiteY4" fmla="*/ 36721 h 2289068"/>
              <a:gd name="connsiteX5" fmla="*/ 1133627 w 2933963"/>
              <a:gd name="connsiteY5" fmla="*/ 181317 h 2289068"/>
              <a:gd name="connsiteX6" fmla="*/ 765186 w 2933963"/>
              <a:gd name="connsiteY6" fmla="*/ 448389 h 2289068"/>
              <a:gd name="connsiteX7" fmla="*/ 492463 w 2933963"/>
              <a:gd name="connsiteY7" fmla="*/ 909242 h 2289068"/>
              <a:gd name="connsiteX8" fmla="*/ 321998 w 2933963"/>
              <a:gd name="connsiteY8" fmla="*/ 1377038 h 2289068"/>
              <a:gd name="connsiteX9" fmla="*/ 0 w 2933963"/>
              <a:gd name="connsiteY9" fmla="*/ 2289068 h 228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33963" h="2289068">
                <a:moveTo>
                  <a:pt x="2933963" y="578914"/>
                </a:moveTo>
                <a:cubicBezTo>
                  <a:pt x="2897936" y="511009"/>
                  <a:pt x="2807758" y="358819"/>
                  <a:pt x="2715754" y="286371"/>
                </a:cubicBezTo>
                <a:cubicBezTo>
                  <a:pt x="2626058" y="215502"/>
                  <a:pt x="2544798" y="163462"/>
                  <a:pt x="2364492" y="98637"/>
                </a:cubicBezTo>
                <a:cubicBezTo>
                  <a:pt x="2133393" y="12762"/>
                  <a:pt x="2077433" y="18988"/>
                  <a:pt x="1935094" y="5270"/>
                </a:cubicBezTo>
                <a:cubicBezTo>
                  <a:pt x="1779983" y="0"/>
                  <a:pt x="1647024" y="2860"/>
                  <a:pt x="1521889" y="36721"/>
                </a:cubicBezTo>
                <a:cubicBezTo>
                  <a:pt x="1396754" y="70582"/>
                  <a:pt x="1259744" y="112706"/>
                  <a:pt x="1133627" y="181317"/>
                </a:cubicBezTo>
                <a:cubicBezTo>
                  <a:pt x="1007510" y="249928"/>
                  <a:pt x="872047" y="327068"/>
                  <a:pt x="765186" y="448389"/>
                </a:cubicBezTo>
                <a:cubicBezTo>
                  <a:pt x="658325" y="569710"/>
                  <a:pt x="566328" y="754467"/>
                  <a:pt x="492463" y="909242"/>
                </a:cubicBezTo>
                <a:cubicBezTo>
                  <a:pt x="418598" y="1064017"/>
                  <a:pt x="404075" y="1147067"/>
                  <a:pt x="321998" y="1377038"/>
                </a:cubicBezTo>
                <a:cubicBezTo>
                  <a:pt x="239921" y="1607009"/>
                  <a:pt x="56451" y="2135744"/>
                  <a:pt x="0" y="2289068"/>
                </a:cubicBezTo>
              </a:path>
            </a:pathLst>
          </a:custGeom>
          <a:noFill/>
          <a:ln w="63500" cap="flat" cmpd="sng" algn="ctr">
            <a:gradFill flip="none" rotWithShape="1">
              <a:gsLst>
                <a:gs pos="6000">
                  <a:srgbClr val="69D8FF"/>
                </a:gs>
                <a:gs pos="12000">
                  <a:srgbClr val="00B0F0"/>
                </a:gs>
                <a:gs pos="16000">
                  <a:srgbClr val="7030A0"/>
                </a:gs>
                <a:gs pos="78000">
                  <a:schemeClr val="bg1"/>
                </a:gs>
                <a:gs pos="80000">
                  <a:srgbClr val="FFFF00"/>
                </a:gs>
                <a:gs pos="93000">
                  <a:srgbClr val="FFC000"/>
                </a:gs>
                <a:gs pos="99000">
                  <a:srgbClr val="C00000"/>
                </a:gs>
              </a:gsLst>
              <a:lin ang="10200000" scaled="0"/>
              <a:tileRect/>
            </a:gradFill>
            <a:prstDash val="sysDot"/>
            <a:round/>
            <a:headEnd type="none" w="sm" len="sm"/>
            <a:tailEnd type="oval"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71" name="Conector reto 70"/>
          <p:cNvCxnSpPr/>
          <p:nvPr/>
        </p:nvCxnSpPr>
        <p:spPr bwMode="auto">
          <a:xfrm flipH="1">
            <a:off x="5724128" y="3645024"/>
            <a:ext cx="1152128" cy="576064"/>
          </a:xfrm>
          <a:prstGeom prst="line">
            <a:avLst/>
          </a:prstGeom>
          <a:solidFill>
            <a:schemeClr val="accent1"/>
          </a:solidFill>
          <a:ln w="38100" cap="flat" cmpd="sng" algn="ctr">
            <a:solidFill>
              <a:schemeClr val="bg1"/>
            </a:solidFill>
            <a:prstDash val="solid"/>
            <a:round/>
            <a:headEnd type="none" w="sm" len="sm"/>
            <a:tailEnd type="none" w="lg" len="lg"/>
          </a:ln>
          <a:effectLst/>
        </p:spPr>
      </p:cxnSp>
      <p:sp>
        <p:nvSpPr>
          <p:cNvPr id="57" name="Elipse 56"/>
          <p:cNvSpPr/>
          <p:nvPr/>
        </p:nvSpPr>
        <p:spPr bwMode="auto">
          <a:xfrm>
            <a:off x="4211960" y="4869160"/>
            <a:ext cx="126000" cy="126000"/>
          </a:xfrm>
          <a:prstGeom prst="ellips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20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3"/>
                                        </p:tgtEl>
                                        <p:attrNameLst>
                                          <p:attrName>style.visibility</p:attrName>
                                        </p:attrNameLst>
                                      </p:cBhvr>
                                      <p:to>
                                        <p:strVal val="visible"/>
                                      </p:to>
                                    </p:set>
                                    <p:animEffect transition="in" filter="wipe(left)">
                                      <p:cBhvr>
                                        <p:cTn id="12" dur="2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2000"/>
                                        <p:tgtEl>
                                          <p:spTgt spid="7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4"/>
                                        </p:tgtEl>
                                        <p:attrNameLst>
                                          <p:attrName>style.visibility</p:attrName>
                                        </p:attrNameLst>
                                      </p:cBhvr>
                                      <p:to>
                                        <p:strVal val="visible"/>
                                      </p:to>
                                    </p:set>
                                    <p:animEffect transition="in" filter="wipe(down)">
                                      <p:cBhvr>
                                        <p:cTn id="25" dur="2000"/>
                                        <p:tgtEl>
                                          <p:spTgt spid="2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20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5"/>
                                        </p:tgtEl>
                                        <p:attrNameLst>
                                          <p:attrName>style.visibility</p:attrName>
                                        </p:attrNameLst>
                                      </p:cBhvr>
                                      <p:to>
                                        <p:strVal val="visible"/>
                                      </p:to>
                                    </p:set>
                                    <p:animEffect transition="in" filter="fade">
                                      <p:cBhvr>
                                        <p:cTn id="33" dur="2000"/>
                                        <p:tgtEl>
                                          <p:spTgt spid="2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18"/>
                                        </p:tgtEl>
                                        <p:attrNameLst>
                                          <p:attrName>style.visibility</p:attrName>
                                        </p:attrNameLst>
                                      </p:cBhvr>
                                      <p:to>
                                        <p:strVal val="visible"/>
                                      </p:to>
                                    </p:set>
                                    <p:animEffect transition="in" filter="wipe(right)">
                                      <p:cBhvr>
                                        <p:cTn id="38" dur="2000"/>
                                        <p:tgtEl>
                                          <p:spTgt spid="2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2000"/>
                                        <p:tgtEl>
                                          <p:spTgt spid="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3"/>
                                        </p:tgtEl>
                                        <p:attrNameLst>
                                          <p:attrName>style.visibility</p:attrName>
                                        </p:attrNameLst>
                                      </p:cBhvr>
                                      <p:to>
                                        <p:strVal val="visible"/>
                                      </p:to>
                                    </p:set>
                                    <p:animEffect transition="in" filter="fade">
                                      <p:cBhvr>
                                        <p:cTn id="46" dur="2000"/>
                                        <p:tgtEl>
                                          <p:spTgt spid="2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2"/>
                                        </p:tgtEl>
                                        <p:attrNameLst>
                                          <p:attrName>style.visibility</p:attrName>
                                        </p:attrNameLst>
                                      </p:cBhvr>
                                      <p:to>
                                        <p:strVal val="visible"/>
                                      </p:to>
                                    </p:set>
                                    <p:animEffect transition="in" filter="fade">
                                      <p:cBhvr>
                                        <p:cTn id="49" dur="2000"/>
                                        <p:tgtEl>
                                          <p:spTgt spid="2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19"/>
                                        </p:tgtEl>
                                        <p:attrNameLst>
                                          <p:attrName>style.visibility</p:attrName>
                                        </p:attrNameLst>
                                      </p:cBhvr>
                                      <p:to>
                                        <p:strVal val="visible"/>
                                      </p:to>
                                    </p:set>
                                    <p:animEffect transition="in" filter="wipe(down)">
                                      <p:cBhvr>
                                        <p:cTn id="54" dur="2000"/>
                                        <p:tgtEl>
                                          <p:spTgt spid="2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2000"/>
                                        <p:tgtEl>
                                          <p:spTgt spid="5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4"/>
                                        </p:tgtEl>
                                        <p:attrNameLst>
                                          <p:attrName>style.visibility</p:attrName>
                                        </p:attrNameLst>
                                      </p:cBhvr>
                                      <p:to>
                                        <p:strVal val="visible"/>
                                      </p:to>
                                    </p:set>
                                    <p:animEffect transition="in" filter="fade">
                                      <p:cBhvr>
                                        <p:cTn id="62" dur="2000"/>
                                        <p:tgtEl>
                                          <p:spTgt spid="22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15"/>
                                        </p:tgtEl>
                                        <p:attrNameLst>
                                          <p:attrName>style.visibility</p:attrName>
                                        </p:attrNameLst>
                                      </p:cBhvr>
                                      <p:to>
                                        <p:strVal val="visible"/>
                                      </p:to>
                                    </p:set>
                                    <p:animEffect transition="in" filter="wipe(right)">
                                      <p:cBhvr>
                                        <p:cTn id="67" dur="2000"/>
                                        <p:tgtEl>
                                          <p:spTgt spid="2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2000"/>
                                        <p:tgtEl>
                                          <p:spTgt spid="6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5"/>
                                        </p:tgtEl>
                                        <p:attrNameLst>
                                          <p:attrName>style.visibility</p:attrName>
                                        </p:attrNameLst>
                                      </p:cBhvr>
                                      <p:to>
                                        <p:strVal val="visible"/>
                                      </p:to>
                                    </p:set>
                                    <p:animEffect transition="in" filter="fade">
                                      <p:cBhvr>
                                        <p:cTn id="75" dur="20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21"/>
                                        </p:tgtEl>
                                        <p:attrNameLst>
                                          <p:attrName>style.visibility</p:attrName>
                                        </p:attrNameLst>
                                      </p:cBhvr>
                                      <p:to>
                                        <p:strVal val="visible"/>
                                      </p:to>
                                    </p:set>
                                    <p:animEffect transition="in" filter="wipe(up)">
                                      <p:cBhvr>
                                        <p:cTn id="80" dur="2000"/>
                                        <p:tgtEl>
                                          <p:spTgt spid="22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fade">
                                      <p:cBhvr>
                                        <p:cTn id="85" dur="2000"/>
                                        <p:tgtEl>
                                          <p:spTgt spid="7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06"/>
                                        </p:tgtEl>
                                        <p:attrNameLst>
                                          <p:attrName>style.visibility</p:attrName>
                                        </p:attrNameLst>
                                      </p:cBhvr>
                                      <p:to>
                                        <p:strVal val="visible"/>
                                      </p:to>
                                    </p:set>
                                    <p:animEffect transition="in" filter="fade">
                                      <p:cBhvr>
                                        <p:cTn id="88" dur="2000"/>
                                        <p:tgtEl>
                                          <p:spTgt spid="206"/>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wipe(down)">
                                      <p:cBhvr>
                                        <p:cTn id="91" dur="500"/>
                                        <p:tgtEl>
                                          <p:spTgt spid="5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193" grpId="0"/>
      <p:bldP spid="205" grpId="0"/>
      <p:bldP spid="206" grpId="0"/>
      <p:bldP spid="213" grpId="0" animBg="1"/>
      <p:bldP spid="214" grpId="0" animBg="1"/>
      <p:bldP spid="215" grpId="0" animBg="1"/>
      <p:bldP spid="218" grpId="0" animBg="1"/>
      <p:bldP spid="219" grpId="0" animBg="1"/>
      <p:bldP spid="223" grpId="0"/>
      <p:bldP spid="224" grpId="0"/>
      <p:bldP spid="225" grpId="0"/>
      <p:bldP spid="45" grpId="0"/>
      <p:bldP spid="54" grpId="0"/>
      <p:bldP spid="221" grpId="0" animBg="1"/>
      <p:bldP spid="5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rot="1988103">
            <a:off x="2739871" y="3842573"/>
            <a:ext cx="3348524" cy="2954873"/>
          </a:xfrm>
          <a:prstGeom prst="rect">
            <a:avLst/>
          </a:prstGeom>
        </p:spPr>
      </p:pic>
      <p:sp>
        <p:nvSpPr>
          <p:cNvPr id="36" name="Nuvem 35"/>
          <p:cNvSpPr/>
          <p:nvPr/>
        </p:nvSpPr>
        <p:spPr bwMode="auto">
          <a:xfrm rot="4642871">
            <a:off x="196288" y="918150"/>
            <a:ext cx="2448272" cy="2664296"/>
          </a:xfrm>
          <a:prstGeom prst="cloud">
            <a:avLst/>
          </a:prstGeom>
          <a:gradFill flip="none" rotWithShape="1">
            <a:gsLst>
              <a:gs pos="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6" name="Grupo 21"/>
          <p:cNvGrpSpPr>
            <a:grpSpLocks noChangeAspect="1"/>
          </p:cNvGrpSpPr>
          <p:nvPr/>
        </p:nvGrpSpPr>
        <p:grpSpPr>
          <a:xfrm>
            <a:off x="5113542" y="2026279"/>
            <a:ext cx="466570" cy="466617"/>
            <a:chOff x="3319645" y="1405912"/>
            <a:chExt cx="864001" cy="864098"/>
          </a:xfrm>
          <a:gradFill>
            <a:gsLst>
              <a:gs pos="100000">
                <a:schemeClr val="tx1">
                  <a:alpha val="51000"/>
                </a:schemeClr>
              </a:gs>
              <a:gs pos="100000">
                <a:schemeClr val="tx1"/>
              </a:gs>
              <a:gs pos="30000">
                <a:srgbClr val="FF0000">
                  <a:alpha val="57000"/>
                </a:srgbClr>
              </a:gs>
            </a:gsLst>
            <a:path path="shape">
              <a:fillToRect l="50000" t="50000" r="50000" b="50000"/>
            </a:path>
          </a:gradFill>
        </p:grpSpPr>
        <p:sp>
          <p:nvSpPr>
            <p:cNvPr id="201" name="Elipse 200"/>
            <p:cNvSpPr>
              <a:spLocks noChangeAspect="1"/>
            </p:cNvSpPr>
            <p:nvPr/>
          </p:nvSpPr>
          <p:spPr bwMode="auto">
            <a:xfrm>
              <a:off x="3563903" y="1700817"/>
              <a:ext cx="288000" cy="288001"/>
            </a:xfrm>
            <a:prstGeom prst="ellipse">
              <a:avLst/>
            </a:prstGeom>
            <a:gradFill>
              <a:gsLst>
                <a:gs pos="67000">
                  <a:schemeClr val="bg1"/>
                </a:gs>
                <a:gs pos="100000">
                  <a:schemeClr val="tx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2" name="Elipse 201"/>
            <p:cNvSpPr>
              <a:spLocks noChangeAspect="1"/>
            </p:cNvSpPr>
            <p:nvPr/>
          </p:nvSpPr>
          <p:spPr bwMode="auto">
            <a:xfrm>
              <a:off x="3319645" y="1405912"/>
              <a:ext cx="864001" cy="864098"/>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04" name="CaixaDeTexto 203"/>
          <p:cNvSpPr txBox="1"/>
          <p:nvPr/>
        </p:nvSpPr>
        <p:spPr>
          <a:xfrm>
            <a:off x="4535488" y="2874422"/>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SP</a:t>
            </a:r>
            <a:endParaRPr lang="pt-BR" dirty="0">
              <a:solidFill>
                <a:schemeClr val="accent1">
                  <a:lumMod val="20000"/>
                  <a:lumOff val="80000"/>
                </a:schemeClr>
              </a:solidFill>
              <a:latin typeface="Century Gothic" pitchFamily="34" charset="0"/>
            </a:endParaRPr>
          </a:p>
        </p:txBody>
      </p:sp>
      <p:sp>
        <p:nvSpPr>
          <p:cNvPr id="223" name="CaixaDeTexto 222"/>
          <p:cNvSpPr txBox="1"/>
          <p:nvPr/>
        </p:nvSpPr>
        <p:spPr>
          <a:xfrm>
            <a:off x="2051720"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AB</a:t>
            </a:r>
            <a:endParaRPr lang="pt-BR" dirty="0">
              <a:solidFill>
                <a:schemeClr val="accent1">
                  <a:lumMod val="20000"/>
                  <a:lumOff val="80000"/>
                </a:schemeClr>
              </a:solidFill>
              <a:latin typeface="Century Gothic" pitchFamily="34" charset="0"/>
            </a:endParaRPr>
          </a:p>
        </p:txBody>
      </p:sp>
      <p:sp>
        <p:nvSpPr>
          <p:cNvPr id="197" name="Título 1"/>
          <p:cNvSpPr txBox="1">
            <a:spLocks/>
          </p:cNvSpPr>
          <p:nvPr/>
        </p:nvSpPr>
        <p:spPr>
          <a:xfrm>
            <a:off x="107504" y="44624"/>
            <a:ext cx="9036496"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Resumo: evolução</a:t>
            </a: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 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0" cap="none" spc="0" normalizeH="0" noProof="0" dirty="0" smtClean="0">
                <a:ln>
                  <a:noFill/>
                </a:ln>
                <a:solidFill>
                  <a:schemeClr val="bg1"/>
                </a:solidFill>
                <a:effectLst/>
                <a:uLnTx/>
                <a:uFillTx/>
                <a:latin typeface="Century Gothic" pitchFamily="34" charset="0"/>
                <a:ea typeface="+mj-ea"/>
                <a:cs typeface="+mj-cs"/>
              </a:rPr>
              <a:t>e</a:t>
            </a:r>
            <a:r>
              <a:rPr kumimoji="0" lang="pt-BR" sz="3600" b="1" i="0" u="none" strike="noStrike" kern="0" cap="none" spc="0" normalizeH="0" baseline="0" noProof="0" dirty="0" smtClean="0">
                <a:ln>
                  <a:noFill/>
                </a:ln>
                <a:solidFill>
                  <a:schemeClr val="bg1"/>
                </a:solidFill>
                <a:effectLst/>
                <a:uLnTx/>
                <a:uFillTx/>
                <a:latin typeface="Century Gothic" pitchFamily="34" charset="0"/>
                <a:ea typeface="+mj-ea"/>
                <a:cs typeface="+mj-cs"/>
              </a:rPr>
              <a:t>strelas de pouca massa</a:t>
            </a:r>
          </a:p>
        </p:txBody>
      </p:sp>
      <p:sp>
        <p:nvSpPr>
          <p:cNvPr id="95" name="CaixaDeTexto 94"/>
          <p:cNvSpPr txBox="1"/>
          <p:nvPr/>
        </p:nvSpPr>
        <p:spPr>
          <a:xfrm>
            <a:off x="647056" y="2852936"/>
            <a:ext cx="1584176" cy="584775"/>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Nuvem interestelar </a:t>
            </a:r>
            <a:endParaRPr lang="pt-BR" dirty="0">
              <a:solidFill>
                <a:schemeClr val="accent1">
                  <a:lumMod val="20000"/>
                  <a:lumOff val="80000"/>
                </a:schemeClr>
              </a:solidFill>
              <a:latin typeface="Century Gothic" pitchFamily="34" charset="0"/>
            </a:endParaRPr>
          </a:p>
        </p:txBody>
      </p:sp>
      <p:sp>
        <p:nvSpPr>
          <p:cNvPr id="138" name="Text Box 141"/>
          <p:cNvSpPr txBox="1">
            <a:spLocks noChangeArrowheads="1"/>
          </p:cNvSpPr>
          <p:nvPr/>
        </p:nvSpPr>
        <p:spPr bwMode="auto">
          <a:xfrm>
            <a:off x="35496" y="6571064"/>
            <a:ext cx="4644008" cy="246221"/>
          </a:xfrm>
          <a:prstGeom prst="rect">
            <a:avLst/>
          </a:prstGeom>
          <a:noFill/>
          <a:ln w="9525">
            <a:noFill/>
            <a:miter lim="800000"/>
            <a:headEnd/>
            <a:tailEnd/>
          </a:ln>
        </p:spPr>
        <p:txBody>
          <a:bodyPr wrap="square">
            <a:spAutoFit/>
          </a:bodyPr>
          <a:lstStyle/>
          <a:p>
            <a:pPr algn="l"/>
            <a:r>
              <a:rPr lang="pt-BR" sz="1000" dirty="0" smtClean="0">
                <a:solidFill>
                  <a:schemeClr val="accent1"/>
                </a:solidFill>
                <a:latin typeface="Century Gothic" pitchFamily="34" charset="0"/>
              </a:rPr>
              <a:t>Crédito :  André Luiz da Silva/CDA/CDCC/USP</a:t>
            </a:r>
            <a:endParaRPr lang="pt-BR" sz="1000" dirty="0">
              <a:solidFill>
                <a:schemeClr val="accent1"/>
              </a:solidFill>
              <a:latin typeface="Century Gothic" pitchFamily="34" charset="0"/>
            </a:endParaRPr>
          </a:p>
        </p:txBody>
      </p:sp>
      <p:grpSp>
        <p:nvGrpSpPr>
          <p:cNvPr id="31" name="Grupo 13"/>
          <p:cNvGrpSpPr>
            <a:grpSpLocks noChangeAspect="1"/>
          </p:cNvGrpSpPr>
          <p:nvPr/>
        </p:nvGrpSpPr>
        <p:grpSpPr>
          <a:xfrm>
            <a:off x="6732240" y="1530503"/>
            <a:ext cx="1440160" cy="1440323"/>
            <a:chOff x="3035404" y="1160768"/>
            <a:chExt cx="1800001" cy="1800200"/>
          </a:xfrm>
        </p:grpSpPr>
        <p:sp>
          <p:nvSpPr>
            <p:cNvPr id="32" name="Elipse 31"/>
            <p:cNvSpPr/>
            <p:nvPr/>
          </p:nvSpPr>
          <p:spPr bwMode="auto">
            <a:xfrm>
              <a:off x="3563888" y="1700808"/>
              <a:ext cx="720000" cy="720000"/>
            </a:xfrm>
            <a:prstGeom prst="ellipse">
              <a:avLst/>
            </a:prstGeom>
            <a:gradFill>
              <a:gsLst>
                <a:gs pos="100000">
                  <a:schemeClr val="tx1"/>
                </a:gs>
                <a:gs pos="72000">
                  <a:schemeClr val="bg1"/>
                </a:gs>
              </a:gsLst>
              <a:path path="shape">
                <a:fillToRect l="50000" t="50000" r="50000" b="50000"/>
              </a:path>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Elipse 32"/>
            <p:cNvSpPr/>
            <p:nvPr/>
          </p:nvSpPr>
          <p:spPr bwMode="auto">
            <a:xfrm>
              <a:off x="3154656" y="1337186"/>
              <a:ext cx="1528957" cy="1470147"/>
            </a:xfrm>
            <a:prstGeom prst="ellipse">
              <a:avLst/>
            </a:prstGeom>
            <a:gradFill flip="none" rotWithShape="1">
              <a:gsLst>
                <a:gs pos="100000">
                  <a:schemeClr val="tx1">
                    <a:alpha val="39000"/>
                  </a:schemeClr>
                </a:gs>
                <a:gs pos="100000">
                  <a:schemeClr val="tx1"/>
                </a:gs>
                <a:gs pos="30000">
                  <a:srgbClr val="FF0000">
                    <a:alpha val="57000"/>
                  </a:srgbClr>
                </a:gs>
              </a:gsLst>
              <a:path path="shape">
                <a:fillToRect l="50000" t="50000" r="50000" b="50000"/>
              </a:path>
              <a:tileRect/>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Elipse 33"/>
            <p:cNvSpPr/>
            <p:nvPr/>
          </p:nvSpPr>
          <p:spPr bwMode="auto">
            <a:xfrm>
              <a:off x="3035404" y="1160768"/>
              <a:ext cx="1800001" cy="1800200"/>
            </a:xfrm>
            <a:prstGeom prst="ellipse">
              <a:avLst/>
            </a:prstGeom>
            <a:gradFill flip="none" rotWithShape="1">
              <a:gsLst>
                <a:gs pos="3000">
                  <a:schemeClr val="bg1"/>
                </a:gs>
                <a:gs pos="100000">
                  <a:schemeClr val="tx1">
                    <a:alpha val="0"/>
                  </a:schemeClr>
                </a:gs>
                <a:gs pos="30000">
                  <a:srgbClr val="EA8D04">
                    <a:alpha val="66000"/>
                  </a:srgbClr>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38" name="CaixaDeTexto 37"/>
          <p:cNvSpPr txBox="1"/>
          <p:nvPr/>
        </p:nvSpPr>
        <p:spPr>
          <a:xfrm>
            <a:off x="6660232"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Subgigante</a:t>
            </a:r>
            <a:endParaRPr lang="pt-BR" dirty="0">
              <a:solidFill>
                <a:schemeClr val="accent1">
                  <a:lumMod val="20000"/>
                  <a:lumOff val="80000"/>
                </a:schemeClr>
              </a:solidFill>
              <a:latin typeface="Century Gothic" pitchFamily="34" charset="0"/>
            </a:endParaRPr>
          </a:p>
        </p:txBody>
      </p:sp>
      <p:sp>
        <p:nvSpPr>
          <p:cNvPr id="222" name="CaixaDeTexto 221"/>
          <p:cNvSpPr txBox="1"/>
          <p:nvPr/>
        </p:nvSpPr>
        <p:spPr>
          <a:xfrm>
            <a:off x="3635896" y="5949280"/>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NP</a:t>
            </a:r>
            <a:endParaRPr lang="pt-BR" dirty="0">
              <a:solidFill>
                <a:schemeClr val="accent1">
                  <a:lumMod val="20000"/>
                  <a:lumOff val="80000"/>
                </a:schemeClr>
              </a:solidFill>
              <a:latin typeface="Century Gothic" pitchFamily="34" charset="0"/>
            </a:endParaRPr>
          </a:p>
        </p:txBody>
      </p:sp>
      <p:sp>
        <p:nvSpPr>
          <p:cNvPr id="39" name="CaixaDeTexto 38"/>
          <p:cNvSpPr txBox="1"/>
          <p:nvPr/>
        </p:nvSpPr>
        <p:spPr>
          <a:xfrm>
            <a:off x="575048" y="597076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AN</a:t>
            </a:r>
            <a:endParaRPr lang="pt-BR" dirty="0">
              <a:solidFill>
                <a:schemeClr val="accent1">
                  <a:lumMod val="20000"/>
                  <a:lumOff val="80000"/>
                </a:schemeClr>
              </a:solidFill>
              <a:latin typeface="Century Gothic" pitchFamily="34" charset="0"/>
            </a:endParaRPr>
          </a:p>
        </p:txBody>
      </p:sp>
      <p:grpSp>
        <p:nvGrpSpPr>
          <p:cNvPr id="48" name="Grupo 47"/>
          <p:cNvGrpSpPr/>
          <p:nvPr/>
        </p:nvGrpSpPr>
        <p:grpSpPr>
          <a:xfrm>
            <a:off x="499905" y="4736777"/>
            <a:ext cx="1659318" cy="1142251"/>
            <a:chOff x="1974712" y="3519279"/>
            <a:chExt cx="1949251" cy="1211747"/>
          </a:xfrm>
        </p:grpSpPr>
        <p:sp>
          <p:nvSpPr>
            <p:cNvPr id="40" name="Fluxograma: Atraso 39"/>
            <p:cNvSpPr/>
            <p:nvPr/>
          </p:nvSpPr>
          <p:spPr bwMode="auto">
            <a:xfrm rot="16787364">
              <a:off x="2537763" y="3584640"/>
              <a:ext cx="1140654" cy="1009932"/>
            </a:xfrm>
            <a:prstGeom prst="flowChartDelay">
              <a:avLst/>
            </a:prstGeom>
            <a:solidFill>
              <a:schemeClr val="bg2">
                <a:lumMod val="40000"/>
                <a:lumOff val="60000"/>
              </a:schemeClr>
            </a:solidFill>
            <a:ln w="12700" cap="flat" cmpd="sng" algn="ctr">
              <a:solidFill>
                <a:schemeClr val="tx1"/>
              </a:solidFill>
              <a:prstDash val="solid"/>
              <a:round/>
              <a:headEnd type="none" w="sm" len="sm"/>
              <a:tailEnd type="none" w="sm" len="sm"/>
            </a:ln>
            <a:effectLst>
              <a:innerShdw blurRad="127000" dist="88900" dir="2700000">
                <a:prstClr val="black">
                  <a:alpha val="72000"/>
                </a:prstClr>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rot="681093">
              <a:off x="2632599" y="3817621"/>
              <a:ext cx="967324" cy="400110"/>
            </a:xfrm>
            <a:prstGeom prst="rect">
              <a:avLst/>
            </a:prstGeom>
            <a:noFill/>
          </p:spPr>
          <p:txBody>
            <a:bodyPr wrap="square" rtlCol="0">
              <a:spAutoFit/>
            </a:bodyPr>
            <a:lstStyle/>
            <a:p>
              <a:r>
                <a:rPr lang="pt-BR" sz="2000" dirty="0" smtClean="0">
                  <a:solidFill>
                    <a:schemeClr val="bg1">
                      <a:lumMod val="50000"/>
                      <a:alpha val="99000"/>
                    </a:schemeClr>
                  </a:solidFill>
                  <a:latin typeface="Castellar" pitchFamily="18" charset="0"/>
                </a:rPr>
                <a:t>R.I.P.</a:t>
              </a:r>
              <a:endParaRPr lang="pt-BR" sz="2000" dirty="0">
                <a:solidFill>
                  <a:schemeClr val="bg1">
                    <a:lumMod val="50000"/>
                    <a:alpha val="99000"/>
                  </a:schemeClr>
                </a:solidFill>
                <a:latin typeface="Castellar" pitchFamily="18" charset="0"/>
              </a:endParaRPr>
            </a:p>
          </p:txBody>
        </p:sp>
        <p:sp>
          <p:nvSpPr>
            <p:cNvPr id="43" name="Forma livre 42"/>
            <p:cNvSpPr/>
            <p:nvPr/>
          </p:nvSpPr>
          <p:spPr bwMode="auto">
            <a:xfrm>
              <a:off x="2626047" y="4179121"/>
              <a:ext cx="289770" cy="41967"/>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4" name="Forma livre 43"/>
            <p:cNvSpPr/>
            <p:nvPr/>
          </p:nvSpPr>
          <p:spPr bwMode="auto">
            <a:xfrm rot="336398">
              <a:off x="2699791" y="4215883"/>
              <a:ext cx="123897" cy="74263"/>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19039"/>
                <a:gd name="connsiteY0" fmla="*/ 0 h 41722"/>
                <a:gd name="connsiteX1" fmla="*/ 20861 w 219039"/>
                <a:gd name="connsiteY1" fmla="*/ 3477 h 41722"/>
                <a:gd name="connsiteX2" fmla="*/ 41722 w 219039"/>
                <a:gd name="connsiteY2" fmla="*/ 10430 h 41722"/>
                <a:gd name="connsiteX3" fmla="*/ 62583 w 219039"/>
                <a:gd name="connsiteY3" fmla="*/ 13907 h 41722"/>
                <a:gd name="connsiteX4" fmla="*/ 93874 w 219039"/>
                <a:gd name="connsiteY4" fmla="*/ 41722 h 41722"/>
                <a:gd name="connsiteX5" fmla="*/ 114735 w 219039"/>
                <a:gd name="connsiteY5" fmla="*/ 38245 h 41722"/>
                <a:gd name="connsiteX6" fmla="*/ 135596 w 219039"/>
                <a:gd name="connsiteY6" fmla="*/ 31291 h 41722"/>
                <a:gd name="connsiteX7" fmla="*/ 146026 w 219039"/>
                <a:gd name="connsiteY7" fmla="*/ 27814 h 41722"/>
                <a:gd name="connsiteX8" fmla="*/ 173841 w 219039"/>
                <a:gd name="connsiteY8" fmla="*/ 20861 h 41722"/>
                <a:gd name="connsiteX9" fmla="*/ 187748 w 219039"/>
                <a:gd name="connsiteY9" fmla="*/ 24338 h 41722"/>
                <a:gd name="connsiteX10" fmla="*/ 198178 w 219039"/>
                <a:gd name="connsiteY10" fmla="*/ 27814 h 41722"/>
                <a:gd name="connsiteX11" fmla="*/ 219039 w 219039"/>
                <a:gd name="connsiteY11" fmla="*/ 13907 h 41722"/>
                <a:gd name="connsiteX0" fmla="*/ 0 w 198178"/>
                <a:gd name="connsiteY0" fmla="*/ 0 h 41722"/>
                <a:gd name="connsiteX1" fmla="*/ 20861 w 198178"/>
                <a:gd name="connsiteY1" fmla="*/ 3477 h 41722"/>
                <a:gd name="connsiteX2" fmla="*/ 41722 w 198178"/>
                <a:gd name="connsiteY2" fmla="*/ 10430 h 41722"/>
                <a:gd name="connsiteX3" fmla="*/ 62583 w 198178"/>
                <a:gd name="connsiteY3" fmla="*/ 13907 h 41722"/>
                <a:gd name="connsiteX4" fmla="*/ 93874 w 198178"/>
                <a:gd name="connsiteY4" fmla="*/ 41722 h 41722"/>
                <a:gd name="connsiteX5" fmla="*/ 114735 w 198178"/>
                <a:gd name="connsiteY5" fmla="*/ 38245 h 41722"/>
                <a:gd name="connsiteX6" fmla="*/ 135596 w 198178"/>
                <a:gd name="connsiteY6" fmla="*/ 31291 h 41722"/>
                <a:gd name="connsiteX7" fmla="*/ 146026 w 198178"/>
                <a:gd name="connsiteY7" fmla="*/ 27814 h 41722"/>
                <a:gd name="connsiteX8" fmla="*/ 173841 w 198178"/>
                <a:gd name="connsiteY8" fmla="*/ 20861 h 41722"/>
                <a:gd name="connsiteX9" fmla="*/ 187748 w 198178"/>
                <a:gd name="connsiteY9" fmla="*/ 24338 h 41722"/>
                <a:gd name="connsiteX10" fmla="*/ 198178 w 198178"/>
                <a:gd name="connsiteY10" fmla="*/ 27814 h 41722"/>
                <a:gd name="connsiteX0" fmla="*/ 0 w 198178"/>
                <a:gd name="connsiteY0" fmla="*/ 0 h 44632"/>
                <a:gd name="connsiteX1" fmla="*/ 20861 w 198178"/>
                <a:gd name="connsiteY1" fmla="*/ 3477 h 44632"/>
                <a:gd name="connsiteX2" fmla="*/ 41722 w 198178"/>
                <a:gd name="connsiteY2" fmla="*/ 10430 h 44632"/>
                <a:gd name="connsiteX3" fmla="*/ 62583 w 198178"/>
                <a:gd name="connsiteY3" fmla="*/ 13907 h 44632"/>
                <a:gd name="connsiteX4" fmla="*/ 78808 w 198178"/>
                <a:gd name="connsiteY4" fmla="*/ 44632 h 44632"/>
                <a:gd name="connsiteX5" fmla="*/ 114735 w 198178"/>
                <a:gd name="connsiteY5" fmla="*/ 38245 h 44632"/>
                <a:gd name="connsiteX6" fmla="*/ 135596 w 198178"/>
                <a:gd name="connsiteY6" fmla="*/ 31291 h 44632"/>
                <a:gd name="connsiteX7" fmla="*/ 146026 w 198178"/>
                <a:gd name="connsiteY7" fmla="*/ 27814 h 44632"/>
                <a:gd name="connsiteX8" fmla="*/ 173841 w 198178"/>
                <a:gd name="connsiteY8" fmla="*/ 20861 h 44632"/>
                <a:gd name="connsiteX9" fmla="*/ 187748 w 198178"/>
                <a:gd name="connsiteY9" fmla="*/ 24338 h 44632"/>
                <a:gd name="connsiteX10" fmla="*/ 198178 w 198178"/>
                <a:gd name="connsiteY10" fmla="*/ 27814 h 44632"/>
                <a:gd name="connsiteX0" fmla="*/ 0 w 187748"/>
                <a:gd name="connsiteY0" fmla="*/ 0 h 44632"/>
                <a:gd name="connsiteX1" fmla="*/ 20861 w 187748"/>
                <a:gd name="connsiteY1" fmla="*/ 3477 h 44632"/>
                <a:gd name="connsiteX2" fmla="*/ 41722 w 187748"/>
                <a:gd name="connsiteY2" fmla="*/ 10430 h 44632"/>
                <a:gd name="connsiteX3" fmla="*/ 62583 w 187748"/>
                <a:gd name="connsiteY3" fmla="*/ 13907 h 44632"/>
                <a:gd name="connsiteX4" fmla="*/ 78808 w 187748"/>
                <a:gd name="connsiteY4" fmla="*/ 44632 h 44632"/>
                <a:gd name="connsiteX5" fmla="*/ 114735 w 187748"/>
                <a:gd name="connsiteY5" fmla="*/ 38245 h 44632"/>
                <a:gd name="connsiteX6" fmla="*/ 135596 w 187748"/>
                <a:gd name="connsiteY6" fmla="*/ 31291 h 44632"/>
                <a:gd name="connsiteX7" fmla="*/ 146026 w 187748"/>
                <a:gd name="connsiteY7" fmla="*/ 27814 h 44632"/>
                <a:gd name="connsiteX8" fmla="*/ 173841 w 187748"/>
                <a:gd name="connsiteY8" fmla="*/ 20861 h 44632"/>
                <a:gd name="connsiteX9" fmla="*/ 187748 w 187748"/>
                <a:gd name="connsiteY9" fmla="*/ 24338 h 44632"/>
                <a:gd name="connsiteX0" fmla="*/ 0 w 173841"/>
                <a:gd name="connsiteY0" fmla="*/ 0 h 44632"/>
                <a:gd name="connsiteX1" fmla="*/ 20861 w 173841"/>
                <a:gd name="connsiteY1" fmla="*/ 3477 h 44632"/>
                <a:gd name="connsiteX2" fmla="*/ 41722 w 173841"/>
                <a:gd name="connsiteY2" fmla="*/ 10430 h 44632"/>
                <a:gd name="connsiteX3" fmla="*/ 62583 w 173841"/>
                <a:gd name="connsiteY3" fmla="*/ 13907 h 44632"/>
                <a:gd name="connsiteX4" fmla="*/ 78808 w 173841"/>
                <a:gd name="connsiteY4" fmla="*/ 44632 h 44632"/>
                <a:gd name="connsiteX5" fmla="*/ 114735 w 173841"/>
                <a:gd name="connsiteY5" fmla="*/ 38245 h 44632"/>
                <a:gd name="connsiteX6" fmla="*/ 135596 w 173841"/>
                <a:gd name="connsiteY6" fmla="*/ 31291 h 44632"/>
                <a:gd name="connsiteX7" fmla="*/ 146026 w 173841"/>
                <a:gd name="connsiteY7" fmla="*/ 27814 h 44632"/>
                <a:gd name="connsiteX8" fmla="*/ 173841 w 173841"/>
                <a:gd name="connsiteY8" fmla="*/ 20861 h 44632"/>
                <a:gd name="connsiteX0" fmla="*/ 0 w 146026"/>
                <a:gd name="connsiteY0" fmla="*/ 0 h 44632"/>
                <a:gd name="connsiteX1" fmla="*/ 20861 w 146026"/>
                <a:gd name="connsiteY1" fmla="*/ 3477 h 44632"/>
                <a:gd name="connsiteX2" fmla="*/ 41722 w 146026"/>
                <a:gd name="connsiteY2" fmla="*/ 10430 h 44632"/>
                <a:gd name="connsiteX3" fmla="*/ 62583 w 146026"/>
                <a:gd name="connsiteY3" fmla="*/ 13907 h 44632"/>
                <a:gd name="connsiteX4" fmla="*/ 78808 w 146026"/>
                <a:gd name="connsiteY4" fmla="*/ 44632 h 44632"/>
                <a:gd name="connsiteX5" fmla="*/ 114735 w 146026"/>
                <a:gd name="connsiteY5" fmla="*/ 38245 h 44632"/>
                <a:gd name="connsiteX6" fmla="*/ 135596 w 146026"/>
                <a:gd name="connsiteY6" fmla="*/ 31291 h 44632"/>
                <a:gd name="connsiteX7" fmla="*/ 146026 w 146026"/>
                <a:gd name="connsiteY7" fmla="*/ 27814 h 4463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78808 w 157616"/>
                <a:gd name="connsiteY4" fmla="*/ 44632 h 45352"/>
                <a:gd name="connsiteX5" fmla="*/ 114735 w 157616"/>
                <a:gd name="connsiteY5" fmla="*/ 38245 h 45352"/>
                <a:gd name="connsiteX6" fmla="*/ 135596 w 157616"/>
                <a:gd name="connsiteY6" fmla="*/ 31291 h 45352"/>
                <a:gd name="connsiteX7" fmla="*/ 157616 w 157616"/>
                <a:gd name="connsiteY7"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14735 w 157616"/>
                <a:gd name="connsiteY4" fmla="*/ 38245 h 45352"/>
                <a:gd name="connsiteX5" fmla="*/ 135596 w 157616"/>
                <a:gd name="connsiteY5" fmla="*/ 31291 h 45352"/>
                <a:gd name="connsiteX6" fmla="*/ 157616 w 157616"/>
                <a:gd name="connsiteY6" fmla="*/ 44633 h 45352"/>
                <a:gd name="connsiteX0" fmla="*/ 0 w 157616"/>
                <a:gd name="connsiteY0" fmla="*/ 0 h 45910"/>
                <a:gd name="connsiteX1" fmla="*/ 20861 w 157616"/>
                <a:gd name="connsiteY1" fmla="*/ 3477 h 45910"/>
                <a:gd name="connsiteX2" fmla="*/ 41722 w 157616"/>
                <a:gd name="connsiteY2" fmla="*/ 10430 h 45910"/>
                <a:gd name="connsiteX3" fmla="*/ 62583 w 157616"/>
                <a:gd name="connsiteY3" fmla="*/ 13907 h 45910"/>
                <a:gd name="connsiteX4" fmla="*/ 78809 w 157616"/>
                <a:gd name="connsiteY4" fmla="*/ 45910 h 45910"/>
                <a:gd name="connsiteX5" fmla="*/ 135596 w 157616"/>
                <a:gd name="connsiteY5" fmla="*/ 31291 h 45910"/>
                <a:gd name="connsiteX6" fmla="*/ 157616 w 157616"/>
                <a:gd name="connsiteY6" fmla="*/ 44633 h 45910"/>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57616"/>
                <a:gd name="connsiteY0" fmla="*/ 0 h 45352"/>
                <a:gd name="connsiteX1" fmla="*/ 20861 w 157616"/>
                <a:gd name="connsiteY1" fmla="*/ 3477 h 45352"/>
                <a:gd name="connsiteX2" fmla="*/ 41722 w 157616"/>
                <a:gd name="connsiteY2" fmla="*/ 10430 h 45352"/>
                <a:gd name="connsiteX3" fmla="*/ 62583 w 157616"/>
                <a:gd name="connsiteY3" fmla="*/ 13907 h 45352"/>
                <a:gd name="connsiteX4" fmla="*/ 135596 w 157616"/>
                <a:gd name="connsiteY4" fmla="*/ 31291 h 45352"/>
                <a:gd name="connsiteX5" fmla="*/ 157616 w 157616"/>
                <a:gd name="connsiteY5" fmla="*/ 44633 h 45352"/>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 name="connsiteX0" fmla="*/ 0 w 135596"/>
                <a:gd name="connsiteY0" fmla="*/ 0 h 39239"/>
                <a:gd name="connsiteX1" fmla="*/ 20861 w 135596"/>
                <a:gd name="connsiteY1" fmla="*/ 3477 h 39239"/>
                <a:gd name="connsiteX2" fmla="*/ 41722 w 135596"/>
                <a:gd name="connsiteY2" fmla="*/ 10430 h 39239"/>
                <a:gd name="connsiteX3" fmla="*/ 62583 w 135596"/>
                <a:gd name="connsiteY3" fmla="*/ 13907 h 39239"/>
                <a:gd name="connsiteX4" fmla="*/ 135596 w 135596"/>
                <a:gd name="connsiteY4" fmla="*/ 31291 h 39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96" h="39239">
                  <a:moveTo>
                    <a:pt x="0" y="0"/>
                  </a:moveTo>
                  <a:cubicBezTo>
                    <a:pt x="6954" y="1159"/>
                    <a:pt x="14022" y="1767"/>
                    <a:pt x="20861" y="3477"/>
                  </a:cubicBezTo>
                  <a:cubicBezTo>
                    <a:pt x="27972" y="5255"/>
                    <a:pt x="34492" y="9225"/>
                    <a:pt x="41722" y="10430"/>
                  </a:cubicBezTo>
                  <a:lnTo>
                    <a:pt x="62583" y="13907"/>
                  </a:lnTo>
                  <a:cubicBezTo>
                    <a:pt x="78229" y="17384"/>
                    <a:pt x="111751" y="39239"/>
                    <a:pt x="135596" y="31291"/>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5" name="Forma livre 44"/>
            <p:cNvSpPr/>
            <p:nvPr/>
          </p:nvSpPr>
          <p:spPr bwMode="auto">
            <a:xfrm>
              <a:off x="3347864" y="3785288"/>
              <a:ext cx="216024" cy="75760"/>
            </a:xfrm>
            <a:custGeom>
              <a:avLst/>
              <a:gdLst>
                <a:gd name="connsiteX0" fmla="*/ 0 w 236423"/>
                <a:gd name="connsiteY0" fmla="*/ 0 h 41722"/>
                <a:gd name="connsiteX1" fmla="*/ 20861 w 236423"/>
                <a:gd name="connsiteY1" fmla="*/ 3477 h 41722"/>
                <a:gd name="connsiteX2" fmla="*/ 41722 w 236423"/>
                <a:gd name="connsiteY2" fmla="*/ 10430 h 41722"/>
                <a:gd name="connsiteX3" fmla="*/ 62583 w 236423"/>
                <a:gd name="connsiteY3" fmla="*/ 13907 h 41722"/>
                <a:gd name="connsiteX4" fmla="*/ 93874 w 236423"/>
                <a:gd name="connsiteY4" fmla="*/ 41722 h 41722"/>
                <a:gd name="connsiteX5" fmla="*/ 114735 w 236423"/>
                <a:gd name="connsiteY5" fmla="*/ 38245 h 41722"/>
                <a:gd name="connsiteX6" fmla="*/ 135596 w 236423"/>
                <a:gd name="connsiteY6" fmla="*/ 31291 h 41722"/>
                <a:gd name="connsiteX7" fmla="*/ 146026 w 236423"/>
                <a:gd name="connsiteY7" fmla="*/ 27814 h 41722"/>
                <a:gd name="connsiteX8" fmla="*/ 173841 w 236423"/>
                <a:gd name="connsiteY8" fmla="*/ 20861 h 41722"/>
                <a:gd name="connsiteX9" fmla="*/ 187748 w 236423"/>
                <a:gd name="connsiteY9" fmla="*/ 24338 h 41722"/>
                <a:gd name="connsiteX10" fmla="*/ 198178 w 236423"/>
                <a:gd name="connsiteY10" fmla="*/ 27814 h 41722"/>
                <a:gd name="connsiteX11" fmla="*/ 219039 w 236423"/>
                <a:gd name="connsiteY11" fmla="*/ 13907 h 41722"/>
                <a:gd name="connsiteX12" fmla="*/ 236423 w 236423"/>
                <a:gd name="connsiteY12" fmla="*/ 20861 h 41722"/>
                <a:gd name="connsiteX0" fmla="*/ 0 w 289770"/>
                <a:gd name="connsiteY0" fmla="*/ 0 h 41967"/>
                <a:gd name="connsiteX1" fmla="*/ 20861 w 289770"/>
                <a:gd name="connsiteY1" fmla="*/ 3477 h 41967"/>
                <a:gd name="connsiteX2" fmla="*/ 41722 w 289770"/>
                <a:gd name="connsiteY2" fmla="*/ 10430 h 41967"/>
                <a:gd name="connsiteX3" fmla="*/ 62583 w 289770"/>
                <a:gd name="connsiteY3" fmla="*/ 13907 h 41967"/>
                <a:gd name="connsiteX4" fmla="*/ 93874 w 289770"/>
                <a:gd name="connsiteY4" fmla="*/ 41722 h 41967"/>
                <a:gd name="connsiteX5" fmla="*/ 114735 w 289770"/>
                <a:gd name="connsiteY5" fmla="*/ 38245 h 41967"/>
                <a:gd name="connsiteX6" fmla="*/ 135596 w 289770"/>
                <a:gd name="connsiteY6" fmla="*/ 31291 h 41967"/>
                <a:gd name="connsiteX7" fmla="*/ 146026 w 289770"/>
                <a:gd name="connsiteY7" fmla="*/ 27814 h 41967"/>
                <a:gd name="connsiteX8" fmla="*/ 173841 w 289770"/>
                <a:gd name="connsiteY8" fmla="*/ 20861 h 41967"/>
                <a:gd name="connsiteX9" fmla="*/ 187748 w 289770"/>
                <a:gd name="connsiteY9" fmla="*/ 24338 h 41967"/>
                <a:gd name="connsiteX10" fmla="*/ 198178 w 289770"/>
                <a:gd name="connsiteY10" fmla="*/ 27814 h 41967"/>
                <a:gd name="connsiteX11" fmla="*/ 219039 w 289770"/>
                <a:gd name="connsiteY11" fmla="*/ 13907 h 41967"/>
                <a:gd name="connsiteX12" fmla="*/ 289770 w 289770"/>
                <a:gd name="connsiteY12" fmla="*/ 41967 h 4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70" h="41967">
                  <a:moveTo>
                    <a:pt x="0" y="0"/>
                  </a:moveTo>
                  <a:cubicBezTo>
                    <a:pt x="6954" y="1159"/>
                    <a:pt x="14022" y="1767"/>
                    <a:pt x="20861" y="3477"/>
                  </a:cubicBezTo>
                  <a:cubicBezTo>
                    <a:pt x="27972" y="5255"/>
                    <a:pt x="34492" y="9225"/>
                    <a:pt x="41722" y="10430"/>
                  </a:cubicBezTo>
                  <a:lnTo>
                    <a:pt x="62583" y="13907"/>
                  </a:lnTo>
                  <a:cubicBezTo>
                    <a:pt x="86399" y="37723"/>
                    <a:pt x="75262" y="29313"/>
                    <a:pt x="93874" y="41722"/>
                  </a:cubicBezTo>
                  <a:cubicBezTo>
                    <a:pt x="100828" y="40563"/>
                    <a:pt x="107896" y="39955"/>
                    <a:pt x="114735" y="38245"/>
                  </a:cubicBezTo>
                  <a:cubicBezTo>
                    <a:pt x="121846" y="36467"/>
                    <a:pt x="128642" y="33609"/>
                    <a:pt x="135596" y="31291"/>
                  </a:cubicBezTo>
                  <a:cubicBezTo>
                    <a:pt x="139073" y="30132"/>
                    <a:pt x="142432" y="28533"/>
                    <a:pt x="146026" y="27814"/>
                  </a:cubicBezTo>
                  <a:cubicBezTo>
                    <a:pt x="167004" y="23619"/>
                    <a:pt x="157804" y="26207"/>
                    <a:pt x="173841" y="20861"/>
                  </a:cubicBezTo>
                  <a:cubicBezTo>
                    <a:pt x="178477" y="22020"/>
                    <a:pt x="183153" y="23025"/>
                    <a:pt x="187748" y="24338"/>
                  </a:cubicBezTo>
                  <a:cubicBezTo>
                    <a:pt x="191272" y="25345"/>
                    <a:pt x="194701" y="28973"/>
                    <a:pt x="198178" y="27814"/>
                  </a:cubicBezTo>
                  <a:cubicBezTo>
                    <a:pt x="206106" y="25171"/>
                    <a:pt x="219039" y="13907"/>
                    <a:pt x="219039" y="13907"/>
                  </a:cubicBezTo>
                  <a:cubicBezTo>
                    <a:pt x="234536" y="17782"/>
                    <a:pt x="282914" y="35111"/>
                    <a:pt x="289770" y="41967"/>
                  </a:cubicBezTo>
                </a:path>
              </a:pathLst>
            </a:custGeom>
            <a:noFill/>
            <a:ln w="12700" cap="flat" cmpd="sng" algn="ctr">
              <a:solidFill>
                <a:schemeClr val="bg1">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Forma livre 45"/>
            <p:cNvSpPr/>
            <p:nvPr/>
          </p:nvSpPr>
          <p:spPr bwMode="auto">
            <a:xfrm rot="20587724">
              <a:off x="2392088" y="4096587"/>
              <a:ext cx="193524" cy="319314"/>
            </a:xfrm>
            <a:custGeom>
              <a:avLst/>
              <a:gdLst>
                <a:gd name="connsiteX0" fmla="*/ 58058 w 193524"/>
                <a:gd name="connsiteY0" fmla="*/ 319314 h 319314"/>
                <a:gd name="connsiteX1" fmla="*/ 60477 w 193524"/>
                <a:gd name="connsiteY1" fmla="*/ 312057 h 319314"/>
                <a:gd name="connsiteX2" fmla="*/ 58058 w 193524"/>
                <a:gd name="connsiteY2" fmla="*/ 304800 h 319314"/>
                <a:gd name="connsiteX3" fmla="*/ 55639 w 193524"/>
                <a:gd name="connsiteY3" fmla="*/ 290286 h 319314"/>
                <a:gd name="connsiteX4" fmla="*/ 50800 w 193524"/>
                <a:gd name="connsiteY4" fmla="*/ 270933 h 319314"/>
                <a:gd name="connsiteX5" fmla="*/ 48381 w 193524"/>
                <a:gd name="connsiteY5" fmla="*/ 261257 h 319314"/>
                <a:gd name="connsiteX6" fmla="*/ 43543 w 193524"/>
                <a:gd name="connsiteY6" fmla="*/ 254000 h 319314"/>
                <a:gd name="connsiteX7" fmla="*/ 38705 w 193524"/>
                <a:gd name="connsiteY7" fmla="*/ 237067 h 319314"/>
                <a:gd name="connsiteX8" fmla="*/ 33867 w 193524"/>
                <a:gd name="connsiteY8" fmla="*/ 229809 h 319314"/>
                <a:gd name="connsiteX9" fmla="*/ 29029 w 193524"/>
                <a:gd name="connsiteY9" fmla="*/ 210457 h 319314"/>
                <a:gd name="connsiteX10" fmla="*/ 26610 w 193524"/>
                <a:gd name="connsiteY10" fmla="*/ 193524 h 319314"/>
                <a:gd name="connsiteX11" fmla="*/ 21772 w 193524"/>
                <a:gd name="connsiteY11" fmla="*/ 179009 h 319314"/>
                <a:gd name="connsiteX12" fmla="*/ 14515 w 193524"/>
                <a:gd name="connsiteY12" fmla="*/ 162076 h 319314"/>
                <a:gd name="connsiteX13" fmla="*/ 7258 w 193524"/>
                <a:gd name="connsiteY13" fmla="*/ 157238 h 319314"/>
                <a:gd name="connsiteX14" fmla="*/ 0 w 193524"/>
                <a:gd name="connsiteY14" fmla="*/ 133048 h 319314"/>
                <a:gd name="connsiteX15" fmla="*/ 2420 w 193524"/>
                <a:gd name="connsiteY15" fmla="*/ 125790 h 319314"/>
                <a:gd name="connsiteX16" fmla="*/ 16934 w 193524"/>
                <a:gd name="connsiteY16" fmla="*/ 130629 h 319314"/>
                <a:gd name="connsiteX17" fmla="*/ 24191 w 193524"/>
                <a:gd name="connsiteY17" fmla="*/ 133048 h 319314"/>
                <a:gd name="connsiteX18" fmla="*/ 38705 w 193524"/>
                <a:gd name="connsiteY18" fmla="*/ 142724 h 319314"/>
                <a:gd name="connsiteX19" fmla="*/ 45962 w 193524"/>
                <a:gd name="connsiteY19" fmla="*/ 147562 h 319314"/>
                <a:gd name="connsiteX20" fmla="*/ 50800 w 193524"/>
                <a:gd name="connsiteY20" fmla="*/ 154819 h 319314"/>
                <a:gd name="connsiteX21" fmla="*/ 55639 w 193524"/>
                <a:gd name="connsiteY21" fmla="*/ 159657 h 319314"/>
                <a:gd name="connsiteX22" fmla="*/ 65315 w 193524"/>
                <a:gd name="connsiteY22" fmla="*/ 171752 h 319314"/>
                <a:gd name="connsiteX23" fmla="*/ 67734 w 193524"/>
                <a:gd name="connsiteY23" fmla="*/ 217714 h 319314"/>
                <a:gd name="connsiteX24" fmla="*/ 70153 w 193524"/>
                <a:gd name="connsiteY24" fmla="*/ 224971 h 319314"/>
                <a:gd name="connsiteX25" fmla="*/ 79829 w 193524"/>
                <a:gd name="connsiteY25" fmla="*/ 239486 h 319314"/>
                <a:gd name="connsiteX26" fmla="*/ 84667 w 193524"/>
                <a:gd name="connsiteY26" fmla="*/ 246743 h 319314"/>
                <a:gd name="connsiteX27" fmla="*/ 89505 w 193524"/>
                <a:gd name="connsiteY27" fmla="*/ 254000 h 319314"/>
                <a:gd name="connsiteX28" fmla="*/ 94343 w 193524"/>
                <a:gd name="connsiteY28" fmla="*/ 263676 h 319314"/>
                <a:gd name="connsiteX29" fmla="*/ 104020 w 193524"/>
                <a:gd name="connsiteY29" fmla="*/ 278190 h 319314"/>
                <a:gd name="connsiteX30" fmla="*/ 106439 w 193524"/>
                <a:gd name="connsiteY30" fmla="*/ 304800 h 319314"/>
                <a:gd name="connsiteX31" fmla="*/ 99181 w 193524"/>
                <a:gd name="connsiteY31" fmla="*/ 280609 h 319314"/>
                <a:gd name="connsiteX32" fmla="*/ 94343 w 193524"/>
                <a:gd name="connsiteY32" fmla="*/ 270933 h 319314"/>
                <a:gd name="connsiteX33" fmla="*/ 91924 w 193524"/>
                <a:gd name="connsiteY33" fmla="*/ 261257 h 319314"/>
                <a:gd name="connsiteX34" fmla="*/ 84667 w 193524"/>
                <a:gd name="connsiteY34" fmla="*/ 241905 h 319314"/>
                <a:gd name="connsiteX35" fmla="*/ 82248 w 193524"/>
                <a:gd name="connsiteY35" fmla="*/ 229809 h 319314"/>
                <a:gd name="connsiteX36" fmla="*/ 77410 w 193524"/>
                <a:gd name="connsiteY36" fmla="*/ 215295 h 319314"/>
                <a:gd name="connsiteX37" fmla="*/ 74991 w 193524"/>
                <a:gd name="connsiteY37" fmla="*/ 87086 h 319314"/>
                <a:gd name="connsiteX38" fmla="*/ 72572 w 193524"/>
                <a:gd name="connsiteY38" fmla="*/ 79829 h 319314"/>
                <a:gd name="connsiteX39" fmla="*/ 84667 w 193524"/>
                <a:gd name="connsiteY39" fmla="*/ 96762 h 319314"/>
                <a:gd name="connsiteX40" fmla="*/ 87086 w 193524"/>
                <a:gd name="connsiteY40" fmla="*/ 106438 h 319314"/>
                <a:gd name="connsiteX41" fmla="*/ 96762 w 193524"/>
                <a:gd name="connsiteY41" fmla="*/ 123371 h 319314"/>
                <a:gd name="connsiteX42" fmla="*/ 99181 w 193524"/>
                <a:gd name="connsiteY42" fmla="*/ 130629 h 319314"/>
                <a:gd name="connsiteX43" fmla="*/ 104020 w 193524"/>
                <a:gd name="connsiteY43" fmla="*/ 137886 h 319314"/>
                <a:gd name="connsiteX44" fmla="*/ 106439 w 193524"/>
                <a:gd name="connsiteY44" fmla="*/ 149981 h 319314"/>
                <a:gd name="connsiteX45" fmla="*/ 111277 w 193524"/>
                <a:gd name="connsiteY45" fmla="*/ 159657 h 319314"/>
                <a:gd name="connsiteX46" fmla="*/ 113696 w 193524"/>
                <a:gd name="connsiteY46" fmla="*/ 166914 h 319314"/>
                <a:gd name="connsiteX47" fmla="*/ 118534 w 193524"/>
                <a:gd name="connsiteY47" fmla="*/ 176590 h 319314"/>
                <a:gd name="connsiteX48" fmla="*/ 120953 w 193524"/>
                <a:gd name="connsiteY48" fmla="*/ 183848 h 319314"/>
                <a:gd name="connsiteX49" fmla="*/ 125791 w 193524"/>
                <a:gd name="connsiteY49" fmla="*/ 193524 h 319314"/>
                <a:gd name="connsiteX50" fmla="*/ 130629 w 193524"/>
                <a:gd name="connsiteY50" fmla="*/ 212876 h 319314"/>
                <a:gd name="connsiteX51" fmla="*/ 135467 w 193524"/>
                <a:gd name="connsiteY51" fmla="*/ 241905 h 319314"/>
                <a:gd name="connsiteX52" fmla="*/ 137886 w 193524"/>
                <a:gd name="connsiteY52" fmla="*/ 256419 h 319314"/>
                <a:gd name="connsiteX53" fmla="*/ 140305 w 193524"/>
                <a:gd name="connsiteY53" fmla="*/ 263676 h 319314"/>
                <a:gd name="connsiteX54" fmla="*/ 142724 w 193524"/>
                <a:gd name="connsiteY54" fmla="*/ 278190 h 319314"/>
                <a:gd name="connsiteX55" fmla="*/ 145143 w 193524"/>
                <a:gd name="connsiteY55" fmla="*/ 290286 h 319314"/>
                <a:gd name="connsiteX56" fmla="*/ 142724 w 193524"/>
                <a:gd name="connsiteY56" fmla="*/ 297543 h 319314"/>
                <a:gd name="connsiteX57" fmla="*/ 135467 w 193524"/>
                <a:gd name="connsiteY57" fmla="*/ 270933 h 319314"/>
                <a:gd name="connsiteX58" fmla="*/ 133048 w 193524"/>
                <a:gd name="connsiteY58" fmla="*/ 263676 h 319314"/>
                <a:gd name="connsiteX59" fmla="*/ 130629 w 193524"/>
                <a:gd name="connsiteY59" fmla="*/ 246743 h 319314"/>
                <a:gd name="connsiteX60" fmla="*/ 125791 w 193524"/>
                <a:gd name="connsiteY60" fmla="*/ 227390 h 319314"/>
                <a:gd name="connsiteX61" fmla="*/ 120953 w 193524"/>
                <a:gd name="connsiteY61" fmla="*/ 205619 h 319314"/>
                <a:gd name="connsiteX62" fmla="*/ 118534 w 193524"/>
                <a:gd name="connsiteY62" fmla="*/ 176590 h 319314"/>
                <a:gd name="connsiteX63" fmla="*/ 113696 w 193524"/>
                <a:gd name="connsiteY63" fmla="*/ 162076 h 319314"/>
                <a:gd name="connsiteX64" fmla="*/ 116115 w 193524"/>
                <a:gd name="connsiteY64" fmla="*/ 31448 h 319314"/>
                <a:gd name="connsiteX65" fmla="*/ 118534 w 193524"/>
                <a:gd name="connsiteY65" fmla="*/ 38705 h 319314"/>
                <a:gd name="connsiteX66" fmla="*/ 123372 w 193524"/>
                <a:gd name="connsiteY66" fmla="*/ 48381 h 319314"/>
                <a:gd name="connsiteX67" fmla="*/ 125791 w 193524"/>
                <a:gd name="connsiteY67" fmla="*/ 58057 h 319314"/>
                <a:gd name="connsiteX68" fmla="*/ 130629 w 193524"/>
                <a:gd name="connsiteY68" fmla="*/ 67733 h 319314"/>
                <a:gd name="connsiteX69" fmla="*/ 133048 w 193524"/>
                <a:gd name="connsiteY69" fmla="*/ 77409 h 319314"/>
                <a:gd name="connsiteX70" fmla="*/ 135467 w 193524"/>
                <a:gd name="connsiteY70" fmla="*/ 84667 h 319314"/>
                <a:gd name="connsiteX71" fmla="*/ 140305 w 193524"/>
                <a:gd name="connsiteY71" fmla="*/ 101600 h 319314"/>
                <a:gd name="connsiteX72" fmla="*/ 142724 w 193524"/>
                <a:gd name="connsiteY72" fmla="*/ 120952 h 319314"/>
                <a:gd name="connsiteX73" fmla="*/ 149981 w 193524"/>
                <a:gd name="connsiteY73" fmla="*/ 152400 h 319314"/>
                <a:gd name="connsiteX74" fmla="*/ 154820 w 193524"/>
                <a:gd name="connsiteY74" fmla="*/ 188686 h 319314"/>
                <a:gd name="connsiteX75" fmla="*/ 157239 w 193524"/>
                <a:gd name="connsiteY75" fmla="*/ 195943 h 319314"/>
                <a:gd name="connsiteX76" fmla="*/ 159658 w 193524"/>
                <a:gd name="connsiteY76" fmla="*/ 208038 h 319314"/>
                <a:gd name="connsiteX77" fmla="*/ 157239 w 193524"/>
                <a:gd name="connsiteY77" fmla="*/ 285448 h 319314"/>
                <a:gd name="connsiteX78" fmla="*/ 154820 w 193524"/>
                <a:gd name="connsiteY78" fmla="*/ 278190 h 319314"/>
                <a:gd name="connsiteX79" fmla="*/ 152400 w 193524"/>
                <a:gd name="connsiteY79" fmla="*/ 268514 h 319314"/>
                <a:gd name="connsiteX80" fmla="*/ 147562 w 193524"/>
                <a:gd name="connsiteY80" fmla="*/ 246743 h 319314"/>
                <a:gd name="connsiteX81" fmla="*/ 145143 w 193524"/>
                <a:gd name="connsiteY81" fmla="*/ 222552 h 319314"/>
                <a:gd name="connsiteX82" fmla="*/ 140305 w 193524"/>
                <a:gd name="connsiteY82" fmla="*/ 205619 h 319314"/>
                <a:gd name="connsiteX83" fmla="*/ 145143 w 193524"/>
                <a:gd name="connsiteY83" fmla="*/ 99181 h 319314"/>
                <a:gd name="connsiteX84" fmla="*/ 147562 w 193524"/>
                <a:gd name="connsiteY84" fmla="*/ 89505 h 319314"/>
                <a:gd name="connsiteX85" fmla="*/ 152400 w 193524"/>
                <a:gd name="connsiteY85" fmla="*/ 67733 h 319314"/>
                <a:gd name="connsiteX86" fmla="*/ 154820 w 193524"/>
                <a:gd name="connsiteY86" fmla="*/ 48381 h 319314"/>
                <a:gd name="connsiteX87" fmla="*/ 157239 w 193524"/>
                <a:gd name="connsiteY87" fmla="*/ 38705 h 319314"/>
                <a:gd name="connsiteX88" fmla="*/ 159658 w 193524"/>
                <a:gd name="connsiteY88" fmla="*/ 24190 h 319314"/>
                <a:gd name="connsiteX89" fmla="*/ 162077 w 193524"/>
                <a:gd name="connsiteY89" fmla="*/ 14514 h 319314"/>
                <a:gd name="connsiteX90" fmla="*/ 164496 w 193524"/>
                <a:gd name="connsiteY90" fmla="*/ 0 h 319314"/>
                <a:gd name="connsiteX91" fmla="*/ 169334 w 193524"/>
                <a:gd name="connsiteY91" fmla="*/ 7257 h 319314"/>
                <a:gd name="connsiteX92" fmla="*/ 176591 w 193524"/>
                <a:gd name="connsiteY92" fmla="*/ 24190 h 319314"/>
                <a:gd name="connsiteX93" fmla="*/ 179010 w 193524"/>
                <a:gd name="connsiteY93" fmla="*/ 31448 h 319314"/>
                <a:gd name="connsiteX94" fmla="*/ 183848 w 193524"/>
                <a:gd name="connsiteY94" fmla="*/ 38705 h 319314"/>
                <a:gd name="connsiteX95" fmla="*/ 186267 w 193524"/>
                <a:gd name="connsiteY95" fmla="*/ 48381 h 319314"/>
                <a:gd name="connsiteX96" fmla="*/ 191105 w 193524"/>
                <a:gd name="connsiteY96" fmla="*/ 74990 h 319314"/>
                <a:gd name="connsiteX97" fmla="*/ 193524 w 193524"/>
                <a:gd name="connsiteY97" fmla="*/ 84667 h 319314"/>
                <a:gd name="connsiteX98" fmla="*/ 191105 w 193524"/>
                <a:gd name="connsiteY98" fmla="*/ 154819 h 319314"/>
                <a:gd name="connsiteX99" fmla="*/ 186267 w 193524"/>
                <a:gd name="connsiteY99" fmla="*/ 186267 h 319314"/>
                <a:gd name="connsiteX100" fmla="*/ 183848 w 193524"/>
                <a:gd name="connsiteY100" fmla="*/ 193524 h 319314"/>
                <a:gd name="connsiteX101" fmla="*/ 176591 w 193524"/>
                <a:gd name="connsiteY101" fmla="*/ 222552 h 319314"/>
                <a:gd name="connsiteX102" fmla="*/ 174172 w 193524"/>
                <a:gd name="connsiteY102" fmla="*/ 229809 h 319314"/>
                <a:gd name="connsiteX103" fmla="*/ 169334 w 193524"/>
                <a:gd name="connsiteY103" fmla="*/ 237067 h 319314"/>
                <a:gd name="connsiteX104" fmla="*/ 164496 w 193524"/>
                <a:gd name="connsiteY104" fmla="*/ 254000 h 319314"/>
                <a:gd name="connsiteX105" fmla="*/ 159658 w 193524"/>
                <a:gd name="connsiteY105" fmla="*/ 261257 h 319314"/>
                <a:gd name="connsiteX106" fmla="*/ 154820 w 193524"/>
                <a:gd name="connsiteY106" fmla="*/ 275771 h 31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3524" h="319314">
                  <a:moveTo>
                    <a:pt x="58058" y="319314"/>
                  </a:moveTo>
                  <a:cubicBezTo>
                    <a:pt x="58864" y="316895"/>
                    <a:pt x="60477" y="314607"/>
                    <a:pt x="60477" y="312057"/>
                  </a:cubicBezTo>
                  <a:cubicBezTo>
                    <a:pt x="60477" y="309507"/>
                    <a:pt x="58611" y="307289"/>
                    <a:pt x="58058" y="304800"/>
                  </a:cubicBezTo>
                  <a:cubicBezTo>
                    <a:pt x="56994" y="300012"/>
                    <a:pt x="56667" y="295082"/>
                    <a:pt x="55639" y="290286"/>
                  </a:cubicBezTo>
                  <a:cubicBezTo>
                    <a:pt x="54246" y="283784"/>
                    <a:pt x="52413" y="277384"/>
                    <a:pt x="50800" y="270933"/>
                  </a:cubicBezTo>
                  <a:cubicBezTo>
                    <a:pt x="49994" y="267708"/>
                    <a:pt x="50225" y="264023"/>
                    <a:pt x="48381" y="261257"/>
                  </a:cubicBezTo>
                  <a:cubicBezTo>
                    <a:pt x="46768" y="258838"/>
                    <a:pt x="44843" y="256600"/>
                    <a:pt x="43543" y="254000"/>
                  </a:cubicBezTo>
                  <a:cubicBezTo>
                    <a:pt x="38837" y="244588"/>
                    <a:pt x="43353" y="247914"/>
                    <a:pt x="38705" y="237067"/>
                  </a:cubicBezTo>
                  <a:cubicBezTo>
                    <a:pt x="37560" y="234395"/>
                    <a:pt x="35480" y="232228"/>
                    <a:pt x="33867" y="229809"/>
                  </a:cubicBezTo>
                  <a:cubicBezTo>
                    <a:pt x="32254" y="223358"/>
                    <a:pt x="29969" y="217039"/>
                    <a:pt x="29029" y="210457"/>
                  </a:cubicBezTo>
                  <a:cubicBezTo>
                    <a:pt x="28223" y="204813"/>
                    <a:pt x="27892" y="199080"/>
                    <a:pt x="26610" y="193524"/>
                  </a:cubicBezTo>
                  <a:cubicBezTo>
                    <a:pt x="25463" y="188555"/>
                    <a:pt x="23009" y="183957"/>
                    <a:pt x="21772" y="179009"/>
                  </a:cubicBezTo>
                  <a:cubicBezTo>
                    <a:pt x="19921" y="171607"/>
                    <a:pt x="20083" y="167644"/>
                    <a:pt x="14515" y="162076"/>
                  </a:cubicBezTo>
                  <a:cubicBezTo>
                    <a:pt x="12459" y="160020"/>
                    <a:pt x="9677" y="158851"/>
                    <a:pt x="7258" y="157238"/>
                  </a:cubicBezTo>
                  <a:cubicBezTo>
                    <a:pt x="2442" y="147605"/>
                    <a:pt x="0" y="145093"/>
                    <a:pt x="0" y="133048"/>
                  </a:cubicBezTo>
                  <a:cubicBezTo>
                    <a:pt x="0" y="130498"/>
                    <a:pt x="1613" y="128209"/>
                    <a:pt x="2420" y="125790"/>
                  </a:cubicBezTo>
                  <a:lnTo>
                    <a:pt x="16934" y="130629"/>
                  </a:lnTo>
                  <a:cubicBezTo>
                    <a:pt x="19353" y="131435"/>
                    <a:pt x="22069" y="131634"/>
                    <a:pt x="24191" y="133048"/>
                  </a:cubicBezTo>
                  <a:lnTo>
                    <a:pt x="38705" y="142724"/>
                  </a:lnTo>
                  <a:lnTo>
                    <a:pt x="45962" y="147562"/>
                  </a:lnTo>
                  <a:cubicBezTo>
                    <a:pt x="47575" y="149981"/>
                    <a:pt x="48984" y="152549"/>
                    <a:pt x="50800" y="154819"/>
                  </a:cubicBezTo>
                  <a:cubicBezTo>
                    <a:pt x="52225" y="156600"/>
                    <a:pt x="54465" y="157701"/>
                    <a:pt x="55639" y="159657"/>
                  </a:cubicBezTo>
                  <a:cubicBezTo>
                    <a:pt x="63430" y="172641"/>
                    <a:pt x="50859" y="162115"/>
                    <a:pt x="65315" y="171752"/>
                  </a:cubicBezTo>
                  <a:cubicBezTo>
                    <a:pt x="66121" y="187073"/>
                    <a:pt x="66345" y="202435"/>
                    <a:pt x="67734" y="217714"/>
                  </a:cubicBezTo>
                  <a:cubicBezTo>
                    <a:pt x="67965" y="220253"/>
                    <a:pt x="68915" y="222742"/>
                    <a:pt x="70153" y="224971"/>
                  </a:cubicBezTo>
                  <a:cubicBezTo>
                    <a:pt x="72977" y="230054"/>
                    <a:pt x="76604" y="234648"/>
                    <a:pt x="79829" y="239486"/>
                  </a:cubicBezTo>
                  <a:lnTo>
                    <a:pt x="84667" y="246743"/>
                  </a:lnTo>
                  <a:cubicBezTo>
                    <a:pt x="86280" y="249162"/>
                    <a:pt x="88205" y="251400"/>
                    <a:pt x="89505" y="254000"/>
                  </a:cubicBezTo>
                  <a:cubicBezTo>
                    <a:pt x="91118" y="257225"/>
                    <a:pt x="92488" y="260584"/>
                    <a:pt x="94343" y="263676"/>
                  </a:cubicBezTo>
                  <a:cubicBezTo>
                    <a:pt x="97335" y="268662"/>
                    <a:pt x="104020" y="278190"/>
                    <a:pt x="104020" y="278190"/>
                  </a:cubicBezTo>
                  <a:cubicBezTo>
                    <a:pt x="109476" y="300017"/>
                    <a:pt x="110961" y="291235"/>
                    <a:pt x="106439" y="304800"/>
                  </a:cubicBezTo>
                  <a:cubicBezTo>
                    <a:pt x="104702" y="297853"/>
                    <a:pt x="102127" y="286502"/>
                    <a:pt x="99181" y="280609"/>
                  </a:cubicBezTo>
                  <a:cubicBezTo>
                    <a:pt x="97568" y="277384"/>
                    <a:pt x="95609" y="274309"/>
                    <a:pt x="94343" y="270933"/>
                  </a:cubicBezTo>
                  <a:cubicBezTo>
                    <a:pt x="93176" y="267820"/>
                    <a:pt x="93091" y="264370"/>
                    <a:pt x="91924" y="261257"/>
                  </a:cubicBezTo>
                  <a:cubicBezTo>
                    <a:pt x="84274" y="240857"/>
                    <a:pt x="89182" y="262225"/>
                    <a:pt x="84667" y="241905"/>
                  </a:cubicBezTo>
                  <a:cubicBezTo>
                    <a:pt x="83775" y="237891"/>
                    <a:pt x="83330" y="233776"/>
                    <a:pt x="82248" y="229809"/>
                  </a:cubicBezTo>
                  <a:cubicBezTo>
                    <a:pt x="80906" y="224889"/>
                    <a:pt x="77410" y="215295"/>
                    <a:pt x="77410" y="215295"/>
                  </a:cubicBezTo>
                  <a:cubicBezTo>
                    <a:pt x="76604" y="172559"/>
                    <a:pt x="76517" y="129803"/>
                    <a:pt x="74991" y="87086"/>
                  </a:cubicBezTo>
                  <a:cubicBezTo>
                    <a:pt x="74900" y="84538"/>
                    <a:pt x="70291" y="78689"/>
                    <a:pt x="72572" y="79829"/>
                  </a:cubicBezTo>
                  <a:cubicBezTo>
                    <a:pt x="74072" y="80579"/>
                    <a:pt x="83002" y="94264"/>
                    <a:pt x="84667" y="96762"/>
                  </a:cubicBezTo>
                  <a:cubicBezTo>
                    <a:pt x="85473" y="99987"/>
                    <a:pt x="85919" y="103325"/>
                    <a:pt x="87086" y="106438"/>
                  </a:cubicBezTo>
                  <a:cubicBezTo>
                    <a:pt x="89717" y="113453"/>
                    <a:pt x="92752" y="117355"/>
                    <a:pt x="96762" y="123371"/>
                  </a:cubicBezTo>
                  <a:cubicBezTo>
                    <a:pt x="97568" y="125790"/>
                    <a:pt x="98040" y="128348"/>
                    <a:pt x="99181" y="130629"/>
                  </a:cubicBezTo>
                  <a:cubicBezTo>
                    <a:pt x="100481" y="133229"/>
                    <a:pt x="102999" y="135164"/>
                    <a:pt x="104020" y="137886"/>
                  </a:cubicBezTo>
                  <a:cubicBezTo>
                    <a:pt x="105464" y="141736"/>
                    <a:pt x="105139" y="146080"/>
                    <a:pt x="106439" y="149981"/>
                  </a:cubicBezTo>
                  <a:cubicBezTo>
                    <a:pt x="107579" y="153402"/>
                    <a:pt x="109857" y="156343"/>
                    <a:pt x="111277" y="159657"/>
                  </a:cubicBezTo>
                  <a:cubicBezTo>
                    <a:pt x="112281" y="162001"/>
                    <a:pt x="112692" y="164570"/>
                    <a:pt x="113696" y="166914"/>
                  </a:cubicBezTo>
                  <a:cubicBezTo>
                    <a:pt x="115116" y="170228"/>
                    <a:pt x="117114" y="173276"/>
                    <a:pt x="118534" y="176590"/>
                  </a:cubicBezTo>
                  <a:cubicBezTo>
                    <a:pt x="119539" y="178934"/>
                    <a:pt x="119948" y="181504"/>
                    <a:pt x="120953" y="183848"/>
                  </a:cubicBezTo>
                  <a:cubicBezTo>
                    <a:pt x="122373" y="187162"/>
                    <a:pt x="124651" y="190103"/>
                    <a:pt x="125791" y="193524"/>
                  </a:cubicBezTo>
                  <a:cubicBezTo>
                    <a:pt x="127894" y="199832"/>
                    <a:pt x="130629" y="212876"/>
                    <a:pt x="130629" y="212876"/>
                  </a:cubicBezTo>
                  <a:cubicBezTo>
                    <a:pt x="136065" y="256363"/>
                    <a:pt x="130139" y="215267"/>
                    <a:pt x="135467" y="241905"/>
                  </a:cubicBezTo>
                  <a:cubicBezTo>
                    <a:pt x="136429" y="246714"/>
                    <a:pt x="136822" y="251631"/>
                    <a:pt x="137886" y="256419"/>
                  </a:cubicBezTo>
                  <a:cubicBezTo>
                    <a:pt x="138439" y="258908"/>
                    <a:pt x="139752" y="261187"/>
                    <a:pt x="140305" y="263676"/>
                  </a:cubicBezTo>
                  <a:cubicBezTo>
                    <a:pt x="141369" y="268464"/>
                    <a:pt x="141847" y="273364"/>
                    <a:pt x="142724" y="278190"/>
                  </a:cubicBezTo>
                  <a:cubicBezTo>
                    <a:pt x="143460" y="282236"/>
                    <a:pt x="144337" y="286254"/>
                    <a:pt x="145143" y="290286"/>
                  </a:cubicBezTo>
                  <a:cubicBezTo>
                    <a:pt x="144337" y="292705"/>
                    <a:pt x="144527" y="299346"/>
                    <a:pt x="142724" y="297543"/>
                  </a:cubicBezTo>
                  <a:cubicBezTo>
                    <a:pt x="139264" y="294083"/>
                    <a:pt x="136727" y="275972"/>
                    <a:pt x="135467" y="270933"/>
                  </a:cubicBezTo>
                  <a:cubicBezTo>
                    <a:pt x="134849" y="268459"/>
                    <a:pt x="133854" y="266095"/>
                    <a:pt x="133048" y="263676"/>
                  </a:cubicBezTo>
                  <a:cubicBezTo>
                    <a:pt x="132242" y="258032"/>
                    <a:pt x="131747" y="252334"/>
                    <a:pt x="130629" y="246743"/>
                  </a:cubicBezTo>
                  <a:cubicBezTo>
                    <a:pt x="129325" y="240223"/>
                    <a:pt x="127095" y="233910"/>
                    <a:pt x="125791" y="227390"/>
                  </a:cubicBezTo>
                  <a:cubicBezTo>
                    <a:pt x="122720" y="212035"/>
                    <a:pt x="124369" y="219284"/>
                    <a:pt x="120953" y="205619"/>
                  </a:cubicBezTo>
                  <a:cubicBezTo>
                    <a:pt x="120147" y="195943"/>
                    <a:pt x="120130" y="186168"/>
                    <a:pt x="118534" y="176590"/>
                  </a:cubicBezTo>
                  <a:cubicBezTo>
                    <a:pt x="117696" y="171560"/>
                    <a:pt x="113696" y="162076"/>
                    <a:pt x="113696" y="162076"/>
                  </a:cubicBezTo>
                  <a:cubicBezTo>
                    <a:pt x="114502" y="118533"/>
                    <a:pt x="114408" y="74965"/>
                    <a:pt x="116115" y="31448"/>
                  </a:cubicBezTo>
                  <a:cubicBezTo>
                    <a:pt x="116215" y="28900"/>
                    <a:pt x="117530" y="36361"/>
                    <a:pt x="118534" y="38705"/>
                  </a:cubicBezTo>
                  <a:cubicBezTo>
                    <a:pt x="119954" y="42019"/>
                    <a:pt x="122106" y="45005"/>
                    <a:pt x="123372" y="48381"/>
                  </a:cubicBezTo>
                  <a:cubicBezTo>
                    <a:pt x="124539" y="51494"/>
                    <a:pt x="124624" y="54944"/>
                    <a:pt x="125791" y="58057"/>
                  </a:cubicBezTo>
                  <a:cubicBezTo>
                    <a:pt x="127057" y="61433"/>
                    <a:pt x="129363" y="64357"/>
                    <a:pt x="130629" y="67733"/>
                  </a:cubicBezTo>
                  <a:cubicBezTo>
                    <a:pt x="131796" y="70846"/>
                    <a:pt x="132135" y="74212"/>
                    <a:pt x="133048" y="77409"/>
                  </a:cubicBezTo>
                  <a:cubicBezTo>
                    <a:pt x="133749" y="79861"/>
                    <a:pt x="134766" y="82215"/>
                    <a:pt x="135467" y="84667"/>
                  </a:cubicBezTo>
                  <a:cubicBezTo>
                    <a:pt x="141539" y="105921"/>
                    <a:pt x="134507" y="84206"/>
                    <a:pt x="140305" y="101600"/>
                  </a:cubicBezTo>
                  <a:cubicBezTo>
                    <a:pt x="141111" y="108051"/>
                    <a:pt x="141526" y="114562"/>
                    <a:pt x="142724" y="120952"/>
                  </a:cubicBezTo>
                  <a:cubicBezTo>
                    <a:pt x="146001" y="138431"/>
                    <a:pt x="147840" y="137410"/>
                    <a:pt x="149981" y="152400"/>
                  </a:cubicBezTo>
                  <a:cubicBezTo>
                    <a:pt x="152079" y="167089"/>
                    <a:pt x="151778" y="175001"/>
                    <a:pt x="154820" y="188686"/>
                  </a:cubicBezTo>
                  <a:cubicBezTo>
                    <a:pt x="155373" y="191175"/>
                    <a:pt x="156621" y="193469"/>
                    <a:pt x="157239" y="195943"/>
                  </a:cubicBezTo>
                  <a:cubicBezTo>
                    <a:pt x="158236" y="199932"/>
                    <a:pt x="158852" y="204006"/>
                    <a:pt x="159658" y="208038"/>
                  </a:cubicBezTo>
                  <a:cubicBezTo>
                    <a:pt x="158852" y="233841"/>
                    <a:pt x="159015" y="259693"/>
                    <a:pt x="157239" y="285448"/>
                  </a:cubicBezTo>
                  <a:cubicBezTo>
                    <a:pt x="157064" y="287992"/>
                    <a:pt x="155521" y="280642"/>
                    <a:pt x="154820" y="278190"/>
                  </a:cubicBezTo>
                  <a:cubicBezTo>
                    <a:pt x="153907" y="274993"/>
                    <a:pt x="153121" y="271759"/>
                    <a:pt x="152400" y="268514"/>
                  </a:cubicBezTo>
                  <a:cubicBezTo>
                    <a:pt x="146247" y="240829"/>
                    <a:pt x="153471" y="270378"/>
                    <a:pt x="147562" y="246743"/>
                  </a:cubicBezTo>
                  <a:cubicBezTo>
                    <a:pt x="146756" y="238679"/>
                    <a:pt x="146289" y="230574"/>
                    <a:pt x="145143" y="222552"/>
                  </a:cubicBezTo>
                  <a:cubicBezTo>
                    <a:pt x="144384" y="217237"/>
                    <a:pt x="142028" y="210788"/>
                    <a:pt x="140305" y="205619"/>
                  </a:cubicBezTo>
                  <a:cubicBezTo>
                    <a:pt x="141223" y="171653"/>
                    <a:pt x="138819" y="133961"/>
                    <a:pt x="145143" y="99181"/>
                  </a:cubicBezTo>
                  <a:cubicBezTo>
                    <a:pt x="145738" y="95910"/>
                    <a:pt x="146910" y="92765"/>
                    <a:pt x="147562" y="89505"/>
                  </a:cubicBezTo>
                  <a:cubicBezTo>
                    <a:pt x="151819" y="68217"/>
                    <a:pt x="147692" y="81857"/>
                    <a:pt x="152400" y="67733"/>
                  </a:cubicBezTo>
                  <a:cubicBezTo>
                    <a:pt x="153207" y="61282"/>
                    <a:pt x="153751" y="54793"/>
                    <a:pt x="154820" y="48381"/>
                  </a:cubicBezTo>
                  <a:cubicBezTo>
                    <a:pt x="155367" y="45102"/>
                    <a:pt x="156587" y="41965"/>
                    <a:pt x="157239" y="38705"/>
                  </a:cubicBezTo>
                  <a:cubicBezTo>
                    <a:pt x="158201" y="33895"/>
                    <a:pt x="158696" y="29000"/>
                    <a:pt x="159658" y="24190"/>
                  </a:cubicBezTo>
                  <a:cubicBezTo>
                    <a:pt x="160310" y="20930"/>
                    <a:pt x="161425" y="17774"/>
                    <a:pt x="162077" y="14514"/>
                  </a:cubicBezTo>
                  <a:cubicBezTo>
                    <a:pt x="163039" y="9705"/>
                    <a:pt x="163690" y="4838"/>
                    <a:pt x="164496" y="0"/>
                  </a:cubicBezTo>
                  <a:cubicBezTo>
                    <a:pt x="166109" y="2419"/>
                    <a:pt x="168189" y="4585"/>
                    <a:pt x="169334" y="7257"/>
                  </a:cubicBezTo>
                  <a:cubicBezTo>
                    <a:pt x="178706" y="29126"/>
                    <a:pt x="164445" y="5971"/>
                    <a:pt x="176591" y="24190"/>
                  </a:cubicBezTo>
                  <a:cubicBezTo>
                    <a:pt x="177397" y="26609"/>
                    <a:pt x="177870" y="29167"/>
                    <a:pt x="179010" y="31448"/>
                  </a:cubicBezTo>
                  <a:cubicBezTo>
                    <a:pt x="180310" y="34048"/>
                    <a:pt x="182703" y="36033"/>
                    <a:pt x="183848" y="38705"/>
                  </a:cubicBezTo>
                  <a:cubicBezTo>
                    <a:pt x="185158" y="41761"/>
                    <a:pt x="185546" y="45136"/>
                    <a:pt x="186267" y="48381"/>
                  </a:cubicBezTo>
                  <a:cubicBezTo>
                    <a:pt x="191454" y="71722"/>
                    <a:pt x="185856" y="48742"/>
                    <a:pt x="191105" y="74990"/>
                  </a:cubicBezTo>
                  <a:cubicBezTo>
                    <a:pt x="191757" y="78250"/>
                    <a:pt x="192718" y="81441"/>
                    <a:pt x="193524" y="84667"/>
                  </a:cubicBezTo>
                  <a:cubicBezTo>
                    <a:pt x="192718" y="108051"/>
                    <a:pt x="192403" y="131457"/>
                    <a:pt x="191105" y="154819"/>
                  </a:cubicBezTo>
                  <a:cubicBezTo>
                    <a:pt x="190962" y="157390"/>
                    <a:pt x="187068" y="182661"/>
                    <a:pt x="186267" y="186267"/>
                  </a:cubicBezTo>
                  <a:cubicBezTo>
                    <a:pt x="185714" y="188756"/>
                    <a:pt x="184401" y="191035"/>
                    <a:pt x="183848" y="193524"/>
                  </a:cubicBezTo>
                  <a:cubicBezTo>
                    <a:pt x="177333" y="222840"/>
                    <a:pt x="186367" y="193224"/>
                    <a:pt x="176591" y="222552"/>
                  </a:cubicBezTo>
                  <a:cubicBezTo>
                    <a:pt x="175785" y="224971"/>
                    <a:pt x="175586" y="227687"/>
                    <a:pt x="174172" y="229809"/>
                  </a:cubicBezTo>
                  <a:cubicBezTo>
                    <a:pt x="172559" y="232228"/>
                    <a:pt x="170634" y="234466"/>
                    <a:pt x="169334" y="237067"/>
                  </a:cubicBezTo>
                  <a:cubicBezTo>
                    <a:pt x="164625" y="246486"/>
                    <a:pt x="169149" y="243143"/>
                    <a:pt x="164496" y="254000"/>
                  </a:cubicBezTo>
                  <a:cubicBezTo>
                    <a:pt x="163351" y="256672"/>
                    <a:pt x="161271" y="258838"/>
                    <a:pt x="159658" y="261257"/>
                  </a:cubicBezTo>
                  <a:cubicBezTo>
                    <a:pt x="156802" y="272682"/>
                    <a:pt x="158726" y="267959"/>
                    <a:pt x="154820" y="275771"/>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7" name="Forma livre 46"/>
            <p:cNvSpPr/>
            <p:nvPr/>
          </p:nvSpPr>
          <p:spPr bwMode="auto">
            <a:xfrm>
              <a:off x="3362855" y="4320419"/>
              <a:ext cx="344759" cy="273352"/>
            </a:xfrm>
            <a:custGeom>
              <a:avLst/>
              <a:gdLst>
                <a:gd name="connsiteX0" fmla="*/ 28650 w 344759"/>
                <a:gd name="connsiteY0" fmla="*/ 273352 h 273352"/>
                <a:gd name="connsiteX1" fmla="*/ 23812 w 344759"/>
                <a:gd name="connsiteY1" fmla="*/ 258838 h 273352"/>
                <a:gd name="connsiteX2" fmla="*/ 18974 w 344759"/>
                <a:gd name="connsiteY2" fmla="*/ 234647 h 273352"/>
                <a:gd name="connsiteX3" fmla="*/ 14136 w 344759"/>
                <a:gd name="connsiteY3" fmla="*/ 200781 h 273352"/>
                <a:gd name="connsiteX4" fmla="*/ 9298 w 344759"/>
                <a:gd name="connsiteY4" fmla="*/ 186267 h 273352"/>
                <a:gd name="connsiteX5" fmla="*/ 6879 w 344759"/>
                <a:gd name="connsiteY5" fmla="*/ 179009 h 273352"/>
                <a:gd name="connsiteX6" fmla="*/ 2040 w 344759"/>
                <a:gd name="connsiteY6" fmla="*/ 174171 h 273352"/>
                <a:gd name="connsiteX7" fmla="*/ 11717 w 344759"/>
                <a:gd name="connsiteY7" fmla="*/ 176590 h 273352"/>
                <a:gd name="connsiteX8" fmla="*/ 16555 w 344759"/>
                <a:gd name="connsiteY8" fmla="*/ 186267 h 273352"/>
                <a:gd name="connsiteX9" fmla="*/ 26231 w 344759"/>
                <a:gd name="connsiteY9" fmla="*/ 200781 h 273352"/>
                <a:gd name="connsiteX10" fmla="*/ 28650 w 344759"/>
                <a:gd name="connsiteY10" fmla="*/ 208038 h 273352"/>
                <a:gd name="connsiteX11" fmla="*/ 38326 w 344759"/>
                <a:gd name="connsiteY11" fmla="*/ 222552 h 273352"/>
                <a:gd name="connsiteX12" fmla="*/ 43164 w 344759"/>
                <a:gd name="connsiteY12" fmla="*/ 229809 h 273352"/>
                <a:gd name="connsiteX13" fmla="*/ 45583 w 344759"/>
                <a:gd name="connsiteY13" fmla="*/ 237067 h 273352"/>
                <a:gd name="connsiteX14" fmla="*/ 50421 w 344759"/>
                <a:gd name="connsiteY14" fmla="*/ 246743 h 273352"/>
                <a:gd name="connsiteX15" fmla="*/ 48002 w 344759"/>
                <a:gd name="connsiteY15" fmla="*/ 239486 h 273352"/>
                <a:gd name="connsiteX16" fmla="*/ 45583 w 344759"/>
                <a:gd name="connsiteY16" fmla="*/ 229809 h 273352"/>
                <a:gd name="connsiteX17" fmla="*/ 43164 w 344759"/>
                <a:gd name="connsiteY17" fmla="*/ 222552 h 273352"/>
                <a:gd name="connsiteX18" fmla="*/ 40745 w 344759"/>
                <a:gd name="connsiteY18" fmla="*/ 208038 h 273352"/>
                <a:gd name="connsiteX19" fmla="*/ 43164 w 344759"/>
                <a:gd name="connsiteY19" fmla="*/ 176590 h 273352"/>
                <a:gd name="connsiteX20" fmla="*/ 45583 w 344759"/>
                <a:gd name="connsiteY20" fmla="*/ 183847 h 273352"/>
                <a:gd name="connsiteX21" fmla="*/ 50421 w 344759"/>
                <a:gd name="connsiteY21" fmla="*/ 205619 h 273352"/>
                <a:gd name="connsiteX22" fmla="*/ 57679 w 344759"/>
                <a:gd name="connsiteY22" fmla="*/ 237067 h 273352"/>
                <a:gd name="connsiteX23" fmla="*/ 60098 w 344759"/>
                <a:gd name="connsiteY23" fmla="*/ 244324 h 273352"/>
                <a:gd name="connsiteX24" fmla="*/ 67355 w 344759"/>
                <a:gd name="connsiteY24" fmla="*/ 258838 h 273352"/>
                <a:gd name="connsiteX25" fmla="*/ 69774 w 344759"/>
                <a:gd name="connsiteY25" fmla="*/ 251581 h 273352"/>
                <a:gd name="connsiteX26" fmla="*/ 67355 w 344759"/>
                <a:gd name="connsiteY26" fmla="*/ 244324 h 273352"/>
                <a:gd name="connsiteX27" fmla="*/ 62517 w 344759"/>
                <a:gd name="connsiteY27" fmla="*/ 222552 h 273352"/>
                <a:gd name="connsiteX28" fmla="*/ 60098 w 344759"/>
                <a:gd name="connsiteY28" fmla="*/ 164495 h 273352"/>
                <a:gd name="connsiteX29" fmla="*/ 55259 w 344759"/>
                <a:gd name="connsiteY29" fmla="*/ 125790 h 273352"/>
                <a:gd name="connsiteX30" fmla="*/ 60098 w 344759"/>
                <a:gd name="connsiteY30" fmla="*/ 133047 h 273352"/>
                <a:gd name="connsiteX31" fmla="*/ 64936 w 344759"/>
                <a:gd name="connsiteY31" fmla="*/ 137886 h 273352"/>
                <a:gd name="connsiteX32" fmla="*/ 67355 w 344759"/>
                <a:gd name="connsiteY32" fmla="*/ 145143 h 273352"/>
                <a:gd name="connsiteX33" fmla="*/ 74612 w 344759"/>
                <a:gd name="connsiteY33" fmla="*/ 154819 h 273352"/>
                <a:gd name="connsiteX34" fmla="*/ 86707 w 344759"/>
                <a:gd name="connsiteY34" fmla="*/ 169333 h 273352"/>
                <a:gd name="connsiteX35" fmla="*/ 89126 w 344759"/>
                <a:gd name="connsiteY35" fmla="*/ 176590 h 273352"/>
                <a:gd name="connsiteX36" fmla="*/ 89126 w 344759"/>
                <a:gd name="connsiteY36" fmla="*/ 251581 h 273352"/>
                <a:gd name="connsiteX37" fmla="*/ 89126 w 344759"/>
                <a:gd name="connsiteY37" fmla="*/ 58057 h 273352"/>
                <a:gd name="connsiteX38" fmla="*/ 98802 w 344759"/>
                <a:gd name="connsiteY38" fmla="*/ 72571 h 273352"/>
                <a:gd name="connsiteX39" fmla="*/ 101221 w 344759"/>
                <a:gd name="connsiteY39" fmla="*/ 82247 h 273352"/>
                <a:gd name="connsiteX40" fmla="*/ 106059 w 344759"/>
                <a:gd name="connsiteY40" fmla="*/ 87086 h 273352"/>
                <a:gd name="connsiteX41" fmla="*/ 110898 w 344759"/>
                <a:gd name="connsiteY41" fmla="*/ 101600 h 273352"/>
                <a:gd name="connsiteX42" fmla="*/ 113317 w 344759"/>
                <a:gd name="connsiteY42" fmla="*/ 108857 h 273352"/>
                <a:gd name="connsiteX43" fmla="*/ 122993 w 344759"/>
                <a:gd name="connsiteY43" fmla="*/ 123371 h 273352"/>
                <a:gd name="connsiteX44" fmla="*/ 127831 w 344759"/>
                <a:gd name="connsiteY44" fmla="*/ 130628 h 273352"/>
                <a:gd name="connsiteX45" fmla="*/ 130250 w 344759"/>
                <a:gd name="connsiteY45" fmla="*/ 137886 h 273352"/>
                <a:gd name="connsiteX46" fmla="*/ 135088 w 344759"/>
                <a:gd name="connsiteY46" fmla="*/ 147562 h 273352"/>
                <a:gd name="connsiteX47" fmla="*/ 139926 w 344759"/>
                <a:gd name="connsiteY47" fmla="*/ 171752 h 273352"/>
                <a:gd name="connsiteX48" fmla="*/ 142345 w 344759"/>
                <a:gd name="connsiteY48" fmla="*/ 179009 h 273352"/>
                <a:gd name="connsiteX49" fmla="*/ 139926 w 344759"/>
                <a:gd name="connsiteY49" fmla="*/ 210457 h 273352"/>
                <a:gd name="connsiteX50" fmla="*/ 135088 w 344759"/>
                <a:gd name="connsiteY50" fmla="*/ 217714 h 273352"/>
                <a:gd name="connsiteX51" fmla="*/ 127831 w 344759"/>
                <a:gd name="connsiteY51" fmla="*/ 215295 h 273352"/>
                <a:gd name="connsiteX52" fmla="*/ 125412 w 344759"/>
                <a:gd name="connsiteY52" fmla="*/ 203200 h 273352"/>
                <a:gd name="connsiteX53" fmla="*/ 130250 w 344759"/>
                <a:gd name="connsiteY53" fmla="*/ 125790 h 273352"/>
                <a:gd name="connsiteX54" fmla="*/ 135088 w 344759"/>
                <a:gd name="connsiteY54" fmla="*/ 111276 h 273352"/>
                <a:gd name="connsiteX55" fmla="*/ 137507 w 344759"/>
                <a:gd name="connsiteY55" fmla="*/ 104019 h 273352"/>
                <a:gd name="connsiteX56" fmla="*/ 142345 w 344759"/>
                <a:gd name="connsiteY56" fmla="*/ 96762 h 273352"/>
                <a:gd name="connsiteX57" fmla="*/ 147183 w 344759"/>
                <a:gd name="connsiteY57" fmla="*/ 79828 h 273352"/>
                <a:gd name="connsiteX58" fmla="*/ 152021 w 344759"/>
                <a:gd name="connsiteY58" fmla="*/ 72571 h 273352"/>
                <a:gd name="connsiteX59" fmla="*/ 161698 w 344759"/>
                <a:gd name="connsiteY59" fmla="*/ 58057 h 273352"/>
                <a:gd name="connsiteX60" fmla="*/ 173793 w 344759"/>
                <a:gd name="connsiteY60" fmla="*/ 36286 h 273352"/>
                <a:gd name="connsiteX61" fmla="*/ 183469 w 344759"/>
                <a:gd name="connsiteY61" fmla="*/ 21771 h 273352"/>
                <a:gd name="connsiteX62" fmla="*/ 185888 w 344759"/>
                <a:gd name="connsiteY62" fmla="*/ 14514 h 273352"/>
                <a:gd name="connsiteX63" fmla="*/ 197983 w 344759"/>
                <a:gd name="connsiteY63" fmla="*/ 0 h 273352"/>
                <a:gd name="connsiteX64" fmla="*/ 200402 w 344759"/>
                <a:gd name="connsiteY64" fmla="*/ 9676 h 273352"/>
                <a:gd name="connsiteX65" fmla="*/ 195564 w 344759"/>
                <a:gd name="connsiteY65" fmla="*/ 43543 h 273352"/>
                <a:gd name="connsiteX66" fmla="*/ 193145 w 344759"/>
                <a:gd name="connsiteY66" fmla="*/ 55638 h 273352"/>
                <a:gd name="connsiteX67" fmla="*/ 190726 w 344759"/>
                <a:gd name="connsiteY67" fmla="*/ 65314 h 273352"/>
                <a:gd name="connsiteX68" fmla="*/ 188307 w 344759"/>
                <a:gd name="connsiteY68" fmla="*/ 118533 h 273352"/>
                <a:gd name="connsiteX69" fmla="*/ 185888 w 344759"/>
                <a:gd name="connsiteY69" fmla="*/ 128209 h 273352"/>
                <a:gd name="connsiteX70" fmla="*/ 181050 w 344759"/>
                <a:gd name="connsiteY70" fmla="*/ 149981 h 273352"/>
                <a:gd name="connsiteX71" fmla="*/ 176212 w 344759"/>
                <a:gd name="connsiteY71" fmla="*/ 164495 h 273352"/>
                <a:gd name="connsiteX72" fmla="*/ 171374 w 344759"/>
                <a:gd name="connsiteY72" fmla="*/ 174171 h 273352"/>
                <a:gd name="connsiteX73" fmla="*/ 164117 w 344759"/>
                <a:gd name="connsiteY73" fmla="*/ 188686 h 273352"/>
                <a:gd name="connsiteX74" fmla="*/ 161698 w 344759"/>
                <a:gd name="connsiteY74" fmla="*/ 205619 h 273352"/>
                <a:gd name="connsiteX75" fmla="*/ 164117 w 344759"/>
                <a:gd name="connsiteY75" fmla="*/ 181428 h 273352"/>
                <a:gd name="connsiteX76" fmla="*/ 168955 w 344759"/>
                <a:gd name="connsiteY76" fmla="*/ 174171 h 273352"/>
                <a:gd name="connsiteX77" fmla="*/ 171374 w 344759"/>
                <a:gd name="connsiteY77" fmla="*/ 164495 h 273352"/>
                <a:gd name="connsiteX78" fmla="*/ 173793 w 344759"/>
                <a:gd name="connsiteY78" fmla="*/ 157238 h 273352"/>
                <a:gd name="connsiteX79" fmla="*/ 176212 w 344759"/>
                <a:gd name="connsiteY79" fmla="*/ 145143 h 273352"/>
                <a:gd name="connsiteX80" fmla="*/ 183469 w 344759"/>
                <a:gd name="connsiteY80" fmla="*/ 135467 h 273352"/>
                <a:gd name="connsiteX81" fmla="*/ 197983 w 344759"/>
                <a:gd name="connsiteY81" fmla="*/ 106438 h 273352"/>
                <a:gd name="connsiteX82" fmla="*/ 202821 w 344759"/>
                <a:gd name="connsiteY82" fmla="*/ 99181 h 273352"/>
                <a:gd name="connsiteX83" fmla="*/ 217336 w 344759"/>
                <a:gd name="connsiteY83" fmla="*/ 84667 h 273352"/>
                <a:gd name="connsiteX84" fmla="*/ 229431 w 344759"/>
                <a:gd name="connsiteY84" fmla="*/ 70152 h 273352"/>
                <a:gd name="connsiteX85" fmla="*/ 251202 w 344759"/>
                <a:gd name="connsiteY85" fmla="*/ 58057 h 273352"/>
                <a:gd name="connsiteX86" fmla="*/ 265717 w 344759"/>
                <a:gd name="connsiteY86" fmla="*/ 45962 h 273352"/>
                <a:gd name="connsiteX87" fmla="*/ 275393 w 344759"/>
                <a:gd name="connsiteY87" fmla="*/ 31447 h 273352"/>
                <a:gd name="connsiteX88" fmla="*/ 277812 w 344759"/>
                <a:gd name="connsiteY88" fmla="*/ 38705 h 273352"/>
                <a:gd name="connsiteX89" fmla="*/ 272974 w 344759"/>
                <a:gd name="connsiteY89" fmla="*/ 53219 h 273352"/>
                <a:gd name="connsiteX90" fmla="*/ 260879 w 344759"/>
                <a:gd name="connsiteY90" fmla="*/ 70152 h 273352"/>
                <a:gd name="connsiteX91" fmla="*/ 256040 w 344759"/>
                <a:gd name="connsiteY91" fmla="*/ 84667 h 273352"/>
                <a:gd name="connsiteX92" fmla="*/ 241526 w 344759"/>
                <a:gd name="connsiteY92" fmla="*/ 101600 h 273352"/>
                <a:gd name="connsiteX93" fmla="*/ 234269 w 344759"/>
                <a:gd name="connsiteY93" fmla="*/ 118533 h 273352"/>
                <a:gd name="connsiteX94" fmla="*/ 229431 w 344759"/>
                <a:gd name="connsiteY94" fmla="*/ 133047 h 273352"/>
                <a:gd name="connsiteX95" fmla="*/ 224593 w 344759"/>
                <a:gd name="connsiteY95" fmla="*/ 142724 h 273352"/>
                <a:gd name="connsiteX96" fmla="*/ 222174 w 344759"/>
                <a:gd name="connsiteY96" fmla="*/ 152400 h 273352"/>
                <a:gd name="connsiteX97" fmla="*/ 219755 w 344759"/>
                <a:gd name="connsiteY97" fmla="*/ 159657 h 273352"/>
                <a:gd name="connsiteX98" fmla="*/ 217336 w 344759"/>
                <a:gd name="connsiteY98" fmla="*/ 169333 h 273352"/>
                <a:gd name="connsiteX99" fmla="*/ 214917 w 344759"/>
                <a:gd name="connsiteY99" fmla="*/ 176590 h 273352"/>
                <a:gd name="connsiteX100" fmla="*/ 210079 w 344759"/>
                <a:gd name="connsiteY100" fmla="*/ 203200 h 273352"/>
                <a:gd name="connsiteX101" fmla="*/ 212498 w 344759"/>
                <a:gd name="connsiteY101" fmla="*/ 191105 h 273352"/>
                <a:gd name="connsiteX102" fmla="*/ 217336 w 344759"/>
                <a:gd name="connsiteY102" fmla="*/ 183847 h 273352"/>
                <a:gd name="connsiteX103" fmla="*/ 222174 w 344759"/>
                <a:gd name="connsiteY103" fmla="*/ 169333 h 273352"/>
                <a:gd name="connsiteX104" fmla="*/ 229431 w 344759"/>
                <a:gd name="connsiteY104" fmla="*/ 159657 h 273352"/>
                <a:gd name="connsiteX105" fmla="*/ 239107 w 344759"/>
                <a:gd name="connsiteY105" fmla="*/ 145143 h 273352"/>
                <a:gd name="connsiteX106" fmla="*/ 258459 w 344759"/>
                <a:gd name="connsiteY106" fmla="*/ 125790 h 273352"/>
                <a:gd name="connsiteX107" fmla="*/ 270555 w 344759"/>
                <a:gd name="connsiteY107" fmla="*/ 116114 h 273352"/>
                <a:gd name="connsiteX108" fmla="*/ 277812 w 344759"/>
                <a:gd name="connsiteY108" fmla="*/ 113695 h 273352"/>
                <a:gd name="connsiteX109" fmla="*/ 299583 w 344759"/>
                <a:gd name="connsiteY109" fmla="*/ 99181 h 273352"/>
                <a:gd name="connsiteX110" fmla="*/ 306840 w 344759"/>
                <a:gd name="connsiteY110" fmla="*/ 94343 h 273352"/>
                <a:gd name="connsiteX111" fmla="*/ 311679 w 344759"/>
                <a:gd name="connsiteY111" fmla="*/ 89505 h 273352"/>
                <a:gd name="connsiteX112" fmla="*/ 316517 w 344759"/>
                <a:gd name="connsiteY112" fmla="*/ 82247 h 273352"/>
                <a:gd name="connsiteX113" fmla="*/ 323774 w 344759"/>
                <a:gd name="connsiteY113" fmla="*/ 77409 h 273352"/>
                <a:gd name="connsiteX114" fmla="*/ 321355 w 344759"/>
                <a:gd name="connsiteY114" fmla="*/ 84667 h 273352"/>
                <a:gd name="connsiteX115" fmla="*/ 306840 w 344759"/>
                <a:gd name="connsiteY115" fmla="*/ 106438 h 273352"/>
                <a:gd name="connsiteX116" fmla="*/ 302002 w 344759"/>
                <a:gd name="connsiteY116" fmla="*/ 113695 h 273352"/>
                <a:gd name="connsiteX117" fmla="*/ 287488 w 344759"/>
                <a:gd name="connsiteY117" fmla="*/ 125790 h 273352"/>
                <a:gd name="connsiteX118" fmla="*/ 272974 w 344759"/>
                <a:gd name="connsiteY118" fmla="*/ 145143 h 273352"/>
                <a:gd name="connsiteX119" fmla="*/ 263298 w 344759"/>
                <a:gd name="connsiteY119" fmla="*/ 164495 h 273352"/>
                <a:gd name="connsiteX120" fmla="*/ 260879 w 344759"/>
                <a:gd name="connsiteY120" fmla="*/ 171752 h 273352"/>
                <a:gd name="connsiteX121" fmla="*/ 256040 w 344759"/>
                <a:gd name="connsiteY121" fmla="*/ 181428 h 273352"/>
                <a:gd name="connsiteX122" fmla="*/ 251202 w 344759"/>
                <a:gd name="connsiteY122" fmla="*/ 198362 h 273352"/>
                <a:gd name="connsiteX123" fmla="*/ 248783 w 344759"/>
                <a:gd name="connsiteY123" fmla="*/ 212876 h 273352"/>
                <a:gd name="connsiteX124" fmla="*/ 253621 w 344759"/>
                <a:gd name="connsiteY124" fmla="*/ 198362 h 273352"/>
                <a:gd name="connsiteX125" fmla="*/ 258459 w 344759"/>
                <a:gd name="connsiteY125" fmla="*/ 191105 h 273352"/>
                <a:gd name="connsiteX126" fmla="*/ 260879 w 344759"/>
                <a:gd name="connsiteY126" fmla="*/ 183847 h 273352"/>
                <a:gd name="connsiteX127" fmla="*/ 268136 w 344759"/>
                <a:gd name="connsiteY127" fmla="*/ 179009 h 273352"/>
                <a:gd name="connsiteX128" fmla="*/ 282650 w 344759"/>
                <a:gd name="connsiteY128" fmla="*/ 159657 h 273352"/>
                <a:gd name="connsiteX129" fmla="*/ 287488 w 344759"/>
                <a:gd name="connsiteY129" fmla="*/ 149981 h 273352"/>
                <a:gd name="connsiteX130" fmla="*/ 302002 w 344759"/>
                <a:gd name="connsiteY130" fmla="*/ 140305 h 273352"/>
                <a:gd name="connsiteX131" fmla="*/ 309259 w 344759"/>
                <a:gd name="connsiteY131" fmla="*/ 133047 h 273352"/>
                <a:gd name="connsiteX132" fmla="*/ 328612 w 344759"/>
                <a:gd name="connsiteY132" fmla="*/ 123371 h 273352"/>
                <a:gd name="connsiteX133" fmla="*/ 335869 w 344759"/>
                <a:gd name="connsiteY133" fmla="*/ 120952 h 273352"/>
                <a:gd name="connsiteX134" fmla="*/ 343126 w 344759"/>
                <a:gd name="connsiteY134" fmla="*/ 116114 h 273352"/>
                <a:gd name="connsiteX135" fmla="*/ 340707 w 344759"/>
                <a:gd name="connsiteY135" fmla="*/ 125790 h 273352"/>
                <a:gd name="connsiteX136" fmla="*/ 331031 w 344759"/>
                <a:gd name="connsiteY136" fmla="*/ 142724 h 273352"/>
                <a:gd name="connsiteX137" fmla="*/ 328612 w 344759"/>
                <a:gd name="connsiteY137" fmla="*/ 149981 h 273352"/>
                <a:gd name="connsiteX138" fmla="*/ 323774 w 344759"/>
                <a:gd name="connsiteY138" fmla="*/ 157238 h 273352"/>
                <a:gd name="connsiteX139" fmla="*/ 321355 w 344759"/>
                <a:gd name="connsiteY139" fmla="*/ 164495 h 273352"/>
                <a:gd name="connsiteX140" fmla="*/ 314098 w 344759"/>
                <a:gd name="connsiteY140" fmla="*/ 171752 h 273352"/>
                <a:gd name="connsiteX141" fmla="*/ 306840 w 344759"/>
                <a:gd name="connsiteY141" fmla="*/ 183847 h 273352"/>
                <a:gd name="connsiteX142" fmla="*/ 304421 w 344759"/>
                <a:gd name="connsiteY142" fmla="*/ 191105 h 273352"/>
                <a:gd name="connsiteX143" fmla="*/ 299583 w 344759"/>
                <a:gd name="connsiteY143" fmla="*/ 198362 h 273352"/>
                <a:gd name="connsiteX144" fmla="*/ 297164 w 344759"/>
                <a:gd name="connsiteY144" fmla="*/ 205619 h 273352"/>
                <a:gd name="connsiteX145" fmla="*/ 292326 w 344759"/>
                <a:gd name="connsiteY145" fmla="*/ 212876 h 273352"/>
                <a:gd name="connsiteX146" fmla="*/ 294745 w 344759"/>
                <a:gd name="connsiteY146" fmla="*/ 205619 h 273352"/>
                <a:gd name="connsiteX147" fmla="*/ 299583 w 344759"/>
                <a:gd name="connsiteY147" fmla="*/ 198362 h 273352"/>
                <a:gd name="connsiteX148" fmla="*/ 309259 w 344759"/>
                <a:gd name="connsiteY148" fmla="*/ 181428 h 273352"/>
                <a:gd name="connsiteX149" fmla="*/ 316517 w 344759"/>
                <a:gd name="connsiteY149" fmla="*/ 162076 h 273352"/>
                <a:gd name="connsiteX150" fmla="*/ 331031 w 344759"/>
                <a:gd name="connsiteY150" fmla="*/ 152400 h 273352"/>
                <a:gd name="connsiteX151" fmla="*/ 338288 w 344759"/>
                <a:gd name="connsiteY151" fmla="*/ 147562 h 273352"/>
                <a:gd name="connsiteX152" fmla="*/ 343126 w 344759"/>
                <a:gd name="connsiteY152" fmla="*/ 154819 h 273352"/>
                <a:gd name="connsiteX153" fmla="*/ 335869 w 344759"/>
                <a:gd name="connsiteY153" fmla="*/ 176590 h 273352"/>
                <a:gd name="connsiteX154" fmla="*/ 333450 w 344759"/>
                <a:gd name="connsiteY154" fmla="*/ 183847 h 273352"/>
                <a:gd name="connsiteX155" fmla="*/ 321355 w 344759"/>
                <a:gd name="connsiteY155" fmla="*/ 195943 h 273352"/>
                <a:gd name="connsiteX156" fmla="*/ 311679 w 344759"/>
                <a:gd name="connsiteY156" fmla="*/ 210457 h 273352"/>
                <a:gd name="connsiteX157" fmla="*/ 309259 w 344759"/>
                <a:gd name="connsiteY157" fmla="*/ 217714 h 273352"/>
                <a:gd name="connsiteX158" fmla="*/ 299583 w 344759"/>
                <a:gd name="connsiteY158" fmla="*/ 227390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344759" h="273352">
                  <a:moveTo>
                    <a:pt x="28650" y="273352"/>
                  </a:moveTo>
                  <a:cubicBezTo>
                    <a:pt x="27037" y="268514"/>
                    <a:pt x="24533" y="263886"/>
                    <a:pt x="23812" y="258838"/>
                  </a:cubicBezTo>
                  <a:cubicBezTo>
                    <a:pt x="21032" y="239380"/>
                    <a:pt x="23196" y="247314"/>
                    <a:pt x="18974" y="234647"/>
                  </a:cubicBezTo>
                  <a:cubicBezTo>
                    <a:pt x="17361" y="223358"/>
                    <a:pt x="17742" y="211599"/>
                    <a:pt x="14136" y="200781"/>
                  </a:cubicBezTo>
                  <a:lnTo>
                    <a:pt x="9298" y="186267"/>
                  </a:lnTo>
                  <a:cubicBezTo>
                    <a:pt x="8492" y="183848"/>
                    <a:pt x="8682" y="180812"/>
                    <a:pt x="6879" y="179009"/>
                  </a:cubicBezTo>
                  <a:cubicBezTo>
                    <a:pt x="5266" y="177396"/>
                    <a:pt x="0" y="175191"/>
                    <a:pt x="2040" y="174171"/>
                  </a:cubicBezTo>
                  <a:cubicBezTo>
                    <a:pt x="5014" y="172684"/>
                    <a:pt x="8491" y="175784"/>
                    <a:pt x="11717" y="176590"/>
                  </a:cubicBezTo>
                  <a:cubicBezTo>
                    <a:pt x="13330" y="179816"/>
                    <a:pt x="14700" y="183175"/>
                    <a:pt x="16555" y="186267"/>
                  </a:cubicBezTo>
                  <a:cubicBezTo>
                    <a:pt x="19546" y="191253"/>
                    <a:pt x="24392" y="195265"/>
                    <a:pt x="26231" y="200781"/>
                  </a:cubicBezTo>
                  <a:cubicBezTo>
                    <a:pt x="27037" y="203200"/>
                    <a:pt x="27412" y="205809"/>
                    <a:pt x="28650" y="208038"/>
                  </a:cubicBezTo>
                  <a:cubicBezTo>
                    <a:pt x="31474" y="213121"/>
                    <a:pt x="35101" y="217714"/>
                    <a:pt x="38326" y="222552"/>
                  </a:cubicBezTo>
                  <a:lnTo>
                    <a:pt x="43164" y="229809"/>
                  </a:lnTo>
                  <a:cubicBezTo>
                    <a:pt x="43970" y="232228"/>
                    <a:pt x="44578" y="234723"/>
                    <a:pt x="45583" y="237067"/>
                  </a:cubicBezTo>
                  <a:cubicBezTo>
                    <a:pt x="47003" y="240381"/>
                    <a:pt x="51561" y="250164"/>
                    <a:pt x="50421" y="246743"/>
                  </a:cubicBezTo>
                  <a:cubicBezTo>
                    <a:pt x="49615" y="244324"/>
                    <a:pt x="48702" y="241938"/>
                    <a:pt x="48002" y="239486"/>
                  </a:cubicBezTo>
                  <a:cubicBezTo>
                    <a:pt x="47089" y="236289"/>
                    <a:pt x="46496" y="233006"/>
                    <a:pt x="45583" y="229809"/>
                  </a:cubicBezTo>
                  <a:cubicBezTo>
                    <a:pt x="44883" y="227357"/>
                    <a:pt x="43717" y="225041"/>
                    <a:pt x="43164" y="222552"/>
                  </a:cubicBezTo>
                  <a:cubicBezTo>
                    <a:pt x="42100" y="217764"/>
                    <a:pt x="41551" y="212876"/>
                    <a:pt x="40745" y="208038"/>
                  </a:cubicBezTo>
                  <a:cubicBezTo>
                    <a:pt x="41551" y="197555"/>
                    <a:pt x="41102" y="186899"/>
                    <a:pt x="43164" y="176590"/>
                  </a:cubicBezTo>
                  <a:cubicBezTo>
                    <a:pt x="43664" y="174090"/>
                    <a:pt x="45030" y="181358"/>
                    <a:pt x="45583" y="183847"/>
                  </a:cubicBezTo>
                  <a:cubicBezTo>
                    <a:pt x="51259" y="209392"/>
                    <a:pt x="44975" y="189282"/>
                    <a:pt x="50421" y="205619"/>
                  </a:cubicBezTo>
                  <a:cubicBezTo>
                    <a:pt x="53562" y="227603"/>
                    <a:pt x="51037" y="217141"/>
                    <a:pt x="57679" y="237067"/>
                  </a:cubicBezTo>
                  <a:cubicBezTo>
                    <a:pt x="58485" y="239486"/>
                    <a:pt x="58684" y="242202"/>
                    <a:pt x="60098" y="244324"/>
                  </a:cubicBezTo>
                  <a:cubicBezTo>
                    <a:pt x="66350" y="253703"/>
                    <a:pt x="64017" y="248823"/>
                    <a:pt x="67355" y="258838"/>
                  </a:cubicBezTo>
                  <a:cubicBezTo>
                    <a:pt x="68161" y="256419"/>
                    <a:pt x="69774" y="254131"/>
                    <a:pt x="69774" y="251581"/>
                  </a:cubicBezTo>
                  <a:cubicBezTo>
                    <a:pt x="69774" y="249031"/>
                    <a:pt x="67908" y="246813"/>
                    <a:pt x="67355" y="244324"/>
                  </a:cubicBezTo>
                  <a:cubicBezTo>
                    <a:pt x="61679" y="218779"/>
                    <a:pt x="67963" y="238889"/>
                    <a:pt x="62517" y="222552"/>
                  </a:cubicBezTo>
                  <a:cubicBezTo>
                    <a:pt x="61711" y="203200"/>
                    <a:pt x="61478" y="183815"/>
                    <a:pt x="60098" y="164495"/>
                  </a:cubicBezTo>
                  <a:cubicBezTo>
                    <a:pt x="58242" y="138515"/>
                    <a:pt x="49432" y="178237"/>
                    <a:pt x="55259" y="125790"/>
                  </a:cubicBezTo>
                  <a:cubicBezTo>
                    <a:pt x="55580" y="122900"/>
                    <a:pt x="58282" y="130777"/>
                    <a:pt x="60098" y="133047"/>
                  </a:cubicBezTo>
                  <a:cubicBezTo>
                    <a:pt x="61523" y="134828"/>
                    <a:pt x="63323" y="136273"/>
                    <a:pt x="64936" y="137886"/>
                  </a:cubicBezTo>
                  <a:cubicBezTo>
                    <a:pt x="65742" y="140305"/>
                    <a:pt x="66090" y="142929"/>
                    <a:pt x="67355" y="145143"/>
                  </a:cubicBezTo>
                  <a:cubicBezTo>
                    <a:pt x="69355" y="148643"/>
                    <a:pt x="72269" y="151538"/>
                    <a:pt x="74612" y="154819"/>
                  </a:cubicBezTo>
                  <a:cubicBezTo>
                    <a:pt x="83032" y="166606"/>
                    <a:pt x="75413" y="158039"/>
                    <a:pt x="86707" y="169333"/>
                  </a:cubicBezTo>
                  <a:cubicBezTo>
                    <a:pt x="87513" y="171752"/>
                    <a:pt x="88508" y="174116"/>
                    <a:pt x="89126" y="176590"/>
                  </a:cubicBezTo>
                  <a:cubicBezTo>
                    <a:pt x="95877" y="203596"/>
                    <a:pt x="90592" y="213474"/>
                    <a:pt x="89126" y="251581"/>
                  </a:cubicBezTo>
                  <a:cubicBezTo>
                    <a:pt x="72303" y="184288"/>
                    <a:pt x="78180" y="211298"/>
                    <a:pt x="89126" y="58057"/>
                  </a:cubicBezTo>
                  <a:cubicBezTo>
                    <a:pt x="89540" y="52257"/>
                    <a:pt x="98802" y="72571"/>
                    <a:pt x="98802" y="72571"/>
                  </a:cubicBezTo>
                  <a:cubicBezTo>
                    <a:pt x="99608" y="75796"/>
                    <a:pt x="99734" y="79273"/>
                    <a:pt x="101221" y="82247"/>
                  </a:cubicBezTo>
                  <a:cubicBezTo>
                    <a:pt x="102241" y="84287"/>
                    <a:pt x="105039" y="85046"/>
                    <a:pt x="106059" y="87086"/>
                  </a:cubicBezTo>
                  <a:cubicBezTo>
                    <a:pt x="108340" y="91647"/>
                    <a:pt x="109285" y="96762"/>
                    <a:pt x="110898" y="101600"/>
                  </a:cubicBezTo>
                  <a:cubicBezTo>
                    <a:pt x="111704" y="104019"/>
                    <a:pt x="111903" y="106735"/>
                    <a:pt x="113317" y="108857"/>
                  </a:cubicBezTo>
                  <a:lnTo>
                    <a:pt x="122993" y="123371"/>
                  </a:lnTo>
                  <a:lnTo>
                    <a:pt x="127831" y="130628"/>
                  </a:lnTo>
                  <a:cubicBezTo>
                    <a:pt x="128637" y="133047"/>
                    <a:pt x="129245" y="135542"/>
                    <a:pt x="130250" y="137886"/>
                  </a:cubicBezTo>
                  <a:cubicBezTo>
                    <a:pt x="131670" y="141200"/>
                    <a:pt x="133822" y="144186"/>
                    <a:pt x="135088" y="147562"/>
                  </a:cubicBezTo>
                  <a:cubicBezTo>
                    <a:pt x="137717" y="154572"/>
                    <a:pt x="138406" y="164911"/>
                    <a:pt x="139926" y="171752"/>
                  </a:cubicBezTo>
                  <a:cubicBezTo>
                    <a:pt x="140479" y="174241"/>
                    <a:pt x="141539" y="176590"/>
                    <a:pt x="142345" y="179009"/>
                  </a:cubicBezTo>
                  <a:cubicBezTo>
                    <a:pt x="141539" y="189492"/>
                    <a:pt x="141863" y="200123"/>
                    <a:pt x="139926" y="210457"/>
                  </a:cubicBezTo>
                  <a:cubicBezTo>
                    <a:pt x="139390" y="213314"/>
                    <a:pt x="137787" y="216634"/>
                    <a:pt x="135088" y="217714"/>
                  </a:cubicBezTo>
                  <a:cubicBezTo>
                    <a:pt x="132721" y="218661"/>
                    <a:pt x="130250" y="216101"/>
                    <a:pt x="127831" y="215295"/>
                  </a:cubicBezTo>
                  <a:cubicBezTo>
                    <a:pt x="127025" y="211263"/>
                    <a:pt x="125412" y="207312"/>
                    <a:pt x="125412" y="203200"/>
                  </a:cubicBezTo>
                  <a:cubicBezTo>
                    <a:pt x="125412" y="176394"/>
                    <a:pt x="122726" y="150872"/>
                    <a:pt x="130250" y="125790"/>
                  </a:cubicBezTo>
                  <a:cubicBezTo>
                    <a:pt x="131715" y="120905"/>
                    <a:pt x="133475" y="116114"/>
                    <a:pt x="135088" y="111276"/>
                  </a:cubicBezTo>
                  <a:cubicBezTo>
                    <a:pt x="135894" y="108857"/>
                    <a:pt x="136093" y="106141"/>
                    <a:pt x="137507" y="104019"/>
                  </a:cubicBezTo>
                  <a:cubicBezTo>
                    <a:pt x="139120" y="101600"/>
                    <a:pt x="141045" y="99362"/>
                    <a:pt x="142345" y="96762"/>
                  </a:cubicBezTo>
                  <a:cubicBezTo>
                    <a:pt x="147052" y="87348"/>
                    <a:pt x="142533" y="90679"/>
                    <a:pt x="147183" y="79828"/>
                  </a:cubicBezTo>
                  <a:cubicBezTo>
                    <a:pt x="148328" y="77156"/>
                    <a:pt x="150579" y="75095"/>
                    <a:pt x="152021" y="72571"/>
                  </a:cubicBezTo>
                  <a:cubicBezTo>
                    <a:pt x="159831" y="58903"/>
                    <a:pt x="153074" y="66679"/>
                    <a:pt x="161698" y="58057"/>
                  </a:cubicBezTo>
                  <a:cubicBezTo>
                    <a:pt x="167618" y="40298"/>
                    <a:pt x="162930" y="47149"/>
                    <a:pt x="173793" y="36286"/>
                  </a:cubicBezTo>
                  <a:cubicBezTo>
                    <a:pt x="179544" y="19030"/>
                    <a:pt x="171390" y="39890"/>
                    <a:pt x="183469" y="21771"/>
                  </a:cubicBezTo>
                  <a:cubicBezTo>
                    <a:pt x="184883" y="19649"/>
                    <a:pt x="184748" y="16795"/>
                    <a:pt x="185888" y="14514"/>
                  </a:cubicBezTo>
                  <a:cubicBezTo>
                    <a:pt x="189256" y="7778"/>
                    <a:pt x="192633" y="5350"/>
                    <a:pt x="197983" y="0"/>
                  </a:cubicBezTo>
                  <a:cubicBezTo>
                    <a:pt x="198789" y="3225"/>
                    <a:pt x="200402" y="6351"/>
                    <a:pt x="200402" y="9676"/>
                  </a:cubicBezTo>
                  <a:cubicBezTo>
                    <a:pt x="200402" y="46514"/>
                    <a:pt x="200041" y="25635"/>
                    <a:pt x="195564" y="43543"/>
                  </a:cubicBezTo>
                  <a:cubicBezTo>
                    <a:pt x="194567" y="47532"/>
                    <a:pt x="194037" y="51624"/>
                    <a:pt x="193145" y="55638"/>
                  </a:cubicBezTo>
                  <a:cubicBezTo>
                    <a:pt x="192424" y="58883"/>
                    <a:pt x="191532" y="62089"/>
                    <a:pt x="190726" y="65314"/>
                  </a:cubicBezTo>
                  <a:cubicBezTo>
                    <a:pt x="189920" y="83054"/>
                    <a:pt x="189669" y="100827"/>
                    <a:pt x="188307" y="118533"/>
                  </a:cubicBezTo>
                  <a:cubicBezTo>
                    <a:pt x="188052" y="121848"/>
                    <a:pt x="186609" y="124964"/>
                    <a:pt x="185888" y="128209"/>
                  </a:cubicBezTo>
                  <a:cubicBezTo>
                    <a:pt x="183915" y="137090"/>
                    <a:pt x="183579" y="141551"/>
                    <a:pt x="181050" y="149981"/>
                  </a:cubicBezTo>
                  <a:cubicBezTo>
                    <a:pt x="179585" y="154866"/>
                    <a:pt x="178493" y="159934"/>
                    <a:pt x="176212" y="164495"/>
                  </a:cubicBezTo>
                  <a:cubicBezTo>
                    <a:pt x="174599" y="167720"/>
                    <a:pt x="172794" y="170857"/>
                    <a:pt x="171374" y="174171"/>
                  </a:cubicBezTo>
                  <a:cubicBezTo>
                    <a:pt x="165364" y="188194"/>
                    <a:pt x="173415" y="174736"/>
                    <a:pt x="164117" y="188686"/>
                  </a:cubicBezTo>
                  <a:cubicBezTo>
                    <a:pt x="163311" y="194330"/>
                    <a:pt x="161698" y="211321"/>
                    <a:pt x="161698" y="205619"/>
                  </a:cubicBezTo>
                  <a:cubicBezTo>
                    <a:pt x="161698" y="197515"/>
                    <a:pt x="162295" y="189324"/>
                    <a:pt x="164117" y="181428"/>
                  </a:cubicBezTo>
                  <a:cubicBezTo>
                    <a:pt x="164771" y="178595"/>
                    <a:pt x="167342" y="176590"/>
                    <a:pt x="168955" y="174171"/>
                  </a:cubicBezTo>
                  <a:cubicBezTo>
                    <a:pt x="169761" y="170946"/>
                    <a:pt x="170461" y="167692"/>
                    <a:pt x="171374" y="164495"/>
                  </a:cubicBezTo>
                  <a:cubicBezTo>
                    <a:pt x="172074" y="162043"/>
                    <a:pt x="173175" y="159712"/>
                    <a:pt x="173793" y="157238"/>
                  </a:cubicBezTo>
                  <a:cubicBezTo>
                    <a:pt x="174790" y="153249"/>
                    <a:pt x="174542" y="148900"/>
                    <a:pt x="176212" y="145143"/>
                  </a:cubicBezTo>
                  <a:cubicBezTo>
                    <a:pt x="177849" y="141459"/>
                    <a:pt x="181050" y="138692"/>
                    <a:pt x="183469" y="135467"/>
                  </a:cubicBezTo>
                  <a:cubicBezTo>
                    <a:pt x="190146" y="115436"/>
                    <a:pt x="185478" y="125195"/>
                    <a:pt x="197983" y="106438"/>
                  </a:cubicBezTo>
                  <a:cubicBezTo>
                    <a:pt x="199596" y="104019"/>
                    <a:pt x="200765" y="101237"/>
                    <a:pt x="202821" y="99181"/>
                  </a:cubicBezTo>
                  <a:cubicBezTo>
                    <a:pt x="207659" y="94343"/>
                    <a:pt x="213541" y="90360"/>
                    <a:pt x="217336" y="84667"/>
                  </a:cubicBezTo>
                  <a:cubicBezTo>
                    <a:pt x="220906" y="79311"/>
                    <a:pt x="223842" y="73878"/>
                    <a:pt x="229431" y="70152"/>
                  </a:cubicBezTo>
                  <a:cubicBezTo>
                    <a:pt x="241296" y="62242"/>
                    <a:pt x="236638" y="77475"/>
                    <a:pt x="251202" y="58057"/>
                  </a:cubicBezTo>
                  <a:cubicBezTo>
                    <a:pt x="259989" y="46341"/>
                    <a:pt x="254634" y="49656"/>
                    <a:pt x="265717" y="45962"/>
                  </a:cubicBezTo>
                  <a:cubicBezTo>
                    <a:pt x="266369" y="43355"/>
                    <a:pt x="267532" y="29482"/>
                    <a:pt x="275393" y="31447"/>
                  </a:cubicBezTo>
                  <a:cubicBezTo>
                    <a:pt x="277867" y="32066"/>
                    <a:pt x="277006" y="36286"/>
                    <a:pt x="277812" y="38705"/>
                  </a:cubicBezTo>
                  <a:cubicBezTo>
                    <a:pt x="276199" y="43543"/>
                    <a:pt x="276034" y="49139"/>
                    <a:pt x="272974" y="53219"/>
                  </a:cubicBezTo>
                  <a:cubicBezTo>
                    <a:pt x="271999" y="54519"/>
                    <a:pt x="262165" y="67258"/>
                    <a:pt x="260879" y="70152"/>
                  </a:cubicBezTo>
                  <a:cubicBezTo>
                    <a:pt x="258808" y="74813"/>
                    <a:pt x="259646" y="81061"/>
                    <a:pt x="256040" y="84667"/>
                  </a:cubicBezTo>
                  <a:cubicBezTo>
                    <a:pt x="245932" y="94775"/>
                    <a:pt x="250836" y="89187"/>
                    <a:pt x="241526" y="101600"/>
                  </a:cubicBezTo>
                  <a:cubicBezTo>
                    <a:pt x="233739" y="124960"/>
                    <a:pt x="246226" y="88641"/>
                    <a:pt x="234269" y="118533"/>
                  </a:cubicBezTo>
                  <a:cubicBezTo>
                    <a:pt x="232375" y="123268"/>
                    <a:pt x="231711" y="128486"/>
                    <a:pt x="229431" y="133047"/>
                  </a:cubicBezTo>
                  <a:cubicBezTo>
                    <a:pt x="227818" y="136273"/>
                    <a:pt x="225859" y="139347"/>
                    <a:pt x="224593" y="142724"/>
                  </a:cubicBezTo>
                  <a:cubicBezTo>
                    <a:pt x="223426" y="145837"/>
                    <a:pt x="223087" y="149203"/>
                    <a:pt x="222174" y="152400"/>
                  </a:cubicBezTo>
                  <a:cubicBezTo>
                    <a:pt x="221474" y="154852"/>
                    <a:pt x="220455" y="157205"/>
                    <a:pt x="219755" y="159657"/>
                  </a:cubicBezTo>
                  <a:cubicBezTo>
                    <a:pt x="218842" y="162854"/>
                    <a:pt x="218249" y="166136"/>
                    <a:pt x="217336" y="169333"/>
                  </a:cubicBezTo>
                  <a:cubicBezTo>
                    <a:pt x="216636" y="171785"/>
                    <a:pt x="215617" y="174138"/>
                    <a:pt x="214917" y="176590"/>
                  </a:cubicBezTo>
                  <a:cubicBezTo>
                    <a:pt x="212800" y="183999"/>
                    <a:pt x="210079" y="196349"/>
                    <a:pt x="210079" y="203200"/>
                  </a:cubicBezTo>
                  <a:cubicBezTo>
                    <a:pt x="210079" y="207312"/>
                    <a:pt x="211054" y="194955"/>
                    <a:pt x="212498" y="191105"/>
                  </a:cubicBezTo>
                  <a:cubicBezTo>
                    <a:pt x="213519" y="188383"/>
                    <a:pt x="216155" y="186504"/>
                    <a:pt x="217336" y="183847"/>
                  </a:cubicBezTo>
                  <a:cubicBezTo>
                    <a:pt x="219407" y="179187"/>
                    <a:pt x="219114" y="173413"/>
                    <a:pt x="222174" y="169333"/>
                  </a:cubicBezTo>
                  <a:cubicBezTo>
                    <a:pt x="224593" y="166108"/>
                    <a:pt x="227119" y="162960"/>
                    <a:pt x="229431" y="159657"/>
                  </a:cubicBezTo>
                  <a:cubicBezTo>
                    <a:pt x="232765" y="154894"/>
                    <a:pt x="234996" y="149255"/>
                    <a:pt x="239107" y="145143"/>
                  </a:cubicBezTo>
                  <a:lnTo>
                    <a:pt x="258459" y="125790"/>
                  </a:lnTo>
                  <a:cubicBezTo>
                    <a:pt x="262958" y="121292"/>
                    <a:pt x="264454" y="119164"/>
                    <a:pt x="270555" y="116114"/>
                  </a:cubicBezTo>
                  <a:cubicBezTo>
                    <a:pt x="272836" y="114974"/>
                    <a:pt x="275583" y="114933"/>
                    <a:pt x="277812" y="113695"/>
                  </a:cubicBezTo>
                  <a:lnTo>
                    <a:pt x="299583" y="99181"/>
                  </a:lnTo>
                  <a:cubicBezTo>
                    <a:pt x="302002" y="97568"/>
                    <a:pt x="304784" y="96399"/>
                    <a:pt x="306840" y="94343"/>
                  </a:cubicBezTo>
                  <a:cubicBezTo>
                    <a:pt x="308453" y="92730"/>
                    <a:pt x="310254" y="91286"/>
                    <a:pt x="311679" y="89505"/>
                  </a:cubicBezTo>
                  <a:cubicBezTo>
                    <a:pt x="313495" y="87235"/>
                    <a:pt x="314461" y="84303"/>
                    <a:pt x="316517" y="82247"/>
                  </a:cubicBezTo>
                  <a:cubicBezTo>
                    <a:pt x="318573" y="80191"/>
                    <a:pt x="321355" y="79022"/>
                    <a:pt x="323774" y="77409"/>
                  </a:cubicBezTo>
                  <a:cubicBezTo>
                    <a:pt x="322968" y="79828"/>
                    <a:pt x="322593" y="82438"/>
                    <a:pt x="321355" y="84667"/>
                  </a:cubicBezTo>
                  <a:cubicBezTo>
                    <a:pt x="321341" y="84692"/>
                    <a:pt x="309267" y="102798"/>
                    <a:pt x="306840" y="106438"/>
                  </a:cubicBezTo>
                  <a:cubicBezTo>
                    <a:pt x="305227" y="108857"/>
                    <a:pt x="304421" y="112082"/>
                    <a:pt x="302002" y="113695"/>
                  </a:cubicBezTo>
                  <a:cubicBezTo>
                    <a:pt x="295065" y="118320"/>
                    <a:pt x="293075" y="118961"/>
                    <a:pt x="287488" y="125790"/>
                  </a:cubicBezTo>
                  <a:cubicBezTo>
                    <a:pt x="282382" y="132031"/>
                    <a:pt x="276580" y="137931"/>
                    <a:pt x="272974" y="145143"/>
                  </a:cubicBezTo>
                  <a:cubicBezTo>
                    <a:pt x="269749" y="151594"/>
                    <a:pt x="265579" y="157653"/>
                    <a:pt x="263298" y="164495"/>
                  </a:cubicBezTo>
                  <a:cubicBezTo>
                    <a:pt x="262492" y="166914"/>
                    <a:pt x="261884" y="169408"/>
                    <a:pt x="260879" y="171752"/>
                  </a:cubicBezTo>
                  <a:cubicBezTo>
                    <a:pt x="259458" y="175067"/>
                    <a:pt x="257461" y="178113"/>
                    <a:pt x="256040" y="181428"/>
                  </a:cubicBezTo>
                  <a:cubicBezTo>
                    <a:pt x="254312" y="185460"/>
                    <a:pt x="251969" y="194529"/>
                    <a:pt x="251202" y="198362"/>
                  </a:cubicBezTo>
                  <a:cubicBezTo>
                    <a:pt x="250240" y="203171"/>
                    <a:pt x="243878" y="212876"/>
                    <a:pt x="248783" y="212876"/>
                  </a:cubicBezTo>
                  <a:cubicBezTo>
                    <a:pt x="253883" y="212876"/>
                    <a:pt x="250792" y="202605"/>
                    <a:pt x="253621" y="198362"/>
                  </a:cubicBezTo>
                  <a:cubicBezTo>
                    <a:pt x="255234" y="195943"/>
                    <a:pt x="257159" y="193705"/>
                    <a:pt x="258459" y="191105"/>
                  </a:cubicBezTo>
                  <a:cubicBezTo>
                    <a:pt x="259600" y="188824"/>
                    <a:pt x="259286" y="185838"/>
                    <a:pt x="260879" y="183847"/>
                  </a:cubicBezTo>
                  <a:cubicBezTo>
                    <a:pt x="262695" y="181577"/>
                    <a:pt x="265717" y="180622"/>
                    <a:pt x="268136" y="179009"/>
                  </a:cubicBezTo>
                  <a:cubicBezTo>
                    <a:pt x="279847" y="155588"/>
                    <a:pt x="264311" y="184109"/>
                    <a:pt x="282650" y="159657"/>
                  </a:cubicBezTo>
                  <a:cubicBezTo>
                    <a:pt x="284814" y="156772"/>
                    <a:pt x="285392" y="152915"/>
                    <a:pt x="287488" y="149981"/>
                  </a:cubicBezTo>
                  <a:cubicBezTo>
                    <a:pt x="293151" y="142053"/>
                    <a:pt x="294032" y="142962"/>
                    <a:pt x="302002" y="140305"/>
                  </a:cubicBezTo>
                  <a:cubicBezTo>
                    <a:pt x="304421" y="137886"/>
                    <a:pt x="306373" y="134884"/>
                    <a:pt x="309259" y="133047"/>
                  </a:cubicBezTo>
                  <a:cubicBezTo>
                    <a:pt x="315344" y="129175"/>
                    <a:pt x="321770" y="125652"/>
                    <a:pt x="328612" y="123371"/>
                  </a:cubicBezTo>
                  <a:cubicBezTo>
                    <a:pt x="331031" y="122565"/>
                    <a:pt x="333588" y="122092"/>
                    <a:pt x="335869" y="120952"/>
                  </a:cubicBezTo>
                  <a:cubicBezTo>
                    <a:pt x="338469" y="119652"/>
                    <a:pt x="340707" y="117727"/>
                    <a:pt x="343126" y="116114"/>
                  </a:cubicBezTo>
                  <a:cubicBezTo>
                    <a:pt x="342320" y="119339"/>
                    <a:pt x="341874" y="122677"/>
                    <a:pt x="340707" y="125790"/>
                  </a:cubicBezTo>
                  <a:cubicBezTo>
                    <a:pt x="334344" y="142758"/>
                    <a:pt x="338050" y="128685"/>
                    <a:pt x="331031" y="142724"/>
                  </a:cubicBezTo>
                  <a:cubicBezTo>
                    <a:pt x="329891" y="145005"/>
                    <a:pt x="329752" y="147700"/>
                    <a:pt x="328612" y="149981"/>
                  </a:cubicBezTo>
                  <a:cubicBezTo>
                    <a:pt x="327312" y="152581"/>
                    <a:pt x="325074" y="154638"/>
                    <a:pt x="323774" y="157238"/>
                  </a:cubicBezTo>
                  <a:cubicBezTo>
                    <a:pt x="322634" y="159519"/>
                    <a:pt x="322769" y="162373"/>
                    <a:pt x="321355" y="164495"/>
                  </a:cubicBezTo>
                  <a:cubicBezTo>
                    <a:pt x="319457" y="167341"/>
                    <a:pt x="316517" y="169333"/>
                    <a:pt x="314098" y="171752"/>
                  </a:cubicBezTo>
                  <a:cubicBezTo>
                    <a:pt x="307245" y="192312"/>
                    <a:pt x="316804" y="167242"/>
                    <a:pt x="306840" y="183847"/>
                  </a:cubicBezTo>
                  <a:cubicBezTo>
                    <a:pt x="305528" y="186034"/>
                    <a:pt x="305561" y="188824"/>
                    <a:pt x="304421" y="191105"/>
                  </a:cubicBezTo>
                  <a:cubicBezTo>
                    <a:pt x="303121" y="193705"/>
                    <a:pt x="300883" y="195762"/>
                    <a:pt x="299583" y="198362"/>
                  </a:cubicBezTo>
                  <a:cubicBezTo>
                    <a:pt x="298443" y="200643"/>
                    <a:pt x="298304" y="203338"/>
                    <a:pt x="297164" y="205619"/>
                  </a:cubicBezTo>
                  <a:cubicBezTo>
                    <a:pt x="295864" y="208219"/>
                    <a:pt x="295233" y="212876"/>
                    <a:pt x="292326" y="212876"/>
                  </a:cubicBezTo>
                  <a:cubicBezTo>
                    <a:pt x="289776" y="212876"/>
                    <a:pt x="293605" y="207900"/>
                    <a:pt x="294745" y="205619"/>
                  </a:cubicBezTo>
                  <a:cubicBezTo>
                    <a:pt x="296045" y="203019"/>
                    <a:pt x="298283" y="200962"/>
                    <a:pt x="299583" y="198362"/>
                  </a:cubicBezTo>
                  <a:cubicBezTo>
                    <a:pt x="308819" y="179890"/>
                    <a:pt x="291709" y="204831"/>
                    <a:pt x="309259" y="181428"/>
                  </a:cubicBezTo>
                  <a:cubicBezTo>
                    <a:pt x="310609" y="176030"/>
                    <a:pt x="312302" y="166291"/>
                    <a:pt x="316517" y="162076"/>
                  </a:cubicBezTo>
                  <a:cubicBezTo>
                    <a:pt x="320629" y="157964"/>
                    <a:pt x="326193" y="155625"/>
                    <a:pt x="331031" y="152400"/>
                  </a:cubicBezTo>
                  <a:lnTo>
                    <a:pt x="338288" y="147562"/>
                  </a:lnTo>
                  <a:cubicBezTo>
                    <a:pt x="339901" y="149981"/>
                    <a:pt x="342805" y="151930"/>
                    <a:pt x="343126" y="154819"/>
                  </a:cubicBezTo>
                  <a:cubicBezTo>
                    <a:pt x="344759" y="169517"/>
                    <a:pt x="340742" y="166843"/>
                    <a:pt x="335869" y="176590"/>
                  </a:cubicBezTo>
                  <a:cubicBezTo>
                    <a:pt x="334729" y="178871"/>
                    <a:pt x="334980" y="181807"/>
                    <a:pt x="333450" y="183847"/>
                  </a:cubicBezTo>
                  <a:cubicBezTo>
                    <a:pt x="330029" y="188409"/>
                    <a:pt x="324518" y="191199"/>
                    <a:pt x="321355" y="195943"/>
                  </a:cubicBezTo>
                  <a:cubicBezTo>
                    <a:pt x="318130" y="200781"/>
                    <a:pt x="313518" y="204941"/>
                    <a:pt x="311679" y="210457"/>
                  </a:cubicBezTo>
                  <a:cubicBezTo>
                    <a:pt x="310872" y="212876"/>
                    <a:pt x="310852" y="215723"/>
                    <a:pt x="309259" y="217714"/>
                  </a:cubicBezTo>
                  <a:cubicBezTo>
                    <a:pt x="293693" y="237169"/>
                    <a:pt x="307525" y="211507"/>
                    <a:pt x="299583" y="227390"/>
                  </a:cubicBezTo>
                </a:path>
              </a:pathLst>
            </a:custGeom>
            <a:solidFill>
              <a:srgbClr val="92D050"/>
            </a:solidFill>
            <a:ln w="12700" cap="flat" cmpd="sng" algn="ctr">
              <a:solidFill>
                <a:schemeClr val="accent5">
                  <a:lumMod val="5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1" name="Forma livre 40"/>
            <p:cNvSpPr/>
            <p:nvPr/>
          </p:nvSpPr>
          <p:spPr bwMode="auto">
            <a:xfrm>
              <a:off x="1974712" y="4347214"/>
              <a:ext cx="1949251" cy="383812"/>
            </a:xfrm>
            <a:custGeom>
              <a:avLst/>
              <a:gdLst>
                <a:gd name="connsiteX0" fmla="*/ 0 w 1936474"/>
                <a:gd name="connsiteY0" fmla="*/ 135834 h 465482"/>
                <a:gd name="connsiteX1" fmla="*/ 387626 w 1936474"/>
                <a:gd name="connsiteY1" fmla="*/ 16565 h 465482"/>
                <a:gd name="connsiteX2" fmla="*/ 506896 w 1936474"/>
                <a:gd name="connsiteY2" fmla="*/ 36443 h 465482"/>
                <a:gd name="connsiteX3" fmla="*/ 775252 w 1936474"/>
                <a:gd name="connsiteY3" fmla="*/ 185530 h 465482"/>
                <a:gd name="connsiteX4" fmla="*/ 775252 w 1936474"/>
                <a:gd name="connsiteY4" fmla="*/ 185530 h 465482"/>
                <a:gd name="connsiteX5" fmla="*/ 944218 w 1936474"/>
                <a:gd name="connsiteY5" fmla="*/ 294860 h 465482"/>
                <a:gd name="connsiteX6" fmla="*/ 1103244 w 1936474"/>
                <a:gd name="connsiteY6" fmla="*/ 304799 h 465482"/>
                <a:gd name="connsiteX7" fmla="*/ 1331844 w 1936474"/>
                <a:gd name="connsiteY7" fmla="*/ 235225 h 465482"/>
                <a:gd name="connsiteX8" fmla="*/ 1570383 w 1936474"/>
                <a:gd name="connsiteY8" fmla="*/ 235225 h 465482"/>
                <a:gd name="connsiteX9" fmla="*/ 1679713 w 1936474"/>
                <a:gd name="connsiteY9" fmla="*/ 434008 h 465482"/>
                <a:gd name="connsiteX10" fmla="*/ 29818 w 1936474"/>
                <a:gd name="connsiteY10" fmla="*/ 424069 h 465482"/>
                <a:gd name="connsiteX11" fmla="*/ 29818 w 1936474"/>
                <a:gd name="connsiteY11" fmla="*/ 424069 h 465482"/>
                <a:gd name="connsiteX0" fmla="*/ 0 w 1936474"/>
                <a:gd name="connsiteY0" fmla="*/ 120810 h 450458"/>
                <a:gd name="connsiteX1" fmla="*/ 387626 w 1936474"/>
                <a:gd name="connsiteY1" fmla="*/ 1541 h 450458"/>
                <a:gd name="connsiteX2" fmla="*/ 498445 w 1936474"/>
                <a:gd name="connsiteY2" fmla="*/ 111561 h 450458"/>
                <a:gd name="connsiteX3" fmla="*/ 775252 w 1936474"/>
                <a:gd name="connsiteY3" fmla="*/ 170506 h 450458"/>
                <a:gd name="connsiteX4" fmla="*/ 775252 w 1936474"/>
                <a:gd name="connsiteY4" fmla="*/ 170506 h 450458"/>
                <a:gd name="connsiteX5" fmla="*/ 944218 w 1936474"/>
                <a:gd name="connsiteY5" fmla="*/ 279836 h 450458"/>
                <a:gd name="connsiteX6" fmla="*/ 1103244 w 1936474"/>
                <a:gd name="connsiteY6" fmla="*/ 289775 h 450458"/>
                <a:gd name="connsiteX7" fmla="*/ 1331844 w 1936474"/>
                <a:gd name="connsiteY7" fmla="*/ 220201 h 450458"/>
                <a:gd name="connsiteX8" fmla="*/ 1570383 w 1936474"/>
                <a:gd name="connsiteY8" fmla="*/ 220201 h 450458"/>
                <a:gd name="connsiteX9" fmla="*/ 1679713 w 1936474"/>
                <a:gd name="connsiteY9" fmla="*/ 418984 h 450458"/>
                <a:gd name="connsiteX10" fmla="*/ 29818 w 1936474"/>
                <a:gd name="connsiteY10" fmla="*/ 409045 h 450458"/>
                <a:gd name="connsiteX11" fmla="*/ 29818 w 1936474"/>
                <a:gd name="connsiteY11" fmla="*/ 409045 h 450458"/>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944218 w 1936474"/>
                <a:gd name="connsiteY5" fmla="*/ 246205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03244 w 1936474"/>
                <a:gd name="connsiteY6" fmla="*/ 256144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7179 h 416827"/>
                <a:gd name="connsiteX1" fmla="*/ 329265 w 1936474"/>
                <a:gd name="connsiteY1" fmla="*/ 1541 h 416827"/>
                <a:gd name="connsiteX2" fmla="*/ 498445 w 1936474"/>
                <a:gd name="connsiteY2" fmla="*/ 77930 h 416827"/>
                <a:gd name="connsiteX3" fmla="*/ 775252 w 1936474"/>
                <a:gd name="connsiteY3" fmla="*/ 136875 h 416827"/>
                <a:gd name="connsiteX4" fmla="*/ 775252 w 1936474"/>
                <a:gd name="connsiteY4" fmla="*/ 136875 h 416827"/>
                <a:gd name="connsiteX5" fmla="*/ 1005985 w 1936474"/>
                <a:gd name="connsiteY5" fmla="*/ 230708 h 416827"/>
                <a:gd name="connsiteX6" fmla="*/ 1175164 w 1936474"/>
                <a:gd name="connsiteY6" fmla="*/ 230708 h 416827"/>
                <a:gd name="connsiteX7" fmla="*/ 1331844 w 1936474"/>
                <a:gd name="connsiteY7" fmla="*/ 186570 h 416827"/>
                <a:gd name="connsiteX8" fmla="*/ 1570383 w 1936474"/>
                <a:gd name="connsiteY8" fmla="*/ 186570 h 416827"/>
                <a:gd name="connsiteX9" fmla="*/ 1679713 w 1936474"/>
                <a:gd name="connsiteY9" fmla="*/ 385353 h 416827"/>
                <a:gd name="connsiteX10" fmla="*/ 29818 w 1936474"/>
                <a:gd name="connsiteY10" fmla="*/ 375414 h 416827"/>
                <a:gd name="connsiteX11" fmla="*/ 29818 w 1936474"/>
                <a:gd name="connsiteY11" fmla="*/ 375414 h 416827"/>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0 w 1936474"/>
                <a:gd name="connsiteY0" fmla="*/ 85638 h 415286"/>
                <a:gd name="connsiteX1" fmla="*/ 75495 w 1936474"/>
                <a:gd name="connsiteY1" fmla="*/ 76389 h 415286"/>
                <a:gd name="connsiteX2" fmla="*/ 329265 w 1936474"/>
                <a:gd name="connsiteY2" fmla="*/ 0 h 415286"/>
                <a:gd name="connsiteX3" fmla="*/ 498445 w 1936474"/>
                <a:gd name="connsiteY3" fmla="*/ 76389 h 415286"/>
                <a:gd name="connsiteX4" fmla="*/ 775252 w 1936474"/>
                <a:gd name="connsiteY4" fmla="*/ 135334 h 415286"/>
                <a:gd name="connsiteX5" fmla="*/ 775252 w 1936474"/>
                <a:gd name="connsiteY5" fmla="*/ 135334 h 415286"/>
                <a:gd name="connsiteX6" fmla="*/ 1005985 w 1936474"/>
                <a:gd name="connsiteY6" fmla="*/ 229167 h 415286"/>
                <a:gd name="connsiteX7" fmla="*/ 1175164 w 1936474"/>
                <a:gd name="connsiteY7" fmla="*/ 229167 h 415286"/>
                <a:gd name="connsiteX8" fmla="*/ 1331844 w 1936474"/>
                <a:gd name="connsiteY8" fmla="*/ 185029 h 415286"/>
                <a:gd name="connsiteX9" fmla="*/ 1570383 w 1936474"/>
                <a:gd name="connsiteY9" fmla="*/ 185029 h 415286"/>
                <a:gd name="connsiteX10" fmla="*/ 1679713 w 1936474"/>
                <a:gd name="connsiteY10" fmla="*/ 383812 h 415286"/>
                <a:gd name="connsiteX11" fmla="*/ 29818 w 1936474"/>
                <a:gd name="connsiteY11" fmla="*/ 373873 h 415286"/>
                <a:gd name="connsiteX12" fmla="*/ 29818 w 1936474"/>
                <a:gd name="connsiteY12" fmla="*/ 373873 h 415286"/>
                <a:gd name="connsiteX0" fmla="*/ 251649 w 2188123"/>
                <a:gd name="connsiteY0" fmla="*/ 85638 h 415286"/>
                <a:gd name="connsiteX1" fmla="*/ 327144 w 2188123"/>
                <a:gd name="connsiteY1" fmla="*/ 76389 h 415286"/>
                <a:gd name="connsiteX2" fmla="*/ 580914 w 2188123"/>
                <a:gd name="connsiteY2" fmla="*/ 0 h 415286"/>
                <a:gd name="connsiteX3" fmla="*/ 750094 w 2188123"/>
                <a:gd name="connsiteY3" fmla="*/ 76389 h 415286"/>
                <a:gd name="connsiteX4" fmla="*/ 1026901 w 2188123"/>
                <a:gd name="connsiteY4" fmla="*/ 135334 h 415286"/>
                <a:gd name="connsiteX5" fmla="*/ 1026901 w 2188123"/>
                <a:gd name="connsiteY5" fmla="*/ 135334 h 415286"/>
                <a:gd name="connsiteX6" fmla="*/ 1257634 w 2188123"/>
                <a:gd name="connsiteY6" fmla="*/ 229167 h 415286"/>
                <a:gd name="connsiteX7" fmla="*/ 1426813 w 2188123"/>
                <a:gd name="connsiteY7" fmla="*/ 229167 h 415286"/>
                <a:gd name="connsiteX8" fmla="*/ 1583493 w 2188123"/>
                <a:gd name="connsiteY8" fmla="*/ 185029 h 415286"/>
                <a:gd name="connsiteX9" fmla="*/ 1822032 w 2188123"/>
                <a:gd name="connsiteY9" fmla="*/ 185029 h 415286"/>
                <a:gd name="connsiteX10" fmla="*/ 1931362 w 2188123"/>
                <a:gd name="connsiteY10" fmla="*/ 383812 h 415286"/>
                <a:gd name="connsiteX11" fmla="*/ 281467 w 2188123"/>
                <a:gd name="connsiteY11" fmla="*/ 373873 h 415286"/>
                <a:gd name="connsiteX12" fmla="*/ 242554 w 2188123"/>
                <a:gd name="connsiteY12" fmla="*/ 381945 h 415286"/>
                <a:gd name="connsiteX0" fmla="*/ 251650 w 2188124"/>
                <a:gd name="connsiteY0" fmla="*/ 85638 h 415286"/>
                <a:gd name="connsiteX1" fmla="*/ 327145 w 2188124"/>
                <a:gd name="connsiteY1" fmla="*/ 76389 h 415286"/>
                <a:gd name="connsiteX2" fmla="*/ 580915 w 2188124"/>
                <a:gd name="connsiteY2" fmla="*/ 0 h 415286"/>
                <a:gd name="connsiteX3" fmla="*/ 750095 w 2188124"/>
                <a:gd name="connsiteY3" fmla="*/ 76389 h 415286"/>
                <a:gd name="connsiteX4" fmla="*/ 1026902 w 2188124"/>
                <a:gd name="connsiteY4" fmla="*/ 135334 h 415286"/>
                <a:gd name="connsiteX5" fmla="*/ 1026902 w 2188124"/>
                <a:gd name="connsiteY5" fmla="*/ 135334 h 415286"/>
                <a:gd name="connsiteX6" fmla="*/ 1257635 w 2188124"/>
                <a:gd name="connsiteY6" fmla="*/ 229167 h 415286"/>
                <a:gd name="connsiteX7" fmla="*/ 1426814 w 2188124"/>
                <a:gd name="connsiteY7" fmla="*/ 229167 h 415286"/>
                <a:gd name="connsiteX8" fmla="*/ 1583494 w 2188124"/>
                <a:gd name="connsiteY8" fmla="*/ 185029 h 415286"/>
                <a:gd name="connsiteX9" fmla="*/ 1822033 w 2188124"/>
                <a:gd name="connsiteY9" fmla="*/ 185029 h 415286"/>
                <a:gd name="connsiteX10" fmla="*/ 1931363 w 2188124"/>
                <a:gd name="connsiteY10" fmla="*/ 383812 h 415286"/>
                <a:gd name="connsiteX11" fmla="*/ 281468 w 2188124"/>
                <a:gd name="connsiteY11" fmla="*/ 373873 h 415286"/>
                <a:gd name="connsiteX12" fmla="*/ 242555 w 2188124"/>
                <a:gd name="connsiteY12" fmla="*/ 381945 h 415286"/>
                <a:gd name="connsiteX0" fmla="*/ 251650 w 1949251"/>
                <a:gd name="connsiteY0" fmla="*/ 85638 h 415286"/>
                <a:gd name="connsiteX1" fmla="*/ 327145 w 1949251"/>
                <a:gd name="connsiteY1" fmla="*/ 76389 h 415286"/>
                <a:gd name="connsiteX2" fmla="*/ 580915 w 1949251"/>
                <a:gd name="connsiteY2" fmla="*/ 0 h 415286"/>
                <a:gd name="connsiteX3" fmla="*/ 750095 w 1949251"/>
                <a:gd name="connsiteY3" fmla="*/ 76389 h 415286"/>
                <a:gd name="connsiteX4" fmla="*/ 1026902 w 1949251"/>
                <a:gd name="connsiteY4" fmla="*/ 135334 h 415286"/>
                <a:gd name="connsiteX5" fmla="*/ 1026902 w 1949251"/>
                <a:gd name="connsiteY5" fmla="*/ 135334 h 415286"/>
                <a:gd name="connsiteX6" fmla="*/ 1257635 w 1949251"/>
                <a:gd name="connsiteY6" fmla="*/ 229167 h 415286"/>
                <a:gd name="connsiteX7" fmla="*/ 1426814 w 1949251"/>
                <a:gd name="connsiteY7" fmla="*/ 229167 h 415286"/>
                <a:gd name="connsiteX8" fmla="*/ 1583494 w 1949251"/>
                <a:gd name="connsiteY8" fmla="*/ 185029 h 415286"/>
                <a:gd name="connsiteX9" fmla="*/ 1822033 w 1949251"/>
                <a:gd name="connsiteY9" fmla="*/ 185029 h 415286"/>
                <a:gd name="connsiteX10" fmla="*/ 1931363 w 1949251"/>
                <a:gd name="connsiteY10" fmla="*/ 383812 h 415286"/>
                <a:gd name="connsiteX11" fmla="*/ 281468 w 1949251"/>
                <a:gd name="connsiteY11" fmla="*/ 373873 h 415286"/>
                <a:gd name="connsiteX12" fmla="*/ 242555 w 1949251"/>
                <a:gd name="connsiteY12" fmla="*/ 381945 h 415286"/>
                <a:gd name="connsiteX0" fmla="*/ 251650 w 1949251"/>
                <a:gd name="connsiteY0" fmla="*/ 85638 h 401413"/>
                <a:gd name="connsiteX1" fmla="*/ 327145 w 1949251"/>
                <a:gd name="connsiteY1" fmla="*/ 76389 h 401413"/>
                <a:gd name="connsiteX2" fmla="*/ 580915 w 1949251"/>
                <a:gd name="connsiteY2" fmla="*/ 0 h 401413"/>
                <a:gd name="connsiteX3" fmla="*/ 750095 w 1949251"/>
                <a:gd name="connsiteY3" fmla="*/ 76389 h 401413"/>
                <a:gd name="connsiteX4" fmla="*/ 1026902 w 1949251"/>
                <a:gd name="connsiteY4" fmla="*/ 135334 h 401413"/>
                <a:gd name="connsiteX5" fmla="*/ 1026902 w 1949251"/>
                <a:gd name="connsiteY5" fmla="*/ 135334 h 401413"/>
                <a:gd name="connsiteX6" fmla="*/ 1257635 w 1949251"/>
                <a:gd name="connsiteY6" fmla="*/ 229167 h 401413"/>
                <a:gd name="connsiteX7" fmla="*/ 1426814 w 1949251"/>
                <a:gd name="connsiteY7" fmla="*/ 229167 h 401413"/>
                <a:gd name="connsiteX8" fmla="*/ 1583494 w 1949251"/>
                <a:gd name="connsiteY8" fmla="*/ 185029 h 401413"/>
                <a:gd name="connsiteX9" fmla="*/ 1822033 w 1949251"/>
                <a:gd name="connsiteY9" fmla="*/ 185029 h 401413"/>
                <a:gd name="connsiteX10" fmla="*/ 1931363 w 1949251"/>
                <a:gd name="connsiteY10" fmla="*/ 383812 h 401413"/>
                <a:gd name="connsiteX11" fmla="*/ 281468 w 1949251"/>
                <a:gd name="connsiteY11" fmla="*/ 373873 h 401413"/>
                <a:gd name="connsiteX12" fmla="*/ 242555 w 1949251"/>
                <a:gd name="connsiteY12" fmla="*/ 381945 h 401413"/>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 name="connsiteX0" fmla="*/ 251650 w 1949251"/>
                <a:gd name="connsiteY0" fmla="*/ 85638 h 383812"/>
                <a:gd name="connsiteX1" fmla="*/ 327145 w 1949251"/>
                <a:gd name="connsiteY1" fmla="*/ 76389 h 383812"/>
                <a:gd name="connsiteX2" fmla="*/ 580915 w 1949251"/>
                <a:gd name="connsiteY2" fmla="*/ 0 h 383812"/>
                <a:gd name="connsiteX3" fmla="*/ 750095 w 1949251"/>
                <a:gd name="connsiteY3" fmla="*/ 76389 h 383812"/>
                <a:gd name="connsiteX4" fmla="*/ 1026902 w 1949251"/>
                <a:gd name="connsiteY4" fmla="*/ 135334 h 383812"/>
                <a:gd name="connsiteX5" fmla="*/ 1026902 w 1949251"/>
                <a:gd name="connsiteY5" fmla="*/ 135334 h 383812"/>
                <a:gd name="connsiteX6" fmla="*/ 1257635 w 1949251"/>
                <a:gd name="connsiteY6" fmla="*/ 229167 h 383812"/>
                <a:gd name="connsiteX7" fmla="*/ 1426814 w 1949251"/>
                <a:gd name="connsiteY7" fmla="*/ 229167 h 383812"/>
                <a:gd name="connsiteX8" fmla="*/ 1583494 w 1949251"/>
                <a:gd name="connsiteY8" fmla="*/ 185029 h 383812"/>
                <a:gd name="connsiteX9" fmla="*/ 1822033 w 1949251"/>
                <a:gd name="connsiteY9" fmla="*/ 185029 h 383812"/>
                <a:gd name="connsiteX10" fmla="*/ 1931363 w 1949251"/>
                <a:gd name="connsiteY10" fmla="*/ 383812 h 383812"/>
                <a:gd name="connsiteX11" fmla="*/ 281468 w 1949251"/>
                <a:gd name="connsiteY11" fmla="*/ 373873 h 383812"/>
                <a:gd name="connsiteX12" fmla="*/ 242555 w 1949251"/>
                <a:gd name="connsiteY12" fmla="*/ 381945 h 38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9251" h="383812">
                  <a:moveTo>
                    <a:pt x="251650" y="85638"/>
                  </a:moveTo>
                  <a:cubicBezTo>
                    <a:pt x="253252" y="84124"/>
                    <a:pt x="335528" y="104239"/>
                    <a:pt x="327145" y="76389"/>
                  </a:cubicBezTo>
                  <a:cubicBezTo>
                    <a:pt x="382022" y="62116"/>
                    <a:pt x="510423" y="0"/>
                    <a:pt x="580915" y="0"/>
                  </a:cubicBezTo>
                  <a:cubicBezTo>
                    <a:pt x="651407" y="0"/>
                    <a:pt x="675764" y="53833"/>
                    <a:pt x="750095" y="76389"/>
                  </a:cubicBezTo>
                  <a:cubicBezTo>
                    <a:pt x="824426" y="98945"/>
                    <a:pt x="980768" y="125510"/>
                    <a:pt x="1026902" y="135334"/>
                  </a:cubicBezTo>
                  <a:lnTo>
                    <a:pt x="1026902" y="135334"/>
                  </a:lnTo>
                  <a:cubicBezTo>
                    <a:pt x="1055063" y="153556"/>
                    <a:pt x="1190983" y="213528"/>
                    <a:pt x="1257635" y="229167"/>
                  </a:cubicBezTo>
                  <a:cubicBezTo>
                    <a:pt x="1324287" y="244806"/>
                    <a:pt x="1372504" y="236523"/>
                    <a:pt x="1426814" y="229167"/>
                  </a:cubicBezTo>
                  <a:cubicBezTo>
                    <a:pt x="1481124" y="221811"/>
                    <a:pt x="1517624" y="192385"/>
                    <a:pt x="1583494" y="185029"/>
                  </a:cubicBezTo>
                  <a:cubicBezTo>
                    <a:pt x="1649364" y="177673"/>
                    <a:pt x="1764055" y="151899"/>
                    <a:pt x="1822033" y="185029"/>
                  </a:cubicBezTo>
                  <a:cubicBezTo>
                    <a:pt x="1880011" y="218159"/>
                    <a:pt x="1949251" y="181054"/>
                    <a:pt x="1931363" y="383812"/>
                  </a:cubicBezTo>
                  <a:lnTo>
                    <a:pt x="281468" y="373873"/>
                  </a:lnTo>
                  <a:cubicBezTo>
                    <a:pt x="0" y="373562"/>
                    <a:pt x="255526" y="379254"/>
                    <a:pt x="242555" y="381945"/>
                  </a:cubicBezTo>
                </a:path>
              </a:pathLst>
            </a:custGeom>
            <a:gradFill flip="none" rotWithShape="1">
              <a:gsLst>
                <a:gs pos="3000">
                  <a:schemeClr val="bg1">
                    <a:lumMod val="95000"/>
                  </a:schemeClr>
                </a:gs>
                <a:gs pos="55000">
                  <a:srgbClr val="640000"/>
                </a:gs>
              </a:gsLst>
              <a:lin ang="2700000" scaled="1"/>
              <a:tileRect/>
            </a:gradFill>
            <a:ln w="19050" cap="flat" cmpd="sng" algn="ctr">
              <a:solidFill>
                <a:schemeClr val="tx1">
                  <a:alpha val="3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65" name="CaixaDeTexto 64"/>
          <p:cNvSpPr txBox="1"/>
          <p:nvPr/>
        </p:nvSpPr>
        <p:spPr>
          <a:xfrm>
            <a:off x="3131840" y="285293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Protoestrela</a:t>
            </a:r>
            <a:endParaRPr lang="pt-BR" dirty="0">
              <a:solidFill>
                <a:schemeClr val="accent1">
                  <a:lumMod val="20000"/>
                  <a:lumOff val="80000"/>
                </a:schemeClr>
              </a:solidFill>
              <a:latin typeface="Century Gothic" pitchFamily="34" charset="0"/>
            </a:endParaRPr>
          </a:p>
        </p:txBody>
      </p:sp>
      <p:cxnSp>
        <p:nvCxnSpPr>
          <p:cNvPr id="68" name="Conector de seta reta 67"/>
          <p:cNvCxnSpPr/>
          <p:nvPr/>
        </p:nvCxnSpPr>
        <p:spPr bwMode="auto">
          <a:xfrm>
            <a:off x="2591272" y="220486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69" name="Conector de seta reta 68"/>
          <p:cNvCxnSpPr/>
          <p:nvPr/>
        </p:nvCxnSpPr>
        <p:spPr bwMode="auto">
          <a:xfrm>
            <a:off x="4319464" y="2247688"/>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0" name="Conector de seta reta 69"/>
          <p:cNvCxnSpPr/>
          <p:nvPr/>
        </p:nvCxnSpPr>
        <p:spPr bwMode="auto">
          <a:xfrm>
            <a:off x="6012160" y="223796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3" name="Conector de seta reta 72"/>
          <p:cNvCxnSpPr/>
          <p:nvPr/>
        </p:nvCxnSpPr>
        <p:spPr bwMode="auto">
          <a:xfrm rot="10800000">
            <a:off x="2987825"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4" name="Conector de seta reta 73"/>
          <p:cNvCxnSpPr/>
          <p:nvPr/>
        </p:nvCxnSpPr>
        <p:spPr bwMode="auto">
          <a:xfrm rot="10800000">
            <a:off x="1979713"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grpSp>
        <p:nvGrpSpPr>
          <p:cNvPr id="54" name="Grupo 127"/>
          <p:cNvGrpSpPr/>
          <p:nvPr/>
        </p:nvGrpSpPr>
        <p:grpSpPr>
          <a:xfrm>
            <a:off x="2339752" y="4833248"/>
            <a:ext cx="828000" cy="828000"/>
            <a:chOff x="7877310" y="781558"/>
            <a:chExt cx="828000" cy="828000"/>
          </a:xfrm>
        </p:grpSpPr>
        <p:sp>
          <p:nvSpPr>
            <p:cNvPr id="66" name="Elipse 65"/>
            <p:cNvSpPr>
              <a:spLocks/>
            </p:cNvSpPr>
            <p:nvPr/>
          </p:nvSpPr>
          <p:spPr bwMode="auto">
            <a:xfrm>
              <a:off x="7877310" y="781558"/>
              <a:ext cx="828000" cy="828000"/>
            </a:xfrm>
            <a:prstGeom prst="ellipse">
              <a:avLst/>
            </a:prstGeom>
            <a:gradFill flip="none" rotWithShape="1">
              <a:gsLst>
                <a:gs pos="79000">
                  <a:srgbClr val="3788FF">
                    <a:alpha val="0"/>
                  </a:srgbClr>
                </a:gs>
                <a:gs pos="18000">
                  <a:srgbClr val="3788FF">
                    <a:alpha val="86000"/>
                  </a:srgbClr>
                </a:gs>
                <a:gs pos="0">
                  <a:srgbClr val="3788FF"/>
                </a:gs>
              </a:gsLst>
              <a:path path="shape">
                <a:fillToRect l="50000" t="50000" r="50000" b="50000"/>
              </a:path>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67" name="Elipse 66"/>
            <p:cNvSpPr>
              <a:spLocks noChangeAspect="1"/>
            </p:cNvSpPr>
            <p:nvPr/>
          </p:nvSpPr>
          <p:spPr bwMode="auto">
            <a:xfrm>
              <a:off x="8231068" y="1131468"/>
              <a:ext cx="120438" cy="120439"/>
            </a:xfrm>
            <a:prstGeom prst="ellipse">
              <a:avLst/>
            </a:prstGeom>
            <a:gradFill>
              <a:gsLst>
                <a:gs pos="97000">
                  <a:srgbClr val="7030A0">
                    <a:alpha val="28000"/>
                  </a:srgbClr>
                </a:gs>
                <a:gs pos="48000">
                  <a:schemeClr val="bg1"/>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4" name="Grupo 3"/>
          <p:cNvGrpSpPr/>
          <p:nvPr/>
        </p:nvGrpSpPr>
        <p:grpSpPr>
          <a:xfrm rot="1541103">
            <a:off x="3149004" y="999656"/>
            <a:ext cx="1253270" cy="2512305"/>
            <a:chOff x="3130586" y="982365"/>
            <a:chExt cx="1253270" cy="2512305"/>
          </a:xfrm>
        </p:grpSpPr>
        <p:grpSp>
          <p:nvGrpSpPr>
            <p:cNvPr id="64" name="Grupo 63"/>
            <p:cNvGrpSpPr/>
            <p:nvPr/>
          </p:nvGrpSpPr>
          <p:grpSpPr>
            <a:xfrm>
              <a:off x="3311352" y="1355798"/>
              <a:ext cx="866978" cy="1785170"/>
              <a:chOff x="3203848" y="1240054"/>
              <a:chExt cx="866978" cy="1785170"/>
            </a:xfrm>
          </p:grpSpPr>
          <p:sp>
            <p:nvSpPr>
              <p:cNvPr id="61" name="Triângulo isósceles 60"/>
              <p:cNvSpPr/>
              <p:nvPr/>
            </p:nvSpPr>
            <p:spPr bwMode="auto">
              <a:xfrm rot="1323555">
                <a:off x="3379648" y="2016381"/>
                <a:ext cx="227578" cy="100884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nvGrpSpPr>
              <p:cNvPr id="49" name="Grupo 129"/>
              <p:cNvGrpSpPr>
                <a:grpSpLocks noChangeAspect="1"/>
              </p:cNvGrpSpPr>
              <p:nvPr/>
            </p:nvGrpSpPr>
            <p:grpSpPr>
              <a:xfrm>
                <a:off x="3203848" y="1240054"/>
                <a:ext cx="866978" cy="1080388"/>
                <a:chOff x="7812360" y="4260967"/>
                <a:chExt cx="1008112" cy="1256265"/>
              </a:xfrm>
            </p:grpSpPr>
            <p:sp>
              <p:nvSpPr>
                <p:cNvPr id="51" name="Elipse 50"/>
                <p:cNvSpPr/>
                <p:nvPr/>
              </p:nvSpPr>
              <p:spPr bwMode="auto">
                <a:xfrm rot="1350372">
                  <a:off x="7812360" y="5157192"/>
                  <a:ext cx="1008112" cy="360040"/>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Triângulo isósceles 51"/>
                <p:cNvSpPr/>
                <p:nvPr/>
              </p:nvSpPr>
              <p:spPr bwMode="auto">
                <a:xfrm rot="12022476">
                  <a:off x="8366797" y="4260967"/>
                  <a:ext cx="264625" cy="1173073"/>
                </a:xfrm>
                <a:prstGeom prst="triangle">
                  <a:avLst/>
                </a:prstGeom>
                <a:gradFill flip="none" rotWithShape="1">
                  <a:gsLst>
                    <a:gs pos="96000">
                      <a:srgbClr val="C00000">
                        <a:alpha val="45000"/>
                      </a:srgbClr>
                    </a:gs>
                    <a:gs pos="77000">
                      <a:srgbClr val="EA8D04"/>
                    </a:gs>
                    <a:gs pos="51000">
                      <a:srgbClr val="FFFF00"/>
                    </a:gs>
                    <a:gs pos="34000">
                      <a:schemeClr val="bg1"/>
                    </a:gs>
                  </a:gsLst>
                  <a:lin ang="54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55" name="Elipse 54"/>
              <p:cNvSpPr>
                <a:spLocks noChangeAspect="1"/>
              </p:cNvSpPr>
              <p:nvPr/>
            </p:nvSpPr>
            <p:spPr bwMode="auto">
              <a:xfrm>
                <a:off x="3411074" y="1925260"/>
                <a:ext cx="466570" cy="46661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sp>
          <p:nvSpPr>
            <p:cNvPr id="2" name="Lua 1"/>
            <p:cNvSpPr/>
            <p:nvPr/>
          </p:nvSpPr>
          <p:spPr bwMode="auto">
            <a:xfrm rot="17686469">
              <a:off x="3136167" y="3127650"/>
              <a:ext cx="361439" cy="372601"/>
            </a:xfrm>
            <a:prstGeom prst="moon">
              <a:avLst>
                <a:gd name="adj" fmla="val 30136"/>
              </a:avLst>
            </a:prstGeom>
            <a:gradFill flip="none" rotWithShape="1">
              <a:gsLst>
                <a:gs pos="55000">
                  <a:srgbClr val="C00000">
                    <a:alpha val="47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5" name="Lua 74"/>
            <p:cNvSpPr/>
            <p:nvPr/>
          </p:nvSpPr>
          <p:spPr bwMode="auto">
            <a:xfrm rot="6493962">
              <a:off x="4016836" y="976784"/>
              <a:ext cx="361439" cy="372601"/>
            </a:xfrm>
            <a:prstGeom prst="moon">
              <a:avLst>
                <a:gd name="adj" fmla="val 30136"/>
              </a:avLst>
            </a:prstGeom>
            <a:gradFill flip="none" rotWithShape="1">
              <a:gsLst>
                <a:gs pos="55000">
                  <a:srgbClr val="C00000">
                    <a:alpha val="48000"/>
                  </a:srgbClr>
                </a:gs>
                <a:gs pos="12000">
                  <a:srgbClr val="FFC000"/>
                </a:gs>
              </a:gsLst>
              <a:lin ang="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grpSp>
      <p:grpSp>
        <p:nvGrpSpPr>
          <p:cNvPr id="81" name="Grupo 80"/>
          <p:cNvGrpSpPr/>
          <p:nvPr/>
        </p:nvGrpSpPr>
        <p:grpSpPr>
          <a:xfrm>
            <a:off x="5652120" y="3356992"/>
            <a:ext cx="3816424" cy="3528392"/>
            <a:chOff x="5004048" y="3429000"/>
            <a:chExt cx="3816424" cy="3528392"/>
          </a:xfrm>
        </p:grpSpPr>
        <p:sp>
          <p:nvSpPr>
            <p:cNvPr id="37" name="Elipse 36"/>
            <p:cNvSpPr>
              <a:spLocks noChangeAspect="1"/>
            </p:cNvSpPr>
            <p:nvPr/>
          </p:nvSpPr>
          <p:spPr bwMode="auto">
            <a:xfrm>
              <a:off x="5004048" y="3717032"/>
              <a:ext cx="3240360" cy="3240360"/>
            </a:xfrm>
            <a:prstGeom prst="ellipse">
              <a:avLst/>
            </a:prstGeom>
            <a:gradFill>
              <a:gsLst>
                <a:gs pos="11000">
                  <a:srgbClr val="FFFF00"/>
                </a:gs>
                <a:gs pos="77000">
                  <a:srgbClr val="FF0000"/>
                </a:gs>
                <a:gs pos="88000">
                  <a:srgbClr val="C00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0" name="Elipse 79"/>
            <p:cNvSpPr>
              <a:spLocks noChangeAspect="1"/>
            </p:cNvSpPr>
            <p:nvPr/>
          </p:nvSpPr>
          <p:spPr bwMode="auto">
            <a:xfrm>
              <a:off x="6149410" y="3429000"/>
              <a:ext cx="2671062" cy="2671062"/>
            </a:xfrm>
            <a:prstGeom prst="ellipse">
              <a:avLst/>
            </a:prstGeom>
            <a:gradFill>
              <a:gsLst>
                <a:gs pos="0">
                  <a:srgbClr val="FFFF00"/>
                </a:gs>
                <a:gs pos="44000">
                  <a:srgbClr val="FF0000"/>
                </a:gs>
                <a:gs pos="47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6" name="Elipse 75"/>
            <p:cNvSpPr/>
            <p:nvPr/>
          </p:nvSpPr>
          <p:spPr bwMode="auto">
            <a:xfrm flipV="1">
              <a:off x="6444208" y="5373216"/>
              <a:ext cx="1872208" cy="216023"/>
            </a:xfrm>
            <a:prstGeom prst="ellipse">
              <a:avLst/>
            </a:prstGeom>
            <a:solidFill>
              <a:schemeClr val="bg1">
                <a:alpha val="30000"/>
              </a:schemeClr>
            </a:solidFill>
            <a:ln w="28575" cap="flat" cmpd="sng" algn="ctr">
              <a:solidFill>
                <a:srgbClr val="C00000"/>
              </a:solidFill>
              <a:prstDash val="sysDot"/>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7" name="Elipse 76"/>
            <p:cNvSpPr>
              <a:spLocks noChangeAspect="1"/>
            </p:cNvSpPr>
            <p:nvPr/>
          </p:nvSpPr>
          <p:spPr bwMode="auto">
            <a:xfrm>
              <a:off x="6793447" y="4725144"/>
              <a:ext cx="1522969" cy="1522969"/>
            </a:xfrm>
            <a:prstGeom prst="ellipse">
              <a:avLst/>
            </a:prstGeom>
            <a:gradFill>
              <a:gsLst>
                <a:gs pos="0">
                  <a:srgbClr val="FFFF00"/>
                </a:gs>
                <a:gs pos="44000">
                  <a:srgbClr val="FF0000"/>
                </a:gs>
                <a:gs pos="45000">
                  <a:srgbClr val="C00000">
                    <a:alpha val="75000"/>
                  </a:srgbClr>
                </a:gs>
                <a:gs pos="70000">
                  <a:srgbClr val="FFC000">
                    <a:alpha val="0"/>
                  </a:srgbClr>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1" name="CaixaDeTexto 220"/>
            <p:cNvSpPr txBox="1"/>
            <p:nvPr/>
          </p:nvSpPr>
          <p:spPr>
            <a:xfrm>
              <a:off x="6300192" y="6093296"/>
              <a:ext cx="1584176" cy="338554"/>
            </a:xfrm>
            <a:prstGeom prst="rect">
              <a:avLst/>
            </a:prstGeom>
            <a:noFill/>
          </p:spPr>
          <p:txBody>
            <a:bodyPr wrap="square" rtlCol="0">
              <a:spAutoFit/>
            </a:bodyPr>
            <a:lstStyle/>
            <a:p>
              <a:r>
                <a:rPr lang="pt-BR" dirty="0" smtClean="0">
                  <a:solidFill>
                    <a:schemeClr val="accent1">
                      <a:lumMod val="20000"/>
                      <a:lumOff val="80000"/>
                    </a:schemeClr>
                  </a:solidFill>
                  <a:latin typeface="Century Gothic" pitchFamily="34" charset="0"/>
                </a:rPr>
                <a:t>GV/RH/RAG</a:t>
              </a:r>
              <a:endParaRPr lang="pt-BR" dirty="0">
                <a:solidFill>
                  <a:schemeClr val="accent1">
                    <a:lumMod val="20000"/>
                    <a:lumOff val="80000"/>
                  </a:schemeClr>
                </a:solidFill>
                <a:latin typeface="Century Gothic" pitchFamily="34" charset="0"/>
              </a:endParaRPr>
            </a:p>
          </p:txBody>
        </p:sp>
      </p:grpSp>
      <p:cxnSp>
        <p:nvCxnSpPr>
          <p:cNvPr id="71" name="Conector de seta reta 70"/>
          <p:cNvCxnSpPr/>
          <p:nvPr/>
        </p:nvCxnSpPr>
        <p:spPr bwMode="auto">
          <a:xfrm rot="5400000">
            <a:off x="7236296" y="3573016"/>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72" name="Conector de seta reta 71"/>
          <p:cNvCxnSpPr/>
          <p:nvPr/>
        </p:nvCxnSpPr>
        <p:spPr bwMode="auto">
          <a:xfrm rot="10800000">
            <a:off x="5292081" y="5229200"/>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136" name="CaixaDeTexto 135"/>
          <p:cNvSpPr txBox="1"/>
          <p:nvPr/>
        </p:nvSpPr>
        <p:spPr>
          <a:xfrm>
            <a:off x="3216069" y="6538910"/>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1163560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500"/>
                                        <p:tgtEl>
                                          <p:spTgt spid="6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4"/>
                                        </p:tgtEl>
                                        <p:attrNameLst>
                                          <p:attrName>style.visibility</p:attrName>
                                        </p:attrNameLst>
                                      </p:cBhvr>
                                      <p:to>
                                        <p:strVal val="visible"/>
                                      </p:to>
                                    </p:set>
                                    <p:animEffect transition="in" filter="fade">
                                      <p:cBhvr>
                                        <p:cTn id="33" dur="500"/>
                                        <p:tgtEl>
                                          <p:spTgt spid="204"/>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5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fade">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fade">
                                      <p:cBhvr>
                                        <p:cTn id="59" dur="500"/>
                                        <p:tgtEl>
                                          <p:spTgt spid="8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500"/>
                                        <p:tgtEl>
                                          <p:spTgt spid="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2"/>
                                        </p:tgtEl>
                                        <p:attrNameLst>
                                          <p:attrName>style.visibility</p:attrName>
                                        </p:attrNameLst>
                                      </p:cBhvr>
                                      <p:to>
                                        <p:strVal val="visible"/>
                                      </p:to>
                                    </p:set>
                                    <p:animEffect transition="in" filter="fade">
                                      <p:cBhvr>
                                        <p:cTn id="72" dur="500"/>
                                        <p:tgtEl>
                                          <p:spTgt spid="2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500"/>
                                        <p:tgtEl>
                                          <p:spTgt spid="5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23"/>
                                        </p:tgtEl>
                                        <p:attrNameLst>
                                          <p:attrName>style.visibility</p:attrName>
                                        </p:attrNameLst>
                                      </p:cBhvr>
                                      <p:to>
                                        <p:strVal val="visible"/>
                                      </p:to>
                                    </p:set>
                                    <p:animEffect transition="in" filter="fade">
                                      <p:cBhvr>
                                        <p:cTn id="85" dur="500"/>
                                        <p:tgtEl>
                                          <p:spTgt spid="22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500"/>
                                        <p:tgtEl>
                                          <p:spTgt spid="7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04" grpId="0"/>
      <p:bldP spid="223" grpId="0"/>
      <p:bldP spid="95" grpId="0"/>
      <p:bldP spid="38" grpId="0"/>
      <p:bldP spid="222" grpId="0"/>
      <p:bldP spid="39"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 baseado em figura de </a:t>
            </a:r>
            <a:r>
              <a:rPr lang="pt-BR" sz="1200" dirty="0" err="1" smtClean="0">
                <a:solidFill>
                  <a:schemeClr val="accent5">
                    <a:lumMod val="75000"/>
                  </a:schemeClr>
                </a:solidFill>
                <a:latin typeface="Century Gothic" pitchFamily="34" charset="0"/>
              </a:rPr>
              <a:t>Chaisson</a:t>
            </a:r>
            <a:r>
              <a:rPr lang="pt-BR" sz="1200" dirty="0" smtClean="0">
                <a:solidFill>
                  <a:schemeClr val="accent5">
                    <a:lumMod val="75000"/>
                  </a:schemeClr>
                </a:solidFill>
                <a:latin typeface="Century Gothic" pitchFamily="34" charset="0"/>
              </a:rPr>
              <a:t> &amp; </a:t>
            </a:r>
            <a:r>
              <a:rPr lang="pt-BR" sz="1200" dirty="0" err="1" smtClean="0">
                <a:solidFill>
                  <a:schemeClr val="accent5">
                    <a:lumMod val="75000"/>
                  </a:schemeClr>
                </a:solidFill>
                <a:latin typeface="Century Gothic" pitchFamily="34" charset="0"/>
              </a:rPr>
              <a:t>McMillan</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Astronomy</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Today</a:t>
            </a:r>
            <a:endParaRPr lang="pt-BR" sz="1200" dirty="0" smtClean="0">
              <a:solidFill>
                <a:schemeClr val="accent5">
                  <a:lumMod val="75000"/>
                </a:schemeClr>
              </a:solidFill>
              <a:latin typeface="Century Gothic" pitchFamily="34" charset="0"/>
            </a:endParaRP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FF0000"/>
                </a:solidFill>
                <a:latin typeface="Century Gothic" pitchFamily="34" charset="0"/>
              </a:rPr>
              <a:t>Colapso</a:t>
            </a:r>
            <a:r>
              <a:rPr lang="en-US" sz="4000" dirty="0" smtClean="0">
                <a:solidFill>
                  <a:srgbClr val="FF0000"/>
                </a:solidFill>
                <a:latin typeface="Century Gothic" pitchFamily="34" charset="0"/>
              </a:rPr>
              <a:t> e </a:t>
            </a:r>
            <a:r>
              <a:rPr lang="en-US" sz="4000" dirty="0" err="1" smtClean="0">
                <a:solidFill>
                  <a:srgbClr val="FF0000"/>
                </a:solidFill>
                <a:latin typeface="Century Gothic" pitchFamily="34" charset="0"/>
              </a:rPr>
              <a:t>fragmentação</a:t>
            </a:r>
            <a:endParaRPr lang="en-US" sz="4000" dirty="0">
              <a:solidFill>
                <a:srgbClr val="FF0000"/>
              </a:solidFill>
              <a:latin typeface="Century Gothic" pitchFamily="34" charset="0"/>
            </a:endParaRPr>
          </a:p>
        </p:txBody>
      </p:sp>
      <p:sp>
        <p:nvSpPr>
          <p:cNvPr id="17" name="Nuvem 16"/>
          <p:cNvSpPr/>
          <p:nvPr/>
        </p:nvSpPr>
        <p:spPr bwMode="auto">
          <a:xfrm rot="17162332">
            <a:off x="2640375" y="1989235"/>
            <a:ext cx="3773330" cy="3616847"/>
          </a:xfrm>
          <a:prstGeom prst="cloud">
            <a:avLst/>
          </a:prstGeom>
          <a:gradFill flip="none" rotWithShape="1">
            <a:gsLst>
              <a:gs pos="49000">
                <a:srgbClr val="800000"/>
              </a:gs>
              <a:gs pos="7000">
                <a:srgbClr val="FF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1" name="Conector de seta reta 40"/>
          <p:cNvCxnSpPr>
            <a:cxnSpLocks noChangeAspect="1"/>
          </p:cNvCxnSpPr>
          <p:nvPr/>
        </p:nvCxnSpPr>
        <p:spPr bwMode="auto">
          <a:xfrm flipH="1" flipV="1">
            <a:off x="4557802" y="177281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3" name="Conector de seta reta 42"/>
          <p:cNvCxnSpPr>
            <a:cxnSpLocks noChangeAspect="1"/>
          </p:cNvCxnSpPr>
          <p:nvPr/>
        </p:nvCxnSpPr>
        <p:spPr bwMode="auto">
          <a:xfrm flipV="1">
            <a:off x="5350585" y="2348880"/>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4" name="Conector de seta reta 43"/>
          <p:cNvCxnSpPr>
            <a:cxnSpLocks noChangeAspect="1"/>
          </p:cNvCxnSpPr>
          <p:nvPr/>
        </p:nvCxnSpPr>
        <p:spPr bwMode="auto">
          <a:xfrm flipH="1" flipV="1">
            <a:off x="3347864" y="2348880"/>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6" name="Conector de seta reta 45"/>
          <p:cNvCxnSpPr>
            <a:cxnSpLocks noChangeAspect="1"/>
          </p:cNvCxnSpPr>
          <p:nvPr/>
        </p:nvCxnSpPr>
        <p:spPr bwMode="auto">
          <a:xfrm flipH="1">
            <a:off x="4639650" y="524939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9" name="Conector de seta reta 48"/>
          <p:cNvCxnSpPr>
            <a:cxnSpLocks noChangeAspect="1"/>
          </p:cNvCxnSpPr>
          <p:nvPr/>
        </p:nvCxnSpPr>
        <p:spPr bwMode="auto">
          <a:xfrm flipV="1">
            <a:off x="5526958" y="3779900"/>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1" name="Conector de seta reta 50"/>
          <p:cNvCxnSpPr>
            <a:cxnSpLocks noChangeAspect="1"/>
          </p:cNvCxnSpPr>
          <p:nvPr/>
        </p:nvCxnSpPr>
        <p:spPr bwMode="auto">
          <a:xfrm>
            <a:off x="5364088" y="479715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H="1" flipV="1">
            <a:off x="2917300" y="3779896"/>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6" name="Conector de seta reta 55"/>
          <p:cNvCxnSpPr>
            <a:cxnSpLocks noChangeAspect="1"/>
          </p:cNvCxnSpPr>
          <p:nvPr/>
        </p:nvCxnSpPr>
        <p:spPr bwMode="auto">
          <a:xfrm flipH="1">
            <a:off x="3202322" y="4700251"/>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0" name="CaixaDeTexto 39"/>
          <p:cNvSpPr txBox="1"/>
          <p:nvPr/>
        </p:nvSpPr>
        <p:spPr>
          <a:xfrm>
            <a:off x="107504" y="1486619"/>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4161167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repeatCount="indefinite"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2000"/>
                                        <p:tgtEl>
                                          <p:spTgt spid="41"/>
                                        </p:tgtEl>
                                      </p:cBhvr>
                                    </p:animEffect>
                                  </p:childTnLst>
                                </p:cTn>
                              </p:par>
                              <p:par>
                                <p:cTn id="13" presetID="22" presetClass="entr" presetSubtype="2" repeatCount="indefinite"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right)">
                                      <p:cBhvr>
                                        <p:cTn id="15" dur="2000"/>
                                        <p:tgtEl>
                                          <p:spTgt spid="43"/>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2000"/>
                                        <p:tgtEl>
                                          <p:spTgt spid="44"/>
                                        </p:tgtEl>
                                      </p:cBhvr>
                                    </p:animEffect>
                                  </p:childTnLst>
                                </p:cTn>
                              </p:par>
                              <p:par>
                                <p:cTn id="19" presetID="22" presetClass="entr" presetSubtype="4" repeatCount="indefinite"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down)">
                                      <p:cBhvr>
                                        <p:cTn id="21" dur="2000"/>
                                        <p:tgtEl>
                                          <p:spTgt spid="46"/>
                                        </p:tgtEl>
                                      </p:cBhvr>
                                    </p:animEffect>
                                  </p:childTnLst>
                                </p:cTn>
                              </p:par>
                              <p:par>
                                <p:cTn id="22" presetID="22" presetClass="entr" presetSubtype="2" repeatCount="indefinite"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right)">
                                      <p:cBhvr>
                                        <p:cTn id="24" dur="2000"/>
                                        <p:tgtEl>
                                          <p:spTgt spid="49"/>
                                        </p:tgtEl>
                                      </p:cBhvr>
                                    </p:animEffect>
                                  </p:childTnLst>
                                </p:cTn>
                              </p:par>
                              <p:par>
                                <p:cTn id="25" presetID="22" presetClass="entr" presetSubtype="2" repeatCount="indefinite"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right)">
                                      <p:cBhvr>
                                        <p:cTn id="27" dur="2000"/>
                                        <p:tgtEl>
                                          <p:spTgt spid="51"/>
                                        </p:tgtEl>
                                      </p:cBhvr>
                                    </p:animEffect>
                                  </p:childTnLst>
                                </p:cTn>
                              </p:par>
                              <p:par>
                                <p:cTn id="28" presetID="22" presetClass="entr" presetSubtype="8" repeatCount="indefinite"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2000"/>
                                        <p:tgtEl>
                                          <p:spTgt spid="55"/>
                                        </p:tgtEl>
                                      </p:cBhvr>
                                    </p:animEffect>
                                  </p:childTnLst>
                                </p:cTn>
                              </p:par>
                              <p:par>
                                <p:cTn id="31" presetID="22" presetClass="entr" presetSubtype="8" repeatCount="indefinite"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2000"/>
                                        <p:tgtEl>
                                          <p:spTgt spid="56"/>
                                        </p:tgtEl>
                                      </p:cBhvr>
                                    </p:animEffect>
                                  </p:childTnLst>
                                </p:cTn>
                              </p:par>
                            </p:childTnLst>
                          </p:cTn>
                        </p:par>
                        <p:par>
                          <p:cTn id="34" fill="hold">
                            <p:stCondLst>
                              <p:cond delay="2000"/>
                            </p:stCondLst>
                            <p:childTnLst>
                              <p:par>
                                <p:cTn id="35" presetID="6" presetClass="emph" presetSubtype="0" fill="hold" grpId="1" nodeType="afterEffect">
                                  <p:stCondLst>
                                    <p:cond delay="0"/>
                                  </p:stCondLst>
                                  <p:childTnLst>
                                    <p:animScale>
                                      <p:cBhvr>
                                        <p:cTn id="36" dur="5000" fill="hold"/>
                                        <p:tgtEl>
                                          <p:spTgt spid="17"/>
                                        </p:tgtEl>
                                      </p:cBhvr>
                                      <p:by x="50000" y="50000"/>
                                    </p:animScale>
                                  </p:childTnLst>
                                </p:cTn>
                              </p:par>
                            </p:childTnLst>
                          </p:cTn>
                        </p:par>
                        <p:par>
                          <p:cTn id="37" fill="hold">
                            <p:stCondLst>
                              <p:cond delay="70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 baseado em figura de </a:t>
            </a:r>
            <a:r>
              <a:rPr lang="pt-BR" sz="1200" dirty="0" err="1" smtClean="0">
                <a:solidFill>
                  <a:schemeClr val="accent5">
                    <a:lumMod val="75000"/>
                  </a:schemeClr>
                </a:solidFill>
                <a:latin typeface="Century Gothic" pitchFamily="34" charset="0"/>
              </a:rPr>
              <a:t>Chaisson</a:t>
            </a:r>
            <a:r>
              <a:rPr lang="pt-BR" sz="1200" dirty="0" smtClean="0">
                <a:solidFill>
                  <a:schemeClr val="accent5">
                    <a:lumMod val="75000"/>
                  </a:schemeClr>
                </a:solidFill>
                <a:latin typeface="Century Gothic" pitchFamily="34" charset="0"/>
              </a:rPr>
              <a:t> &amp; </a:t>
            </a:r>
            <a:r>
              <a:rPr lang="pt-BR" sz="1200" dirty="0" err="1" smtClean="0">
                <a:solidFill>
                  <a:schemeClr val="accent5">
                    <a:lumMod val="75000"/>
                  </a:schemeClr>
                </a:solidFill>
                <a:latin typeface="Century Gothic" pitchFamily="34" charset="0"/>
              </a:rPr>
              <a:t>McMillan</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Astronomy</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Today</a:t>
            </a:r>
            <a:endParaRPr lang="pt-BR" sz="1200" dirty="0" smtClean="0">
              <a:solidFill>
                <a:schemeClr val="accent5">
                  <a:lumMod val="75000"/>
                </a:schemeClr>
              </a:solidFill>
              <a:latin typeface="Century Gothic" pitchFamily="34" charset="0"/>
            </a:endParaRP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FF0000"/>
                </a:solidFill>
                <a:latin typeface="Century Gothic" pitchFamily="34" charset="0"/>
              </a:rPr>
              <a:t>Colapso</a:t>
            </a:r>
            <a:r>
              <a:rPr lang="en-US" sz="4000" dirty="0" smtClean="0">
                <a:solidFill>
                  <a:srgbClr val="FF0000"/>
                </a:solidFill>
                <a:latin typeface="Century Gothic" pitchFamily="34" charset="0"/>
              </a:rPr>
              <a:t> e </a:t>
            </a:r>
            <a:r>
              <a:rPr lang="en-US" sz="4000" dirty="0" err="1" smtClean="0">
                <a:solidFill>
                  <a:srgbClr val="FF0000"/>
                </a:solidFill>
                <a:latin typeface="Century Gothic" pitchFamily="34" charset="0"/>
              </a:rPr>
              <a:t>fragmentação</a:t>
            </a:r>
            <a:endParaRPr lang="en-US" sz="4000" dirty="0">
              <a:solidFill>
                <a:srgbClr val="FF0000"/>
              </a:solidFill>
              <a:latin typeface="Century Gothic" pitchFamily="34" charset="0"/>
            </a:endParaRPr>
          </a:p>
        </p:txBody>
      </p:sp>
      <p:sp>
        <p:nvSpPr>
          <p:cNvPr id="18" name="Nuvem 17"/>
          <p:cNvSpPr/>
          <p:nvPr/>
        </p:nvSpPr>
        <p:spPr bwMode="auto">
          <a:xfrm rot="17162332">
            <a:off x="3871867" y="2946617"/>
            <a:ext cx="848005" cy="1022627"/>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Nuvem 18"/>
          <p:cNvSpPr/>
          <p:nvPr/>
        </p:nvSpPr>
        <p:spPr bwMode="auto">
          <a:xfrm rot="14758174">
            <a:off x="3621136" y="3975017"/>
            <a:ext cx="1040961" cy="733444"/>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Nuvem 19"/>
          <p:cNvSpPr/>
          <p:nvPr/>
        </p:nvSpPr>
        <p:spPr bwMode="auto">
          <a:xfrm rot="12050497">
            <a:off x="4800010" y="3071769"/>
            <a:ext cx="791250" cy="772325"/>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Nuvem 20"/>
          <p:cNvSpPr/>
          <p:nvPr/>
        </p:nvSpPr>
        <p:spPr bwMode="auto">
          <a:xfrm rot="8315512">
            <a:off x="4406559" y="3784021"/>
            <a:ext cx="1362231" cy="1319638"/>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CaixaDeTexto 41"/>
          <p:cNvSpPr txBox="1"/>
          <p:nvPr/>
        </p:nvSpPr>
        <p:spPr>
          <a:xfrm>
            <a:off x="107504" y="1486619"/>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28081969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afterEffect">
                                  <p:stCondLst>
                                    <p:cond delay="0"/>
                                  </p:stCondLst>
                                  <p:childTnLst>
                                    <p:animScale>
                                      <p:cBhvr>
                                        <p:cTn id="6" dur="2000" fill="hold"/>
                                        <p:tgtEl>
                                          <p:spTgt spid="18"/>
                                        </p:tgtEl>
                                      </p:cBhvr>
                                      <p:by x="60000" y="60000"/>
                                    </p:animScale>
                                  </p:childTnLst>
                                </p:cTn>
                              </p:par>
                              <p:par>
                                <p:cTn id="7" presetID="6" presetClass="emph" presetSubtype="0" fill="hold" grpId="1" nodeType="withEffect">
                                  <p:stCondLst>
                                    <p:cond delay="0"/>
                                  </p:stCondLst>
                                  <p:childTnLst>
                                    <p:animScale>
                                      <p:cBhvr>
                                        <p:cTn id="8" dur="2000" fill="hold"/>
                                        <p:tgtEl>
                                          <p:spTgt spid="19"/>
                                        </p:tgtEl>
                                      </p:cBhvr>
                                      <p:by x="60000" y="60000"/>
                                    </p:animScale>
                                  </p:childTnLst>
                                </p:cTn>
                              </p:par>
                              <p:par>
                                <p:cTn id="9" presetID="6" presetClass="emph" presetSubtype="0" fill="hold" grpId="1" nodeType="withEffect">
                                  <p:stCondLst>
                                    <p:cond delay="0"/>
                                  </p:stCondLst>
                                  <p:childTnLst>
                                    <p:animScale>
                                      <p:cBhvr>
                                        <p:cTn id="10" dur="2000" fill="hold"/>
                                        <p:tgtEl>
                                          <p:spTgt spid="21"/>
                                        </p:tgtEl>
                                      </p:cBhvr>
                                      <p:by x="60000" y="60000"/>
                                    </p:animScale>
                                  </p:childTnLst>
                                </p:cTn>
                              </p:par>
                              <p:par>
                                <p:cTn id="11" presetID="6" presetClass="emph" presetSubtype="0" fill="hold" grpId="1" nodeType="withEffect">
                                  <p:stCondLst>
                                    <p:cond delay="0"/>
                                  </p:stCondLst>
                                  <p:childTnLst>
                                    <p:animScale>
                                      <p:cBhvr>
                                        <p:cTn id="12" dur="2000" fill="hold"/>
                                        <p:tgtEl>
                                          <p:spTgt spid="20"/>
                                        </p:tgtEl>
                                      </p:cBhvr>
                                      <p:by x="60000" y="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9" grpId="1" animBg="1"/>
      <p:bldP spid="20" grpId="1"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 baseado em figura de </a:t>
            </a:r>
            <a:r>
              <a:rPr lang="pt-BR" sz="1200" dirty="0" err="1" smtClean="0">
                <a:solidFill>
                  <a:schemeClr val="accent5">
                    <a:lumMod val="75000"/>
                  </a:schemeClr>
                </a:solidFill>
                <a:latin typeface="Century Gothic" pitchFamily="34" charset="0"/>
              </a:rPr>
              <a:t>Chaisson</a:t>
            </a:r>
            <a:r>
              <a:rPr lang="pt-BR" sz="1200" dirty="0" smtClean="0">
                <a:solidFill>
                  <a:schemeClr val="accent5">
                    <a:lumMod val="75000"/>
                  </a:schemeClr>
                </a:solidFill>
                <a:latin typeface="Century Gothic" pitchFamily="34" charset="0"/>
              </a:rPr>
              <a:t> &amp; </a:t>
            </a:r>
            <a:r>
              <a:rPr lang="pt-BR" sz="1200" dirty="0" err="1" smtClean="0">
                <a:solidFill>
                  <a:schemeClr val="accent5">
                    <a:lumMod val="75000"/>
                  </a:schemeClr>
                </a:solidFill>
                <a:latin typeface="Century Gothic" pitchFamily="34" charset="0"/>
              </a:rPr>
              <a:t>McMillan</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Astronomy</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Today</a:t>
            </a:r>
            <a:endParaRPr lang="pt-BR" sz="1200" dirty="0" smtClean="0">
              <a:solidFill>
                <a:schemeClr val="accent5">
                  <a:lumMod val="75000"/>
                </a:schemeClr>
              </a:solidFill>
              <a:latin typeface="Century Gothic" pitchFamily="34" charset="0"/>
            </a:endParaRP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err="1" smtClean="0">
                <a:solidFill>
                  <a:srgbClr val="FF0000"/>
                </a:solidFill>
                <a:latin typeface="Century Gothic" pitchFamily="34" charset="0"/>
              </a:rPr>
              <a:t>Colapso</a:t>
            </a:r>
            <a:r>
              <a:rPr lang="en-US" sz="4000" dirty="0" smtClean="0">
                <a:solidFill>
                  <a:srgbClr val="FF0000"/>
                </a:solidFill>
                <a:latin typeface="Century Gothic" pitchFamily="34" charset="0"/>
              </a:rPr>
              <a:t> e </a:t>
            </a:r>
            <a:r>
              <a:rPr lang="en-US" sz="4000" dirty="0" err="1" smtClean="0">
                <a:solidFill>
                  <a:srgbClr val="FF0000"/>
                </a:solidFill>
                <a:latin typeface="Century Gothic" pitchFamily="34" charset="0"/>
              </a:rPr>
              <a:t>fragmentação</a:t>
            </a:r>
            <a:endParaRPr lang="en-US" sz="4000" dirty="0">
              <a:solidFill>
                <a:srgbClr val="FF0000"/>
              </a:solidFill>
              <a:latin typeface="Century Gothic" pitchFamily="34" charset="0"/>
            </a:endParaRPr>
          </a:p>
        </p:txBody>
      </p:sp>
      <p:sp>
        <p:nvSpPr>
          <p:cNvPr id="22" name="Nuvem 21"/>
          <p:cNvSpPr/>
          <p:nvPr/>
        </p:nvSpPr>
        <p:spPr bwMode="auto">
          <a:xfrm rot="16026694">
            <a:off x="4275922" y="3115461"/>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4008798" y="2624080"/>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4323288" y="2777857"/>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3695805" y="2953421"/>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3677052" y="4009680"/>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3823675" y="3648493"/>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4149332" y="3834384"/>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3912376" y="4191228"/>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4899753" y="3147515"/>
            <a:ext cx="148133" cy="1991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5091713" y="3016351"/>
            <a:ext cx="172588" cy="292392"/>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5252484" y="3232765"/>
            <a:ext cx="181007" cy="185438"/>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4519455" y="4011638"/>
            <a:ext cx="340130" cy="417615"/>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4787404" y="3249773"/>
            <a:ext cx="379934" cy="545804"/>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4885314" y="4757624"/>
            <a:ext cx="444573" cy="26756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4858277" y="3998170"/>
            <a:ext cx="445736" cy="45717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4656736" y="4439737"/>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0" name="Nuvem 49"/>
          <p:cNvSpPr/>
          <p:nvPr/>
        </p:nvSpPr>
        <p:spPr bwMode="auto">
          <a:xfrm rot="12050497">
            <a:off x="5235863" y="3558114"/>
            <a:ext cx="181007" cy="185438"/>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2" name="Nuvem 51"/>
          <p:cNvSpPr/>
          <p:nvPr/>
        </p:nvSpPr>
        <p:spPr bwMode="auto">
          <a:xfrm rot="14758174">
            <a:off x="5185029" y="4405268"/>
            <a:ext cx="172588" cy="292392"/>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3" name="CaixaDeTexto 52"/>
          <p:cNvSpPr txBox="1"/>
          <p:nvPr/>
        </p:nvSpPr>
        <p:spPr>
          <a:xfrm>
            <a:off x="107504" y="1486619"/>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12193169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15941</TotalTime>
  <Words>5511</Words>
  <Application>Microsoft Office PowerPoint</Application>
  <PresentationFormat>Apresentação na tela (4:3)</PresentationFormat>
  <Paragraphs>506</Paragraphs>
  <Slides>63</Slides>
  <Notes>63</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63</vt:i4>
      </vt:variant>
    </vt:vector>
  </HeadingPairs>
  <TitlesOfParts>
    <vt:vector size="69" baseType="lpstr">
      <vt:lpstr>Arial</vt:lpstr>
      <vt:lpstr>Castellar</vt:lpstr>
      <vt:lpstr>Century Gothic</vt:lpstr>
      <vt:lpstr>Times New Roman</vt:lpstr>
      <vt:lpstr>Wingdings</vt:lpstr>
      <vt:lpstr>Blank Presentation</vt:lpstr>
      <vt:lpstr>Apresentação do PowerPoint</vt:lpstr>
      <vt:lpstr>Repassando: Diagrama H-R</vt:lpstr>
      <vt:lpstr>Apresentação do PowerPoint</vt:lpstr>
      <vt:lpstr>Estrelas:</vt:lpstr>
      <vt:lpstr>Gravidade  x  Calor</vt:lpstr>
      <vt:lpstr>Formação Estelar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Estágios de evolução até a SP (1Mʘ)</vt:lpstr>
      <vt:lpstr>Apresentação do PowerPoint</vt:lpstr>
      <vt:lpstr>Apresentação do PowerPoint</vt:lpstr>
      <vt:lpstr>Apresentação do PowerPoint</vt:lpstr>
      <vt:lpstr>Barnard 68</vt:lpstr>
      <vt:lpstr>Nebulosa de Orion (M42)</vt:lpstr>
      <vt:lpstr>Pilares da Criação</vt:lpstr>
      <vt:lpstr>Montanha Mística</vt:lpstr>
      <vt:lpstr>Disco protoplanetário</vt:lpstr>
      <vt:lpstr>Apresentação do PowerPoint</vt:lpstr>
      <vt:lpstr>Apresentação do PowerPoint</vt:lpstr>
      <vt:lpstr>Apresentação do PowerPoint</vt:lpstr>
      <vt:lpstr>Evolução de estrelas de pouca massa</vt:lpstr>
      <vt:lpstr>Sequência Principal</vt:lpstr>
      <vt:lpstr>Apresentação do PowerPoint</vt:lpstr>
      <vt:lpstr>Apresentação do PowerPoint</vt:lpstr>
      <vt:lpstr>A Usina de Itaipu</vt:lpstr>
      <vt:lpstr>Apresentação do PowerPoint</vt:lpstr>
      <vt:lpstr>Apresentação do PowerPoint</vt:lpstr>
      <vt:lpstr>O Knock Nevis</vt:lpstr>
      <vt:lpstr>Apresentação do PowerPoint</vt:lpstr>
      <vt:lpstr>Comparação com...</vt:lpstr>
      <vt:lpstr>Apresentação do PowerPoint</vt:lpstr>
      <vt:lpstr>Apresentação do PowerPoint</vt:lpstr>
      <vt:lpstr>A fonte de energia do Sol</vt:lpstr>
      <vt:lpstr>Apresentação do PowerPoint</vt:lpstr>
      <vt:lpstr>Evolução pós-SP para estrelas de pouca massa</vt:lpstr>
      <vt:lpstr>Estrelas de “pouca massa”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gigante vermelha Sol</vt:lpstr>
      <vt:lpstr>Apresentação do PowerPoint</vt:lpstr>
      <vt:lpstr>Apresentação do PowerPoint</vt:lpstr>
      <vt:lpstr>Apresentação do PowerPoint</vt:lpstr>
      <vt:lpstr>Apresentação do PowerPoint</vt:lpstr>
      <vt:lpstr>Apresentação do PowerPoint</vt:lpstr>
      <vt:lpstr>Apresentação do PowerPoint</vt:lpstr>
      <vt:lpstr>Tamanho de uma anã branca</vt:lpstr>
      <vt:lpstr>Tamanho de uma anã branca</vt:lpstr>
      <vt:lpstr>Densidade de  uma anã branca</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andré silva</cp:lastModifiedBy>
  <cp:revision>1199</cp:revision>
  <cp:lastPrinted>2000-05-01T12:23:36Z</cp:lastPrinted>
  <dcterms:created xsi:type="dcterms:W3CDTF">1995-06-17T23:31:02Z</dcterms:created>
  <dcterms:modified xsi:type="dcterms:W3CDTF">2019-06-12T14:08:34Z</dcterms:modified>
</cp:coreProperties>
</file>