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1024" r:id="rId2"/>
    <p:sldId id="1083" r:id="rId3"/>
    <p:sldId id="1084" r:id="rId4"/>
    <p:sldId id="1085" r:id="rId5"/>
    <p:sldId id="1086" r:id="rId6"/>
    <p:sldId id="1087" r:id="rId7"/>
    <p:sldId id="1088" r:id="rId8"/>
    <p:sldId id="1089" r:id="rId9"/>
    <p:sldId id="1090" r:id="rId10"/>
    <p:sldId id="1091" r:id="rId11"/>
    <p:sldId id="1092" r:id="rId12"/>
    <p:sldId id="1093" r:id="rId13"/>
    <p:sldId id="1094" r:id="rId14"/>
    <p:sldId id="1095" r:id="rId15"/>
    <p:sldId id="1096" r:id="rId16"/>
    <p:sldId id="1097" r:id="rId17"/>
    <p:sldId id="1109" r:id="rId18"/>
    <p:sldId id="1108" r:id="rId19"/>
    <p:sldId id="1107" r:id="rId20"/>
    <p:sldId id="1110" r:id="rId21"/>
    <p:sldId id="1106" r:id="rId22"/>
    <p:sldId id="1105" r:id="rId23"/>
    <p:sldId id="1104" r:id="rId24"/>
    <p:sldId id="1114" r:id="rId25"/>
    <p:sldId id="1103" r:id="rId26"/>
    <p:sldId id="1112" r:id="rId27"/>
    <p:sldId id="1102" r:id="rId28"/>
    <p:sldId id="1101" r:id="rId29"/>
    <p:sldId id="1100" r:id="rId30"/>
    <p:sldId id="1111" r:id="rId31"/>
    <p:sldId id="1115" r:id="rId32"/>
    <p:sldId id="1116" r:id="rId33"/>
    <p:sldId id="1149" r:id="rId34"/>
    <p:sldId id="1117" r:id="rId35"/>
    <p:sldId id="1119" r:id="rId36"/>
    <p:sldId id="1118" r:id="rId37"/>
    <p:sldId id="1120" r:id="rId38"/>
    <p:sldId id="1121" r:id="rId39"/>
    <p:sldId id="1145" r:id="rId40"/>
    <p:sldId id="1136" r:id="rId41"/>
    <p:sldId id="1144" r:id="rId42"/>
    <p:sldId id="1143" r:id="rId43"/>
    <p:sldId id="1142" r:id="rId44"/>
    <p:sldId id="1141" r:id="rId45"/>
    <p:sldId id="1140" r:id="rId46"/>
    <p:sldId id="1139" r:id="rId47"/>
    <p:sldId id="1138" r:id="rId48"/>
    <p:sldId id="1137" r:id="rId49"/>
    <p:sldId id="1147" r:id="rId50"/>
    <p:sldId id="1148" r:id="rId51"/>
    <p:sldId id="1127" r:id="rId52"/>
    <p:sldId id="1135" r:id="rId53"/>
    <p:sldId id="1134" r:id="rId54"/>
    <p:sldId id="1146" r:id="rId55"/>
    <p:sldId id="1133" r:id="rId56"/>
    <p:sldId id="1131" r:id="rId57"/>
    <p:sldId id="1132" r:id="rId58"/>
    <p:sldId id="1130" r:id="rId59"/>
    <p:sldId id="1129" r:id="rId60"/>
    <p:sldId id="1126" r:id="rId61"/>
    <p:sldId id="1123" r:id="rId62"/>
    <p:sldId id="1122" r:id="rId63"/>
    <p:sldId id="1150" r:id="rId64"/>
    <p:sldId id="1124" r:id="rId65"/>
  </p:sldIdLst>
  <p:sldSz cx="9144000" cy="6858000" type="screen4x3"/>
  <p:notesSz cx="6858000" cy="8686800"/>
  <p:defaultTextStyle>
    <a:defPPr>
      <a:defRPr lang="pt-BR"/>
    </a:defPPr>
    <a:lvl1pPr algn="ctr" rtl="0" eaLnBrk="0" fontAlgn="base" hangingPunct="0">
      <a:spcBef>
        <a:spcPct val="0"/>
      </a:spcBef>
      <a:spcAft>
        <a:spcPct val="0"/>
      </a:spcAft>
      <a:defRPr sz="1600" b="1" kern="1200">
        <a:solidFill>
          <a:srgbClr val="FF0066"/>
        </a:solidFill>
        <a:latin typeface="Arial" charset="0"/>
        <a:ea typeface="+mn-ea"/>
        <a:cs typeface="+mn-cs"/>
      </a:defRPr>
    </a:lvl1pPr>
    <a:lvl2pPr marL="457200" algn="ctr" rtl="0" eaLnBrk="0" fontAlgn="base" hangingPunct="0">
      <a:spcBef>
        <a:spcPct val="0"/>
      </a:spcBef>
      <a:spcAft>
        <a:spcPct val="0"/>
      </a:spcAft>
      <a:defRPr sz="1600" b="1" kern="1200">
        <a:solidFill>
          <a:srgbClr val="FF0066"/>
        </a:solidFill>
        <a:latin typeface="Arial" charset="0"/>
        <a:ea typeface="+mn-ea"/>
        <a:cs typeface="+mn-cs"/>
      </a:defRPr>
    </a:lvl2pPr>
    <a:lvl3pPr marL="914400" algn="ctr" rtl="0" eaLnBrk="0" fontAlgn="base" hangingPunct="0">
      <a:spcBef>
        <a:spcPct val="0"/>
      </a:spcBef>
      <a:spcAft>
        <a:spcPct val="0"/>
      </a:spcAft>
      <a:defRPr sz="1600" b="1" kern="1200">
        <a:solidFill>
          <a:srgbClr val="FF0066"/>
        </a:solidFill>
        <a:latin typeface="Arial" charset="0"/>
        <a:ea typeface="+mn-ea"/>
        <a:cs typeface="+mn-cs"/>
      </a:defRPr>
    </a:lvl3pPr>
    <a:lvl4pPr marL="1371600" algn="ctr" rtl="0" eaLnBrk="0" fontAlgn="base" hangingPunct="0">
      <a:spcBef>
        <a:spcPct val="0"/>
      </a:spcBef>
      <a:spcAft>
        <a:spcPct val="0"/>
      </a:spcAft>
      <a:defRPr sz="1600" b="1" kern="1200">
        <a:solidFill>
          <a:srgbClr val="FF0066"/>
        </a:solidFill>
        <a:latin typeface="Arial" charset="0"/>
        <a:ea typeface="+mn-ea"/>
        <a:cs typeface="+mn-cs"/>
      </a:defRPr>
    </a:lvl4pPr>
    <a:lvl5pPr marL="1828800" algn="ctr" rtl="0" eaLnBrk="0" fontAlgn="base" hangingPunct="0">
      <a:spcBef>
        <a:spcPct val="0"/>
      </a:spcBef>
      <a:spcAft>
        <a:spcPct val="0"/>
      </a:spcAft>
      <a:defRPr sz="1600" b="1" kern="1200">
        <a:solidFill>
          <a:srgbClr val="FF0066"/>
        </a:solidFill>
        <a:latin typeface="Arial" charset="0"/>
        <a:ea typeface="+mn-ea"/>
        <a:cs typeface="+mn-cs"/>
      </a:defRPr>
    </a:lvl5pPr>
    <a:lvl6pPr marL="2286000" algn="l" defTabSz="914400" rtl="0" eaLnBrk="1" latinLnBrk="0" hangingPunct="1">
      <a:defRPr sz="1600" b="1" kern="1200">
        <a:solidFill>
          <a:srgbClr val="FF0066"/>
        </a:solidFill>
        <a:latin typeface="Arial" charset="0"/>
        <a:ea typeface="+mn-ea"/>
        <a:cs typeface="+mn-cs"/>
      </a:defRPr>
    </a:lvl6pPr>
    <a:lvl7pPr marL="2743200" algn="l" defTabSz="914400" rtl="0" eaLnBrk="1" latinLnBrk="0" hangingPunct="1">
      <a:defRPr sz="1600" b="1" kern="1200">
        <a:solidFill>
          <a:srgbClr val="FF0066"/>
        </a:solidFill>
        <a:latin typeface="Arial" charset="0"/>
        <a:ea typeface="+mn-ea"/>
        <a:cs typeface="+mn-cs"/>
      </a:defRPr>
    </a:lvl7pPr>
    <a:lvl8pPr marL="3200400" algn="l" defTabSz="914400" rtl="0" eaLnBrk="1" latinLnBrk="0" hangingPunct="1">
      <a:defRPr sz="1600" b="1" kern="1200">
        <a:solidFill>
          <a:srgbClr val="FF0066"/>
        </a:solidFill>
        <a:latin typeface="Arial" charset="0"/>
        <a:ea typeface="+mn-ea"/>
        <a:cs typeface="+mn-cs"/>
      </a:defRPr>
    </a:lvl8pPr>
    <a:lvl9pPr marL="3657600" algn="l" defTabSz="914400" rtl="0" eaLnBrk="1" latinLnBrk="0" hangingPunct="1">
      <a:defRPr sz="1600" b="1" kern="1200">
        <a:solidFill>
          <a:srgbClr val="FF0066"/>
        </a:solidFill>
        <a:latin typeface="Arial" charset="0"/>
        <a:ea typeface="+mn-ea"/>
        <a:cs typeface="+mn-cs"/>
      </a:defRPr>
    </a:lvl9pPr>
  </p:defaultTextStyle>
  <p:extLst>
    <p:ext uri="{EFAFB233-063F-42B5-8137-9DF3F51BA10A}">
      <p15:sldGuideLst xmlns:p15="http://schemas.microsoft.com/office/powerpoint/2012/main">
        <p15:guide id="1" orient="horz" pos="2256">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D8FF"/>
    <a:srgbClr val="3788FF"/>
    <a:srgbClr val="EA8D04"/>
    <a:srgbClr val="CCECFF"/>
    <a:srgbClr val="CC3300"/>
    <a:srgbClr val="FFFFCC"/>
    <a:srgbClr val="FF8989"/>
    <a:srgbClr val="C3D9FD"/>
    <a:srgbClr val="F4EE00"/>
    <a:srgbClr val="FDE6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07" autoAdjust="0"/>
    <p:restoredTop sz="96395" autoAdjust="0"/>
  </p:normalViewPr>
  <p:slideViewPr>
    <p:cSldViewPr>
      <p:cViewPr varScale="1">
        <p:scale>
          <a:sx n="111" d="100"/>
          <a:sy n="111" d="100"/>
        </p:scale>
        <p:origin x="1548" y="114"/>
      </p:cViewPr>
      <p:guideLst>
        <p:guide orient="horz" pos="225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66" d="100"/>
          <a:sy n="66" d="100"/>
        </p:scale>
        <p:origin x="-39" y="863"/>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5" name="Rectangle 3"/>
          <p:cNvSpPr>
            <a:spLocks noGrp="1" noChangeArrowheads="1"/>
          </p:cNvSpPr>
          <p:nvPr>
            <p:ph type="dt" sz="quarter"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Times New Roman" pitchFamily="18" charset="0"/>
              </a:defRPr>
            </a:lvl1pPr>
          </a:lstStyle>
          <a:p>
            <a:pPr>
              <a:defRPr/>
            </a:pPr>
            <a:endParaRPr lang="pt-BR"/>
          </a:p>
        </p:txBody>
      </p:sp>
      <p:sp>
        <p:nvSpPr>
          <p:cNvPr id="3076" name="Rectangle 4"/>
          <p:cNvSpPr>
            <a:spLocks noGrp="1" noChangeArrowheads="1"/>
          </p:cNvSpPr>
          <p:nvPr>
            <p:ph type="ftr" sz="quarter" idx="2"/>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7" name="Rectangle 5"/>
          <p:cNvSpPr>
            <a:spLocks noGrp="1" noChangeArrowheads="1"/>
          </p:cNvSpPr>
          <p:nvPr>
            <p:ph type="sldNum" sz="quarter" idx="3"/>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Times New Roman" pitchFamily="18" charset="0"/>
              </a:defRPr>
            </a:lvl1pPr>
          </a:lstStyle>
          <a:p>
            <a:pPr>
              <a:defRPr/>
            </a:pPr>
            <a:fld id="{DD341A13-8482-4FAF-8002-3EE113324859}" type="slidenum">
              <a:rPr lang="pt-BR"/>
              <a:pPr>
                <a:defRPr/>
              </a:pPr>
              <a:t>‹nº›</a:t>
            </a:fld>
            <a:endParaRPr lang="pt-BR"/>
          </a:p>
        </p:txBody>
      </p:sp>
    </p:spTree>
    <p:extLst>
      <p:ext uri="{BB962C8B-B14F-4D97-AF65-F5344CB8AC3E}">
        <p14:creationId xmlns:p14="http://schemas.microsoft.com/office/powerpoint/2010/main" val="2835763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1" name="Rectangle 3"/>
          <p:cNvSpPr>
            <a:spLocks noGrp="1" noChangeArrowheads="1"/>
          </p:cNvSpPr>
          <p:nvPr>
            <p:ph type="dt"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Arial" charset="0"/>
              </a:defRPr>
            </a:lvl1pPr>
          </a:lstStyle>
          <a:p>
            <a:pPr>
              <a:defRPr/>
            </a:pPr>
            <a:endParaRPr lang="pt-BR"/>
          </a:p>
        </p:txBody>
      </p:sp>
      <p:sp>
        <p:nvSpPr>
          <p:cNvPr id="41988" name="Rectangle 4"/>
          <p:cNvSpPr>
            <a:spLocks noGrp="1" noRot="1" noChangeAspect="1" noChangeArrowheads="1" noTextEdit="1"/>
          </p:cNvSpPr>
          <p:nvPr>
            <p:ph type="sldImg" idx="2"/>
          </p:nvPr>
        </p:nvSpPr>
        <p:spPr bwMode="auto">
          <a:xfrm>
            <a:off x="1263650" y="657225"/>
            <a:ext cx="4330700" cy="3244850"/>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14400" y="4125913"/>
            <a:ext cx="5029200" cy="3910012"/>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2054" name="Rectangle 6"/>
          <p:cNvSpPr>
            <a:spLocks noGrp="1" noChangeArrowheads="1"/>
          </p:cNvSpPr>
          <p:nvPr>
            <p:ph type="ftr" sz="quarter" idx="4"/>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5" name="Rectangle 7"/>
          <p:cNvSpPr>
            <a:spLocks noGrp="1" noChangeArrowheads="1"/>
          </p:cNvSpPr>
          <p:nvPr>
            <p:ph type="sldNum" sz="quarter" idx="5"/>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Arial" charset="0"/>
              </a:defRPr>
            </a:lvl1pPr>
          </a:lstStyle>
          <a:p>
            <a:pPr>
              <a:defRPr/>
            </a:pPr>
            <a:fld id="{A70BA4C4-0D03-47D0-9FB9-68CB8D538BC2}" type="slidenum">
              <a:rPr lang="pt-BR"/>
              <a:pPr>
                <a:defRPr/>
              </a:pPr>
              <a:t>‹nº›</a:t>
            </a:fld>
            <a:endParaRPr lang="pt-BR"/>
          </a:p>
        </p:txBody>
      </p:sp>
    </p:spTree>
    <p:extLst>
      <p:ext uri="{BB962C8B-B14F-4D97-AF65-F5344CB8AC3E}">
        <p14:creationId xmlns:p14="http://schemas.microsoft.com/office/powerpoint/2010/main" val="23620966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olarsystem.nasa.gov/planets/profile.cfm?Object=Sun&amp;Display=Facts&amp;System=Metric"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en.wikipedia.org/wiki/Coronal_mass_ejections" TargetMode="External"/><Relationship Id="rId3" Type="http://schemas.openxmlformats.org/officeDocument/2006/relationships/hyperlink" Target="https://en.wikipedia.org/wiki/Sun" TargetMode="External"/><Relationship Id="rId7" Type="http://schemas.openxmlformats.org/officeDocument/2006/relationships/hyperlink" Target="https://en.wikipedia.org/wiki/Coronal_holes"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en.wikipedia.org/wiki/Solar_wind" TargetMode="External"/><Relationship Id="rId5" Type="http://schemas.openxmlformats.org/officeDocument/2006/relationships/hyperlink" Target="https://en.wikipedia.org/wiki/Solar_cycle" TargetMode="External"/><Relationship Id="rId4" Type="http://schemas.openxmlformats.org/officeDocument/2006/relationships/hyperlink" Target="https://en.wikipedia.org/wiki/Corona" TargetMode="Externa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en.wikipedia.org/wiki/Gas" TargetMode="External"/><Relationship Id="rId13" Type="http://schemas.openxmlformats.org/officeDocument/2006/relationships/hyperlink" Target="https://en.wikipedia.org/wiki/Solar_prominence" TargetMode="External"/><Relationship Id="rId3" Type="http://schemas.openxmlformats.org/officeDocument/2006/relationships/hyperlink" Target="https://en.wikipedia.org/wiki/Sun" TargetMode="External"/><Relationship Id="rId7" Type="http://schemas.openxmlformats.org/officeDocument/2006/relationships/hyperlink" Target="https://en.wikipedia.org/wiki/Ionized" TargetMode="External"/><Relationship Id="rId12" Type="http://schemas.openxmlformats.org/officeDocument/2006/relationships/hyperlink" Target="https://en.wikipedia.org/wiki/Coronal_mass_ejection"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en.wikipedia.org/wiki/Corona" TargetMode="External"/><Relationship Id="rId11" Type="http://schemas.openxmlformats.org/officeDocument/2006/relationships/hyperlink" Target="https://en.wikipedia.org/wiki/Chromosphere" TargetMode="External"/><Relationship Id="rId5" Type="http://schemas.openxmlformats.org/officeDocument/2006/relationships/hyperlink" Target="https://en.wikipedia.org/wiki/Photosphere" TargetMode="External"/><Relationship Id="rId10" Type="http://schemas.openxmlformats.org/officeDocument/2006/relationships/hyperlink" Target="https://en.wikipedia.org/wiki/Visible_light" TargetMode="External"/><Relationship Id="rId4" Type="http://schemas.openxmlformats.org/officeDocument/2006/relationships/hyperlink" Target="https://en.wikipedia.org/wiki/Coronal_loops" TargetMode="External"/><Relationship Id="rId9" Type="http://schemas.openxmlformats.org/officeDocument/2006/relationships/hyperlink" Target="https://en.wikipedia.org/wiki/Plasma_(physic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s://en.wikipedia.org/wiki/Solar_flare" TargetMode="External"/><Relationship Id="rId3" Type="http://schemas.openxmlformats.org/officeDocument/2006/relationships/hyperlink" Target="https://en.wikipedia.org/wiki/Sun" TargetMode="External"/><Relationship Id="rId7" Type="http://schemas.openxmlformats.org/officeDocument/2006/relationships/hyperlink" Target="https://en.wikipedia.org/wiki/Coronal_mass_ejection"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en.wikipedia.org/wiki/Coronagraph" TargetMode="External"/><Relationship Id="rId11" Type="http://schemas.openxmlformats.org/officeDocument/2006/relationships/hyperlink" Target="https://en.wikipedia.org/wiki/Solar_minimum" TargetMode="External"/><Relationship Id="rId5" Type="http://schemas.openxmlformats.org/officeDocument/2006/relationships/hyperlink" Target="https://en.wikipedia.org/wiki/Solar_wind" TargetMode="External"/><Relationship Id="rId10" Type="http://schemas.openxmlformats.org/officeDocument/2006/relationships/hyperlink" Target="https://en.wikipedia.org/wiki/Solar_maximum" TargetMode="External"/><Relationship Id="rId4" Type="http://schemas.openxmlformats.org/officeDocument/2006/relationships/hyperlink" Target="https://en.wikipedia.org/wiki/Corona" TargetMode="External"/><Relationship Id="rId9" Type="http://schemas.openxmlformats.org/officeDocument/2006/relationships/hyperlink" Target="https://en.wikipedia.org/wiki/Sunspot" TargetMode="Externa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en.wikipedia.org/wiki/Sunspots" TargetMode="External"/><Relationship Id="rId3" Type="http://schemas.openxmlformats.org/officeDocument/2006/relationships/hyperlink" Target="https://en.wikipedia.org/wiki/Corona" TargetMode="External"/><Relationship Id="rId7" Type="http://schemas.openxmlformats.org/officeDocument/2006/relationships/hyperlink" Target="https://en.wikipedia.org/wiki/Solar_cycle"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en.wikipedia.org/wiki/Magnetic" TargetMode="External"/><Relationship Id="rId5" Type="http://schemas.openxmlformats.org/officeDocument/2006/relationships/hyperlink" Target="https://en.wikipedia.org/wiki/Sun" TargetMode="External"/><Relationship Id="rId4" Type="http://schemas.openxmlformats.org/officeDocument/2006/relationships/hyperlink" Target="https://en.wikipedia.org/wiki/Solar_transition_region" TargetMode="External"/><Relationship Id="rId9" Type="http://schemas.openxmlformats.org/officeDocument/2006/relationships/hyperlink" Target="https://en.wikipedia.org/wiki/Photosphere"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en.wikipedia.org/wiki/Coronal_hole"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en.wikipedia.org/wiki/Magnetic_fields" TargetMode="External"/><Relationship Id="rId5" Type="http://schemas.openxmlformats.org/officeDocument/2006/relationships/hyperlink" Target="https://en.wikipedia.org/wiki/Plasma_(physics)" TargetMode="External"/><Relationship Id="rId4" Type="http://schemas.openxmlformats.org/officeDocument/2006/relationships/hyperlink" Target="https://en.wikipedia.org/wiki/Corona"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n.wikipedia.org/wiki/Transition_Region_and_Coronal_Explorer"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en.wikipedia.org/wiki/Moreton_wave" TargetMode="External"/><Relationship Id="rId13" Type="http://schemas.openxmlformats.org/officeDocument/2006/relationships/hyperlink" Target="https://en.wikipedia.org/wiki/Burbank,_California" TargetMode="External"/><Relationship Id="rId18" Type="http://schemas.openxmlformats.org/officeDocument/2006/relationships/hyperlink" Target="https://en.wikipedia.org/wiki/Magnetohydrodynamics" TargetMode="External"/><Relationship Id="rId3" Type="http://schemas.openxmlformats.org/officeDocument/2006/relationships/hyperlink" Target="https://en.wikipedia.org/wiki/Chromosphere" TargetMode="External"/><Relationship Id="rId21" Type="http://schemas.openxmlformats.org/officeDocument/2006/relationships/hyperlink" Target="https://en.wikipedia.org/wiki/Speed" TargetMode="External"/><Relationship Id="rId7" Type="http://schemas.openxmlformats.org/officeDocument/2006/relationships/hyperlink" Target="https://en.wikipedia.org/wiki/Tsunami" TargetMode="External"/><Relationship Id="rId12" Type="http://schemas.openxmlformats.org/officeDocument/2006/relationships/hyperlink" Target="https://en.wikipedia.org/wiki/Lockheed_Martin_Solar_and_Astrophysics_Laboratory_(LMSAL)" TargetMode="External"/><Relationship Id="rId17" Type="http://schemas.openxmlformats.org/officeDocument/2006/relationships/hyperlink" Target="https://en.wikipedia.org/wiki/Extreme_ultraviolet_Imaging_Telescope" TargetMode="External"/><Relationship Id="rId2" Type="http://schemas.openxmlformats.org/officeDocument/2006/relationships/slide" Target="../slides/slide45.xml"/><Relationship Id="rId16" Type="http://schemas.openxmlformats.org/officeDocument/2006/relationships/hyperlink" Target="https://en.wikipedia.org/wiki/Solar_and_Heliospheric_Observatory" TargetMode="External"/><Relationship Id="rId20" Type="http://schemas.openxmlformats.org/officeDocument/2006/relationships/hyperlink" Target="https://en.wikipedia.org/wiki/Coronal_mass_ejection" TargetMode="External"/><Relationship Id="rId1" Type="http://schemas.openxmlformats.org/officeDocument/2006/relationships/notesMaster" Target="../notesMasters/notesMaster1.xml"/><Relationship Id="rId6" Type="http://schemas.openxmlformats.org/officeDocument/2006/relationships/hyperlink" Target="https://en.wikipedia.org/wiki/Sun" TargetMode="External"/><Relationship Id="rId11" Type="http://schemas.openxmlformats.org/officeDocument/2006/relationships/hyperlink" Target="https://en.wikipedia.org/w/index.php?title=Gail_Moreton&amp;action=edit&amp;redlink=1" TargetMode="External"/><Relationship Id="rId24" Type="http://schemas.openxmlformats.org/officeDocument/2006/relationships/hyperlink" Target="https://en.wikipedia.org/wiki/H%CE%B1" TargetMode="External"/><Relationship Id="rId5" Type="http://schemas.openxmlformats.org/officeDocument/2006/relationships/hyperlink" Target="https://en.wikipedia.org/wiki/Shock_wave" TargetMode="External"/><Relationship Id="rId15" Type="http://schemas.openxmlformats.org/officeDocument/2006/relationships/hyperlink" Target="https://en.wikipedia.org/wiki/Balmer_series" TargetMode="External"/><Relationship Id="rId23" Type="http://schemas.openxmlformats.org/officeDocument/2006/relationships/hyperlink" Target="https://en.wikipedia.org/w/index.php?title=Type_II_radio_bursts&amp;action=edit&amp;redlink=1" TargetMode="External"/><Relationship Id="rId10" Type="http://schemas.openxmlformats.org/officeDocument/2006/relationships/hyperlink" Target="https://en.wikipedia.org/wiki/United_States_of_America" TargetMode="External"/><Relationship Id="rId19" Type="http://schemas.openxmlformats.org/officeDocument/2006/relationships/hyperlink" Target="https://en.wikipedia.org/wiki/STEREO" TargetMode="External"/><Relationship Id="rId4" Type="http://schemas.openxmlformats.org/officeDocument/2006/relationships/hyperlink" Target="https://en.wikipedia.org/wiki/Corona" TargetMode="External"/><Relationship Id="rId9" Type="http://schemas.openxmlformats.org/officeDocument/2006/relationships/hyperlink" Target="https://en.wikipedia.org/wiki/Solar_flares" TargetMode="External"/><Relationship Id="rId14" Type="http://schemas.openxmlformats.org/officeDocument/2006/relationships/hyperlink" Target="https://en.wikipedia.org/wiki/Time-lapse_photography" TargetMode="External"/><Relationship Id="rId22" Type="http://schemas.openxmlformats.org/officeDocument/2006/relationships/hyperlink" Target="https://en.wikipedia.org/w/index.php?title=Yutaka_Uchida&amp;action=edit&amp;redlink=1" TargetMode="Externa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en.wikipedia.org/wiki/Vatican_Observatory" TargetMode="External"/><Relationship Id="rId13" Type="http://schemas.openxmlformats.org/officeDocument/2006/relationships/hyperlink" Target="https://en.wikipedia.org/wiki/Solar_wind" TargetMode="External"/><Relationship Id="rId3" Type="http://schemas.openxmlformats.org/officeDocument/2006/relationships/hyperlink" Target="https://en.wikipedia.org/wiki/Solar_physics" TargetMode="External"/><Relationship Id="rId7" Type="http://schemas.openxmlformats.org/officeDocument/2006/relationships/hyperlink" Target="https://en.wikipedia.org/wiki/Angelo_Secchi" TargetMode="External"/><Relationship Id="rId12" Type="http://schemas.openxmlformats.org/officeDocument/2006/relationships/hyperlink" Target="https://en.wikipedia.org/wiki/Mass_flux"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en.wikipedia.org/wiki/Photosphere" TargetMode="External"/><Relationship Id="rId11" Type="http://schemas.openxmlformats.org/officeDocument/2006/relationships/hyperlink" Target="https://en.wikipedia.org/wiki/Magnetic_flux" TargetMode="External"/><Relationship Id="rId5" Type="http://schemas.openxmlformats.org/officeDocument/2006/relationships/hyperlink" Target="https://en.wikipedia.org/wiki/Sun" TargetMode="External"/><Relationship Id="rId10" Type="http://schemas.openxmlformats.org/officeDocument/2006/relationships/hyperlink" Target="https://en.wikipedia.org/wiki/Solar_limb" TargetMode="External"/><Relationship Id="rId4" Type="http://schemas.openxmlformats.org/officeDocument/2006/relationships/hyperlink" Target="https://en.wikipedia.org/wiki/Chromosphere" TargetMode="External"/><Relationship Id="rId9" Type="http://schemas.openxmlformats.org/officeDocument/2006/relationships/hyperlink" Target="https://en.wikipedia.org/wiki/Spicule_(solar_physics)" TargetMode="Externa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en.wikipedia.org/wiki/Plage_(astronomy)" TargetMode="External"/><Relationship Id="rId3" Type="http://schemas.openxmlformats.org/officeDocument/2006/relationships/hyperlink" Target="https://en.wikipedia.org/wiki/Chromosphere" TargetMode="External"/><Relationship Id="rId7" Type="http://schemas.openxmlformats.org/officeDocument/2006/relationships/hyperlink" Target="https://en.wikipedia.org/wiki/Solar_constant"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en.wikipedia.org/wiki/Faculae" TargetMode="External"/><Relationship Id="rId5" Type="http://schemas.openxmlformats.org/officeDocument/2006/relationships/hyperlink" Target="https://en.wikipedia.org/wiki/Sunspots" TargetMode="External"/><Relationship Id="rId4" Type="http://schemas.openxmlformats.org/officeDocument/2006/relationships/hyperlink" Target="https://en.wikipedia.org/wiki/Sun" TargetMode="Externa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en.wikipedia.org/wiki/Coronal_mass_ejection" TargetMode="External"/><Relationship Id="rId13" Type="http://schemas.openxmlformats.org/officeDocument/2006/relationships/hyperlink" Target="https://en.wikipedia.org/wiki/Chromosphere" TargetMode="External"/><Relationship Id="rId18" Type="http://schemas.openxmlformats.org/officeDocument/2006/relationships/hyperlink" Target="https://en.wikipedia.org/wiki/Electron" TargetMode="External"/><Relationship Id="rId26" Type="http://schemas.openxmlformats.org/officeDocument/2006/relationships/hyperlink" Target="https://en.wikipedia.org/wiki/Gamma_ray" TargetMode="External"/><Relationship Id="rId3" Type="http://schemas.openxmlformats.org/officeDocument/2006/relationships/hyperlink" Target="https://en.wikipedia.org/wiki/Solar_Dynamics_Observatory" TargetMode="External"/><Relationship Id="rId21" Type="http://schemas.openxmlformats.org/officeDocument/2006/relationships/hyperlink" Target="https://en.wikipedia.org/wiki/Speed_of_light" TargetMode="External"/><Relationship Id="rId7" Type="http://schemas.openxmlformats.org/officeDocument/2006/relationships/hyperlink" Target="https://en.wikipedia.org/wiki/Comet_Shoemaker%E2%80%93Levy_9" TargetMode="External"/><Relationship Id="rId12" Type="http://schemas.openxmlformats.org/officeDocument/2006/relationships/hyperlink" Target="https://en.wikipedia.org/wiki/Photosphere" TargetMode="External"/><Relationship Id="rId17" Type="http://schemas.openxmlformats.org/officeDocument/2006/relationships/hyperlink" Target="https://en.wikipedia.org/wiki/Cosmic-ray" TargetMode="External"/><Relationship Id="rId25" Type="http://schemas.openxmlformats.org/officeDocument/2006/relationships/hyperlink" Target="https://en.wikipedia.org/wiki/Radio_frequency" TargetMode="External"/><Relationship Id="rId33" Type="http://schemas.openxmlformats.org/officeDocument/2006/relationships/hyperlink" Target="https://en.wikipedia.org/wiki/Nuclear_electromagnetic_pulse" TargetMode="External"/><Relationship Id="rId2" Type="http://schemas.openxmlformats.org/officeDocument/2006/relationships/slide" Target="../slides/slide48.xml"/><Relationship Id="rId16" Type="http://schemas.openxmlformats.org/officeDocument/2006/relationships/hyperlink" Target="https://en.wikipedia.org/wiki/Kelvin" TargetMode="External"/><Relationship Id="rId20" Type="http://schemas.openxmlformats.org/officeDocument/2006/relationships/hyperlink" Target="https://en.wikipedia.org/wiki/Ion" TargetMode="External"/><Relationship Id="rId29" Type="http://schemas.openxmlformats.org/officeDocument/2006/relationships/hyperlink" Target="https://en.wikipedia.org/wiki/Ionosphere" TargetMode="External"/><Relationship Id="rId1" Type="http://schemas.openxmlformats.org/officeDocument/2006/relationships/notesMaster" Target="../notesMasters/notesMaster1.xml"/><Relationship Id="rId6" Type="http://schemas.openxmlformats.org/officeDocument/2006/relationships/hyperlink" Target="https://en.wikipedia.org/wiki/Energy" TargetMode="External"/><Relationship Id="rId11" Type="http://schemas.openxmlformats.org/officeDocument/2006/relationships/hyperlink" Target="https://en.wikipedia.org/wiki/Flare_star" TargetMode="External"/><Relationship Id="rId24" Type="http://schemas.openxmlformats.org/officeDocument/2006/relationships/hyperlink" Target="https://en.wikipedia.org/wiki/Wavelength" TargetMode="External"/><Relationship Id="rId32" Type="http://schemas.openxmlformats.org/officeDocument/2006/relationships/hyperlink" Target="https://en.wikipedia.org/wiki/Solar_storm_of_2012" TargetMode="External"/><Relationship Id="rId5" Type="http://schemas.openxmlformats.org/officeDocument/2006/relationships/hyperlink" Target="https://en.wikipedia.org/wiki/Joule" TargetMode="External"/><Relationship Id="rId15" Type="http://schemas.openxmlformats.org/officeDocument/2006/relationships/hyperlink" Target="https://en.wikipedia.org/wiki/Plasma_(physics)" TargetMode="External"/><Relationship Id="rId23" Type="http://schemas.openxmlformats.org/officeDocument/2006/relationships/hyperlink" Target="https://en.wikipedia.org/wiki/Electromagnetic_spectrum" TargetMode="External"/><Relationship Id="rId28" Type="http://schemas.openxmlformats.org/officeDocument/2006/relationships/hyperlink" Target="https://en.wikipedia.org/wiki/Coronal_mass_ejections" TargetMode="External"/><Relationship Id="rId10" Type="http://schemas.openxmlformats.org/officeDocument/2006/relationships/hyperlink" Target="https://en.wikipedia.org/wiki/Earth" TargetMode="External"/><Relationship Id="rId19" Type="http://schemas.openxmlformats.org/officeDocument/2006/relationships/hyperlink" Target="https://en.wikipedia.org/wiki/Proton" TargetMode="External"/><Relationship Id="rId31" Type="http://schemas.openxmlformats.org/officeDocument/2006/relationships/hyperlink" Target="https://en.wikipedia.org/wiki/Solar_cycle" TargetMode="External"/><Relationship Id="rId4" Type="http://schemas.openxmlformats.org/officeDocument/2006/relationships/hyperlink" Target="https://en.wikipedia.org/wiki/Sun" TargetMode="External"/><Relationship Id="rId9" Type="http://schemas.openxmlformats.org/officeDocument/2006/relationships/hyperlink" Target="https://en.wikipedia.org/wiki/Solar_flare" TargetMode="External"/><Relationship Id="rId14" Type="http://schemas.openxmlformats.org/officeDocument/2006/relationships/hyperlink" Target="https://en.wikipedia.org/wiki/Corona" TargetMode="External"/><Relationship Id="rId22" Type="http://schemas.openxmlformats.org/officeDocument/2006/relationships/hyperlink" Target="https://en.wikipedia.org/wiki/Electromagnetic_radiation" TargetMode="External"/><Relationship Id="rId27" Type="http://schemas.openxmlformats.org/officeDocument/2006/relationships/hyperlink" Target="https://en.wikipedia.org/wiki/Sunspot" TargetMode="External"/><Relationship Id="rId30" Type="http://schemas.openxmlformats.org/officeDocument/2006/relationships/hyperlink" Target="https://en.wikipedia.org/wiki/Richard_Christopher_Carrington" TargetMode="Externa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www.sungazer.net/1126.html" TargetMode="External"/><Relationship Id="rId13" Type="http://schemas.openxmlformats.org/officeDocument/2006/relationships/hyperlink" Target="http://www.spaceweather.com/glossary/halpha.html" TargetMode="External"/><Relationship Id="rId3" Type="http://schemas.openxmlformats.org/officeDocument/2006/relationships/hyperlink" Target="http://solar.physics.montana.edu/YPOP/Program/hfilament.html" TargetMode="External"/><Relationship Id="rId7" Type="http://schemas.openxmlformats.org/officeDocument/2006/relationships/hyperlink" Target="http://apod.nasa.gov/apod/ap000110.html" TargetMode="External"/><Relationship Id="rId12" Type="http://schemas.openxmlformats.org/officeDocument/2006/relationships/hyperlink" Target="http://solar-center.stanford.edu/cgi-bin/quiz2.pl/granule_quiz.html"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cience.nasa.gov/ssl/pad/solar/the_key.htm" TargetMode="External"/><Relationship Id="rId11" Type="http://schemas.openxmlformats.org/officeDocument/2006/relationships/hyperlink" Target="http://csep10.phys.utk.edu/astr162/lect/sun/prominences.html" TargetMode="External"/><Relationship Id="rId5" Type="http://schemas.openxmlformats.org/officeDocument/2006/relationships/hyperlink" Target="http://csep10.phys.utk.edu/astr162/lect/light/ionization.html" TargetMode="External"/><Relationship Id="rId10" Type="http://schemas.openxmlformats.org/officeDocument/2006/relationships/hyperlink" Target="http://apod.nasa.gov/apod/ap040725.html" TargetMode="External"/><Relationship Id="rId4" Type="http://schemas.openxmlformats.org/officeDocument/2006/relationships/hyperlink" Target="http://apod.nasa.gov/apod/ap030707.html" TargetMode="External"/><Relationship Id="rId9" Type="http://schemas.openxmlformats.org/officeDocument/2006/relationships/hyperlink" Target="http://www.nineplanets.org/sol.html" TargetMode="External"/><Relationship Id="rId14" Type="http://schemas.openxmlformats.org/officeDocument/2006/relationships/hyperlink" Target="http://pearl1.lanl.gov/periodic/elements/1.html"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en.wikipedia.org/wiki/Visible_spectrum" TargetMode="External"/><Relationship Id="rId13" Type="http://schemas.openxmlformats.org/officeDocument/2006/relationships/hyperlink" Target="https://en.wikipedia.org/wiki/Solar_cycle" TargetMode="External"/><Relationship Id="rId18" Type="http://schemas.openxmlformats.org/officeDocument/2006/relationships/hyperlink" Target="https://en.wikipedia.org/wiki/Coronal_mass_ejections" TargetMode="External"/><Relationship Id="rId3" Type="http://schemas.openxmlformats.org/officeDocument/2006/relationships/hyperlink" Target="http://www.nasa.gov/audience/formedia/features/MP_Photo_Guidelines.html" TargetMode="External"/><Relationship Id="rId7" Type="http://schemas.openxmlformats.org/officeDocument/2006/relationships/hyperlink" Target="https://en.wikipedia.org/wiki/Sun" TargetMode="External"/><Relationship Id="rId12" Type="http://schemas.openxmlformats.org/officeDocument/2006/relationships/hyperlink" Target="https://en.wikipedia.org/wiki/Sunspot" TargetMode="External"/><Relationship Id="rId17" Type="http://schemas.openxmlformats.org/officeDocument/2006/relationships/hyperlink" Target="https://en.wikipedia.org/wiki/Solar_flares" TargetMode="External"/><Relationship Id="rId2" Type="http://schemas.openxmlformats.org/officeDocument/2006/relationships/slide" Target="../slides/slide51.xml"/><Relationship Id="rId16" Type="http://schemas.openxmlformats.org/officeDocument/2006/relationships/hyperlink" Target="https://en.wikipedia.org/wiki/Magnetic_Reconnection" TargetMode="External"/><Relationship Id="rId20" Type="http://schemas.openxmlformats.org/officeDocument/2006/relationships/hyperlink" Target="https://en.wikipedia.org/wiki/Starspot" TargetMode="External"/><Relationship Id="rId1" Type="http://schemas.openxmlformats.org/officeDocument/2006/relationships/notesMaster" Target="../notesMasters/notesMaster1.xml"/><Relationship Id="rId6" Type="http://schemas.openxmlformats.org/officeDocument/2006/relationships/hyperlink" Target="https://en.wikipedia.org/wiki/Photosphere" TargetMode="External"/><Relationship Id="rId11" Type="http://schemas.openxmlformats.org/officeDocument/2006/relationships/hyperlink" Target="https://en.wikipedia.org/wiki/Polarity_(physics)" TargetMode="External"/><Relationship Id="rId5" Type="http://schemas.openxmlformats.org/officeDocument/2006/relationships/hyperlink" Target="https://en.wikipedia.org/wiki/Phenomena" TargetMode="External"/><Relationship Id="rId15" Type="http://schemas.openxmlformats.org/officeDocument/2006/relationships/hyperlink" Target="https://en.wikipedia.org/wiki/Coronal_loop" TargetMode="External"/><Relationship Id="rId10" Type="http://schemas.openxmlformats.org/officeDocument/2006/relationships/hyperlink" Target="https://en.wikipedia.org/wiki/Convection" TargetMode="External"/><Relationship Id="rId19" Type="http://schemas.openxmlformats.org/officeDocument/2006/relationships/hyperlink" Target="https://en.wikipedia.org/wiki/Star" TargetMode="External"/><Relationship Id="rId4" Type="http://schemas.openxmlformats.org/officeDocument/2006/relationships/hyperlink" Target="http://www.nasa.gov/centers/goddard/home/index.html" TargetMode="External"/><Relationship Id="rId9" Type="http://schemas.openxmlformats.org/officeDocument/2006/relationships/hyperlink" Target="https://en.wikipedia.org/wiki/Magnetism" TargetMode="External"/><Relationship Id="rId14" Type="http://schemas.openxmlformats.org/officeDocument/2006/relationships/hyperlink" Target="https://en.wikipedia.org/wiki/Telescope"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olarscience.msfc.nasa.gov/SunspotCycle.shtml"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olarscience.msfc.nasa.gov/images/SVST_granulation.mpg"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olarscience.msfc.nasa.gov/Helioseismology.shtml"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olarscience.msfc.nasa.gov/images/SVST_granulation.mpg"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olarscience.msfc.nasa.gov/Helioseismology.shtml"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olarscience.msfc.nasa.gov/feature2.shtml"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8" Type="http://schemas.openxmlformats.org/officeDocument/2006/relationships/hyperlink" Target="https://en.wikipedia.org/wiki/Temperature" TargetMode="External"/><Relationship Id="rId3" Type="http://schemas.openxmlformats.org/officeDocument/2006/relationships/hyperlink" Target="http://solarscience.msfc.nasa.gov/feature1.shtml" TargetMode="External"/><Relationship Id="rId7" Type="http://schemas.openxmlformats.org/officeDocument/2006/relationships/hyperlink" Target="https://en.wikipedia.org/wiki/Schwarzschild_criterion"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en.wikipedia.org/wiki/Radiation_zone" TargetMode="External"/><Relationship Id="rId5" Type="http://schemas.openxmlformats.org/officeDocument/2006/relationships/hyperlink" Target="https://en.wikipedia.org/wiki/Convection" TargetMode="External"/><Relationship Id="rId10" Type="http://schemas.openxmlformats.org/officeDocument/2006/relationships/hyperlink" Target="https://en.wikipedia.org/wiki/Heat_capacity" TargetMode="External"/><Relationship Id="rId4" Type="http://schemas.openxmlformats.org/officeDocument/2006/relationships/hyperlink" Target="https://en.wikipedia.org/wiki/Star" TargetMode="External"/><Relationship Id="rId9" Type="http://schemas.openxmlformats.org/officeDocument/2006/relationships/hyperlink" Target="https://en.wikipedia.org/wiki/Gradient" TargetMode="Externa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s://en.wikipedia.org/wiki/Convection_zone" TargetMode="External"/><Relationship Id="rId13" Type="http://schemas.openxmlformats.org/officeDocument/2006/relationships/hyperlink" Target="https://en.wikipedia.org/wiki/Toroidal_and_poloidal" TargetMode="External"/><Relationship Id="rId3" Type="http://schemas.openxmlformats.org/officeDocument/2006/relationships/hyperlink" Target="http://solarscience.msfc.nasa.gov/dynamo.shtml" TargetMode="External"/><Relationship Id="rId7" Type="http://schemas.openxmlformats.org/officeDocument/2006/relationships/hyperlink" Target="https://en.wikipedia.org/wiki/Differential_rotation" TargetMode="External"/><Relationship Id="rId12" Type="http://schemas.openxmlformats.org/officeDocument/2006/relationships/hyperlink" Target="https://en.wikipedia.org/wiki/Solar_dynamo" TargetMode="External"/><Relationship Id="rId17" Type="http://schemas.openxmlformats.org/officeDocument/2006/relationships/hyperlink" Target="https://en.wikipedia.org/wiki/Thermocline" TargetMode="External"/><Relationship Id="rId2" Type="http://schemas.openxmlformats.org/officeDocument/2006/relationships/slide" Target="../slides/slide57.xml"/><Relationship Id="rId16" Type="http://schemas.openxmlformats.org/officeDocument/2006/relationships/hyperlink" Target="https://en.wikipedia.org/wiki/Tachocline" TargetMode="External"/><Relationship Id="rId1" Type="http://schemas.openxmlformats.org/officeDocument/2006/relationships/notesMaster" Target="../notesMasters/notesMaster1.xml"/><Relationship Id="rId6" Type="http://schemas.openxmlformats.org/officeDocument/2006/relationships/hyperlink" Target="https://en.wikipedia.org/wiki/Radiation_zone" TargetMode="External"/><Relationship Id="rId11" Type="http://schemas.openxmlformats.org/officeDocument/2006/relationships/hyperlink" Target="https://en.wikipedia.org/wiki/Helioseismology" TargetMode="External"/><Relationship Id="rId5" Type="http://schemas.openxmlformats.org/officeDocument/2006/relationships/hyperlink" Target="https://en.wikipedia.org/wiki/Sun" TargetMode="External"/><Relationship Id="rId15" Type="http://schemas.openxmlformats.org/officeDocument/2006/relationships/hyperlink" Target="https://en.wikipedia.org/w/index.php?title=Jean-Paul_Zahn&amp;action=edit&amp;redlink=1" TargetMode="External"/><Relationship Id="rId10" Type="http://schemas.openxmlformats.org/officeDocument/2006/relationships/hyperlink" Target="https://en.wikipedia.org/wiki/Fossil_stellar_magnetic_field" TargetMode="External"/><Relationship Id="rId4" Type="http://schemas.openxmlformats.org/officeDocument/2006/relationships/hyperlink" Target="http://gong.nso.edu/" TargetMode="External"/><Relationship Id="rId9" Type="http://schemas.openxmlformats.org/officeDocument/2006/relationships/hyperlink" Target="https://en.wikipedia.org/wiki/Shear_(fluid)" TargetMode="External"/><Relationship Id="rId14" Type="http://schemas.openxmlformats.org/officeDocument/2006/relationships/hyperlink" Target="https://en.wikipedia.org/wiki/Edward_Spiegel"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8" Type="http://schemas.openxmlformats.org/officeDocument/2006/relationships/hyperlink" Target="https://en.wikipedia.org/wiki/Plasma_(physics)" TargetMode="External"/><Relationship Id="rId13" Type="http://schemas.openxmlformats.org/officeDocument/2006/relationships/hyperlink" Target="https://en.wikipedia.org/wiki/Fusion_power" TargetMode="External"/><Relationship Id="rId18" Type="http://schemas.openxmlformats.org/officeDocument/2006/relationships/hyperlink" Target="https://en.wikipedia.org/wiki/Helium_nuclei" TargetMode="External"/><Relationship Id="rId26" Type="http://schemas.openxmlformats.org/officeDocument/2006/relationships/hyperlink" Target="https://en.wikipedia.org/wiki/Stefan%E2%80%93Boltzmann_law" TargetMode="External"/><Relationship Id="rId3" Type="http://schemas.openxmlformats.org/officeDocument/2006/relationships/hyperlink" Target="https://en.wikipedia.org/wiki/Solar_radius" TargetMode="External"/><Relationship Id="rId21" Type="http://schemas.openxmlformats.org/officeDocument/2006/relationships/hyperlink" Target="https://en.wikipedia.org/wiki/Solar_neutrino" TargetMode="External"/><Relationship Id="rId7" Type="http://schemas.openxmlformats.org/officeDocument/2006/relationships/hyperlink" Target="https://en.wikipedia.org/wiki/Water" TargetMode="External"/><Relationship Id="rId12" Type="http://schemas.openxmlformats.org/officeDocument/2006/relationships/hyperlink" Target="https://en.wikipedia.org/wiki/Pounds_per_square_inch" TargetMode="External"/><Relationship Id="rId17" Type="http://schemas.openxmlformats.org/officeDocument/2006/relationships/hyperlink" Target="https://en.wikipedia.org/wiki/Hydrogen_nuclei" TargetMode="External"/><Relationship Id="rId25" Type="http://schemas.openxmlformats.org/officeDocument/2006/relationships/hyperlink" Target="https://en.wikipedia.org/wiki/Composting" TargetMode="External"/><Relationship Id="rId2" Type="http://schemas.openxmlformats.org/officeDocument/2006/relationships/slide" Target="../slides/slide59.xml"/><Relationship Id="rId16" Type="http://schemas.openxmlformats.org/officeDocument/2006/relationships/hyperlink" Target="https://en.wikipedia.org/wiki/Proton" TargetMode="External"/><Relationship Id="rId20" Type="http://schemas.openxmlformats.org/officeDocument/2006/relationships/hyperlink" Target="https://en.wikipedia.org/wiki/Nuclear_fusion" TargetMode="External"/><Relationship Id="rId1" Type="http://schemas.openxmlformats.org/officeDocument/2006/relationships/notesMaster" Target="../notesMasters/notesMaster1.xml"/><Relationship Id="rId6" Type="http://schemas.openxmlformats.org/officeDocument/2006/relationships/hyperlink" Target="https://en.wikipedia.org/wiki/Solar_System" TargetMode="External"/><Relationship Id="rId11" Type="http://schemas.openxmlformats.org/officeDocument/2006/relationships/hyperlink" Target="https://en.wikipedia.org/wiki/Pascal_(unit)" TargetMode="External"/><Relationship Id="rId24" Type="http://schemas.openxmlformats.org/officeDocument/2006/relationships/hyperlink" Target="https://en.wikipedia.org/wiki/Kinetic_energy" TargetMode="External"/><Relationship Id="rId5" Type="http://schemas.openxmlformats.org/officeDocument/2006/relationships/hyperlink" Target="https://en.wikipedia.org/wiki/Sun" TargetMode="External"/><Relationship Id="rId15" Type="http://schemas.openxmlformats.org/officeDocument/2006/relationships/hyperlink" Target="https://en.wikipedia.org/wiki/CNO_cycle" TargetMode="External"/><Relationship Id="rId23" Type="http://schemas.openxmlformats.org/officeDocument/2006/relationships/hyperlink" Target="https://en.wikipedia.org/wiki/Sunlight" TargetMode="External"/><Relationship Id="rId10" Type="http://schemas.openxmlformats.org/officeDocument/2006/relationships/hyperlink" Target="https://en.wikipedia.org/wiki/Peta-" TargetMode="External"/><Relationship Id="rId19" Type="http://schemas.openxmlformats.org/officeDocument/2006/relationships/hyperlink" Target="https://en.wikipedia.org/wiki/Heat" TargetMode="External"/><Relationship Id="rId4" Type="http://schemas.openxmlformats.org/officeDocument/2006/relationships/hyperlink" Target="https://en.wikipedia.org/wiki/Solar_core" TargetMode="External"/><Relationship Id="rId9" Type="http://schemas.openxmlformats.org/officeDocument/2006/relationships/hyperlink" Target="https://en.wikipedia.org/wiki/Bar_(unit)" TargetMode="External"/><Relationship Id="rId14" Type="http://schemas.openxmlformats.org/officeDocument/2006/relationships/hyperlink" Target="https://en.wikipedia.org/wiki/Proton-proton_chain_reaction" TargetMode="External"/><Relationship Id="rId22" Type="http://schemas.openxmlformats.org/officeDocument/2006/relationships/hyperlink" Target="https://en.wikipedia.org/wiki/Solar_photosphere"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8" Type="http://schemas.openxmlformats.org/officeDocument/2006/relationships/hyperlink" Target="https://en.wikipedia.org/wiki/Photosphere" TargetMode="External"/><Relationship Id="rId13" Type="http://schemas.openxmlformats.org/officeDocument/2006/relationships/hyperlink" Target="https://en.wikipedia.org/wiki/Satellite" TargetMode="External"/><Relationship Id="rId18" Type="http://schemas.openxmlformats.org/officeDocument/2006/relationships/hyperlink" Target="https://en.wikipedia.org/wiki/Arc_minute" TargetMode="External"/><Relationship Id="rId26" Type="http://schemas.openxmlformats.org/officeDocument/2006/relationships/hyperlink" Target="https://en.wikipedia.org/wiki/Kelvin" TargetMode="External"/><Relationship Id="rId3" Type="http://schemas.openxmlformats.org/officeDocument/2006/relationships/hyperlink" Target="https://commons.wikimedia.org/wiki/TRACE" TargetMode="External"/><Relationship Id="rId21" Type="http://schemas.openxmlformats.org/officeDocument/2006/relationships/hyperlink" Target="https://en.wikipedia.org/wiki/Visible_light" TargetMode="External"/><Relationship Id="rId7" Type="http://schemas.openxmlformats.org/officeDocument/2006/relationships/hyperlink" Target="https://en.wikipedia.org/wiki/Sun" TargetMode="External"/><Relationship Id="rId12" Type="http://schemas.openxmlformats.org/officeDocument/2006/relationships/hyperlink" Target="https://en.wikipedia.org/wiki/TRACE" TargetMode="External"/><Relationship Id="rId17" Type="http://schemas.openxmlformats.org/officeDocument/2006/relationships/hyperlink" Target="https://en.wikipedia.org/wiki/Charge-coupled_device" TargetMode="External"/><Relationship Id="rId25" Type="http://schemas.openxmlformats.org/officeDocument/2006/relationships/hyperlink" Target="https://en.wikipedia.org/wiki/Plasma_(physics)" TargetMode="External"/><Relationship Id="rId2" Type="http://schemas.openxmlformats.org/officeDocument/2006/relationships/slide" Target="../slides/slide63.xml"/><Relationship Id="rId16" Type="http://schemas.openxmlformats.org/officeDocument/2006/relationships/hyperlink" Target="https://en.wikipedia.org/wiki/Smithsonian_Astrophysical_Observatory" TargetMode="External"/><Relationship Id="rId20" Type="http://schemas.openxmlformats.org/officeDocument/2006/relationships/hyperlink" Target="https://en.wikipedia.org/wiki/Correlated" TargetMode="External"/><Relationship Id="rId29" Type="http://schemas.openxmlformats.org/officeDocument/2006/relationships/hyperlink" Target="https://en.wikipedia.org/wiki/NIXT" TargetMode="External"/><Relationship Id="rId1" Type="http://schemas.openxmlformats.org/officeDocument/2006/relationships/notesMaster" Target="../notesMasters/notesMaster1.xml"/><Relationship Id="rId6" Type="http://schemas.openxmlformats.org/officeDocument/2006/relationships/hyperlink" Target="https://en.wikipedia.org/wiki/Solar_observatory" TargetMode="External"/><Relationship Id="rId11" Type="http://schemas.openxmlformats.org/officeDocument/2006/relationships/hyperlink" Target="https://en.wikipedia.org/wiki/Small_Explorer_program" TargetMode="External"/><Relationship Id="rId24" Type="http://schemas.openxmlformats.org/officeDocument/2006/relationships/hyperlink" Target="https://en.wikipedia.org/wiki/Passband" TargetMode="External"/><Relationship Id="rId5" Type="http://schemas.openxmlformats.org/officeDocument/2006/relationships/hyperlink" Target="https://en.wikipedia.org/wiki/Heliophysics" TargetMode="External"/><Relationship Id="rId15" Type="http://schemas.openxmlformats.org/officeDocument/2006/relationships/hyperlink" Target="https://en.wikipedia.org/wiki/Lockheed_Martin" TargetMode="External"/><Relationship Id="rId23" Type="http://schemas.openxmlformats.org/officeDocument/2006/relationships/hyperlink" Target="https://en.wikipedia.org/wiki/Ultraviolet" TargetMode="External"/><Relationship Id="rId28" Type="http://schemas.openxmlformats.org/officeDocument/2006/relationships/hyperlink" Target="https://en.wikipedia.org/wiki/MSSTA" TargetMode="External"/><Relationship Id="rId10" Type="http://schemas.openxmlformats.org/officeDocument/2006/relationships/hyperlink" Target="https://en.wikipedia.org/wiki/Coronal_loop" TargetMode="External"/><Relationship Id="rId19" Type="http://schemas.openxmlformats.org/officeDocument/2006/relationships/hyperlink" Target="https://en.wikipedia.org/wiki/Field_of_view" TargetMode="External"/><Relationship Id="rId4" Type="http://schemas.openxmlformats.org/officeDocument/2006/relationships/hyperlink" Target="https://en.wikipedia.org/wiki/NASA" TargetMode="External"/><Relationship Id="rId9" Type="http://schemas.openxmlformats.org/officeDocument/2006/relationships/hyperlink" Target="https://en.wikipedia.org/wiki/Corona" TargetMode="External"/><Relationship Id="rId14" Type="http://schemas.openxmlformats.org/officeDocument/2006/relationships/hyperlink" Target="https://en.wikipedia.org/wiki/Goddard_Space_Flight_Center" TargetMode="External"/><Relationship Id="rId22" Type="http://schemas.openxmlformats.org/officeDocument/2006/relationships/hyperlink" Target="https://en.wikipedia.org/wiki/Lyman_alpha_line" TargetMode="External"/><Relationship Id="rId27" Type="http://schemas.openxmlformats.org/officeDocument/2006/relationships/hyperlink" Target="https://en.wikipedia.org/wiki/Extreme_ultraviolet"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AE34BD0-7347-4F98-8CA7-B3865A42940B}" type="slidenum">
              <a:rPr lang="pt-BR" smtClean="0"/>
              <a:pPr/>
              <a:t>1</a:t>
            </a:fld>
            <a:endParaRPr lang="pt-BR" smtClean="0"/>
          </a:p>
        </p:txBody>
      </p:sp>
      <p:sp>
        <p:nvSpPr>
          <p:cNvPr id="43011" name="Text Box 2"/>
          <p:cNvSpPr txBox="1">
            <a:spLocks noChangeArrowheads="1"/>
          </p:cNvSpPr>
          <p:nvPr/>
        </p:nvSpPr>
        <p:spPr bwMode="auto">
          <a:xfrm>
            <a:off x="1190625" y="835025"/>
            <a:ext cx="4476750" cy="3006725"/>
          </a:xfrm>
          <a:prstGeom prst="rect">
            <a:avLst/>
          </a:prstGeom>
          <a:solidFill>
            <a:srgbClr val="FFFFFF"/>
          </a:solidFill>
          <a:ln w="9360">
            <a:solidFill>
              <a:srgbClr val="000000"/>
            </a:solidFill>
            <a:miter lim="800000"/>
            <a:headEnd/>
            <a:tailEnd/>
          </a:ln>
        </p:spPr>
        <p:txBody>
          <a:bodyPr wrap="none" anchor="ctr"/>
          <a:lstStyle/>
          <a:p>
            <a:endParaRPr lang="pt-BR"/>
          </a:p>
        </p:txBody>
      </p:sp>
      <p:sp>
        <p:nvSpPr>
          <p:cNvPr id="43012" name="Rectangle 3"/>
          <p:cNvSpPr>
            <a:spLocks noGrp="1" noChangeArrowheads="1"/>
          </p:cNvSpPr>
          <p:nvPr>
            <p:ph type="body"/>
          </p:nvPr>
        </p:nvSpPr>
        <p:spPr>
          <a:xfrm>
            <a:off x="1062038" y="4132263"/>
            <a:ext cx="4735512" cy="3333750"/>
          </a:xfrm>
          <a:noFill/>
          <a:ln/>
        </p:spPr>
        <p:txBody>
          <a:bodyPr wrap="none" anchor="ctr"/>
          <a:lstStyle/>
          <a:p>
            <a:endParaRPr lang="pt-B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https://www2.hao.ucar.edu/Education/solar-physics-historical-timeline-1600-1799</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10</a:t>
            </a:fld>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A50752-9804-4855-A19D-6DF1153B9602}" type="slidenum">
              <a:rPr lang="pt-BR"/>
              <a:pPr/>
              <a:t>12</a:t>
            </a:fld>
            <a:endParaRPr lang="pt-BR"/>
          </a:p>
        </p:txBody>
      </p:sp>
      <p:sp>
        <p:nvSpPr>
          <p:cNvPr id="46082" name="Rectangle 2"/>
          <p:cNvSpPr>
            <a:spLocks noGrp="1" noRot="1" noChangeAspect="1" noChangeArrowheads="1" noTextEdit="1"/>
          </p:cNvSpPr>
          <p:nvPr>
            <p:ph type="sldImg"/>
          </p:nvPr>
        </p:nvSpPr>
        <p:spPr>
          <a:xfrm>
            <a:off x="1265238" y="657225"/>
            <a:ext cx="4327525" cy="3244850"/>
          </a:xfrm>
          <a:ln/>
        </p:spPr>
      </p:sp>
      <p:sp>
        <p:nvSpPr>
          <p:cNvPr id="46083"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419AF0-37F1-4C28-8767-39C8C5EA888C}" type="slidenum">
              <a:rPr lang="pt-BR"/>
              <a:pPr/>
              <a:t>13</a:t>
            </a:fld>
            <a:endParaRPr lang="pt-BR"/>
          </a:p>
        </p:txBody>
      </p:sp>
      <p:sp>
        <p:nvSpPr>
          <p:cNvPr id="47106" name="Rectangle 2"/>
          <p:cNvSpPr>
            <a:spLocks noGrp="1" noRot="1" noChangeAspect="1" noChangeArrowheads="1" noTextEdit="1"/>
          </p:cNvSpPr>
          <p:nvPr>
            <p:ph type="sldImg"/>
          </p:nvPr>
        </p:nvSpPr>
        <p:spPr>
          <a:xfrm>
            <a:off x="1265238" y="657225"/>
            <a:ext cx="4327525" cy="3244850"/>
          </a:xfrm>
          <a:ln/>
        </p:spPr>
      </p:sp>
      <p:sp>
        <p:nvSpPr>
          <p:cNvPr id="47107"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8436AE-C66D-46DA-9921-903D4841B0BB}" type="slidenum">
              <a:rPr lang="pt-BR"/>
              <a:pPr/>
              <a:t>14</a:t>
            </a:fld>
            <a:endParaRPr lang="pt-BR"/>
          </a:p>
        </p:txBody>
      </p:sp>
      <p:sp>
        <p:nvSpPr>
          <p:cNvPr id="49154" name="Rectangle 2"/>
          <p:cNvSpPr>
            <a:spLocks noGrp="1" noRot="1" noChangeAspect="1" noChangeArrowheads="1" noTextEdit="1"/>
          </p:cNvSpPr>
          <p:nvPr>
            <p:ph type="sldImg"/>
          </p:nvPr>
        </p:nvSpPr>
        <p:spPr>
          <a:xfrm>
            <a:off x="1265238" y="657225"/>
            <a:ext cx="4327525" cy="3244850"/>
          </a:xfrm>
          <a:ln/>
        </p:spPr>
      </p:sp>
      <p:sp>
        <p:nvSpPr>
          <p:cNvPr id="49155"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2996C-4A5C-4AA3-8D00-7C18AA628236}" type="slidenum">
              <a:rPr lang="pt-BR"/>
              <a:pPr/>
              <a:t>15</a:t>
            </a:fld>
            <a:endParaRPr lang="pt-BR"/>
          </a:p>
        </p:txBody>
      </p:sp>
      <p:sp>
        <p:nvSpPr>
          <p:cNvPr id="51202" name="Rectangle 2"/>
          <p:cNvSpPr>
            <a:spLocks noGrp="1" noRot="1" noChangeAspect="1" noChangeArrowheads="1" noTextEdit="1"/>
          </p:cNvSpPr>
          <p:nvPr>
            <p:ph type="sldImg"/>
          </p:nvPr>
        </p:nvSpPr>
        <p:spPr>
          <a:xfrm>
            <a:off x="1265238" y="657225"/>
            <a:ext cx="4327525" cy="3244850"/>
          </a:xfrm>
          <a:ln/>
        </p:spPr>
      </p:sp>
      <p:sp>
        <p:nvSpPr>
          <p:cNvPr id="51203"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16</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17</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18</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19</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20</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a:t>https://www2.hao.ucar.edu/Education/solar-physics-historical-timeline-1800-1999</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8E63BA-BA01-4C76-B267-AF7EAC10ABFB}" type="slidenum">
              <a:rPr lang="pt-BR"/>
              <a:pPr/>
              <a:t>2</a:t>
            </a:fld>
            <a:endParaRPr lang="pt-BR"/>
          </a:p>
        </p:txBody>
      </p:sp>
      <p:sp>
        <p:nvSpPr>
          <p:cNvPr id="4098" name="Rectangle 2"/>
          <p:cNvSpPr>
            <a:spLocks noGrp="1" noRot="1" noChangeAspect="1" noChangeArrowheads="1" noTextEdit="1"/>
          </p:cNvSpPr>
          <p:nvPr>
            <p:ph type="sldImg"/>
          </p:nvPr>
        </p:nvSpPr>
        <p:spPr>
          <a:xfrm>
            <a:off x="1265238" y="657225"/>
            <a:ext cx="4327525" cy="3244850"/>
          </a:xfrm>
          <a:ln/>
        </p:spPr>
      </p:sp>
      <p:sp>
        <p:nvSpPr>
          <p:cNvPr id="4099" name="Rectangle 3"/>
          <p:cNvSpPr>
            <a:spLocks noGrp="1" noChangeArrowheads="1"/>
          </p:cNvSpPr>
          <p:nvPr>
            <p:ph type="body" idx="1"/>
          </p:nvPr>
        </p:nvSpPr>
        <p:spPr/>
        <p:txBody>
          <a:bodyPr/>
          <a:lstStyle/>
          <a:p>
            <a:r>
              <a:rPr lang="pt-BR"/>
              <a:t>http://c.tadst.com/gfx/750x500/sunrise.jpg?1</a:t>
            </a:r>
          </a:p>
          <a:p>
            <a:r>
              <a:rPr lang="pt-BR"/>
              <a:t>http://www.timeanddate.com/astronomy/about-sun-calculator.html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21</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22</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23</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24</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https://www.aip.org/history/cosmology/tools/tools-spectroscopy.htm</a:t>
            </a:r>
          </a:p>
          <a:p>
            <a:r>
              <a:rPr lang="pt-BR" dirty="0" smtClean="0"/>
              <a:t>https://en.wikipedia.org/wiki/Spectroheliograph</a:t>
            </a:r>
          </a:p>
          <a:p>
            <a:r>
              <a:rPr lang="pt-BR" dirty="0" smtClean="0"/>
              <a:t>http://bass2000.bagn.obs-mip.fr/New2003/Pages/Instruments/mh010930.064300.</a:t>
            </a:r>
            <a:r>
              <a:rPr lang="pt-BR" dirty="0" err="1" smtClean="0"/>
              <a:t>gif</a:t>
            </a:r>
            <a:endParaRPr lang="pt-BR" dirty="0" smtClean="0"/>
          </a:p>
          <a:p>
            <a:r>
              <a:rPr lang="pt-BR" dirty="0" smtClean="0"/>
              <a:t>http://bass2000.bagn.obs-mip.fr/New2003/Pages/Instruments/image_spectro_meudon.html</a:t>
            </a:r>
          </a:p>
          <a:p>
            <a:r>
              <a:rPr lang="pt-BR" dirty="0" smtClean="0"/>
              <a:t>https://en.wikisource.org/wiki/1911_Encyclopædia_Britannica/Spectroheliograph#/media/File:Britannica_Spectroheliograph_photo.jpg</a:t>
            </a:r>
          </a:p>
          <a:p>
            <a:r>
              <a:rPr lang="pt-BR" dirty="0" smtClean="0"/>
              <a:t>https://en.wikisource.org/wiki/1911_Encyclopædia_Britannica/Spectroheliograph</a:t>
            </a:r>
          </a:p>
          <a:p>
            <a:endParaRPr lang="pt-BR" dirty="0" smtClean="0"/>
          </a:p>
          <a:p>
            <a:endParaRPr lang="pt-B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25</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a:t>https://</a:t>
            </a:r>
            <a:r>
              <a:rPr lang="pt-BR" dirty="0" smtClean="0"/>
              <a:t>www2.hao.ucar.edu/Education/solar-physics-historical-timeline-1800-1999</a:t>
            </a:r>
          </a:p>
          <a:p>
            <a:r>
              <a:rPr lang="pt-BR" dirty="0" err="1" smtClean="0"/>
              <a:t>Bolometro</a:t>
            </a:r>
            <a:r>
              <a:rPr lang="pt-BR" dirty="0" smtClean="0"/>
              <a:t>: https://en.wikipedia.org/wiki/Bolometer</a:t>
            </a:r>
            <a:endParaRPr lang="pt-B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26</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http://ec.europa.eu/research/energy/euratom/index_en.</a:t>
            </a:r>
            <a:r>
              <a:rPr lang="pt-BR" dirty="0" err="1" smtClean="0"/>
              <a:t>cfm</a:t>
            </a:r>
            <a:r>
              <a:rPr lang="pt-BR" dirty="0" smtClean="0"/>
              <a:t>?</a:t>
            </a:r>
            <a:r>
              <a:rPr lang="pt-BR" dirty="0" err="1" smtClean="0"/>
              <a:t>pg</a:t>
            </a:r>
            <a:r>
              <a:rPr lang="pt-BR" dirty="0" smtClean="0"/>
              <a:t>=</a:t>
            </a:r>
            <a:r>
              <a:rPr lang="pt-BR" dirty="0" err="1" smtClean="0"/>
              <a:t>fusion&amp;section</a:t>
            </a:r>
            <a:r>
              <a:rPr lang="pt-BR" dirty="0" smtClean="0"/>
              <a:t>=</a:t>
            </a:r>
            <a:r>
              <a:rPr lang="pt-BR" smtClean="0"/>
              <a:t>history</a:t>
            </a:r>
            <a:endParaRPr lang="pt-B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27</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a:t>https://</a:t>
            </a:r>
            <a:r>
              <a:rPr lang="pt-BR" dirty="0" smtClean="0"/>
              <a:t>www2.hao.ucar.edu/Education/solar-physics-historical-timeline-1800-1999</a:t>
            </a:r>
          </a:p>
          <a:p>
            <a:r>
              <a:rPr lang="en-US" dirty="0" smtClean="0"/>
              <a:t>Hale, G.E. 1908, On the probable existence of a magnetic field in sunspots, </a:t>
            </a:r>
            <a:r>
              <a:rPr lang="en-US" i="1" dirty="0" smtClean="0"/>
              <a:t>The Astrophysical Journal</a:t>
            </a:r>
            <a:r>
              <a:rPr lang="en-US" dirty="0" smtClean="0"/>
              <a:t>, </a:t>
            </a:r>
            <a:r>
              <a:rPr lang="en-US" b="1" dirty="0" smtClean="0"/>
              <a:t>28</a:t>
            </a:r>
            <a:r>
              <a:rPr lang="en-US" dirty="0" smtClean="0"/>
              <a:t>, </a:t>
            </a:r>
            <a:r>
              <a:rPr lang="en-US" dirty="0" err="1" smtClean="0"/>
              <a:t>pps</a:t>
            </a:r>
            <a:r>
              <a:rPr lang="en-US" dirty="0" smtClean="0"/>
              <a:t>. 315–343, </a:t>
            </a:r>
            <a:br>
              <a:rPr lang="en-US" dirty="0" smtClean="0"/>
            </a:br>
            <a:r>
              <a:rPr lang="en-US" dirty="0" err="1" smtClean="0"/>
              <a:t>Stix</a:t>
            </a:r>
            <a:r>
              <a:rPr lang="en-US" dirty="0" smtClean="0"/>
              <a:t>, M. 1989, </a:t>
            </a:r>
            <a:r>
              <a:rPr lang="en-US" i="1" dirty="0" smtClean="0"/>
              <a:t>The Sun</a:t>
            </a:r>
            <a:r>
              <a:rPr lang="en-US" dirty="0" smtClean="0"/>
              <a:t>, Springer.</a:t>
            </a:r>
          </a:p>
          <a:p>
            <a:endParaRPr lang="en-US" dirty="0" smtClean="0"/>
          </a:p>
          <a:p>
            <a:r>
              <a:rPr lang="en-US" dirty="0" smtClean="0"/>
              <a:t>The Astrophysical Journal</a:t>
            </a:r>
            <a:r>
              <a:rPr lang="en-US" i="1" dirty="0" smtClean="0"/>
              <a:t>, vol. </a:t>
            </a:r>
            <a:r>
              <a:rPr lang="en-US" b="1" i="1" dirty="0" smtClean="0"/>
              <a:t>49</a:t>
            </a:r>
            <a:r>
              <a:rPr lang="en-US" i="1" dirty="0" smtClean="0"/>
              <a:t>, </a:t>
            </a:r>
            <a:r>
              <a:rPr lang="en-US" i="1" dirty="0" err="1" smtClean="0"/>
              <a:t>pps</a:t>
            </a:r>
            <a:r>
              <a:rPr lang="en-US" i="1" dirty="0" smtClean="0"/>
              <a:t>. 153-178)</a:t>
            </a:r>
            <a:r>
              <a:rPr lang="en-US" dirty="0" smtClean="0"/>
              <a:t>.</a:t>
            </a:r>
            <a:endParaRPr lang="pt-B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28</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a:t>https://</a:t>
            </a:r>
            <a:r>
              <a:rPr lang="pt-BR" dirty="0" smtClean="0"/>
              <a:t>www2.hao.ucar.edu/Education/solar-physics-historical-timeline-1800-1999</a:t>
            </a:r>
          </a:p>
          <a:p>
            <a:r>
              <a:rPr lang="en-US" dirty="0" smtClean="0"/>
              <a:t>The Astrophysical Journal</a:t>
            </a:r>
            <a:r>
              <a:rPr lang="en-US" i="1" dirty="0" smtClean="0"/>
              <a:t>, vol. </a:t>
            </a:r>
            <a:r>
              <a:rPr lang="en-US" b="1" i="1" dirty="0" smtClean="0"/>
              <a:t>49</a:t>
            </a:r>
            <a:r>
              <a:rPr lang="en-US" i="1" dirty="0" smtClean="0"/>
              <a:t>, </a:t>
            </a:r>
            <a:r>
              <a:rPr lang="en-US" i="1" dirty="0" err="1" smtClean="0"/>
              <a:t>pps</a:t>
            </a:r>
            <a:r>
              <a:rPr lang="en-US" i="1" dirty="0" smtClean="0"/>
              <a:t>. 153–178)</a:t>
            </a:r>
          </a:p>
          <a:p>
            <a:endParaRPr lang="pt-B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29</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a:t>https://</a:t>
            </a:r>
            <a:r>
              <a:rPr lang="pt-BR" dirty="0" smtClean="0"/>
              <a:t>www2.hao.ucar.edu/Education/solar-physics-historical-timeline-1800-1999</a:t>
            </a:r>
          </a:p>
          <a:p>
            <a:r>
              <a:rPr lang="pt-BR" dirty="0" smtClean="0"/>
              <a:t>http://sohowww.nascom.nasa.gov/data/realtime/c2/512/</a:t>
            </a:r>
          </a:p>
          <a:p>
            <a:r>
              <a:rPr lang="pt-BR" dirty="0" smtClean="0"/>
              <a:t>http://sohowww.nascom.nasa.gov/data/realtime/c2/1024/latest.html</a:t>
            </a:r>
          </a:p>
          <a:p>
            <a:r>
              <a:rPr lang="pt-BR" dirty="0" smtClean="0"/>
              <a:t>http://sohowww.nascom.nasa.gov/data/realtime/c2/1024/latest.jpg</a:t>
            </a:r>
            <a:endParaRPr lang="pt-B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30</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964986-2869-49D1-A54B-438CF9D2FE7E}" type="slidenum">
              <a:rPr lang="pt-BR"/>
              <a:pPr/>
              <a:t>3</a:t>
            </a:fld>
            <a:endParaRPr lang="pt-BR"/>
          </a:p>
        </p:txBody>
      </p:sp>
      <p:sp>
        <p:nvSpPr>
          <p:cNvPr id="11266" name="Rectangle 2"/>
          <p:cNvSpPr>
            <a:spLocks noGrp="1" noRot="1" noChangeAspect="1" noChangeArrowheads="1" noTextEdit="1"/>
          </p:cNvSpPr>
          <p:nvPr>
            <p:ph type="sldImg"/>
          </p:nvPr>
        </p:nvSpPr>
        <p:spPr>
          <a:xfrm>
            <a:off x="1265238" y="657225"/>
            <a:ext cx="4327525" cy="3244850"/>
          </a:xfrm>
          <a:ln/>
        </p:spPr>
      </p:sp>
      <p:sp>
        <p:nvSpPr>
          <p:cNvPr id="11267" name="Rectangle 3"/>
          <p:cNvSpPr>
            <a:spLocks noGrp="1" noChangeArrowheads="1"/>
          </p:cNvSpPr>
          <p:nvPr>
            <p:ph type="body" idx="1"/>
          </p:nvPr>
        </p:nvSpPr>
        <p:spPr/>
        <p:txBody>
          <a:bodyPr/>
          <a:lstStyle/>
          <a:p>
            <a:r>
              <a:rPr lang="pt-BR"/>
              <a:t>https://www2.hao.ucar.edu/Education/solar-physics-historical-timeline-1223-BC-250-BC</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31</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https://youtu.be/piuKlpJmjfg</a:t>
            </a:r>
          </a:p>
          <a:p>
            <a:pPr marL="0" marR="0" indent="0" algn="l" defTabSz="914400" rtl="0" eaLnBrk="0" fontAlgn="base" latinLnBrk="0" hangingPunct="0">
              <a:lnSpc>
                <a:spcPct val="100000"/>
              </a:lnSpc>
              <a:spcBef>
                <a:spcPct val="30000"/>
              </a:spcBef>
              <a:spcAft>
                <a:spcPct val="0"/>
              </a:spcAft>
              <a:buClrTx/>
              <a:buSzTx/>
              <a:buFontTx/>
              <a:buNone/>
              <a:tabLst/>
              <a:defRPr/>
            </a:pPr>
            <a:r>
              <a:rPr lang="pt-BR" smtClean="0"/>
              <a:t>http://solarsystem.nasa.gov/planets/sun</a:t>
            </a:r>
            <a:endParaRPr lang="pt-BR" dirty="0" smtClean="0"/>
          </a:p>
          <a:p>
            <a:endParaRPr lang="pt-B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32</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https://en.wikipedia.org/wiki/Timeline_of_Solar_System_exploration</a:t>
            </a:r>
            <a:endParaRPr lang="pt-B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33</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http://sdo.gsfc.nasa.gov/mission/instruments.</a:t>
            </a:r>
            <a:r>
              <a:rPr lang="pt-BR" dirty="0" err="1" smtClean="0"/>
              <a:t>php</a:t>
            </a:r>
            <a:endParaRPr lang="pt-BR" dirty="0" smtClean="0"/>
          </a:p>
          <a:p>
            <a:endParaRPr lang="pt-BR" dirty="0" smtClean="0"/>
          </a:p>
          <a:p>
            <a:r>
              <a:rPr lang="en-US" b="1" dirty="0" smtClean="0"/>
              <a:t>Image Resolution Comparison</a:t>
            </a:r>
          </a:p>
          <a:p>
            <a:r>
              <a:rPr lang="en-US" dirty="0" smtClean="0"/>
              <a:t>The following image illustrates the resolution capabilities of the SDO, STEREO, and SOHO spacecrafts. SDO's AIA instrument (right image) has twice the image resolution than STEREO (middle image) and 4 times greater imaging resolution than SOHO (left image). The image cadence also varies. SDO takes 1 image every second. At best STEREO takes 1 image every 3 minutes and SOHO takes 1 image every 12 minutes.</a:t>
            </a:r>
          </a:p>
          <a:p>
            <a:endParaRPr lang="pt-BR" dirty="0" smtClean="0"/>
          </a:p>
          <a:p>
            <a:r>
              <a:rPr lang="pt-BR" dirty="0" smtClean="0"/>
              <a:t>http://sdo.gsfc.nasa.gov/assets/img/site/resolution_comparison.jpg</a:t>
            </a:r>
          </a:p>
          <a:p>
            <a:endParaRPr lang="pt-BR" dirty="0" smtClean="0"/>
          </a:p>
          <a:p>
            <a:endParaRPr lang="pt-B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34</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endParaRPr lang="pt-B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35</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http://chinook.kpc.alaska.edu/~ifafv/lecture/miscell/fraunhof/sun_spectrum.jpg</a:t>
            </a:r>
            <a:endParaRPr lang="pt-B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36</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en-US" sz="1200" b="0" i="0" kern="1200" dirty="0" smtClean="0">
                <a:solidFill>
                  <a:schemeClr val="tx1"/>
                </a:solidFill>
                <a:latin typeface="Times New Roman" pitchFamily="18" charset="0"/>
                <a:ea typeface="+mn-ea"/>
                <a:cs typeface="+mn-cs"/>
              </a:rPr>
              <a:t>These pictures show the Sun in ultraviolet "light". The left picture was at "solar min". The right picture was at "solar max". This UV wavelength (30.4 nanometers) helps scientists see certain parts of the Sun's atmosphere. The UV "light" is given off by helium at temperatures around 60,000 to 80,000 </a:t>
            </a:r>
            <a:r>
              <a:rPr lang="en-US" sz="1200" b="0" i="0" kern="1200" dirty="0" err="1" smtClean="0">
                <a:solidFill>
                  <a:schemeClr val="tx1"/>
                </a:solidFill>
                <a:latin typeface="Times New Roman" pitchFamily="18" charset="0"/>
                <a:ea typeface="+mn-ea"/>
                <a:cs typeface="+mn-cs"/>
              </a:rPr>
              <a:t>kelvins</a:t>
            </a:r>
            <a:r>
              <a:rPr lang="en-US" sz="1200" b="0" i="0" kern="1200" dirty="0" smtClean="0">
                <a:solidFill>
                  <a:schemeClr val="tx1"/>
                </a:solidFill>
                <a:latin typeface="Times New Roman" pitchFamily="18" charset="0"/>
                <a:ea typeface="+mn-ea"/>
                <a:cs typeface="+mn-cs"/>
              </a:rPr>
              <a:t>. </a:t>
            </a:r>
            <a:br>
              <a:rPr lang="en-US" sz="1200" b="0" i="0" kern="1200" dirty="0" smtClean="0">
                <a:solidFill>
                  <a:schemeClr val="tx1"/>
                </a:solidFill>
                <a:latin typeface="Times New Roman" pitchFamily="18" charset="0"/>
                <a:ea typeface="+mn-ea"/>
                <a:cs typeface="+mn-cs"/>
              </a:rPr>
            </a:br>
            <a:r>
              <a:rPr lang="en-US" sz="1200" b="0" i="0" kern="1200" dirty="0" smtClean="0">
                <a:solidFill>
                  <a:schemeClr val="tx1"/>
                </a:solidFill>
                <a:latin typeface="Times New Roman" pitchFamily="18" charset="0"/>
                <a:ea typeface="+mn-ea"/>
                <a:cs typeface="+mn-cs"/>
              </a:rPr>
              <a:t>Images courtesy of SOHO (NASA &amp; ESA).</a:t>
            </a:r>
          </a:p>
          <a:p>
            <a:r>
              <a:rPr lang="en-US" sz="1200" b="0" i="0" kern="1200" dirty="0" smtClean="0">
                <a:solidFill>
                  <a:schemeClr val="tx1"/>
                </a:solidFill>
                <a:latin typeface="Times New Roman" pitchFamily="18" charset="0"/>
                <a:ea typeface="+mn-ea"/>
                <a:cs typeface="+mn-cs"/>
              </a:rPr>
              <a:t>http://www.windows2universe.org/php/gallery/gallery.php?id=193</a:t>
            </a:r>
          </a:p>
          <a:p>
            <a:endParaRPr lang="en-US" sz="1200" b="0" i="0" kern="1200" dirty="0" smtClean="0">
              <a:solidFill>
                <a:schemeClr val="tx1"/>
              </a:solidFill>
              <a:latin typeface="Times New Roman" pitchFamily="18" charset="0"/>
              <a:ea typeface="+mn-ea"/>
              <a:cs typeface="+mn-cs"/>
            </a:endParaRPr>
          </a:p>
          <a:p>
            <a:r>
              <a:rPr lang="pt-BR" dirty="0" smtClean="0">
                <a:hlinkClick r:id="rId3"/>
              </a:rPr>
              <a:t>http://solarsystem.nasa.gov/planets/profile.</a:t>
            </a:r>
            <a:r>
              <a:rPr lang="pt-BR" dirty="0" err="1" smtClean="0">
                <a:hlinkClick r:id="rId3"/>
              </a:rPr>
              <a:t>cfm</a:t>
            </a:r>
            <a:r>
              <a:rPr lang="pt-BR" dirty="0" smtClean="0">
                <a:hlinkClick r:id="rId3"/>
              </a:rPr>
              <a:t>?</a:t>
            </a:r>
            <a:r>
              <a:rPr lang="pt-BR" dirty="0" err="1" smtClean="0">
                <a:hlinkClick r:id="rId3"/>
              </a:rPr>
              <a:t>Object</a:t>
            </a:r>
            <a:r>
              <a:rPr lang="pt-BR" dirty="0" smtClean="0">
                <a:hlinkClick r:id="rId3"/>
              </a:rPr>
              <a:t>=</a:t>
            </a:r>
            <a:r>
              <a:rPr lang="pt-BR" dirty="0" err="1" smtClean="0">
                <a:hlinkClick r:id="rId3"/>
              </a:rPr>
              <a:t>Sun&amp;Display</a:t>
            </a:r>
            <a:r>
              <a:rPr lang="pt-BR" dirty="0" smtClean="0">
                <a:hlinkClick r:id="rId3"/>
              </a:rPr>
              <a:t>=</a:t>
            </a:r>
            <a:r>
              <a:rPr lang="pt-BR" dirty="0" err="1" smtClean="0">
                <a:hlinkClick r:id="rId3"/>
              </a:rPr>
              <a:t>Facts&amp;System</a:t>
            </a:r>
            <a:r>
              <a:rPr lang="pt-BR" dirty="0" smtClean="0">
                <a:hlinkClick r:id="rId3"/>
              </a:rPr>
              <a:t>=</a:t>
            </a:r>
            <a:r>
              <a:rPr lang="pt-BR" dirty="0" err="1" smtClean="0">
                <a:hlinkClick r:id="rId3"/>
              </a:rPr>
              <a:t>Metric</a:t>
            </a:r>
            <a:endParaRPr lang="pt-BR" dirty="0" smtClean="0"/>
          </a:p>
          <a:p>
            <a:endParaRPr lang="pt-BR" dirty="0" smtClean="0"/>
          </a:p>
          <a:p>
            <a:r>
              <a:rPr lang="pt-BR" dirty="0" smtClean="0"/>
              <a:t>http://chemistry.about.com/b/2010/06/15/chemical-composition-of-the-sun.htm</a:t>
            </a:r>
          </a:p>
          <a:p>
            <a:endParaRPr lang="pt-BR" dirty="0" smtClean="0"/>
          </a:p>
          <a:p>
            <a:r>
              <a:rPr lang="pt-BR" dirty="0" smtClean="0"/>
              <a:t>http://hyperphysics.phy-astr.gsu.edu/hbase/tables/suncomp.html#c1</a:t>
            </a:r>
          </a:p>
          <a:p>
            <a:endParaRPr lang="pt-B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37</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https://upload.wikimedia.org/wikipedia/commons/d/d4/Sun_poster.svg</a:t>
            </a:r>
            <a:endParaRPr lang="pt-B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38</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smtClean="0"/>
              <a:t>https://en.wikipedia.org/wiki/Sun</a:t>
            </a:r>
            <a:endParaRPr lang="pt-B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39</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https://upload.wikimedia.org/wikipedia/commons/c/cf/Helmet_streamers_at_max.gif</a:t>
            </a:r>
          </a:p>
          <a:p>
            <a:r>
              <a:rPr lang="pt-BR" dirty="0" smtClean="0"/>
              <a:t>https://en.wikipedia.org/wiki/Helmet_streamer</a:t>
            </a:r>
          </a:p>
          <a:p>
            <a:r>
              <a:rPr lang="en-US" b="1" dirty="0" smtClean="0"/>
              <a:t>Helmet streamers</a:t>
            </a:r>
            <a:r>
              <a:rPr lang="en-US" dirty="0" smtClean="0"/>
              <a:t> are bright loop-like structures which develop over active regions on the </a:t>
            </a:r>
            <a:r>
              <a:rPr lang="en-US" dirty="0" smtClean="0">
                <a:hlinkClick r:id="rId3" tooltip="Sun"/>
              </a:rPr>
              <a:t>sun</a:t>
            </a:r>
            <a:r>
              <a:rPr lang="en-US" dirty="0" smtClean="0"/>
              <a:t>. They are closed magnetic loops which connect regions of opposite magnetic polarity. Electrons are captured in these loops, and cause them to glow very brightly. The solar wind elongates these loops to pointy tips. They far extend above most prominences into the </a:t>
            </a:r>
            <a:r>
              <a:rPr lang="en-US" dirty="0" smtClean="0">
                <a:hlinkClick r:id="rId4" tooltip="Corona"/>
              </a:rPr>
              <a:t>corona</a:t>
            </a:r>
            <a:r>
              <a:rPr lang="en-US" dirty="0" smtClean="0"/>
              <a:t>, and can be readily observed during a solar eclipse. Helmet streamers are usually confined to the "streamer belt" in the mid latitudes, and their distribution follows the movement of active regions during the </a:t>
            </a:r>
            <a:r>
              <a:rPr lang="en-US" dirty="0" smtClean="0">
                <a:hlinkClick r:id="rId5" tooltip="Solar cycle"/>
              </a:rPr>
              <a:t>solar cycle</a:t>
            </a:r>
            <a:r>
              <a:rPr lang="en-US" dirty="0" smtClean="0"/>
              <a:t>. Small blobs of plasma, or "</a:t>
            </a:r>
            <a:r>
              <a:rPr lang="en-US" dirty="0" err="1" smtClean="0"/>
              <a:t>plasmoids</a:t>
            </a:r>
            <a:r>
              <a:rPr lang="en-US" dirty="0" smtClean="0"/>
              <a:t>" are sometimes released from the tips of helmet streamers, and this is one source of the slow component of the </a:t>
            </a:r>
            <a:r>
              <a:rPr lang="en-US" dirty="0" smtClean="0">
                <a:hlinkClick r:id="rId6" tooltip="Solar wind"/>
              </a:rPr>
              <a:t>solar wind</a:t>
            </a:r>
            <a:r>
              <a:rPr lang="en-US" dirty="0" smtClean="0"/>
              <a:t>. In contrast, formations with open magnetic field lines are called </a:t>
            </a:r>
            <a:r>
              <a:rPr lang="en-US" dirty="0" smtClean="0">
                <a:hlinkClick r:id="rId7" tooltip="Coronal holes"/>
              </a:rPr>
              <a:t>coronal holes</a:t>
            </a:r>
            <a:r>
              <a:rPr lang="en-US" dirty="0" smtClean="0"/>
              <a:t>, and these are darker and are a source of the fast solar wind. Helmet streamers can also create </a:t>
            </a:r>
            <a:r>
              <a:rPr lang="en-US" dirty="0" smtClean="0">
                <a:hlinkClick r:id="rId8" tooltip="Coronal mass ejections"/>
              </a:rPr>
              <a:t>coronal mass ejections</a:t>
            </a:r>
            <a:r>
              <a:rPr lang="en-US" dirty="0" smtClean="0"/>
              <a:t> if a large volume of plasma becomes disconnected near the tip of the streamer.</a:t>
            </a:r>
            <a:endParaRPr lang="pt-B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40</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https://en.wikipedia.org/wiki/Solar_prominence#/media/File:Solar_prominence_1.jpg</a:t>
            </a:r>
          </a:p>
          <a:p>
            <a:r>
              <a:rPr lang="pt-BR" dirty="0" smtClean="0"/>
              <a:t>https://en.wikipedia.org/wiki/Solar_prominence</a:t>
            </a:r>
          </a:p>
          <a:p>
            <a:r>
              <a:rPr lang="en-US" dirty="0" smtClean="0"/>
              <a:t>A </a:t>
            </a:r>
            <a:r>
              <a:rPr lang="en-US" b="1" dirty="0" smtClean="0"/>
              <a:t>prominence</a:t>
            </a:r>
            <a:r>
              <a:rPr lang="en-US" dirty="0" smtClean="0"/>
              <a:t> is a large, bright, gaseous feature extending outward from the </a:t>
            </a:r>
            <a:r>
              <a:rPr lang="en-US" dirty="0" smtClean="0">
                <a:hlinkClick r:id="rId3" tooltip="Sun"/>
              </a:rPr>
              <a:t>Sun</a:t>
            </a:r>
            <a:r>
              <a:rPr lang="en-US" dirty="0" smtClean="0"/>
              <a:t>'s surface, often in a </a:t>
            </a:r>
            <a:r>
              <a:rPr lang="en-US" dirty="0" smtClean="0">
                <a:hlinkClick r:id="rId4" tooltip="Coronal loops"/>
              </a:rPr>
              <a:t>loop</a:t>
            </a:r>
            <a:r>
              <a:rPr lang="en-US" dirty="0" smtClean="0"/>
              <a:t> shape. Prominences are anchored to the Sun's surface in the </a:t>
            </a:r>
            <a:r>
              <a:rPr lang="en-US" dirty="0" smtClean="0">
                <a:hlinkClick r:id="rId5" tooltip="Photosphere"/>
              </a:rPr>
              <a:t>photosphere</a:t>
            </a:r>
            <a:r>
              <a:rPr lang="en-US" dirty="0" smtClean="0"/>
              <a:t>, and extend outwards into the Sun's </a:t>
            </a:r>
            <a:r>
              <a:rPr lang="en-US" dirty="0" smtClean="0">
                <a:hlinkClick r:id="rId6" tooltip="Corona"/>
              </a:rPr>
              <a:t>corona</a:t>
            </a:r>
            <a:r>
              <a:rPr lang="en-US" dirty="0" smtClean="0"/>
              <a:t>. While the corona consists of extremely hot </a:t>
            </a:r>
            <a:r>
              <a:rPr lang="en-US" dirty="0" smtClean="0">
                <a:hlinkClick r:id="rId7" tooltip="Ionized"/>
              </a:rPr>
              <a:t>ionized</a:t>
            </a:r>
            <a:r>
              <a:rPr lang="en-US" dirty="0" smtClean="0"/>
              <a:t> </a:t>
            </a:r>
            <a:r>
              <a:rPr lang="en-US" dirty="0" smtClean="0">
                <a:hlinkClick r:id="rId8" tooltip="Gas"/>
              </a:rPr>
              <a:t>gases</a:t>
            </a:r>
            <a:r>
              <a:rPr lang="en-US" dirty="0" smtClean="0"/>
              <a:t>, known as </a:t>
            </a:r>
            <a:r>
              <a:rPr lang="en-US" dirty="0" smtClean="0">
                <a:hlinkClick r:id="rId9" tooltip="Plasma (physics)"/>
              </a:rPr>
              <a:t>plasma</a:t>
            </a:r>
            <a:r>
              <a:rPr lang="en-US" dirty="0" smtClean="0"/>
              <a:t>, which do not emit much </a:t>
            </a:r>
            <a:r>
              <a:rPr lang="en-US" dirty="0" smtClean="0">
                <a:hlinkClick r:id="rId10" tooltip="Visible light"/>
              </a:rPr>
              <a:t>visible light</a:t>
            </a:r>
            <a:r>
              <a:rPr lang="en-US" dirty="0" smtClean="0"/>
              <a:t>, prominences contain much cooler plasma, similar in composition to that of the </a:t>
            </a:r>
            <a:r>
              <a:rPr lang="en-US" dirty="0" err="1" smtClean="0">
                <a:hlinkClick r:id="rId11" tooltip="Chromosphere"/>
              </a:rPr>
              <a:t>chromosphere</a:t>
            </a:r>
            <a:r>
              <a:rPr lang="en-US" dirty="0" smtClean="0"/>
              <a:t>. The prominence plasma is typically a hundred times cooler and denser than the coronal plasma. A prominence forms over timescales of about a day, and prominences may persist in the corona for several weeks or months. Some prominences break apart and may then give rise to </a:t>
            </a:r>
            <a:r>
              <a:rPr lang="en-US" dirty="0" smtClean="0">
                <a:hlinkClick r:id="rId12" tooltip="Coronal mass ejection"/>
              </a:rPr>
              <a:t>coronal mass ejections</a:t>
            </a:r>
            <a:r>
              <a:rPr lang="en-US" dirty="0" smtClean="0"/>
              <a:t>. Scientists are currently researching how and why prominences are formed.</a:t>
            </a:r>
          </a:p>
          <a:p>
            <a:r>
              <a:rPr lang="en-US" dirty="0" smtClean="0"/>
              <a:t>A prominence forms over timescales of about a day, and stable prominences may persist in the corona for several months, looping hundreds of thousands of miles into space.</a:t>
            </a:r>
          </a:p>
          <a:p>
            <a:r>
              <a:rPr lang="en-US" dirty="0" smtClean="0"/>
              <a:t>The red-glowing looped material is plasma, a hot gas composed of electrically charged hydrogen and helium. The prominence plasma flows along a tangled and twisted structure of magnetic fields generated by the sun’s internal dynamo. An erupting prominence occurs when such a structure becomes unstable and bursts outward, releasing the plasma.</a:t>
            </a:r>
          </a:p>
          <a:p>
            <a:r>
              <a:rPr lang="en-US" dirty="0" smtClean="0"/>
              <a:t>A typical prominence extends over many thousands of kilometers; the largest on record was estimated at over 800,000 </a:t>
            </a:r>
            <a:r>
              <a:rPr lang="en-US" dirty="0" err="1" smtClean="0"/>
              <a:t>kilometres</a:t>
            </a:r>
            <a:r>
              <a:rPr lang="en-US" dirty="0" smtClean="0"/>
              <a:t> (500,000 mi) long</a:t>
            </a:r>
            <a:r>
              <a:rPr lang="en-US" baseline="30000" dirty="0" smtClean="0">
                <a:hlinkClick r:id="rId13"/>
              </a:rPr>
              <a:t>[1]</a:t>
            </a:r>
            <a:r>
              <a:rPr lang="en-US" dirty="0" smtClean="0"/>
              <a:t> – roughly the radius of the Sun.</a:t>
            </a:r>
          </a:p>
          <a:p>
            <a:endParaRPr lang="pt-B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6FBDC5-7EFA-49AB-A8B1-2C981C05653A}" type="slidenum">
              <a:rPr lang="pt-BR"/>
              <a:pPr/>
              <a:t>4</a:t>
            </a:fld>
            <a:endParaRPr lang="pt-BR"/>
          </a:p>
        </p:txBody>
      </p:sp>
      <p:sp>
        <p:nvSpPr>
          <p:cNvPr id="7170" name="Rectangle 2"/>
          <p:cNvSpPr>
            <a:spLocks noGrp="1" noRot="1" noChangeAspect="1" noChangeArrowheads="1" noTextEdit="1"/>
          </p:cNvSpPr>
          <p:nvPr>
            <p:ph type="sldImg"/>
          </p:nvPr>
        </p:nvSpPr>
        <p:spPr>
          <a:xfrm>
            <a:off x="1265238" y="657225"/>
            <a:ext cx="4327525" cy="3244850"/>
          </a:xfrm>
          <a:ln/>
        </p:spPr>
      </p:sp>
      <p:sp>
        <p:nvSpPr>
          <p:cNvPr id="7171" name="Rectangle 3"/>
          <p:cNvSpPr>
            <a:spLocks noGrp="1" noChangeArrowheads="1"/>
          </p:cNvSpPr>
          <p:nvPr>
            <p:ph type="body" idx="1"/>
          </p:nvPr>
        </p:nvSpPr>
        <p:spPr/>
        <p:txBody>
          <a:bodyPr/>
          <a:lstStyle/>
          <a:p>
            <a:r>
              <a:rPr lang="pt-BR"/>
              <a:t>https://www2.hao.ucar.edu/Education/solar-physics-historical-timeline-1223-BC-250-BC</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41</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https://en.wikipedia.org/wiki/Coronal_mass_ejection#/media/File:Coronal_Mass_Ejection.gif</a:t>
            </a:r>
          </a:p>
          <a:p>
            <a:r>
              <a:rPr lang="pt-BR" dirty="0" smtClean="0"/>
              <a:t>https://en.wikipedia.org/wiki/Coronal_mass_ejection</a:t>
            </a:r>
          </a:p>
          <a:p>
            <a:r>
              <a:rPr lang="en-US" dirty="0" smtClean="0"/>
              <a:t>A </a:t>
            </a:r>
            <a:r>
              <a:rPr lang="en-US" b="1" dirty="0" smtClean="0"/>
              <a:t>coronal mass ejection</a:t>
            </a:r>
            <a:r>
              <a:rPr lang="en-US" dirty="0" smtClean="0"/>
              <a:t> (</a:t>
            </a:r>
            <a:r>
              <a:rPr lang="en-US" b="1" dirty="0" smtClean="0"/>
              <a:t>CME</a:t>
            </a:r>
            <a:r>
              <a:rPr lang="en-US" dirty="0" smtClean="0"/>
              <a:t>) is a massive burst of gas and magnetic field arising from the </a:t>
            </a:r>
            <a:r>
              <a:rPr lang="en-US" dirty="0" smtClean="0">
                <a:hlinkClick r:id="rId3" tooltip="Sun"/>
              </a:rPr>
              <a:t>solar</a:t>
            </a:r>
            <a:r>
              <a:rPr lang="en-US" dirty="0" smtClean="0"/>
              <a:t> </a:t>
            </a:r>
            <a:r>
              <a:rPr lang="en-US" dirty="0" smtClean="0">
                <a:hlinkClick r:id="rId4" tooltip="Corona"/>
              </a:rPr>
              <a:t>corona</a:t>
            </a:r>
            <a:r>
              <a:rPr lang="en-US" dirty="0" smtClean="0"/>
              <a:t> and being released into the </a:t>
            </a:r>
            <a:r>
              <a:rPr lang="en-US" dirty="0" smtClean="0">
                <a:hlinkClick r:id="rId5" tooltip="Solar wind"/>
              </a:rPr>
              <a:t>solar wind</a:t>
            </a:r>
            <a:r>
              <a:rPr lang="en-US" dirty="0" smtClean="0"/>
              <a:t>, as observed in a </a:t>
            </a:r>
            <a:r>
              <a:rPr lang="en-US" dirty="0" smtClean="0">
                <a:hlinkClick r:id="rId6" tooltip="Coronagraph"/>
              </a:rPr>
              <a:t>coronagraph</a:t>
            </a:r>
            <a:r>
              <a:rPr lang="en-US" dirty="0" smtClean="0"/>
              <a:t>.</a:t>
            </a:r>
            <a:r>
              <a:rPr lang="en-US" baseline="30000" dirty="0" smtClean="0">
                <a:hlinkClick r:id="rId7"/>
              </a:rPr>
              <a:t>[1]</a:t>
            </a:r>
            <a:endParaRPr lang="en-US" dirty="0" smtClean="0"/>
          </a:p>
          <a:p>
            <a:r>
              <a:rPr lang="en-US" dirty="0" smtClean="0"/>
              <a:t>Coronal mass ejections are often associated with other forms of solar activity, most notably </a:t>
            </a:r>
            <a:r>
              <a:rPr lang="en-US" dirty="0" smtClean="0">
                <a:hlinkClick r:id="rId8" tooltip="Solar flare"/>
              </a:rPr>
              <a:t>solar flares</a:t>
            </a:r>
            <a:r>
              <a:rPr lang="en-US" dirty="0" smtClean="0"/>
              <a:t> or filament eruptions, but a broadly accepted theoretical understanding of these relationships has not been established. CMEs most often originate from active regions on the Sun's surface, such as groupings of </a:t>
            </a:r>
            <a:r>
              <a:rPr lang="en-US" dirty="0" smtClean="0">
                <a:hlinkClick r:id="rId9" tooltip="Sunspot"/>
              </a:rPr>
              <a:t>sunspots</a:t>
            </a:r>
            <a:r>
              <a:rPr lang="en-US" dirty="0" smtClean="0"/>
              <a:t> associated with frequent flares. Near </a:t>
            </a:r>
            <a:r>
              <a:rPr lang="en-US" dirty="0" smtClean="0">
                <a:hlinkClick r:id="rId10" tooltip="Solar maximum"/>
              </a:rPr>
              <a:t>solar maxima</a:t>
            </a:r>
            <a:r>
              <a:rPr lang="en-US" dirty="0" smtClean="0"/>
              <a:t>, the Sun produces about three CMEs every day, whereas near </a:t>
            </a:r>
            <a:r>
              <a:rPr lang="en-US" dirty="0" smtClean="0">
                <a:hlinkClick r:id="rId11" tooltip="Solar minimum"/>
              </a:rPr>
              <a:t>solar minima</a:t>
            </a:r>
            <a:r>
              <a:rPr lang="en-US" dirty="0" smtClean="0"/>
              <a:t>, there is about one CME every five days.</a:t>
            </a:r>
            <a:r>
              <a:rPr lang="en-US" baseline="30000" dirty="0" smtClean="0">
                <a:hlinkClick r:id="rId7"/>
              </a:rPr>
              <a:t>[2]</a:t>
            </a:r>
            <a:endParaRPr lang="en-US" dirty="0" smtClean="0"/>
          </a:p>
          <a:p>
            <a:endParaRPr lang="pt-B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42</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https://en.wikipedia.org/wiki/Coronal_loop#/media/File:Traceimage.jpg</a:t>
            </a:r>
          </a:p>
          <a:p>
            <a:r>
              <a:rPr lang="pt-BR" dirty="0" smtClean="0"/>
              <a:t>https://en.wikipedia.org/wiki/Coronal_loop</a:t>
            </a:r>
          </a:p>
          <a:p>
            <a:r>
              <a:rPr lang="en-US" b="1" dirty="0" smtClean="0"/>
              <a:t>Coronal loops</a:t>
            </a:r>
            <a:r>
              <a:rPr lang="en-US" dirty="0" smtClean="0"/>
              <a:t> form the basic structure of the lower </a:t>
            </a:r>
            <a:r>
              <a:rPr lang="en-US" dirty="0" smtClean="0">
                <a:hlinkClick r:id="rId3" tooltip="Corona"/>
              </a:rPr>
              <a:t>corona</a:t>
            </a:r>
            <a:r>
              <a:rPr lang="en-US" dirty="0" smtClean="0"/>
              <a:t> and </a:t>
            </a:r>
            <a:r>
              <a:rPr lang="en-US" dirty="0" smtClean="0">
                <a:hlinkClick r:id="rId4" tooltip="Solar transition region"/>
              </a:rPr>
              <a:t>transition region</a:t>
            </a:r>
            <a:r>
              <a:rPr lang="en-US" dirty="0" smtClean="0"/>
              <a:t> of the </a:t>
            </a:r>
            <a:r>
              <a:rPr lang="en-US" dirty="0" smtClean="0">
                <a:hlinkClick r:id="rId5" tooltip="Sun"/>
              </a:rPr>
              <a:t>Sun</a:t>
            </a:r>
            <a:r>
              <a:rPr lang="en-US" dirty="0" smtClean="0"/>
              <a:t>. These highly structured loops are a direct consequence of the twisted solar </a:t>
            </a:r>
            <a:r>
              <a:rPr lang="en-US" dirty="0" smtClean="0">
                <a:hlinkClick r:id="rId6" tooltip="Magnetic"/>
              </a:rPr>
              <a:t>magnetic</a:t>
            </a:r>
            <a:r>
              <a:rPr lang="en-US" dirty="0" smtClean="0"/>
              <a:t> flux within the solar body. The population of coronal loops can be directly linked with the </a:t>
            </a:r>
            <a:r>
              <a:rPr lang="en-US" dirty="0" smtClean="0">
                <a:hlinkClick r:id="rId7" tooltip="Solar cycle"/>
              </a:rPr>
              <a:t>solar cycle</a:t>
            </a:r>
            <a:r>
              <a:rPr lang="en-US" dirty="0" smtClean="0"/>
              <a:t>; it is for this reason coronal loops are often found with </a:t>
            </a:r>
            <a:r>
              <a:rPr lang="en-US" dirty="0" smtClean="0">
                <a:hlinkClick r:id="rId8" tooltip="Sunspots"/>
              </a:rPr>
              <a:t>sunspots</a:t>
            </a:r>
            <a:r>
              <a:rPr lang="en-US" dirty="0" smtClean="0"/>
              <a:t> at their </a:t>
            </a:r>
            <a:r>
              <a:rPr lang="en-US" dirty="0" err="1" smtClean="0"/>
              <a:t>footpoints</a:t>
            </a:r>
            <a:r>
              <a:rPr lang="en-US" dirty="0" smtClean="0"/>
              <a:t>. The upwelling magnetic flux pushes through the </a:t>
            </a:r>
            <a:r>
              <a:rPr lang="en-US" dirty="0" smtClean="0">
                <a:hlinkClick r:id="rId9" tooltip="Photosphere"/>
              </a:rPr>
              <a:t>photosphere</a:t>
            </a:r>
            <a:r>
              <a:rPr lang="en-US" dirty="0" smtClean="0"/>
              <a:t>, exposing the cooler plasma below. The contrast between the photosphere and the solar interior gives the impression of dark spots, or sunspots.</a:t>
            </a:r>
            <a:endParaRPr lang="pt-B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43</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https://upload.wikimedia.org/wikipedia/commons/8/83/Coronalhole.jpg</a:t>
            </a:r>
          </a:p>
          <a:p>
            <a:r>
              <a:rPr lang="pt-BR" dirty="0" smtClean="0"/>
              <a:t>https://en.wikipedia.org/wiki/Coronal_hole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Coronal holes</a:t>
            </a:r>
            <a:r>
              <a:rPr lang="en-US" dirty="0" smtClean="0"/>
              <a:t> are part of the Sun's corona and are constantly changing and reshaping because the corona is not uniform.</a:t>
            </a:r>
            <a:r>
              <a:rPr lang="en-US" baseline="30000" dirty="0" smtClean="0">
                <a:hlinkClick r:id="rId3"/>
              </a:rPr>
              <a:t>[1]</a:t>
            </a:r>
            <a:r>
              <a:rPr lang="en-US" dirty="0" smtClean="0"/>
              <a:t> Coronal holes are areas where the Sun's </a:t>
            </a:r>
            <a:r>
              <a:rPr lang="en-US" dirty="0" smtClean="0">
                <a:hlinkClick r:id="rId4" tooltip="Corona"/>
              </a:rPr>
              <a:t>corona</a:t>
            </a:r>
            <a:r>
              <a:rPr lang="en-US" dirty="0" smtClean="0"/>
              <a:t> is darker, and colder, and has lower-density </a:t>
            </a:r>
            <a:r>
              <a:rPr lang="en-US" dirty="0" smtClean="0">
                <a:hlinkClick r:id="rId5" tooltip="Plasma (physics)"/>
              </a:rPr>
              <a:t>plasma</a:t>
            </a:r>
            <a:r>
              <a:rPr lang="en-US" dirty="0" smtClean="0"/>
              <a:t> than average because there is lower energy and gas levels. The sun contains </a:t>
            </a:r>
            <a:r>
              <a:rPr lang="en-US" dirty="0" smtClean="0">
                <a:hlinkClick r:id="rId6" tooltip="Magnetic fields"/>
              </a:rPr>
              <a:t>magnetic fields</a:t>
            </a:r>
            <a:r>
              <a:rPr lang="en-US" dirty="0" smtClean="0"/>
              <a:t> that arch away from areas in the corona that are very thin due to the lower levels of energy and gas,</a:t>
            </a:r>
            <a:r>
              <a:rPr lang="en-US" baseline="30000" dirty="0" smtClean="0">
                <a:hlinkClick r:id="rId3"/>
              </a:rPr>
              <a:t>[1]</a:t>
            </a:r>
            <a:r>
              <a:rPr lang="en-US" dirty="0" smtClean="0"/>
              <a:t> which cause coronal holes to appear when they do not fall back. Thus, solar particles or solar wind escape and create a lower density and lower temperature in that area.</a:t>
            </a:r>
            <a:r>
              <a:rPr lang="en-US" baseline="30000" dirty="0" smtClean="0">
                <a:hlinkClick r:id="rId3"/>
              </a:rPr>
              <a:t>[2]</a:t>
            </a:r>
            <a:r>
              <a:rPr lang="en-US" dirty="0" smtClean="0"/>
              <a:t> The aurora borealis that is seen at the northern and southern poles are the result of solar wind entering the Earth’s atmosphere.</a:t>
            </a:r>
            <a:r>
              <a:rPr lang="en-US" baseline="30000" dirty="0" smtClean="0">
                <a:hlinkClick r:id="rId3"/>
              </a:rPr>
              <a:t>[1]</a:t>
            </a:r>
            <a:endParaRPr lang="en-US" dirty="0" smtClean="0"/>
          </a:p>
          <a:p>
            <a:endParaRPr lang="pt-B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44</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https://upload.wikimedia.org/wikipedia/commons/5/5d/Transition-region.jpg</a:t>
            </a:r>
          </a:p>
          <a:p>
            <a:r>
              <a:rPr lang="en-US" dirty="0" smtClean="0">
                <a:hlinkClick r:id="rId3" tooltip="Transition Region and Coronal Explorer"/>
              </a:rPr>
              <a:t>TRACE</a:t>
            </a:r>
            <a:r>
              <a:rPr lang="en-US" dirty="0" smtClean="0"/>
              <a:t> 19.5 nm wavelength image of the solar corona with a dark prominence at lower center. The transition region is visible as a low, bright fog over the surface of the Sun and perhaps as a thin bright nimbus around the prominence itself. The large, bright structures are magnetic loops in the solar corona.</a:t>
            </a:r>
            <a:endParaRPr lang="pt-B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45</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https://upload.wikimedia.org/wikipedia/en/f/f6/MoretonWaveAnimation200612.gif</a:t>
            </a:r>
          </a:p>
          <a:p>
            <a:r>
              <a:rPr lang="en-US" dirty="0" smtClean="0"/>
              <a:t>Animation of a </a:t>
            </a:r>
            <a:r>
              <a:rPr lang="en-US" dirty="0" err="1" smtClean="0"/>
              <a:t>Moreton</a:t>
            </a:r>
            <a:r>
              <a:rPr lang="en-US" dirty="0" smtClean="0"/>
              <a:t> wave which occurred on December 6, 2006</a:t>
            </a:r>
          </a:p>
          <a:p>
            <a:r>
              <a:rPr lang="en-US" dirty="0" smtClean="0"/>
              <a:t>https://en.wikipedia.org/wiki/Moreton_wave</a:t>
            </a:r>
          </a:p>
          <a:p>
            <a:r>
              <a:rPr lang="en-US" dirty="0" smtClean="0"/>
              <a:t>A </a:t>
            </a:r>
            <a:r>
              <a:rPr lang="en-US" b="1" dirty="0" err="1" smtClean="0"/>
              <a:t>Moreton</a:t>
            </a:r>
            <a:r>
              <a:rPr lang="en-US" b="1" dirty="0" smtClean="0"/>
              <a:t> wave</a:t>
            </a:r>
            <a:r>
              <a:rPr lang="en-US" dirty="0" smtClean="0"/>
              <a:t> is the </a:t>
            </a:r>
            <a:r>
              <a:rPr lang="en-US" dirty="0" err="1" smtClean="0">
                <a:hlinkClick r:id="rId3" tooltip="Chromosphere"/>
              </a:rPr>
              <a:t>chromospheric</a:t>
            </a:r>
            <a:r>
              <a:rPr lang="en-US" dirty="0" smtClean="0"/>
              <a:t> signature of a large-scale solar </a:t>
            </a:r>
            <a:r>
              <a:rPr lang="en-US" dirty="0" smtClean="0">
                <a:hlinkClick r:id="rId4" tooltip="Corona"/>
              </a:rPr>
              <a:t>coronal</a:t>
            </a:r>
            <a:r>
              <a:rPr lang="en-US" dirty="0" smtClean="0"/>
              <a:t> </a:t>
            </a:r>
            <a:r>
              <a:rPr lang="en-US" dirty="0" smtClean="0">
                <a:hlinkClick r:id="rId5" tooltip="Shock wave"/>
              </a:rPr>
              <a:t>shock wave</a:t>
            </a:r>
            <a:r>
              <a:rPr lang="en-US" dirty="0" smtClean="0"/>
              <a:t>. Described as a kind of </a:t>
            </a:r>
            <a:r>
              <a:rPr lang="en-US" dirty="0" smtClean="0">
                <a:hlinkClick r:id="rId6" tooltip="Sun"/>
              </a:rPr>
              <a:t>solar</a:t>
            </a:r>
            <a:r>
              <a:rPr lang="en-US" dirty="0" smtClean="0"/>
              <a:t> "</a:t>
            </a:r>
            <a:r>
              <a:rPr lang="en-US" dirty="0" smtClean="0">
                <a:hlinkClick r:id="rId7" tooltip="Tsunami"/>
              </a:rPr>
              <a:t>tsunami</a:t>
            </a:r>
            <a:r>
              <a:rPr lang="en-US" dirty="0" smtClean="0"/>
              <a:t>",</a:t>
            </a:r>
            <a:r>
              <a:rPr lang="en-US" baseline="30000" dirty="0" smtClean="0">
                <a:hlinkClick r:id="rId8"/>
              </a:rPr>
              <a:t>[1]</a:t>
            </a:r>
            <a:r>
              <a:rPr lang="en-US" dirty="0" smtClean="0"/>
              <a:t> they are generated by </a:t>
            </a:r>
            <a:r>
              <a:rPr lang="en-US" dirty="0" smtClean="0">
                <a:hlinkClick r:id="rId9" tooltip="Solar flares"/>
              </a:rPr>
              <a:t>solar flares</a:t>
            </a:r>
            <a:r>
              <a:rPr lang="en-US" dirty="0" smtClean="0"/>
              <a:t>. They are named for </a:t>
            </a:r>
            <a:r>
              <a:rPr lang="en-US" dirty="0" smtClean="0">
                <a:hlinkClick r:id="rId10" tooltip="United States of America"/>
              </a:rPr>
              <a:t>American</a:t>
            </a:r>
            <a:r>
              <a:rPr lang="en-US" dirty="0" smtClean="0"/>
              <a:t> astronomer </a:t>
            </a:r>
            <a:r>
              <a:rPr lang="en-US" dirty="0" smtClean="0">
                <a:hlinkClick r:id="rId11" tooltip="Gail Moreton (page does not exist)"/>
              </a:rPr>
              <a:t>Gail </a:t>
            </a:r>
            <a:r>
              <a:rPr lang="en-US" dirty="0" err="1" smtClean="0">
                <a:hlinkClick r:id="rId11" tooltip="Gail Moreton (page does not exist)"/>
              </a:rPr>
              <a:t>Moreton</a:t>
            </a:r>
            <a:r>
              <a:rPr lang="en-US" dirty="0" smtClean="0"/>
              <a:t>, an observer at the </a:t>
            </a:r>
            <a:r>
              <a:rPr lang="en-US" dirty="0" smtClean="0">
                <a:hlinkClick r:id="rId12" tooltip="Lockheed Martin Solar and Astrophysics Laboratory (LMSAL)"/>
              </a:rPr>
              <a:t>Lockheed Solar Observatory</a:t>
            </a:r>
            <a:r>
              <a:rPr lang="en-US" dirty="0" smtClean="0"/>
              <a:t> in </a:t>
            </a:r>
            <a:r>
              <a:rPr lang="en-US" dirty="0" smtClean="0">
                <a:hlinkClick r:id="rId13" tooltip="Burbank, California"/>
              </a:rPr>
              <a:t>Burbank</a:t>
            </a:r>
            <a:r>
              <a:rPr lang="en-US" dirty="0" smtClean="0"/>
              <a:t> who spotted them in 1959.</a:t>
            </a:r>
            <a:r>
              <a:rPr lang="en-US" baseline="30000" dirty="0" smtClean="0">
                <a:hlinkClick r:id="rId8"/>
              </a:rPr>
              <a:t>[2][3][4]</a:t>
            </a:r>
            <a:r>
              <a:rPr lang="en-US" dirty="0" smtClean="0"/>
              <a:t> He discovered them in </a:t>
            </a:r>
            <a:r>
              <a:rPr lang="en-US" dirty="0" smtClean="0">
                <a:hlinkClick r:id="rId14" tooltip="Time-lapse photography"/>
              </a:rPr>
              <a:t>time-lapse photography</a:t>
            </a:r>
            <a:r>
              <a:rPr lang="en-US" dirty="0" smtClean="0"/>
              <a:t> of the </a:t>
            </a:r>
            <a:r>
              <a:rPr lang="en-US" dirty="0" err="1" smtClean="0"/>
              <a:t>chromosphere</a:t>
            </a:r>
            <a:r>
              <a:rPr lang="en-US" dirty="0" smtClean="0"/>
              <a:t> in the light of the </a:t>
            </a:r>
            <a:r>
              <a:rPr lang="en-US" dirty="0" err="1" smtClean="0">
                <a:hlinkClick r:id="rId15" tooltip="Balmer series"/>
              </a:rPr>
              <a:t>Balmer</a:t>
            </a:r>
            <a:r>
              <a:rPr lang="en-US" dirty="0" smtClean="0">
                <a:hlinkClick r:id="rId15" tooltip="Balmer series"/>
              </a:rPr>
              <a:t> alpha transition</a:t>
            </a:r>
            <a:r>
              <a:rPr lang="en-US" dirty="0" smtClean="0"/>
              <a:t>.</a:t>
            </a:r>
          </a:p>
          <a:p>
            <a:r>
              <a:rPr lang="en-US" dirty="0" smtClean="0"/>
              <a:t>There were few follow-up studies for decades. Then the 1995 launch of the </a:t>
            </a:r>
            <a:r>
              <a:rPr lang="en-US" dirty="0" smtClean="0">
                <a:hlinkClick r:id="rId16" tooltip="Solar and Heliospheric Observatory"/>
              </a:rPr>
              <a:t>Solar and </a:t>
            </a:r>
            <a:r>
              <a:rPr lang="en-US" dirty="0" err="1" smtClean="0">
                <a:hlinkClick r:id="rId16" tooltip="Solar and Heliospheric Observatory"/>
              </a:rPr>
              <a:t>Heliospheric</a:t>
            </a:r>
            <a:r>
              <a:rPr lang="en-US" dirty="0" smtClean="0">
                <a:hlinkClick r:id="rId16" tooltip="Solar and Heliospheric Observatory"/>
              </a:rPr>
              <a:t> Observatory</a:t>
            </a:r>
            <a:r>
              <a:rPr lang="en-US" dirty="0" smtClean="0"/>
              <a:t> led to observation of coronal waves, which cause </a:t>
            </a:r>
            <a:r>
              <a:rPr lang="en-US" dirty="0" err="1" smtClean="0"/>
              <a:t>Moreton</a:t>
            </a:r>
            <a:r>
              <a:rPr lang="en-US" dirty="0" smtClean="0"/>
              <a:t> waves. </a:t>
            </a:r>
            <a:r>
              <a:rPr lang="en-US" dirty="0" err="1" smtClean="0"/>
              <a:t>Moreton</a:t>
            </a:r>
            <a:r>
              <a:rPr lang="en-US" dirty="0" smtClean="0"/>
              <a:t> waves were a research topic again. (SOHO's </a:t>
            </a:r>
            <a:r>
              <a:rPr lang="en-US" dirty="0" smtClean="0">
                <a:hlinkClick r:id="rId17" tooltip="Extreme ultraviolet Imaging Telescope"/>
              </a:rPr>
              <a:t>EIT</a:t>
            </a:r>
            <a:r>
              <a:rPr lang="en-US" dirty="0" smtClean="0"/>
              <a:t> instrument discovered another, different wave type called "EIT waves".) </a:t>
            </a:r>
            <a:r>
              <a:rPr lang="en-US" baseline="30000" dirty="0" smtClean="0">
                <a:hlinkClick r:id="rId8"/>
              </a:rPr>
              <a:t>[5]</a:t>
            </a:r>
            <a:r>
              <a:rPr lang="en-US" dirty="0" smtClean="0"/>
              <a:t> The reality of </a:t>
            </a:r>
            <a:r>
              <a:rPr lang="en-US" dirty="0" err="1" smtClean="0"/>
              <a:t>Moreton</a:t>
            </a:r>
            <a:r>
              <a:rPr lang="en-US" dirty="0" smtClean="0"/>
              <a:t> waves (aka fast-mode </a:t>
            </a:r>
            <a:r>
              <a:rPr lang="en-US" dirty="0" smtClean="0">
                <a:hlinkClick r:id="rId18" tooltip="Magnetohydrodynamics"/>
              </a:rPr>
              <a:t>MHD</a:t>
            </a:r>
            <a:r>
              <a:rPr lang="en-US" dirty="0" smtClean="0"/>
              <a:t> waves) has also been confirmed by the two </a:t>
            </a:r>
            <a:r>
              <a:rPr lang="en-US" dirty="0" smtClean="0">
                <a:hlinkClick r:id="rId19" tooltip="STEREO"/>
              </a:rPr>
              <a:t>STEREO</a:t>
            </a:r>
            <a:r>
              <a:rPr lang="en-US" dirty="0" smtClean="0"/>
              <a:t> spacecraft. They observed a 100,000-km-high wave of hot plasma and magnetism, moving at 250 km/s, in conjunction with a big </a:t>
            </a:r>
            <a:r>
              <a:rPr lang="en-US" dirty="0" smtClean="0">
                <a:hlinkClick r:id="rId20" tooltip="Coronal mass ejection"/>
              </a:rPr>
              <a:t>coronal mass ejection</a:t>
            </a:r>
            <a:r>
              <a:rPr lang="en-US" dirty="0" smtClean="0"/>
              <a:t> in February 2009.</a:t>
            </a:r>
            <a:r>
              <a:rPr lang="en-US" baseline="30000" dirty="0" smtClean="0">
                <a:hlinkClick r:id="rId8"/>
              </a:rPr>
              <a:t>[6][7]</a:t>
            </a:r>
            <a:endParaRPr lang="en-US" dirty="0" smtClean="0"/>
          </a:p>
          <a:p>
            <a:r>
              <a:rPr lang="en-US" dirty="0" smtClean="0"/>
              <a:t>Solar Tsunami</a:t>
            </a:r>
          </a:p>
          <a:p>
            <a:r>
              <a:rPr lang="en-US" dirty="0" err="1" smtClean="0"/>
              <a:t>Moreton</a:t>
            </a:r>
            <a:r>
              <a:rPr lang="en-US" dirty="0" smtClean="0"/>
              <a:t> waves propagate at a </a:t>
            </a:r>
            <a:r>
              <a:rPr lang="en-US" dirty="0" smtClean="0">
                <a:hlinkClick r:id="rId21" tooltip="Speed"/>
              </a:rPr>
              <a:t>speed</a:t>
            </a:r>
            <a:r>
              <a:rPr lang="en-US" dirty="0" smtClean="0"/>
              <a:t> of 500–1500 km/s (this range does not agree with the just-quoted STEREO observation of a 250 km/s speed). </a:t>
            </a:r>
            <a:r>
              <a:rPr lang="en-US" dirty="0" smtClean="0">
                <a:hlinkClick r:id="rId22" tooltip="Yutaka Uchida (page does not exist)"/>
              </a:rPr>
              <a:t>Yutaka Uchida</a:t>
            </a:r>
            <a:r>
              <a:rPr lang="en-US" dirty="0" smtClean="0"/>
              <a:t> interpreted </a:t>
            </a:r>
            <a:r>
              <a:rPr lang="en-US" dirty="0" err="1" smtClean="0"/>
              <a:t>Moreton</a:t>
            </a:r>
            <a:r>
              <a:rPr lang="en-US" dirty="0" smtClean="0"/>
              <a:t> waves as MHD fast mode shock waves propagating in the corona.</a:t>
            </a:r>
            <a:r>
              <a:rPr lang="en-US" baseline="30000" dirty="0" smtClean="0">
                <a:hlinkClick r:id="rId8"/>
              </a:rPr>
              <a:t>[8]</a:t>
            </a:r>
            <a:r>
              <a:rPr lang="en-US" dirty="0" smtClean="0"/>
              <a:t> He links them to </a:t>
            </a:r>
            <a:r>
              <a:rPr lang="en-US" dirty="0" smtClean="0">
                <a:hlinkClick r:id="rId23" tooltip="Type II radio bursts (page does not exist)"/>
              </a:rPr>
              <a:t>type II radio bursts</a:t>
            </a:r>
            <a:r>
              <a:rPr lang="en-US" dirty="0" smtClean="0"/>
              <a:t>, which are radio-wave discharges created when coronal mass ejections accelerate shocks.</a:t>
            </a:r>
            <a:r>
              <a:rPr lang="en-US" baseline="30000" dirty="0" smtClean="0">
                <a:hlinkClick r:id="rId8"/>
              </a:rPr>
              <a:t>[9]</a:t>
            </a:r>
            <a:endParaRPr lang="en-US" dirty="0" smtClean="0"/>
          </a:p>
          <a:p>
            <a:r>
              <a:rPr lang="en-US" dirty="0" err="1" smtClean="0"/>
              <a:t>Moreton</a:t>
            </a:r>
            <a:r>
              <a:rPr lang="en-US" dirty="0" smtClean="0"/>
              <a:t> waves can be observed primarily in the </a:t>
            </a:r>
            <a:r>
              <a:rPr lang="en-US" dirty="0" err="1" smtClean="0">
                <a:hlinkClick r:id="rId24" tooltip="Hα"/>
              </a:rPr>
              <a:t>Hα</a:t>
            </a:r>
            <a:r>
              <a:rPr lang="en-US" dirty="0" smtClean="0"/>
              <a:t> band.</a:t>
            </a:r>
            <a:r>
              <a:rPr lang="en-US" baseline="30000" dirty="0" smtClean="0">
                <a:hlinkClick r:id="rId8"/>
              </a:rPr>
              <a:t>[10]</a:t>
            </a:r>
            <a:endParaRPr lang="en-US" dirty="0" smtClean="0"/>
          </a:p>
          <a:p>
            <a:endParaRPr lang="pt-B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46</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https://en.wikipedia.org/wiki/Spicule_(solar_physics)#/media/File:Spicules_sst_big.jpg</a:t>
            </a:r>
          </a:p>
          <a:p>
            <a:r>
              <a:rPr lang="fr-FR" dirty="0" smtClean="0"/>
              <a:t>Spicules, visible as dark tubes. Solar active region 10380, June 2004</a:t>
            </a:r>
          </a:p>
          <a:p>
            <a:r>
              <a:rPr lang="fr-FR" dirty="0" smtClean="0"/>
              <a:t>https://en.wikipedia.org/wiki/Spicule_(solar_physics)</a:t>
            </a:r>
          </a:p>
          <a:p>
            <a:endParaRPr lang="fr-FR" dirty="0" smtClean="0"/>
          </a:p>
          <a:p>
            <a:r>
              <a:rPr lang="en-US" dirty="0" smtClean="0"/>
              <a:t>In </a:t>
            </a:r>
            <a:r>
              <a:rPr lang="en-US" dirty="0" smtClean="0">
                <a:hlinkClick r:id="rId3" tooltip="Solar physics"/>
              </a:rPr>
              <a:t>solar physics</a:t>
            </a:r>
            <a:r>
              <a:rPr lang="en-US" dirty="0" smtClean="0"/>
              <a:t>, a </a:t>
            </a:r>
            <a:r>
              <a:rPr lang="en-US" b="1" dirty="0" err="1" smtClean="0"/>
              <a:t>spicule</a:t>
            </a:r>
            <a:r>
              <a:rPr lang="en-US" dirty="0" smtClean="0"/>
              <a:t> is a dynamic jet of about 500 km diameter in the </a:t>
            </a:r>
            <a:r>
              <a:rPr lang="en-US" dirty="0" err="1" smtClean="0">
                <a:hlinkClick r:id="rId4" tooltip="Chromosphere"/>
              </a:rPr>
              <a:t>chromosphere</a:t>
            </a:r>
            <a:r>
              <a:rPr lang="en-US" dirty="0" smtClean="0"/>
              <a:t> of the </a:t>
            </a:r>
            <a:r>
              <a:rPr lang="en-US" dirty="0" smtClean="0">
                <a:hlinkClick r:id="rId5" tooltip="Sun"/>
              </a:rPr>
              <a:t>Sun</a:t>
            </a:r>
            <a:r>
              <a:rPr lang="en-US" dirty="0" smtClean="0"/>
              <a:t>. It moves upwards at about 20 km/s from the </a:t>
            </a:r>
            <a:r>
              <a:rPr lang="en-US" dirty="0" smtClean="0">
                <a:hlinkClick r:id="rId6" tooltip="Photosphere"/>
              </a:rPr>
              <a:t>photosphere</a:t>
            </a:r>
            <a:r>
              <a:rPr lang="en-US" dirty="0" smtClean="0"/>
              <a:t>. They were discovered in 1877 by Father </a:t>
            </a:r>
            <a:r>
              <a:rPr lang="en-US" dirty="0" smtClean="0">
                <a:hlinkClick r:id="rId7" tooltip="Angelo Secchi"/>
              </a:rPr>
              <a:t>Angelo </a:t>
            </a:r>
            <a:r>
              <a:rPr lang="en-US" dirty="0" err="1" smtClean="0">
                <a:hlinkClick r:id="rId7" tooltip="Angelo Secchi"/>
              </a:rPr>
              <a:t>Secchi</a:t>
            </a:r>
            <a:r>
              <a:rPr lang="en-US" dirty="0" smtClean="0"/>
              <a:t> of the </a:t>
            </a:r>
            <a:r>
              <a:rPr lang="en-US" dirty="0" smtClean="0">
                <a:hlinkClick r:id="rId8" tooltip="Vatican Observatory"/>
              </a:rPr>
              <a:t>Vatican Observatory</a:t>
            </a:r>
            <a:r>
              <a:rPr lang="en-US" dirty="0" smtClean="0"/>
              <a:t> in Rome.</a:t>
            </a:r>
          </a:p>
          <a:p>
            <a:r>
              <a:rPr lang="en-US" dirty="0" err="1" smtClean="0"/>
              <a:t>Spicules</a:t>
            </a:r>
            <a:r>
              <a:rPr lang="en-US" dirty="0" smtClean="0"/>
              <a:t> last for about 15 minutes;</a:t>
            </a:r>
            <a:r>
              <a:rPr lang="en-US" baseline="30000" dirty="0" smtClean="0">
                <a:hlinkClick r:id="rId9"/>
              </a:rPr>
              <a:t>[1]</a:t>
            </a:r>
            <a:r>
              <a:rPr lang="en-US" dirty="0" smtClean="0"/>
              <a:t> at the </a:t>
            </a:r>
            <a:r>
              <a:rPr lang="en-US" dirty="0" smtClean="0">
                <a:hlinkClick r:id="rId10" tooltip="Solar limb"/>
              </a:rPr>
              <a:t>solar limb</a:t>
            </a:r>
            <a:r>
              <a:rPr lang="en-US" dirty="0" smtClean="0"/>
              <a:t> they appear elongated (if seen on the disk, they are known as "mottles" or "fibrils"). They are usually associated with regions of high </a:t>
            </a:r>
            <a:r>
              <a:rPr lang="en-US" dirty="0" smtClean="0">
                <a:hlinkClick r:id="rId11" tooltip="Magnetic flux"/>
              </a:rPr>
              <a:t>magnetic flux</a:t>
            </a:r>
            <a:r>
              <a:rPr lang="en-US" dirty="0" smtClean="0"/>
              <a:t>; their </a:t>
            </a:r>
            <a:r>
              <a:rPr lang="en-US" dirty="0" smtClean="0">
                <a:hlinkClick r:id="rId12" tooltip="Mass flux"/>
              </a:rPr>
              <a:t>mass flux</a:t>
            </a:r>
            <a:r>
              <a:rPr lang="en-US" dirty="0" smtClean="0"/>
              <a:t> is about 100 times that of the </a:t>
            </a:r>
            <a:r>
              <a:rPr lang="en-US" dirty="0" smtClean="0">
                <a:hlinkClick r:id="rId13" tooltip="Solar wind"/>
              </a:rPr>
              <a:t>solar wind</a:t>
            </a:r>
            <a:r>
              <a:rPr lang="en-US" dirty="0" smtClean="0"/>
              <a:t>. They rise at a rate of 20 km/s (or 72,000 km/h) and can reach several thousand kilometers in height before collapsing and fading away.</a:t>
            </a:r>
          </a:p>
          <a:p>
            <a:endParaRPr lang="pt-B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47</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http://solarscience.msfc.nasa.gov/feature2.shtml</a:t>
            </a:r>
          </a:p>
          <a:p>
            <a:endParaRPr lang="pt-BR" dirty="0" smtClean="0"/>
          </a:p>
          <a:p>
            <a:r>
              <a:rPr lang="pt-BR" dirty="0" smtClean="0"/>
              <a:t>https://en.wikipedia.org/wiki/Plage_(astronomy)</a:t>
            </a:r>
          </a:p>
          <a:p>
            <a:r>
              <a:rPr lang="en-US" dirty="0" smtClean="0"/>
              <a:t>A </a:t>
            </a:r>
            <a:r>
              <a:rPr lang="en-US" b="1" dirty="0" err="1" smtClean="0"/>
              <a:t>plage</a:t>
            </a:r>
            <a:r>
              <a:rPr lang="en-US" dirty="0" smtClean="0"/>
              <a:t> is a bright region in the </a:t>
            </a:r>
            <a:r>
              <a:rPr lang="en-US" dirty="0" err="1" smtClean="0">
                <a:hlinkClick r:id="rId3" tooltip="Chromosphere"/>
              </a:rPr>
              <a:t>chromosphere</a:t>
            </a:r>
            <a:r>
              <a:rPr lang="en-US" dirty="0" smtClean="0"/>
              <a:t> of the </a:t>
            </a:r>
            <a:r>
              <a:rPr lang="en-US" dirty="0" smtClean="0">
                <a:hlinkClick r:id="rId4" tooltip="Sun"/>
              </a:rPr>
              <a:t>Sun</a:t>
            </a:r>
            <a:r>
              <a:rPr lang="en-US" dirty="0" smtClean="0"/>
              <a:t>, typically found in regions of the </a:t>
            </a:r>
            <a:r>
              <a:rPr lang="en-US" dirty="0" err="1" smtClean="0"/>
              <a:t>chromosphere</a:t>
            </a:r>
            <a:r>
              <a:rPr lang="en-US" dirty="0" smtClean="0"/>
              <a:t> near </a:t>
            </a:r>
            <a:r>
              <a:rPr lang="en-US" dirty="0" smtClean="0">
                <a:hlinkClick r:id="rId5" tooltip="Sunspots"/>
              </a:rPr>
              <a:t>sunspots</a:t>
            </a:r>
            <a:r>
              <a:rPr lang="en-US" dirty="0" smtClean="0"/>
              <a:t>. The term itself is poetically taken from the French word for "beach". The </a:t>
            </a:r>
            <a:r>
              <a:rPr lang="en-US" dirty="0" err="1" smtClean="0"/>
              <a:t>plage</a:t>
            </a:r>
            <a:r>
              <a:rPr lang="en-US" dirty="0" smtClean="0"/>
              <a:t> regions map closely to the </a:t>
            </a:r>
            <a:r>
              <a:rPr lang="en-US" dirty="0" smtClean="0">
                <a:hlinkClick r:id="rId6" tooltip="Faculae"/>
              </a:rPr>
              <a:t>faculae</a:t>
            </a:r>
            <a:r>
              <a:rPr lang="en-US" dirty="0" smtClean="0"/>
              <a:t> in the photosphere below, but the latter have much smaller spatial scales. Accordingly, </a:t>
            </a:r>
            <a:r>
              <a:rPr lang="en-US" dirty="0" err="1" smtClean="0"/>
              <a:t>plage</a:t>
            </a:r>
            <a:r>
              <a:rPr lang="en-US" dirty="0" smtClean="0"/>
              <a:t> occurs most visibly near a sunspot region. Faculae have a strong influence on the </a:t>
            </a:r>
            <a:r>
              <a:rPr lang="en-US" dirty="0" smtClean="0">
                <a:hlinkClick r:id="rId7" tooltip="Solar constant"/>
              </a:rPr>
              <a:t>solar constant</a:t>
            </a:r>
            <a:r>
              <a:rPr lang="en-US" dirty="0" smtClean="0"/>
              <a:t>, and the more readily detectable (because </a:t>
            </a:r>
            <a:r>
              <a:rPr lang="en-US" dirty="0" err="1" smtClean="0"/>
              <a:t>chromospheric</a:t>
            </a:r>
            <a:r>
              <a:rPr lang="en-US" dirty="0" smtClean="0"/>
              <a:t>) </a:t>
            </a:r>
            <a:r>
              <a:rPr lang="en-US" dirty="0" err="1" smtClean="0"/>
              <a:t>plage</a:t>
            </a:r>
            <a:r>
              <a:rPr lang="en-US" dirty="0" smtClean="0"/>
              <a:t> areas traditionally are used to monitor this influence. In this context "active network" consists of </a:t>
            </a:r>
            <a:r>
              <a:rPr lang="en-US" dirty="0" err="1" smtClean="0"/>
              <a:t>plage</a:t>
            </a:r>
            <a:r>
              <a:rPr lang="en-US" dirty="0" smtClean="0"/>
              <a:t>-like </a:t>
            </a:r>
            <a:r>
              <a:rPr lang="en-US" dirty="0" err="1" smtClean="0"/>
              <a:t>brightenings</a:t>
            </a:r>
            <a:r>
              <a:rPr lang="en-US" dirty="0" smtClean="0"/>
              <a:t> extending away from active regions as their magnetism appears to diffuse into the quiet Sun, but constrained to follow the network boundaries.</a:t>
            </a:r>
          </a:p>
          <a:p>
            <a:r>
              <a:rPr lang="en-US" dirty="0" smtClean="0"/>
              <a:t>Because we can explain faculae with the strictly </a:t>
            </a:r>
            <a:r>
              <a:rPr lang="en-US" dirty="0" err="1" smtClean="0"/>
              <a:t>photospheric</a:t>
            </a:r>
            <a:r>
              <a:rPr lang="en-US" dirty="0" smtClean="0"/>
              <a:t> "hot wall" model,</a:t>
            </a:r>
            <a:r>
              <a:rPr lang="en-US" baseline="30000" dirty="0" smtClean="0">
                <a:hlinkClick r:id="rId8"/>
              </a:rPr>
              <a:t>[1]</a:t>
            </a:r>
            <a:r>
              <a:rPr lang="en-US" dirty="0" smtClean="0"/>
              <a:t> it is not clear what the actual physical relationship between </a:t>
            </a:r>
            <a:r>
              <a:rPr lang="en-US" dirty="0" err="1" smtClean="0"/>
              <a:t>plage</a:t>
            </a:r>
            <a:r>
              <a:rPr lang="en-US" dirty="0" smtClean="0"/>
              <a:t> and faculae may be.</a:t>
            </a:r>
          </a:p>
          <a:p>
            <a:endParaRPr lang="pt-B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48</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https://en.wikipedia.org/wiki/Solar_flare#/media/File:Magnificent_CME_Erupts_on_the_Sun_-_August_31.jpg</a:t>
            </a:r>
          </a:p>
          <a:p>
            <a:r>
              <a:rPr lang="en-US" dirty="0" smtClean="0"/>
              <a:t>On August 31, 2012 a long filament of solar material that had been hovering in the sun's atmosphere, the corona, erupted out into space at 20:36  UTC. The coronal mass ejection, or CME, traveled at over 900 miles per second. The CME did not travel directly toward Earth, but did connect with Earth's magnetic environment, or magnetosphere, causing aurora to appear on the night of Monday, September 3. Pictured here is a lighten blended version of the 304 and 171 angstrom wavelengths taken from the </a:t>
            </a:r>
            <a:r>
              <a:rPr lang="en-US" dirty="0" smtClean="0">
                <a:hlinkClick r:id="rId3" tooltip="en:Solar Dynamics Observatory"/>
              </a:rPr>
              <a:t>Solar Dynamics Observatory</a:t>
            </a:r>
            <a:r>
              <a:rPr lang="en-US" dirty="0" smtClean="0"/>
              <a:t>. Cropped</a:t>
            </a:r>
          </a:p>
          <a:p>
            <a:endParaRPr lang="en-US" dirty="0" smtClean="0"/>
          </a:p>
          <a:p>
            <a:endParaRPr lang="en-US" dirty="0" smtClean="0"/>
          </a:p>
          <a:p>
            <a:r>
              <a:rPr lang="en-US" dirty="0" smtClean="0"/>
              <a:t>https://en.wikipedia.org/wiki/Solar_flare</a:t>
            </a:r>
          </a:p>
          <a:p>
            <a:r>
              <a:rPr lang="en-US" dirty="0" smtClean="0"/>
              <a:t>A </a:t>
            </a:r>
            <a:r>
              <a:rPr lang="en-US" b="1" dirty="0" smtClean="0"/>
              <a:t>solar flare</a:t>
            </a:r>
            <a:r>
              <a:rPr lang="en-US" dirty="0" smtClean="0"/>
              <a:t> is a sudden flash of brightness observed near the </a:t>
            </a:r>
            <a:r>
              <a:rPr lang="en-US" dirty="0" smtClean="0">
                <a:hlinkClick r:id="rId4" tooltip="Sun"/>
              </a:rPr>
              <a:t>Sun</a:t>
            </a:r>
            <a:r>
              <a:rPr lang="en-US" dirty="0" smtClean="0"/>
              <a:t>'s surface. It involves a very broad spectrum of emissions, requiring an energy release of up to 6 × 10</a:t>
            </a:r>
            <a:r>
              <a:rPr lang="en-US" baseline="30000" dirty="0" smtClean="0"/>
              <a:t>25</a:t>
            </a:r>
            <a:r>
              <a:rPr lang="en-US" dirty="0" smtClean="0"/>
              <a:t> </a:t>
            </a:r>
            <a:r>
              <a:rPr lang="en-US" dirty="0" smtClean="0">
                <a:hlinkClick r:id="rId5" tooltip="Joule"/>
              </a:rPr>
              <a:t>joules</a:t>
            </a:r>
            <a:r>
              <a:rPr lang="en-US" dirty="0" smtClean="0"/>
              <a:t> of </a:t>
            </a:r>
            <a:r>
              <a:rPr lang="en-US" dirty="0" smtClean="0">
                <a:hlinkClick r:id="rId6" tooltip="Energy"/>
              </a:rPr>
              <a:t>energy</a:t>
            </a:r>
            <a:r>
              <a:rPr lang="en-US" dirty="0" smtClean="0"/>
              <a:t> (roughly the equivalent of 160,000,000,000 megatons of TNT, over 25,000 times more energy than released from the impact of </a:t>
            </a:r>
            <a:r>
              <a:rPr lang="en-US" dirty="0" smtClean="0">
                <a:hlinkClick r:id="rId7" tooltip="Comet Shoemaker–Levy 9"/>
              </a:rPr>
              <a:t>Comet Shoemaker–Levy 9</a:t>
            </a:r>
            <a:r>
              <a:rPr lang="en-US" dirty="0" smtClean="0"/>
              <a:t> with Jupiter). Flares are often, but not always, accompanied by a spectacular </a:t>
            </a:r>
            <a:r>
              <a:rPr lang="en-US" dirty="0" smtClean="0">
                <a:hlinkClick r:id="rId8" tooltip="Coronal mass ejection"/>
              </a:rPr>
              <a:t>coronal mass ejection</a:t>
            </a:r>
            <a:r>
              <a:rPr lang="en-US" dirty="0" smtClean="0"/>
              <a:t>.</a:t>
            </a:r>
            <a:r>
              <a:rPr lang="en-US" baseline="30000" dirty="0" smtClean="0">
                <a:hlinkClick r:id="rId9"/>
              </a:rPr>
              <a:t>[1]</a:t>
            </a:r>
            <a:r>
              <a:rPr lang="en-US" dirty="0" smtClean="0"/>
              <a:t> The flare ejects clouds of electrons, ions, and atoms through the corona of the sun into space. These clouds typically reach </a:t>
            </a:r>
            <a:r>
              <a:rPr lang="en-US" dirty="0" smtClean="0">
                <a:hlinkClick r:id="rId10" tooltip="Earth"/>
              </a:rPr>
              <a:t>Earth</a:t>
            </a:r>
            <a:r>
              <a:rPr lang="en-US" dirty="0" smtClean="0"/>
              <a:t> a day or two after the event.</a:t>
            </a:r>
            <a:r>
              <a:rPr lang="en-US" baseline="30000" dirty="0" smtClean="0">
                <a:hlinkClick r:id="rId9"/>
              </a:rPr>
              <a:t>[2]</a:t>
            </a:r>
            <a:r>
              <a:rPr lang="en-US" dirty="0" smtClean="0"/>
              <a:t> The term is also used to refer to similar phenomena in other stars, where the term </a:t>
            </a:r>
            <a:r>
              <a:rPr lang="en-US" dirty="0" smtClean="0">
                <a:hlinkClick r:id="rId11" tooltip="Flare star"/>
              </a:rPr>
              <a:t>stellar flare</a:t>
            </a:r>
            <a:r>
              <a:rPr lang="en-US" dirty="0" smtClean="0"/>
              <a:t> applies.</a:t>
            </a:r>
          </a:p>
          <a:p>
            <a:r>
              <a:rPr lang="en-US" dirty="0" smtClean="0"/>
              <a:t>Solar flares affect all layers of the solar atmosphere (</a:t>
            </a:r>
            <a:r>
              <a:rPr lang="en-US" dirty="0" smtClean="0">
                <a:hlinkClick r:id="rId12" tooltip="Photosphere"/>
              </a:rPr>
              <a:t>photosphere</a:t>
            </a:r>
            <a:r>
              <a:rPr lang="en-US" dirty="0" smtClean="0"/>
              <a:t>, </a:t>
            </a:r>
            <a:r>
              <a:rPr lang="en-US" dirty="0" err="1" smtClean="0">
                <a:hlinkClick r:id="rId13" tooltip="Chromosphere"/>
              </a:rPr>
              <a:t>chromosphere</a:t>
            </a:r>
            <a:r>
              <a:rPr lang="en-US" dirty="0" smtClean="0"/>
              <a:t>, and </a:t>
            </a:r>
            <a:r>
              <a:rPr lang="en-US" dirty="0" smtClean="0">
                <a:hlinkClick r:id="rId14" tooltip="Corona"/>
              </a:rPr>
              <a:t>corona</a:t>
            </a:r>
            <a:r>
              <a:rPr lang="en-US" dirty="0" smtClean="0"/>
              <a:t>), when the </a:t>
            </a:r>
            <a:r>
              <a:rPr lang="en-US" dirty="0" smtClean="0">
                <a:hlinkClick r:id="rId15" tooltip="Plasma (physics)"/>
              </a:rPr>
              <a:t>plasma</a:t>
            </a:r>
            <a:r>
              <a:rPr lang="en-US" dirty="0" smtClean="0"/>
              <a:t> medium is heated to tens of millions of </a:t>
            </a:r>
            <a:r>
              <a:rPr lang="en-US" dirty="0" smtClean="0">
                <a:hlinkClick r:id="rId16" tooltip="Kelvin"/>
              </a:rPr>
              <a:t>Kelvin</a:t>
            </a:r>
            <a:r>
              <a:rPr lang="en-US" dirty="0" smtClean="0"/>
              <a:t>, while the </a:t>
            </a:r>
            <a:r>
              <a:rPr lang="en-US" dirty="0" smtClean="0">
                <a:hlinkClick r:id="rId17" tooltip="Cosmic-ray"/>
              </a:rPr>
              <a:t>cosmic-ray</a:t>
            </a:r>
            <a:r>
              <a:rPr lang="en-US" dirty="0" smtClean="0"/>
              <a:t>-like </a:t>
            </a:r>
            <a:r>
              <a:rPr lang="en-US" dirty="0" smtClean="0">
                <a:hlinkClick r:id="rId18" tooltip="Electron"/>
              </a:rPr>
              <a:t>electrons</a:t>
            </a:r>
            <a:r>
              <a:rPr lang="en-US" dirty="0" smtClean="0"/>
              <a:t>, </a:t>
            </a:r>
            <a:r>
              <a:rPr lang="en-US" dirty="0" smtClean="0">
                <a:hlinkClick r:id="rId19" tooltip="Proton"/>
              </a:rPr>
              <a:t>protons</a:t>
            </a:r>
            <a:r>
              <a:rPr lang="en-US" dirty="0" smtClean="0"/>
              <a:t>, and heavier </a:t>
            </a:r>
            <a:r>
              <a:rPr lang="en-US" dirty="0" smtClean="0">
                <a:hlinkClick r:id="rId20" tooltip="Ion"/>
              </a:rPr>
              <a:t>ions</a:t>
            </a:r>
            <a:r>
              <a:rPr lang="en-US" dirty="0" smtClean="0"/>
              <a:t> are accelerated to near the </a:t>
            </a:r>
            <a:r>
              <a:rPr lang="en-US" dirty="0" smtClean="0">
                <a:hlinkClick r:id="rId21" tooltip="Speed of light"/>
              </a:rPr>
              <a:t>speed of light</a:t>
            </a:r>
            <a:r>
              <a:rPr lang="en-US" dirty="0" smtClean="0"/>
              <a:t>. They produce </a:t>
            </a:r>
            <a:r>
              <a:rPr lang="en-US" dirty="0" smtClean="0">
                <a:hlinkClick r:id="rId22" tooltip="Electromagnetic radiation"/>
              </a:rPr>
              <a:t>radiation</a:t>
            </a:r>
            <a:r>
              <a:rPr lang="en-US" dirty="0" smtClean="0"/>
              <a:t> across the </a:t>
            </a:r>
            <a:r>
              <a:rPr lang="en-US" dirty="0" smtClean="0">
                <a:hlinkClick r:id="rId23" tooltip="Electromagnetic spectrum"/>
              </a:rPr>
              <a:t>electromagnetic spectrum</a:t>
            </a:r>
            <a:r>
              <a:rPr lang="en-US" dirty="0" smtClean="0"/>
              <a:t> at all </a:t>
            </a:r>
            <a:r>
              <a:rPr lang="en-US" dirty="0" smtClean="0">
                <a:hlinkClick r:id="rId24" tooltip="Wavelength"/>
              </a:rPr>
              <a:t>wavelengths</a:t>
            </a:r>
            <a:r>
              <a:rPr lang="en-US" dirty="0" smtClean="0"/>
              <a:t>, from </a:t>
            </a:r>
            <a:r>
              <a:rPr lang="en-US" dirty="0" smtClean="0">
                <a:hlinkClick r:id="rId25" tooltip="Radio frequency"/>
              </a:rPr>
              <a:t>radio waves</a:t>
            </a:r>
            <a:r>
              <a:rPr lang="en-US" dirty="0" smtClean="0"/>
              <a:t> to </a:t>
            </a:r>
            <a:r>
              <a:rPr lang="en-US" dirty="0" smtClean="0">
                <a:hlinkClick r:id="rId26" tooltip="Gamma ray"/>
              </a:rPr>
              <a:t>gamma rays</a:t>
            </a:r>
            <a:r>
              <a:rPr lang="en-US" dirty="0" smtClean="0"/>
              <a:t>, although most of the energy is spread over frequencies outside the visual range and for this reason the majority of the flares are not visible to the naked eye and must be observed with special instruments. Flares occur in active regions around </a:t>
            </a:r>
            <a:r>
              <a:rPr lang="en-US" dirty="0" smtClean="0">
                <a:hlinkClick r:id="rId27" tooltip="Sunspot"/>
              </a:rPr>
              <a:t>sunspots</a:t>
            </a:r>
            <a:r>
              <a:rPr lang="en-US" dirty="0" smtClean="0"/>
              <a:t>, where intense magnetic fields penetrate the </a:t>
            </a:r>
            <a:r>
              <a:rPr lang="en-US" dirty="0" smtClean="0">
                <a:hlinkClick r:id="rId12" tooltip="Photosphere"/>
              </a:rPr>
              <a:t>photosphere</a:t>
            </a:r>
            <a:r>
              <a:rPr lang="en-US" dirty="0" smtClean="0"/>
              <a:t> to link the </a:t>
            </a:r>
            <a:r>
              <a:rPr lang="en-US" dirty="0" smtClean="0">
                <a:hlinkClick r:id="rId14" tooltip="Corona"/>
              </a:rPr>
              <a:t>corona</a:t>
            </a:r>
            <a:r>
              <a:rPr lang="en-US" dirty="0" smtClean="0"/>
              <a:t> to the solar interior. Flares are powered by the sudden (timescales of minutes to tens of minutes) release of magnetic energy stored in the corona. The same energy releases may produce </a:t>
            </a:r>
            <a:r>
              <a:rPr lang="en-US" dirty="0" smtClean="0">
                <a:hlinkClick r:id="rId28" tooltip="Coronal mass ejections"/>
              </a:rPr>
              <a:t>coronal mass ejections</a:t>
            </a:r>
            <a:r>
              <a:rPr lang="en-US" dirty="0" smtClean="0"/>
              <a:t> (CME), although the relation between CMEs and flares is still not well established.</a:t>
            </a:r>
          </a:p>
          <a:p>
            <a:r>
              <a:rPr lang="en-US" dirty="0" smtClean="0"/>
              <a:t>X-rays and UV radiation emitted by solar flares can affect Earth's </a:t>
            </a:r>
            <a:r>
              <a:rPr lang="en-US" dirty="0" smtClean="0">
                <a:hlinkClick r:id="rId29" tooltip="Ionosphere"/>
              </a:rPr>
              <a:t>ionosphere</a:t>
            </a:r>
            <a:r>
              <a:rPr lang="en-US" dirty="0" smtClean="0"/>
              <a:t> and disrupt long-range radio communications. Direct radio emission at </a:t>
            </a:r>
            <a:r>
              <a:rPr lang="en-US" dirty="0" err="1" smtClean="0"/>
              <a:t>decimetric</a:t>
            </a:r>
            <a:r>
              <a:rPr lang="en-US" dirty="0" smtClean="0"/>
              <a:t> wavelengths may disturb the operation of radars and other devices that use those frequencies.</a:t>
            </a:r>
          </a:p>
          <a:p>
            <a:r>
              <a:rPr lang="en-US" dirty="0" smtClean="0"/>
              <a:t>Solar flares were first observed on the Sun by </a:t>
            </a:r>
            <a:r>
              <a:rPr lang="en-US" dirty="0" smtClean="0">
                <a:hlinkClick r:id="rId30" tooltip="Richard Christopher Carrington"/>
              </a:rPr>
              <a:t>Richard Christopher Carrington</a:t>
            </a:r>
            <a:r>
              <a:rPr lang="en-US" dirty="0" smtClean="0"/>
              <a:t> and independently by Richard Hodgson in 1859</a:t>
            </a:r>
            <a:r>
              <a:rPr lang="en-US" baseline="30000" dirty="0" smtClean="0">
                <a:hlinkClick r:id="rId9"/>
              </a:rPr>
              <a:t>[3]</a:t>
            </a:r>
            <a:r>
              <a:rPr lang="en-US" dirty="0" smtClean="0"/>
              <a:t> as localized visible </a:t>
            </a:r>
            <a:r>
              <a:rPr lang="en-US" dirty="0" err="1" smtClean="0"/>
              <a:t>brightenings</a:t>
            </a:r>
            <a:r>
              <a:rPr lang="en-US" dirty="0" smtClean="0"/>
              <a:t> of small areas within a sunspot group. Stellar flares can be inferred by looking at the </a:t>
            </a:r>
            <a:r>
              <a:rPr lang="en-US" dirty="0" err="1" smtClean="0"/>
              <a:t>lightcurves</a:t>
            </a:r>
            <a:r>
              <a:rPr lang="en-US" dirty="0" smtClean="0"/>
              <a:t> produced from the telescope or satellite data of variety of other stars.</a:t>
            </a:r>
          </a:p>
          <a:p>
            <a:r>
              <a:rPr lang="en-US" dirty="0" smtClean="0"/>
              <a:t>The frequency of occurrence of solar flares varies, from several per day when the Sun is particularly "active" to less than one every week when the Sun is "quiet", following the 11-year cycle (the </a:t>
            </a:r>
            <a:r>
              <a:rPr lang="en-US" dirty="0" smtClean="0">
                <a:hlinkClick r:id="rId31" tooltip="Solar cycle"/>
              </a:rPr>
              <a:t>solar cycle</a:t>
            </a:r>
            <a:r>
              <a:rPr lang="en-US" dirty="0" smtClean="0"/>
              <a:t>). Large flares are less frequent than smaller ones.</a:t>
            </a:r>
          </a:p>
          <a:p>
            <a:r>
              <a:rPr lang="en-US" dirty="0" smtClean="0"/>
              <a:t>On July 23, 2012, a massive, and potentially damaging, </a:t>
            </a:r>
            <a:r>
              <a:rPr lang="en-US" dirty="0" smtClean="0">
                <a:hlinkClick r:id="rId32" tooltip="Solar storm of 2012"/>
              </a:rPr>
              <a:t>solar </a:t>
            </a:r>
            <a:r>
              <a:rPr lang="en-US" dirty="0" err="1" smtClean="0">
                <a:hlinkClick r:id="rId32" tooltip="Solar storm of 2012"/>
              </a:rPr>
              <a:t>superstorm</a:t>
            </a:r>
            <a:r>
              <a:rPr lang="en-US" dirty="0" smtClean="0"/>
              <a:t> (solar flare, coronal mass ejection, </a:t>
            </a:r>
            <a:r>
              <a:rPr lang="en-US" dirty="0" smtClean="0">
                <a:hlinkClick r:id="rId33" tooltip="Nuclear electromagnetic pulse"/>
              </a:rPr>
              <a:t>solar EMP</a:t>
            </a:r>
            <a:r>
              <a:rPr lang="en-US" dirty="0" smtClean="0"/>
              <a:t>) barely missed Earth, according to NASA.</a:t>
            </a:r>
            <a:r>
              <a:rPr lang="en-US" baseline="30000" dirty="0" smtClean="0">
                <a:hlinkClick r:id="rId9"/>
              </a:rPr>
              <a:t>[4][5]</a:t>
            </a:r>
            <a:r>
              <a:rPr lang="en-US" dirty="0" smtClean="0"/>
              <a:t> There is an estimated 12% chance of a similar event occurring between 2012 and 2022.</a:t>
            </a:r>
            <a:r>
              <a:rPr lang="en-US" baseline="30000" dirty="0" smtClean="0">
                <a:hlinkClick r:id="rId9"/>
              </a:rPr>
              <a:t>[</a:t>
            </a:r>
            <a:endParaRPr lang="en-US" dirty="0" smtClean="0"/>
          </a:p>
          <a:p>
            <a:endParaRPr lang="pt-B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49</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en-US" dirty="0" smtClean="0"/>
              <a:t>http://apod.nasa.gov/apod/ap041206.html</a:t>
            </a:r>
          </a:p>
          <a:p>
            <a:endParaRPr lang="en-US" dirty="0" smtClean="0"/>
          </a:p>
          <a:p>
            <a:r>
              <a:rPr lang="en-US" b="1" dirty="0" smtClean="0"/>
              <a:t>Explanation: </a:t>
            </a:r>
            <a:r>
              <a:rPr lang="en-US" dirty="0" smtClean="0"/>
              <a:t>Two unusually long filaments crossed part of the Sun last week. The </a:t>
            </a:r>
            <a:r>
              <a:rPr lang="en-US" dirty="0" smtClean="0">
                <a:hlinkClick r:id="rId3"/>
              </a:rPr>
              <a:t>filaments</a:t>
            </a:r>
            <a:r>
              <a:rPr lang="en-US" dirty="0" smtClean="0"/>
              <a:t> are actually relatively cool and dark </a:t>
            </a:r>
            <a:r>
              <a:rPr lang="en-US" dirty="0" smtClean="0">
                <a:hlinkClick r:id="rId4"/>
              </a:rPr>
              <a:t>prominences</a:t>
            </a:r>
            <a:r>
              <a:rPr lang="en-US" dirty="0" smtClean="0"/>
              <a:t> of solar </a:t>
            </a:r>
            <a:r>
              <a:rPr lang="en-US" dirty="0" smtClean="0">
                <a:hlinkClick r:id="rId5"/>
              </a:rPr>
              <a:t>plasma</a:t>
            </a:r>
            <a:r>
              <a:rPr lang="en-US" dirty="0" smtClean="0"/>
              <a:t> held up by the Sun's </a:t>
            </a:r>
            <a:r>
              <a:rPr lang="en-US" dirty="0" smtClean="0">
                <a:hlinkClick r:id="rId6"/>
              </a:rPr>
              <a:t>magnetic field</a:t>
            </a:r>
            <a:r>
              <a:rPr lang="en-US" dirty="0" smtClean="0"/>
              <a:t> but seen against the </a:t>
            </a:r>
            <a:r>
              <a:rPr lang="en-US" dirty="0" smtClean="0">
                <a:hlinkClick r:id="rId7"/>
              </a:rPr>
              <a:t>face of the Sun</a:t>
            </a:r>
            <a:r>
              <a:rPr lang="en-US" dirty="0" smtClean="0"/>
              <a:t>. Filaments typically last a few weeks before falling back. </a:t>
            </a:r>
            <a:r>
              <a:rPr lang="en-US" dirty="0" smtClean="0">
                <a:hlinkClick r:id="rId8"/>
              </a:rPr>
              <a:t>Pictured above</a:t>
            </a:r>
            <a:r>
              <a:rPr lang="en-US" dirty="0" smtClean="0"/>
              <a:t>, the two filaments are visible on the </a:t>
            </a:r>
            <a:r>
              <a:rPr lang="en-US" dirty="0" smtClean="0">
                <a:hlinkClick r:id="rId9"/>
              </a:rPr>
              <a:t>Sun</a:t>
            </a:r>
            <a:r>
              <a:rPr lang="en-US" dirty="0" smtClean="0"/>
              <a:t>'s right side. It would take twenty Earths, set end-to-end, to match the length of one of the </a:t>
            </a:r>
            <a:r>
              <a:rPr lang="en-US" dirty="0" smtClean="0">
                <a:hlinkClick r:id="rId10"/>
              </a:rPr>
              <a:t>filaments</a:t>
            </a:r>
            <a:r>
              <a:rPr lang="en-US" dirty="0" smtClean="0"/>
              <a:t>. Also visible are bright hot regions called </a:t>
            </a:r>
            <a:r>
              <a:rPr lang="en-US" dirty="0" err="1" smtClean="0">
                <a:hlinkClick r:id="rId11"/>
              </a:rPr>
              <a:t>plages</a:t>
            </a:r>
            <a:r>
              <a:rPr lang="en-US" dirty="0" smtClean="0"/>
              <a:t> and a carpet of hundreds of </a:t>
            </a:r>
            <a:r>
              <a:rPr lang="en-US" dirty="0" smtClean="0">
                <a:hlinkClick r:id="rId12"/>
              </a:rPr>
              <a:t>granules</a:t>
            </a:r>
            <a:r>
              <a:rPr lang="en-US" dirty="0" smtClean="0"/>
              <a:t> that provide the Sun's texture. The </a:t>
            </a:r>
            <a:r>
              <a:rPr lang="en-US" dirty="0" smtClean="0">
                <a:hlinkClick r:id="rId8"/>
              </a:rPr>
              <a:t>above image</a:t>
            </a:r>
            <a:r>
              <a:rPr lang="en-US" dirty="0" smtClean="0"/>
              <a:t> was taken early last week through a small telescope in a very </a:t>
            </a:r>
            <a:r>
              <a:rPr lang="en-US" dirty="0" smtClean="0">
                <a:hlinkClick r:id="rId13"/>
              </a:rPr>
              <a:t>specific color</a:t>
            </a:r>
            <a:r>
              <a:rPr lang="en-US" dirty="0" smtClean="0"/>
              <a:t> of light emitted primarily by </a:t>
            </a:r>
            <a:r>
              <a:rPr lang="en-US" dirty="0" smtClean="0">
                <a:hlinkClick r:id="rId14"/>
              </a:rPr>
              <a:t>hydrogen</a:t>
            </a:r>
            <a:r>
              <a:rPr lang="en-US" dirty="0" smtClean="0"/>
              <a:t>. </a:t>
            </a:r>
          </a:p>
          <a:p>
            <a:endParaRPr lang="pt-BR"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50</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en-US" dirty="0" smtClean="0"/>
              <a:t>http://www.nasa.gov/content/goddard/sdo-watches-giant-filament-193-335-wavelength/#.VkOTo15LeWM</a:t>
            </a:r>
          </a:p>
          <a:p>
            <a:r>
              <a:rPr lang="en-US" dirty="0" smtClean="0"/>
              <a:t>SDO Watches Giant Filament - 193+335 Wavelength </a:t>
            </a:r>
          </a:p>
          <a:p>
            <a:r>
              <a:rPr lang="en-US" dirty="0" smtClean="0"/>
              <a:t>A dark snaking line in the upper right of this image on Sept. 30, 2014, show a filament of solar material hovering above the sun's </a:t>
            </a:r>
            <a:r>
              <a:rPr lang="en-US" dirty="0" err="1" smtClean="0"/>
              <a:t>surface.If</a:t>
            </a:r>
            <a:r>
              <a:rPr lang="en-US" dirty="0" smtClean="0"/>
              <a:t> straightened out, the filament would reach almost across the whole sun, about 1 million miles or 100 times the size of Earth. NASA's Solar Dynamics Observatory, or SDO, captured the image in extreme UV light of 193 Angstrom and 335 Angstrom – different colors represent different wavelengths of light and different temperatures of solar material. Credit: NASA/SDO</a:t>
            </a:r>
          </a:p>
          <a:p>
            <a:endParaRPr lang="pt-BR" dirty="0" smtClean="0"/>
          </a:p>
          <a:p>
            <a:r>
              <a:rPr lang="pt-BR" dirty="0" smtClean="0"/>
              <a:t>http://www.nasa.gov/content/goddard/sdo-watches-giant-filament-on-the-sun/#.VkOT_15LeWN</a:t>
            </a:r>
            <a:endParaRPr lang="pt-B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https://www2.hao.ucar.edu/Education/solar-physics-historical-timeline-0-1599</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a:t>
            </a:fld>
            <a:endParaRPr lang="pt-B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51</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https://en.wikipedia.org/wiki/Sunspot#/media/File:Solar_Archipelago_-_Flickr_-_NASA_Goddard_Photo_and_Video.jpg</a:t>
            </a:r>
          </a:p>
          <a:p>
            <a:r>
              <a:rPr lang="en-US" dirty="0" smtClean="0"/>
              <a:t>A group of sunspots, labeled as Active Region 1520 rotated into view over the left side of the sun on July 7, 2012. The large spot on the bottom left stretches more than 11 Earths, or 87,000 miles across. The full chain of spots is closer to 200,000 miles across. This image was captured by amateur astronomer Alan Friedman on July 10.</a:t>
            </a:r>
          </a:p>
          <a:p>
            <a:r>
              <a:rPr lang="en-US" dirty="0" smtClean="0"/>
              <a:t>Image courtesy of Alan Friedman</a:t>
            </a:r>
          </a:p>
          <a:p>
            <a:r>
              <a:rPr lang="en-US" b="1" dirty="0" smtClean="0">
                <a:hlinkClick r:id="rId3"/>
              </a:rPr>
              <a:t>NASA image use policy.</a:t>
            </a:r>
            <a:endParaRPr lang="en-US" dirty="0" smtClean="0"/>
          </a:p>
          <a:p>
            <a:r>
              <a:rPr lang="en-US" b="1" dirty="0" smtClean="0">
                <a:hlinkClick r:id="rId4"/>
              </a:rPr>
              <a:t>NASA Goddard Space Flight Center</a:t>
            </a:r>
            <a:r>
              <a:rPr lang="en-US" dirty="0" smtClean="0"/>
              <a:t> enables NASA’s mission through four scientific endeavors: Earth Science, </a:t>
            </a:r>
            <a:r>
              <a:rPr lang="en-US" dirty="0" err="1" smtClean="0"/>
              <a:t>Heliophysics</a:t>
            </a:r>
            <a:r>
              <a:rPr lang="en-US" dirty="0" smtClean="0"/>
              <a:t>, Solar System Exploration, and Astrophysics. Goddard plays a leading role in NASA’s accomplishments by contributing compelling scientific knowledge to advance the Agency’s mission.</a:t>
            </a:r>
          </a:p>
          <a:p>
            <a:r>
              <a:rPr lang="en-US" dirty="0" smtClean="0"/>
              <a:t>https://en.wikipedia.org/wiki/Sunspot</a:t>
            </a:r>
          </a:p>
          <a:p>
            <a:r>
              <a:rPr lang="en-US" b="1" dirty="0" smtClean="0"/>
              <a:t>Sunspots</a:t>
            </a:r>
            <a:r>
              <a:rPr lang="en-US" dirty="0" smtClean="0"/>
              <a:t> are temporary </a:t>
            </a:r>
            <a:r>
              <a:rPr lang="en-US" dirty="0" smtClean="0">
                <a:hlinkClick r:id="rId5" tooltip="Phenomena"/>
              </a:rPr>
              <a:t>phenomena</a:t>
            </a:r>
            <a:r>
              <a:rPr lang="en-US" dirty="0" smtClean="0"/>
              <a:t> on the </a:t>
            </a:r>
            <a:r>
              <a:rPr lang="en-US" dirty="0" smtClean="0">
                <a:hlinkClick r:id="rId6" tooltip="Photosphere"/>
              </a:rPr>
              <a:t>photosphere</a:t>
            </a:r>
            <a:r>
              <a:rPr lang="en-US" dirty="0" smtClean="0"/>
              <a:t> of the </a:t>
            </a:r>
            <a:r>
              <a:rPr lang="en-US" dirty="0" smtClean="0">
                <a:hlinkClick r:id="rId7" tooltip="Sun"/>
              </a:rPr>
              <a:t>Sun</a:t>
            </a:r>
            <a:r>
              <a:rPr lang="en-US" dirty="0" smtClean="0"/>
              <a:t> that appear </a:t>
            </a:r>
            <a:r>
              <a:rPr lang="en-US" dirty="0" smtClean="0">
                <a:hlinkClick r:id="rId8" tooltip="Visible spectrum"/>
              </a:rPr>
              <a:t>visibly</a:t>
            </a:r>
            <a:r>
              <a:rPr lang="en-US" dirty="0" smtClean="0"/>
              <a:t> as dark spots compared to surrounding regions. They correspond to concentrations of </a:t>
            </a:r>
            <a:r>
              <a:rPr lang="en-US" dirty="0" smtClean="0">
                <a:hlinkClick r:id="rId9" tooltip="Magnetism"/>
              </a:rPr>
              <a:t>magnetic</a:t>
            </a:r>
            <a:r>
              <a:rPr lang="en-US" dirty="0" smtClean="0"/>
              <a:t> field flux that inhibit </a:t>
            </a:r>
            <a:r>
              <a:rPr lang="en-US" dirty="0" smtClean="0">
                <a:hlinkClick r:id="rId10" tooltip="Convection"/>
              </a:rPr>
              <a:t>convection</a:t>
            </a:r>
            <a:r>
              <a:rPr lang="en-US" dirty="0" smtClean="0"/>
              <a:t> and result in reduced surface temperature compared to the surrounding photosphere. Sunspots usually appear in pairs, with pair members of opposite magnetic </a:t>
            </a:r>
            <a:r>
              <a:rPr lang="en-US" dirty="0" smtClean="0">
                <a:hlinkClick r:id="rId11" tooltip="Polarity (physics)"/>
              </a:rPr>
              <a:t>polarity</a:t>
            </a:r>
            <a:r>
              <a:rPr lang="en-US" dirty="0" smtClean="0"/>
              <a:t>.</a:t>
            </a:r>
            <a:r>
              <a:rPr lang="en-US" baseline="30000" dirty="0" smtClean="0">
                <a:hlinkClick r:id="rId12"/>
              </a:rPr>
              <a:t>[2]</a:t>
            </a:r>
            <a:r>
              <a:rPr lang="en-US" dirty="0" smtClean="0"/>
              <a:t> The number of sunspots varies according to the approximately 11-year </a:t>
            </a:r>
            <a:r>
              <a:rPr lang="en-US" dirty="0" smtClean="0">
                <a:hlinkClick r:id="rId13" tooltip="Solar cycle"/>
              </a:rPr>
              <a:t>solar cycle</a:t>
            </a:r>
            <a:r>
              <a:rPr lang="en-US" dirty="0" smtClean="0"/>
              <a:t>.</a:t>
            </a:r>
          </a:p>
          <a:p>
            <a:r>
              <a:rPr lang="en-US" dirty="0" smtClean="0"/>
              <a:t>Individual sunspots may endure anywhere from a few days to a few months, but eventually decay. Sunspots expand and contract as they move across the surface of the Sun with a size ranging from 16 kilometers (10 mi)</a:t>
            </a:r>
            <a:r>
              <a:rPr lang="en-US" baseline="30000" dirty="0" smtClean="0">
                <a:hlinkClick r:id="rId12"/>
              </a:rPr>
              <a:t>[3]</a:t>
            </a:r>
            <a:r>
              <a:rPr lang="en-US" dirty="0" smtClean="0"/>
              <a:t> to 160,000 kilometers (100,000 mi)</a:t>
            </a:r>
            <a:r>
              <a:rPr lang="en-US" baseline="30000" dirty="0" smtClean="0">
                <a:hlinkClick r:id="rId12"/>
              </a:rPr>
              <a:t>[4]</a:t>
            </a:r>
            <a:r>
              <a:rPr lang="en-US" dirty="0" smtClean="0"/>
              <a:t> in diameter. The larger variety are visible from Earth without the aid of a </a:t>
            </a:r>
            <a:r>
              <a:rPr lang="en-US" dirty="0" smtClean="0">
                <a:hlinkClick r:id="rId14" tooltip="Telescope"/>
              </a:rPr>
              <a:t>telescope</a:t>
            </a:r>
            <a:r>
              <a:rPr lang="en-US" dirty="0" smtClean="0"/>
              <a:t>.</a:t>
            </a:r>
            <a:r>
              <a:rPr lang="en-US" baseline="30000" dirty="0" smtClean="0">
                <a:hlinkClick r:id="rId12"/>
              </a:rPr>
              <a:t>[5]</a:t>
            </a:r>
            <a:r>
              <a:rPr lang="en-US" dirty="0" smtClean="0"/>
              <a:t> They may travel at relative speeds ("proper motions") of a few hundred meters per second when they first emerge.</a:t>
            </a:r>
          </a:p>
          <a:p>
            <a:r>
              <a:rPr lang="en-US" dirty="0" smtClean="0"/>
              <a:t>Reflecting intense magnetic activity, sunspots accompany secondary phenomena such as </a:t>
            </a:r>
            <a:r>
              <a:rPr lang="en-US" dirty="0" smtClean="0">
                <a:hlinkClick r:id="rId15" tooltip="Coronal loop"/>
              </a:rPr>
              <a:t>coronal loops</a:t>
            </a:r>
            <a:r>
              <a:rPr lang="en-US" dirty="0" smtClean="0"/>
              <a:t> (prominences) and </a:t>
            </a:r>
            <a:r>
              <a:rPr lang="en-US" dirty="0" smtClean="0">
                <a:hlinkClick r:id="rId16" tooltip="Magnetic Reconnection"/>
              </a:rPr>
              <a:t>reconnection</a:t>
            </a:r>
            <a:r>
              <a:rPr lang="en-US" dirty="0" smtClean="0"/>
              <a:t> events. Most </a:t>
            </a:r>
            <a:r>
              <a:rPr lang="en-US" dirty="0" smtClean="0">
                <a:hlinkClick r:id="rId17" tooltip="Solar flares"/>
              </a:rPr>
              <a:t>solar flares</a:t>
            </a:r>
            <a:r>
              <a:rPr lang="en-US" dirty="0" smtClean="0"/>
              <a:t> and </a:t>
            </a:r>
            <a:r>
              <a:rPr lang="en-US" dirty="0" smtClean="0">
                <a:hlinkClick r:id="rId18" tooltip="Coronal mass ejections"/>
              </a:rPr>
              <a:t>coronal mass ejections</a:t>
            </a:r>
            <a:r>
              <a:rPr lang="en-US" dirty="0" smtClean="0"/>
              <a:t> originate in magnetically active regions around visible sunspot groupings. Similar phenomena indirectly observed on </a:t>
            </a:r>
            <a:r>
              <a:rPr lang="en-US" dirty="0" smtClean="0">
                <a:hlinkClick r:id="rId19" tooltip="Star"/>
              </a:rPr>
              <a:t>stars</a:t>
            </a:r>
            <a:r>
              <a:rPr lang="en-US" dirty="0" smtClean="0"/>
              <a:t> other than the sun are commonly called </a:t>
            </a:r>
            <a:r>
              <a:rPr lang="en-US" dirty="0" err="1" smtClean="0">
                <a:hlinkClick r:id="rId20" tooltip="Starspot"/>
              </a:rPr>
              <a:t>starspots</a:t>
            </a:r>
            <a:r>
              <a:rPr lang="en-US" dirty="0" smtClean="0"/>
              <a:t> and both light and dark spots have been measured.</a:t>
            </a:r>
            <a:r>
              <a:rPr lang="en-US" baseline="30000" dirty="0" smtClean="0">
                <a:hlinkClick r:id="rId12"/>
              </a:rPr>
              <a:t>[6]</a:t>
            </a:r>
            <a:endParaRPr lang="en-US" dirty="0" smtClean="0"/>
          </a:p>
          <a:p>
            <a:endParaRPr lang="en-US" dirty="0" smtClean="0"/>
          </a:p>
          <a:p>
            <a:endParaRPr lang="pt-B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52</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http://solarscience.msfc.nasa.gov/images/faculae.jpg</a:t>
            </a:r>
          </a:p>
          <a:p>
            <a:endParaRPr lang="pt-BR" dirty="0" smtClean="0"/>
          </a:p>
          <a:p>
            <a:r>
              <a:rPr lang="en-US" b="1" dirty="0" smtClean="0"/>
              <a:t>Faculae</a:t>
            </a:r>
          </a:p>
          <a:p>
            <a:r>
              <a:rPr lang="en-US" dirty="0" smtClean="0"/>
              <a:t>Faculae are bright areas that are usually most easily seen near the limb, or edge, of the solar disk. These are also magnetic areas but the magnetic field is concentrated in much smaller bundles than in sunspots. While the sunspots tend to make the Sun look darker, the faculae make it look brighter. During a </a:t>
            </a:r>
            <a:r>
              <a:rPr lang="en-US" dirty="0" smtClean="0">
                <a:hlinkClick r:id="rId3"/>
              </a:rPr>
              <a:t>sunspot cycle</a:t>
            </a:r>
            <a:r>
              <a:rPr lang="en-US" dirty="0" smtClean="0"/>
              <a:t> the faculae actually win out over the sunspots and make the Sun appear slightly (about 0.1%) brighter at sunspot maximum that at sunspot minimum.</a:t>
            </a:r>
          </a:p>
          <a:p>
            <a:endParaRPr lang="pt-B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53</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http://solarscience.msfc.nasa.gov/images/granules.jpg</a:t>
            </a:r>
          </a:p>
          <a:p>
            <a:endParaRPr lang="pt-BR" dirty="0" smtClean="0"/>
          </a:p>
          <a:p>
            <a:r>
              <a:rPr lang="en-US" dirty="0" smtClean="0"/>
              <a:t>Granules are small (about 1000 km across) cellular features that cover the entire Sun except for those areas covered by sunspots. These features are the tops of convection cells where hot fluid rises up from the interior in the bright areas, spreads out across the surface, cools and then sinks inward along the dark lanes. Individual granules last for only about 20 minutes. The granulation pattern is continually evolving as old granules are pushed aside by newly emerging ones </a:t>
            </a:r>
            <a:r>
              <a:rPr lang="en-US" dirty="0" smtClean="0">
                <a:hlinkClick r:id="rId3"/>
              </a:rPr>
              <a:t>(470 </a:t>
            </a:r>
            <a:r>
              <a:rPr lang="en-US" dirty="0" err="1" smtClean="0">
                <a:hlinkClick r:id="rId3"/>
              </a:rPr>
              <a:t>kB</a:t>
            </a:r>
            <a:r>
              <a:rPr lang="en-US" dirty="0" smtClean="0">
                <a:hlinkClick r:id="rId3"/>
              </a:rPr>
              <a:t> MPEG movie from the Swedish Vacuum Solar Telescope)</a:t>
            </a:r>
            <a:r>
              <a:rPr lang="en-US" dirty="0" smtClean="0"/>
              <a:t>. The flow within the granules can reach supersonic speeds  of more than 7 km/s (15,000 mph) and produce sonic "booms" and other noise that generates </a:t>
            </a:r>
            <a:r>
              <a:rPr lang="en-US" dirty="0" smtClean="0">
                <a:hlinkClick r:id="rId4"/>
              </a:rPr>
              <a:t>waves</a:t>
            </a:r>
            <a:r>
              <a:rPr lang="en-US" dirty="0" smtClean="0"/>
              <a:t> on the Sun's surface.</a:t>
            </a:r>
            <a:endParaRPr lang="pt-BR" dirty="0" smtClean="0"/>
          </a:p>
          <a:p>
            <a:endParaRPr lang="pt-B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54</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http://solarscience.msfc.nasa.gov/images/granules.jpg</a:t>
            </a:r>
          </a:p>
          <a:p>
            <a:endParaRPr lang="pt-BR" dirty="0" smtClean="0"/>
          </a:p>
          <a:p>
            <a:r>
              <a:rPr lang="en-US" dirty="0" smtClean="0"/>
              <a:t>Granules are small (about 1000 km across) cellular features that cover the entire Sun except for those areas covered by sunspots. These features are the tops of convection cells where hot fluid rises up from the interior in the bright areas, spreads out across the surface, cools and then sinks inward along the dark lanes. Individual granules last for only about 20 minutes. The granulation pattern is continually evolving as old granules are pushed aside by newly emerging ones </a:t>
            </a:r>
            <a:r>
              <a:rPr lang="en-US" dirty="0" smtClean="0">
                <a:hlinkClick r:id="rId3"/>
              </a:rPr>
              <a:t>(470 </a:t>
            </a:r>
            <a:r>
              <a:rPr lang="en-US" dirty="0" err="1" smtClean="0">
                <a:hlinkClick r:id="rId3"/>
              </a:rPr>
              <a:t>kB</a:t>
            </a:r>
            <a:r>
              <a:rPr lang="en-US" dirty="0" smtClean="0">
                <a:hlinkClick r:id="rId3"/>
              </a:rPr>
              <a:t> MPEG movie from the Swedish Vacuum Solar Telescope)</a:t>
            </a:r>
            <a:r>
              <a:rPr lang="en-US" dirty="0" smtClean="0"/>
              <a:t>. The flow within the granules can reach supersonic speeds  of more than 7 km/s (15,000 mph) and produce sonic "booms" and other noise that generates </a:t>
            </a:r>
            <a:r>
              <a:rPr lang="en-US" dirty="0" smtClean="0">
                <a:hlinkClick r:id="rId4"/>
              </a:rPr>
              <a:t>waves</a:t>
            </a:r>
            <a:r>
              <a:rPr lang="en-US" dirty="0" smtClean="0"/>
              <a:t> on the Sun's surface.</a:t>
            </a:r>
            <a:endParaRPr lang="pt-BR" dirty="0" smtClean="0"/>
          </a:p>
          <a:p>
            <a:endParaRPr lang="pt-B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55</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http://solarscience.msfc.nasa.gov/images/supergranules.jpg</a:t>
            </a:r>
          </a:p>
          <a:p>
            <a:endParaRPr lang="pt-BR" dirty="0" smtClean="0"/>
          </a:p>
          <a:p>
            <a:r>
              <a:rPr lang="en-US" dirty="0" err="1" smtClean="0"/>
              <a:t>Supergranules</a:t>
            </a:r>
            <a:r>
              <a:rPr lang="en-US" dirty="0" smtClean="0"/>
              <a:t> are much larger versions of granules (about 35,000 km across) but are best seen in measurements of the "Doppler shift" where light from material moving toward us is shifted to the blue while light from material moving away from us is shifted to the red. These features also cover the entire Sun and are  continually evolving. Individual </a:t>
            </a:r>
            <a:r>
              <a:rPr lang="en-US" dirty="0" err="1" smtClean="0"/>
              <a:t>supergranules</a:t>
            </a:r>
            <a:r>
              <a:rPr lang="en-US" dirty="0" smtClean="0"/>
              <a:t> last for a day or two and have flow speeds of about 0.5 km/s (1000 mph). The fluid flows observed in </a:t>
            </a:r>
            <a:r>
              <a:rPr lang="en-US" dirty="0" err="1" smtClean="0"/>
              <a:t>supergranules</a:t>
            </a:r>
            <a:r>
              <a:rPr lang="en-US" dirty="0" smtClean="0"/>
              <a:t> carry magnetic field bundles to the edges of the cells where they produce the </a:t>
            </a:r>
            <a:r>
              <a:rPr lang="en-US" dirty="0" err="1" smtClean="0">
                <a:hlinkClick r:id="rId3"/>
              </a:rPr>
              <a:t>chromospheric</a:t>
            </a:r>
            <a:r>
              <a:rPr lang="en-US" dirty="0" smtClean="0">
                <a:hlinkClick r:id="rId3"/>
              </a:rPr>
              <a:t> network</a:t>
            </a:r>
            <a:r>
              <a:rPr lang="en-US" dirty="0" smtClean="0"/>
              <a:t>. </a:t>
            </a:r>
            <a:endParaRPr lang="pt-BR" dirty="0" smtClean="0"/>
          </a:p>
          <a:p>
            <a:endParaRPr lang="pt-BR" dirty="0" smtClean="0"/>
          </a:p>
          <a:p>
            <a:endParaRPr lang="pt-B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56</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http://solarscience.msfc.nasa.gov/images/cutaway.jpg</a:t>
            </a:r>
          </a:p>
          <a:p>
            <a:r>
              <a:rPr lang="pt-BR" dirty="0" err="1" smtClean="0"/>
              <a:t>solarscience</a:t>
            </a:r>
            <a:r>
              <a:rPr lang="pt-BR" dirty="0" smtClean="0"/>
              <a:t>.</a:t>
            </a:r>
            <a:r>
              <a:rPr lang="pt-BR" dirty="0" err="1" smtClean="0"/>
              <a:t>msfc</a:t>
            </a:r>
            <a:r>
              <a:rPr lang="pt-BR" dirty="0" smtClean="0"/>
              <a:t>.</a:t>
            </a:r>
            <a:r>
              <a:rPr lang="pt-BR" dirty="0" err="1" smtClean="0"/>
              <a:t>nasa</a:t>
            </a:r>
            <a:r>
              <a:rPr lang="pt-BR" dirty="0" smtClean="0"/>
              <a:t>.</a:t>
            </a:r>
            <a:r>
              <a:rPr lang="pt-BR" dirty="0" err="1" smtClean="0"/>
              <a:t>gov</a:t>
            </a:r>
            <a:r>
              <a:rPr lang="pt-BR" dirty="0" smtClean="0"/>
              <a:t>/interior.shtml</a:t>
            </a:r>
          </a:p>
          <a:p>
            <a:r>
              <a:rPr lang="en-US" b="1" dirty="0" smtClean="0"/>
              <a:t>The Convection Zone</a:t>
            </a:r>
          </a:p>
          <a:p>
            <a:r>
              <a:rPr lang="en-US" i="1" dirty="0" smtClean="0"/>
              <a:t>Click on image for larger version.</a:t>
            </a:r>
            <a:endParaRPr lang="en-US" dirty="0" smtClean="0"/>
          </a:p>
          <a:p>
            <a:r>
              <a:rPr lang="en-US" dirty="0" smtClean="0"/>
              <a:t>The convection zone is the outer-most layer of the solar interior. It extends from a depth of about 200,000 km right up to the visible surface. At the base of the convection zone the temperature is about 2,000,000° C. This is "cool" enough for the heavier ions (such as carbon, nitrogen, oxygen, calcium, and iron) to hold onto some of their electrons. This makes the material more opaque so that it is harder for radiation to get through. This traps heat that ultimately makes the fluid unstable and it starts to "boil" or </a:t>
            </a:r>
            <a:r>
              <a:rPr lang="en-US" dirty="0" err="1" smtClean="0"/>
              <a:t>convect</a:t>
            </a:r>
            <a:r>
              <a:rPr lang="en-US" dirty="0" smtClean="0"/>
              <a:t>. </a:t>
            </a:r>
          </a:p>
          <a:p>
            <a:r>
              <a:rPr lang="en-US" dirty="0" smtClean="0"/>
              <a:t>Convection occurs when the temperature gradient (the rate at which the temperature falls with height or radius) gets larger than the adiabatic gradient (the rate at which the temperature </a:t>
            </a:r>
            <a:r>
              <a:rPr lang="en-US" b="1" dirty="0" smtClean="0"/>
              <a:t>would</a:t>
            </a:r>
            <a:r>
              <a:rPr lang="en-US" dirty="0" smtClean="0"/>
              <a:t> fall if a volume of material were moved higher without adding heat). Where this occurs a volume of material moved upward will be warmer than its surroundings and will continue to rise further. These convective motions carry heat quite rapidly to the surface. The fluid expands and cools as it rises. At the visible surface the temperature has dropped to 5,700 K and the density is only 0.0000002 gm/cm³ (about 1/10,000th the density of air at sea level). The convective motions themselves are visible at the surface as </a:t>
            </a:r>
            <a:r>
              <a:rPr lang="en-US" dirty="0" smtClean="0">
                <a:hlinkClick r:id="rId3"/>
              </a:rPr>
              <a:t>granules</a:t>
            </a:r>
            <a:r>
              <a:rPr lang="en-US" dirty="0" smtClean="0"/>
              <a:t> and </a:t>
            </a:r>
            <a:r>
              <a:rPr lang="en-US" dirty="0" err="1" smtClean="0">
                <a:hlinkClick r:id="rId3"/>
              </a:rPr>
              <a:t>supergranules</a:t>
            </a:r>
            <a:r>
              <a:rPr lang="en-US" dirty="0" smtClean="0"/>
              <a:t>. </a:t>
            </a:r>
          </a:p>
          <a:p>
            <a:endParaRPr lang="pt-BR" dirty="0" smtClean="0"/>
          </a:p>
          <a:p>
            <a:endParaRPr lang="pt-BR" dirty="0" smtClean="0"/>
          </a:p>
          <a:p>
            <a:endParaRPr lang="pt-BR" dirty="0" smtClean="0"/>
          </a:p>
          <a:p>
            <a:r>
              <a:rPr lang="pt-BR" dirty="0" smtClean="0"/>
              <a:t>https://en.wikipedia.org/wiki/Convection_zone</a:t>
            </a:r>
          </a:p>
          <a:p>
            <a:r>
              <a:rPr lang="en-US" dirty="0" smtClean="0"/>
              <a:t>A </a:t>
            </a:r>
            <a:r>
              <a:rPr lang="en-US" b="1" dirty="0" smtClean="0"/>
              <a:t>convection zone</a:t>
            </a:r>
            <a:r>
              <a:rPr lang="en-US" dirty="0" smtClean="0"/>
              <a:t>, </a:t>
            </a:r>
            <a:r>
              <a:rPr lang="en-US" b="1" dirty="0" smtClean="0"/>
              <a:t>convective zone</a:t>
            </a:r>
            <a:r>
              <a:rPr lang="en-US" dirty="0" smtClean="0"/>
              <a:t> or </a:t>
            </a:r>
            <a:r>
              <a:rPr lang="en-US" b="1" dirty="0" smtClean="0"/>
              <a:t>convective region</a:t>
            </a:r>
            <a:r>
              <a:rPr lang="en-US" dirty="0" smtClean="0"/>
              <a:t> of a </a:t>
            </a:r>
            <a:r>
              <a:rPr lang="en-US" dirty="0" smtClean="0">
                <a:hlinkClick r:id="rId4" tooltip="Star"/>
              </a:rPr>
              <a:t>star</a:t>
            </a:r>
            <a:r>
              <a:rPr lang="en-US" dirty="0" smtClean="0"/>
              <a:t> is a layer which is unstable to convection. Energy is primarily or partially transported by </a:t>
            </a:r>
            <a:r>
              <a:rPr lang="en-US" dirty="0" smtClean="0">
                <a:hlinkClick r:id="rId5" tooltip="Convection"/>
              </a:rPr>
              <a:t>convection</a:t>
            </a:r>
            <a:r>
              <a:rPr lang="en-US" dirty="0" smtClean="0"/>
              <a:t> in such a region. In a </a:t>
            </a:r>
            <a:r>
              <a:rPr lang="en-US" dirty="0" smtClean="0">
                <a:hlinkClick r:id="rId6" tooltip="Radiation zone"/>
              </a:rPr>
              <a:t>radiation zone</a:t>
            </a:r>
            <a:r>
              <a:rPr lang="en-US" dirty="0" smtClean="0"/>
              <a:t>, energy is transported by radiation and conduction.</a:t>
            </a:r>
          </a:p>
          <a:p>
            <a:r>
              <a:rPr lang="en-US" dirty="0" smtClean="0"/>
              <a:t>Stellar convection consists of mass movement of plasma within the star which usually forms a circular convection current with the heated plasma ascending and the cooled plasma descending.</a:t>
            </a:r>
          </a:p>
          <a:p>
            <a:r>
              <a:rPr lang="en-US" dirty="0" smtClean="0"/>
              <a:t>The </a:t>
            </a:r>
            <a:r>
              <a:rPr lang="en-US" dirty="0" smtClean="0">
                <a:hlinkClick r:id="rId7" tooltip="Schwarzschild criterion"/>
              </a:rPr>
              <a:t>Schwarzschild criterion</a:t>
            </a:r>
            <a:r>
              <a:rPr lang="en-US" dirty="0" smtClean="0"/>
              <a:t> expresses the conditions under which a region of a star is unstable to convection. A parcel of gas that rises slightly will find itself in an environment of lower pressure than the one it came from. As a result, the parcel will expand and cool. If the rising parcel cools to a lower temperature than its new surroundings, so that it has a higher density than the surrounding gas, then its lack of buoyancy will cause it to sink back to where it came from. However, if the </a:t>
            </a:r>
            <a:r>
              <a:rPr lang="en-US" dirty="0" smtClean="0">
                <a:hlinkClick r:id="rId8" tooltip="Temperature"/>
              </a:rPr>
              <a:t>temperature</a:t>
            </a:r>
            <a:r>
              <a:rPr lang="en-US" dirty="0" smtClean="0"/>
              <a:t> </a:t>
            </a:r>
            <a:r>
              <a:rPr lang="en-US" dirty="0" smtClean="0">
                <a:hlinkClick r:id="rId9" tooltip="Gradient"/>
              </a:rPr>
              <a:t>gradient</a:t>
            </a:r>
            <a:r>
              <a:rPr lang="en-US" dirty="0" smtClean="0"/>
              <a:t> is steep enough (</a:t>
            </a:r>
            <a:r>
              <a:rPr lang="en-US" dirty="0" err="1" smtClean="0"/>
              <a:t>i</a:t>
            </a:r>
            <a:r>
              <a:rPr lang="en-US" dirty="0" smtClean="0"/>
              <a:t>. e. the temperature changes rapidly with distance from the center of the star), or if the gas has a very high </a:t>
            </a:r>
            <a:r>
              <a:rPr lang="en-US" dirty="0" smtClean="0">
                <a:hlinkClick r:id="rId10" tooltip="Heat capacity"/>
              </a:rPr>
              <a:t>heat capacity</a:t>
            </a:r>
            <a:r>
              <a:rPr lang="en-US" dirty="0" smtClean="0"/>
              <a:t> (</a:t>
            </a:r>
            <a:r>
              <a:rPr lang="en-US" dirty="0" err="1" smtClean="0"/>
              <a:t>i</a:t>
            </a:r>
            <a:r>
              <a:rPr lang="en-US" dirty="0" smtClean="0"/>
              <a:t>. e. its temperature changes relatively slowly as it expands) then the rising parcel of gas will remain warmer and less dense than its new surroundings even after expanding and cooling. Its buoyancy will then cause it to continue to rise. The region of the star in which this happens is the convection zone</a:t>
            </a:r>
          </a:p>
          <a:p>
            <a:endParaRPr lang="pt-B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57</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http://solarscience.msfc.nasa.gov/images/Dalsgaard1_T_vs_r.jpg</a:t>
            </a:r>
          </a:p>
          <a:p>
            <a:r>
              <a:rPr lang="pt-BR" dirty="0" err="1" smtClean="0"/>
              <a:t>solarscience</a:t>
            </a:r>
            <a:r>
              <a:rPr lang="pt-BR" dirty="0" smtClean="0"/>
              <a:t>.</a:t>
            </a:r>
            <a:r>
              <a:rPr lang="pt-BR" dirty="0" err="1" smtClean="0"/>
              <a:t>msfc</a:t>
            </a:r>
            <a:r>
              <a:rPr lang="pt-BR" dirty="0" smtClean="0"/>
              <a:t>.</a:t>
            </a:r>
            <a:r>
              <a:rPr lang="pt-BR" dirty="0" err="1" smtClean="0"/>
              <a:t>nasa</a:t>
            </a:r>
            <a:r>
              <a:rPr lang="pt-BR" dirty="0" smtClean="0"/>
              <a:t>.</a:t>
            </a:r>
            <a:r>
              <a:rPr lang="pt-BR" dirty="0" err="1" smtClean="0"/>
              <a:t>gov</a:t>
            </a:r>
            <a:r>
              <a:rPr lang="pt-BR" dirty="0" smtClean="0"/>
              <a:t>/interior.shtml</a:t>
            </a:r>
          </a:p>
          <a:p>
            <a:r>
              <a:rPr lang="en-US" b="1" dirty="0" smtClean="0"/>
              <a:t>The Interface Layer (</a:t>
            </a:r>
            <a:r>
              <a:rPr lang="en-US" b="1" dirty="0" err="1" smtClean="0"/>
              <a:t>Tachocline</a:t>
            </a:r>
            <a:r>
              <a:rPr lang="en-US" b="1" dirty="0" smtClean="0"/>
              <a:t>)</a:t>
            </a:r>
          </a:p>
          <a:p>
            <a:r>
              <a:rPr lang="en-US" i="1" dirty="0" smtClean="0"/>
              <a:t>Click on image for larger version.</a:t>
            </a:r>
            <a:endParaRPr lang="en-US" dirty="0" smtClean="0"/>
          </a:p>
          <a:p>
            <a:r>
              <a:rPr lang="en-US" dirty="0" smtClean="0"/>
              <a:t>The interface layer lies between the </a:t>
            </a:r>
            <a:r>
              <a:rPr lang="en-US" dirty="0" err="1" smtClean="0"/>
              <a:t>radiative</a:t>
            </a:r>
            <a:r>
              <a:rPr lang="en-US" dirty="0" smtClean="0"/>
              <a:t> zone and the convective zone. The fluid motions found in the convection zone slowly disappear from the top of this layer to its bottom where the conditions match those of the calm </a:t>
            </a:r>
            <a:r>
              <a:rPr lang="en-US" dirty="0" err="1" smtClean="0"/>
              <a:t>radiative</a:t>
            </a:r>
            <a:r>
              <a:rPr lang="en-US" dirty="0" smtClean="0"/>
              <a:t> zone. This thin layer has become more interesting in recent years as more details have been discovered about it. </a:t>
            </a:r>
          </a:p>
          <a:p>
            <a:r>
              <a:rPr lang="en-US" dirty="0" smtClean="0"/>
              <a:t>It is now believed that the Sun's magnetic field is generated by a </a:t>
            </a:r>
            <a:r>
              <a:rPr lang="en-US" dirty="0" smtClean="0">
                <a:hlinkClick r:id="rId3"/>
              </a:rPr>
              <a:t>magnetic dynamo</a:t>
            </a:r>
            <a:r>
              <a:rPr lang="en-US" dirty="0" smtClean="0"/>
              <a:t> in this layer. The changes in fluid flow velocities across the layer (shear flows) can stretch  magnetic field lines of force and make them stronger. This change in flow velocity gives this layer its alternative name - the </a:t>
            </a:r>
            <a:r>
              <a:rPr lang="en-US" dirty="0" err="1" smtClean="0"/>
              <a:t>tachocline</a:t>
            </a:r>
            <a:r>
              <a:rPr lang="en-US" dirty="0" smtClean="0"/>
              <a:t>. There also appears to be sudden changes in chemical composition across this layer.</a:t>
            </a:r>
          </a:p>
          <a:p>
            <a:endParaRPr lang="pt-BR" dirty="0" smtClean="0"/>
          </a:p>
          <a:p>
            <a:endParaRPr lang="pt-BR" dirty="0" smtClean="0"/>
          </a:p>
          <a:p>
            <a:r>
              <a:rPr lang="pt-BR" dirty="0" smtClean="0"/>
              <a:t>https://upload.wikimedia.org/wikipedia/commons/8/86/Tachocline.gif</a:t>
            </a:r>
          </a:p>
          <a:p>
            <a:r>
              <a:rPr lang="en-US" dirty="0" smtClean="0"/>
              <a:t>Internal rotation in the Sun, showing differential rotation in the outer convective region and almost uniform rotation in the central </a:t>
            </a:r>
            <a:r>
              <a:rPr lang="en-US" dirty="0" err="1" smtClean="0"/>
              <a:t>radiative</a:t>
            </a:r>
            <a:r>
              <a:rPr lang="en-US" dirty="0" smtClean="0"/>
              <a:t> region. The transition between these regions is called the </a:t>
            </a:r>
            <a:r>
              <a:rPr lang="en-US" dirty="0" err="1" smtClean="0"/>
              <a:t>tachocline</a:t>
            </a:r>
            <a:r>
              <a:rPr lang="en-US" dirty="0" smtClean="0"/>
              <a:t>. Image courtesy of GONG: </a:t>
            </a:r>
            <a:r>
              <a:rPr lang="en-US" dirty="0" smtClean="0">
                <a:hlinkClick r:id="rId4"/>
              </a:rPr>
              <a:t>http://gong.nso.edu/</a:t>
            </a:r>
            <a:endParaRPr lang="en-US" dirty="0" smtClean="0"/>
          </a:p>
          <a:p>
            <a:endParaRPr lang="en-US" dirty="0" smtClean="0"/>
          </a:p>
          <a:p>
            <a:endParaRPr lang="en-US" dirty="0" smtClean="0"/>
          </a:p>
          <a:p>
            <a:r>
              <a:rPr lang="en-US" dirty="0" smtClean="0"/>
              <a:t>https://en.wikipedia.org/wiki/Tachocline</a:t>
            </a:r>
          </a:p>
          <a:p>
            <a:r>
              <a:rPr lang="en-US" dirty="0" smtClean="0"/>
              <a:t>The </a:t>
            </a:r>
            <a:r>
              <a:rPr lang="en-US" b="1" dirty="0" err="1" smtClean="0"/>
              <a:t>tachocline</a:t>
            </a:r>
            <a:r>
              <a:rPr lang="en-US" dirty="0" smtClean="0"/>
              <a:t> is the transition region of the </a:t>
            </a:r>
            <a:r>
              <a:rPr lang="en-US" dirty="0" smtClean="0">
                <a:hlinkClick r:id="rId5" tooltip="Sun"/>
              </a:rPr>
              <a:t>Sun</a:t>
            </a:r>
            <a:r>
              <a:rPr lang="en-US" dirty="0" smtClean="0"/>
              <a:t> between the </a:t>
            </a:r>
            <a:r>
              <a:rPr lang="en-US" dirty="0" err="1" smtClean="0">
                <a:hlinkClick r:id="rId6" tooltip="Radiation zone"/>
              </a:rPr>
              <a:t>radiative</a:t>
            </a:r>
            <a:r>
              <a:rPr lang="en-US" dirty="0" smtClean="0">
                <a:hlinkClick r:id="rId6" tooltip="Radiation zone"/>
              </a:rPr>
              <a:t> interior</a:t>
            </a:r>
            <a:r>
              <a:rPr lang="en-US" dirty="0" smtClean="0"/>
              <a:t> and the </a:t>
            </a:r>
            <a:r>
              <a:rPr lang="en-US" dirty="0" smtClean="0">
                <a:hlinkClick r:id="rId7" tooltip="Differential rotation"/>
              </a:rPr>
              <a:t>differentially rotating</a:t>
            </a:r>
            <a:r>
              <a:rPr lang="en-US" dirty="0" smtClean="0"/>
              <a:t> outer </a:t>
            </a:r>
            <a:r>
              <a:rPr lang="en-US" dirty="0" smtClean="0">
                <a:hlinkClick r:id="rId8" tooltip="Convection zone"/>
              </a:rPr>
              <a:t>convective zone</a:t>
            </a:r>
            <a:r>
              <a:rPr lang="en-US" dirty="0" smtClean="0"/>
              <a:t>. It is in the outer third of the Sun (by radius). This causes the region to have a very large </a:t>
            </a:r>
            <a:r>
              <a:rPr lang="en-US" dirty="0" smtClean="0">
                <a:hlinkClick r:id="rId9" tooltip="Shear (fluid)"/>
              </a:rPr>
              <a:t>shear</a:t>
            </a:r>
            <a:r>
              <a:rPr lang="en-US" dirty="0" smtClean="0"/>
              <a:t> as the rotation rate changes very rapidly. The convective exterior rotates as a normal fluid with differential rotation with the poles rotating slowly and the equator rotating quickly. The </a:t>
            </a:r>
            <a:r>
              <a:rPr lang="en-US" dirty="0" err="1" smtClean="0"/>
              <a:t>radiative</a:t>
            </a:r>
            <a:r>
              <a:rPr lang="en-US" dirty="0" smtClean="0"/>
              <a:t> interior exhibits solid-body rotation, possibly due to a </a:t>
            </a:r>
            <a:r>
              <a:rPr lang="en-US" dirty="0" smtClean="0">
                <a:hlinkClick r:id="rId10" tooltip="Fossil stellar magnetic field"/>
              </a:rPr>
              <a:t>fossil field</a:t>
            </a:r>
            <a:r>
              <a:rPr lang="en-US" dirty="0" smtClean="0"/>
              <a:t>. The rotation rate through the interior is roughly equal to the rotation rate at mid-latitudes, i.e. in-between the rate at the slow poles and the fast equator. Recent results from </a:t>
            </a:r>
            <a:r>
              <a:rPr lang="en-US" dirty="0" err="1" smtClean="0">
                <a:hlinkClick r:id="rId11" tooltip="Helioseismology"/>
              </a:rPr>
              <a:t>helioseismology</a:t>
            </a:r>
            <a:r>
              <a:rPr lang="en-US" dirty="0" smtClean="0"/>
              <a:t> indicate that the </a:t>
            </a:r>
            <a:r>
              <a:rPr lang="en-US" dirty="0" err="1" smtClean="0"/>
              <a:t>tachocline</a:t>
            </a:r>
            <a:r>
              <a:rPr lang="en-US" dirty="0" smtClean="0"/>
              <a:t> is located at a radius of at most 0.70 times the Solar radius (measured from the core, i.e., the surface is at 1 solar radius), with a thickness of 0.04 times the solar radius. This would mean the area has a very large shear profile that is one way that large scale magnetic fields can be formed. The geometry and width of the </a:t>
            </a:r>
            <a:r>
              <a:rPr lang="en-US" dirty="0" err="1" smtClean="0"/>
              <a:t>tachocline</a:t>
            </a:r>
            <a:r>
              <a:rPr lang="en-US" dirty="0" smtClean="0"/>
              <a:t> plays an important role in models of the </a:t>
            </a:r>
            <a:r>
              <a:rPr lang="en-US" dirty="0" smtClean="0">
                <a:hlinkClick r:id="rId12" tooltip="Solar dynamo"/>
              </a:rPr>
              <a:t>solar dynamo</a:t>
            </a:r>
            <a:r>
              <a:rPr lang="en-US" dirty="0" smtClean="0"/>
              <a:t> by winding up weaker </a:t>
            </a:r>
            <a:r>
              <a:rPr lang="en-US" dirty="0" err="1" smtClean="0">
                <a:hlinkClick r:id="rId13" tooltip="Toroidal and poloidal"/>
              </a:rPr>
              <a:t>poloidal</a:t>
            </a:r>
            <a:r>
              <a:rPr lang="en-US" dirty="0" smtClean="0"/>
              <a:t> field to create a much stronger </a:t>
            </a:r>
            <a:r>
              <a:rPr lang="en-US" dirty="0" err="1" smtClean="0">
                <a:hlinkClick r:id="rId13" tooltip="Toroidal and poloidal"/>
              </a:rPr>
              <a:t>toroidal</a:t>
            </a:r>
            <a:r>
              <a:rPr lang="en-US" dirty="0" smtClean="0"/>
              <a:t> field. The term </a:t>
            </a:r>
            <a:r>
              <a:rPr lang="en-US" i="1" dirty="0" err="1" smtClean="0"/>
              <a:t>tachocline</a:t>
            </a:r>
            <a:r>
              <a:rPr lang="en-US" dirty="0" smtClean="0"/>
              <a:t> was coined in a paper by </a:t>
            </a:r>
            <a:r>
              <a:rPr lang="en-US" dirty="0" smtClean="0">
                <a:hlinkClick r:id="rId14" tooltip="Edward Spiegel"/>
              </a:rPr>
              <a:t>Edward Spiegel</a:t>
            </a:r>
            <a:r>
              <a:rPr lang="en-US" dirty="0" smtClean="0"/>
              <a:t> and </a:t>
            </a:r>
            <a:r>
              <a:rPr lang="en-US" dirty="0" smtClean="0">
                <a:hlinkClick r:id="rId15" tooltip="Jean-Paul Zahn (page does not exist)"/>
              </a:rPr>
              <a:t>Jean-Paul </a:t>
            </a:r>
            <a:r>
              <a:rPr lang="en-US" dirty="0" err="1" smtClean="0">
                <a:hlinkClick r:id="rId15" tooltip="Jean-Paul Zahn (page does not exist)"/>
              </a:rPr>
              <a:t>Zahn</a:t>
            </a:r>
            <a:r>
              <a:rPr lang="en-US" dirty="0" smtClean="0"/>
              <a:t> in 1992</a:t>
            </a:r>
            <a:r>
              <a:rPr lang="en-US" baseline="30000" dirty="0" smtClean="0">
                <a:hlinkClick r:id="rId16"/>
              </a:rPr>
              <a:t>[1]</a:t>
            </a:r>
            <a:r>
              <a:rPr lang="en-US" dirty="0" smtClean="0"/>
              <a:t> by analogy to the oceanic </a:t>
            </a:r>
            <a:r>
              <a:rPr lang="en-US" dirty="0" err="1" smtClean="0">
                <a:hlinkClick r:id="rId17" tooltip="Thermocline"/>
              </a:rPr>
              <a:t>thermocline</a:t>
            </a:r>
            <a:r>
              <a:rPr lang="en-US" dirty="0" smtClean="0"/>
              <a:t>.</a:t>
            </a:r>
            <a:endParaRPr lang="pt-B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58</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en-US" b="1" dirty="0" smtClean="0"/>
              <a:t>http://www.prof2000.pt/users/angelof/af16/ts_sol/big_images/bigsol7.png</a:t>
            </a:r>
          </a:p>
          <a:p>
            <a:endParaRPr lang="pt-BR" b="1" dirty="0" smtClean="0"/>
          </a:p>
          <a:p>
            <a:r>
              <a:rPr lang="pt-BR" b="1" dirty="0" smtClean="0"/>
              <a:t>http://www.prof2000.pt/users/angelof/af16/ts_sol/estrutura_interna_producao_energia.htm</a:t>
            </a:r>
          </a:p>
          <a:p>
            <a:endParaRPr lang="pt-BR" b="1" dirty="0" smtClean="0"/>
          </a:p>
          <a:p>
            <a:r>
              <a:rPr lang="pt-BR" b="1" dirty="0" smtClean="0"/>
              <a:t>Produção e transporte da energia</a:t>
            </a:r>
            <a:r>
              <a:rPr lang="pt-BR" dirty="0" smtClean="0"/>
              <a:t/>
            </a:r>
            <a:br>
              <a:rPr lang="pt-BR" dirty="0" smtClean="0"/>
            </a:br>
            <a:r>
              <a:rPr lang="pt-BR" dirty="0" smtClean="0"/>
              <a:t>A energia que é libertada no interior do Sol é, na proporção de 98 %, importada pelos </a:t>
            </a:r>
            <a:r>
              <a:rPr lang="pt-BR" dirty="0" err="1" smtClean="0"/>
              <a:t>fotões</a:t>
            </a:r>
            <a:r>
              <a:rPr lang="pt-BR" dirty="0" smtClean="0"/>
              <a:t> gama, o resto é-o pelos neutrinos. A radiação visível do Sol, que nos provém da fotosfera, é constituída por </a:t>
            </a:r>
            <a:r>
              <a:rPr lang="pt-BR" dirty="0" err="1" smtClean="0"/>
              <a:t>fotões</a:t>
            </a:r>
            <a:r>
              <a:rPr lang="pt-BR" dirty="0" smtClean="0"/>
              <a:t> que emitidos sob a forma de radiação gama no centro da estrela, demoram vários milhões de anos para atingir a superfície, perdendo a pouco e pouco a sua energia em cada difusão. Em contrapartida, os neutrinos atravessam o Sol sem dificuldade, em apenas dois segundos. </a:t>
            </a:r>
            <a:endParaRPr lang="en-US" b="1" dirty="0" smtClean="0"/>
          </a:p>
          <a:p>
            <a:endParaRPr lang="en-US" b="1" dirty="0" smtClean="0"/>
          </a:p>
          <a:p>
            <a:endParaRPr lang="en-US" b="1" dirty="0" smtClean="0"/>
          </a:p>
          <a:p>
            <a:r>
              <a:rPr lang="en-US" b="1" dirty="0" smtClean="0"/>
              <a:t>http://solarscience.msfc.nasa.gov/interior.shtml</a:t>
            </a:r>
          </a:p>
          <a:p>
            <a:endParaRPr lang="en-US" b="1" dirty="0" smtClean="0"/>
          </a:p>
          <a:p>
            <a:r>
              <a:rPr lang="en-US" b="1" dirty="0" smtClean="0"/>
              <a:t>The </a:t>
            </a:r>
            <a:r>
              <a:rPr lang="en-US" b="1" dirty="0" err="1" smtClean="0"/>
              <a:t>Radiative</a:t>
            </a:r>
            <a:r>
              <a:rPr lang="en-US" b="1" dirty="0" smtClean="0"/>
              <a:t> Zone</a:t>
            </a:r>
          </a:p>
          <a:p>
            <a:r>
              <a:rPr lang="en-US" i="1" dirty="0" smtClean="0"/>
              <a:t>Click on image for larger version.</a:t>
            </a:r>
            <a:endParaRPr lang="en-US" dirty="0" smtClean="0"/>
          </a:p>
          <a:p>
            <a:r>
              <a:rPr lang="en-US" dirty="0" smtClean="0"/>
              <a:t>The </a:t>
            </a:r>
            <a:r>
              <a:rPr lang="en-US" dirty="0" err="1" smtClean="0"/>
              <a:t>radiative</a:t>
            </a:r>
            <a:r>
              <a:rPr lang="en-US" dirty="0" smtClean="0"/>
              <a:t> zone extends outward from the outer edge of the core to the interface layer or </a:t>
            </a:r>
            <a:r>
              <a:rPr lang="en-US" dirty="0" err="1" smtClean="0"/>
              <a:t>tachocline</a:t>
            </a:r>
            <a:r>
              <a:rPr lang="en-US" dirty="0" smtClean="0"/>
              <a:t> at the base of the convection zone (from 25% of the distance to the surface to 70% of that distance). The </a:t>
            </a:r>
            <a:r>
              <a:rPr lang="en-US" dirty="0" err="1" smtClean="0"/>
              <a:t>radiative</a:t>
            </a:r>
            <a:r>
              <a:rPr lang="en-US" dirty="0" smtClean="0"/>
              <a:t> zone is characterized by the method of energy transport - radiation. The energy generated in the core is carried by light (photons) that bounces from particle to particle through the </a:t>
            </a:r>
            <a:r>
              <a:rPr lang="en-US" dirty="0" err="1" smtClean="0"/>
              <a:t>radiative</a:t>
            </a:r>
            <a:r>
              <a:rPr lang="en-US" dirty="0" smtClean="0"/>
              <a:t> zone. </a:t>
            </a:r>
          </a:p>
          <a:p>
            <a:r>
              <a:rPr lang="en-US" dirty="0" smtClean="0"/>
              <a:t>Although the photons travel at the speed of light, they bounce so many times through this dense material that an individual photon takes about a million years to finally reach the interface layer. The density drops from 20 g/cm³ (about the density of gold) down to only 0.2 g/cm³ (less than the density of water) from the bottom to the top of the </a:t>
            </a:r>
            <a:r>
              <a:rPr lang="en-US" dirty="0" err="1" smtClean="0"/>
              <a:t>radiative</a:t>
            </a:r>
            <a:r>
              <a:rPr lang="en-US" dirty="0" smtClean="0"/>
              <a:t> zone. The temperature falls from 7,000,000° C to about 2,000,000° C over the same distance.</a:t>
            </a:r>
          </a:p>
          <a:p>
            <a:endParaRPr lang="pt-B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59</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http://solarscience.msfc.nasa.gov/images/Dalsgaard1_density_vs_r.jpg</a:t>
            </a:r>
          </a:p>
          <a:p>
            <a:endParaRPr lang="pt-BR" dirty="0" smtClean="0"/>
          </a:p>
          <a:p>
            <a:endParaRPr lang="pt-BR" dirty="0" smtClean="0"/>
          </a:p>
          <a:p>
            <a:r>
              <a:rPr lang="pt-BR" dirty="0" smtClean="0"/>
              <a:t>http://solarscience.msfc.nasa.gov/interior.shtml</a:t>
            </a:r>
          </a:p>
          <a:p>
            <a:r>
              <a:rPr lang="en-US" b="1" dirty="0" smtClean="0"/>
              <a:t>The Core</a:t>
            </a:r>
          </a:p>
          <a:p>
            <a:r>
              <a:rPr lang="en-US" dirty="0" smtClean="0"/>
              <a:t>The Sun's core is the central region where nuclear reactions consume hydrogen to form helium. These reactions release the energy that ultimately leaves the surface as visible light. These reactions are highly sensitive to temperature and density. The individual hydrogen nuclei must collide with enough energy to give a reasonable probability of overcoming the repulsive electrical force between these two positively charged particles. The temperature at the very center of the Sun is about 15,000,000° C (27,000,000° F) and the density is about 150 g/cm³ (approximately 10 times the density of gold, 19.3 g/cm³ or lead, 11.3 g/cm³). Both the temperature and the density decrease as one moves outward from the center of the Sun. The nuclear burning is almost completely shut off beyond the outer edge of the core (about 25% of the distance to the surface or 175,000 km from the center). At that point the temperature is only half its central value and the density drops to about 20 g/cm³. </a:t>
            </a:r>
            <a:br>
              <a:rPr lang="en-US" dirty="0" smtClean="0"/>
            </a:br>
            <a:endParaRPr lang="en-US" dirty="0" smtClean="0"/>
          </a:p>
          <a:p>
            <a:endParaRPr lang="en-US" dirty="0" smtClean="0"/>
          </a:p>
          <a:p>
            <a:r>
              <a:rPr lang="en-US" dirty="0" smtClean="0"/>
              <a:t>https://en.wikipedia.org/wiki/Solar_core</a:t>
            </a:r>
          </a:p>
          <a:p>
            <a:r>
              <a:rPr lang="en-US" dirty="0" smtClean="0"/>
              <a:t>The </a:t>
            </a:r>
            <a:r>
              <a:rPr lang="en-US" b="1" dirty="0" smtClean="0"/>
              <a:t>core of the Sun</a:t>
            </a:r>
            <a:r>
              <a:rPr lang="en-US" dirty="0" smtClean="0"/>
              <a:t> is considered to extend from the center to about 0.2 to 0.25 </a:t>
            </a:r>
            <a:r>
              <a:rPr lang="en-US" dirty="0" smtClean="0">
                <a:hlinkClick r:id="rId3" tooltip="Solar radius"/>
              </a:rPr>
              <a:t>solar radius</a:t>
            </a:r>
            <a:r>
              <a:rPr lang="en-US" dirty="0" smtClean="0"/>
              <a:t>.</a:t>
            </a:r>
            <a:r>
              <a:rPr lang="en-US" baseline="30000" dirty="0" smtClean="0">
                <a:hlinkClick r:id="rId4"/>
              </a:rPr>
              <a:t>[1]</a:t>
            </a:r>
            <a:r>
              <a:rPr lang="en-US" dirty="0" smtClean="0"/>
              <a:t> It is the hottest part of the </a:t>
            </a:r>
            <a:r>
              <a:rPr lang="en-US" dirty="0" smtClean="0">
                <a:hlinkClick r:id="rId5" tooltip="Sun"/>
              </a:rPr>
              <a:t>Sun</a:t>
            </a:r>
            <a:r>
              <a:rPr lang="en-US" dirty="0" smtClean="0"/>
              <a:t> and of the </a:t>
            </a:r>
            <a:r>
              <a:rPr lang="en-US" dirty="0" smtClean="0">
                <a:hlinkClick r:id="rId6" tooltip="Solar System"/>
              </a:rPr>
              <a:t>Solar System</a:t>
            </a:r>
            <a:r>
              <a:rPr lang="en-US" dirty="0" smtClean="0"/>
              <a:t>. It has a density of 150 g/cm³ (150 times the density of liquid </a:t>
            </a:r>
            <a:r>
              <a:rPr lang="en-US" dirty="0" smtClean="0">
                <a:hlinkClick r:id="rId7" tooltip="Water"/>
              </a:rPr>
              <a:t>water</a:t>
            </a:r>
            <a:r>
              <a:rPr lang="en-US" dirty="0" smtClean="0"/>
              <a:t>) at the center, and a temperature of 15 million degrees Celsius.</a:t>
            </a:r>
            <a:r>
              <a:rPr lang="en-US" baseline="30000" dirty="0" smtClean="0">
                <a:hlinkClick r:id="rId4"/>
              </a:rPr>
              <a:t>[2]</a:t>
            </a:r>
            <a:r>
              <a:rPr lang="en-US" dirty="0" smtClean="0"/>
              <a:t> The core is made of </a:t>
            </a:r>
            <a:r>
              <a:rPr lang="en-US" dirty="0" smtClean="0">
                <a:hlinkClick r:id="rId8" tooltip="Plasma (physics)"/>
              </a:rPr>
              <a:t>hot, dense gas in the </a:t>
            </a:r>
            <a:r>
              <a:rPr lang="en-US" dirty="0" err="1" smtClean="0">
                <a:hlinkClick r:id="rId8" tooltip="Plasma (physics)"/>
              </a:rPr>
              <a:t>plasmic</a:t>
            </a:r>
            <a:r>
              <a:rPr lang="en-US" dirty="0" smtClean="0">
                <a:hlinkClick r:id="rId8" tooltip="Plasma (physics)"/>
              </a:rPr>
              <a:t> state</a:t>
            </a:r>
            <a:r>
              <a:rPr lang="en-US" dirty="0" smtClean="0"/>
              <a:t> (ions and electrons), at a pressure estimated at 265 billion </a:t>
            </a:r>
            <a:r>
              <a:rPr lang="en-US" dirty="0" smtClean="0">
                <a:hlinkClick r:id="rId9" tooltip="Bar (unit)"/>
              </a:rPr>
              <a:t>bar</a:t>
            </a:r>
            <a:r>
              <a:rPr lang="en-US" dirty="0" smtClean="0"/>
              <a:t> (26.5 </a:t>
            </a:r>
            <a:r>
              <a:rPr lang="en-US" dirty="0" err="1" smtClean="0">
                <a:hlinkClick r:id="rId10" tooltip="Peta-"/>
              </a:rPr>
              <a:t>peta</a:t>
            </a:r>
            <a:r>
              <a:rPr lang="en-US" dirty="0" err="1" smtClean="0">
                <a:hlinkClick r:id="rId11" tooltip="Pascal (unit)"/>
              </a:rPr>
              <a:t>pascals</a:t>
            </a:r>
            <a:r>
              <a:rPr lang="en-US" dirty="0" smtClean="0"/>
              <a:t> (</a:t>
            </a:r>
            <a:r>
              <a:rPr lang="en-US" dirty="0" err="1" smtClean="0"/>
              <a:t>PPa</a:t>
            </a:r>
            <a:r>
              <a:rPr lang="en-US" dirty="0" smtClean="0"/>
              <a:t>) or 3.84 trillion </a:t>
            </a:r>
            <a:r>
              <a:rPr lang="en-US" dirty="0" smtClean="0">
                <a:hlinkClick r:id="rId12" tooltip="Pounds per square inch"/>
              </a:rPr>
              <a:t>psi</a:t>
            </a:r>
            <a:r>
              <a:rPr lang="en-US" dirty="0" smtClean="0"/>
              <a:t>) at the center.</a:t>
            </a:r>
          </a:p>
          <a:p>
            <a:r>
              <a:rPr lang="en-US" dirty="0" smtClean="0"/>
              <a:t>The core inside 0.20 of the </a:t>
            </a:r>
            <a:r>
              <a:rPr lang="en-US" dirty="0" smtClean="0">
                <a:hlinkClick r:id="rId3" tooltip="Solar radius"/>
              </a:rPr>
              <a:t>solar radius</a:t>
            </a:r>
            <a:r>
              <a:rPr lang="en-US" dirty="0" smtClean="0"/>
              <a:t>, contains 34% of the Sun's mass, but only 0.8% of the Sun's volume. Inside 0.24 solar radius, the core generates 99% of the </a:t>
            </a:r>
            <a:r>
              <a:rPr lang="en-US" dirty="0" smtClean="0">
                <a:hlinkClick r:id="rId13" tooltip="Fusion power"/>
              </a:rPr>
              <a:t>fusion power</a:t>
            </a:r>
            <a:r>
              <a:rPr lang="en-US" dirty="0" smtClean="0"/>
              <a:t> of the Sun. There are two distinct reactions in which four hydrogen nuclei may eventually result in one helium nucleus: the </a:t>
            </a:r>
            <a:r>
              <a:rPr lang="en-US" dirty="0" smtClean="0">
                <a:hlinkClick r:id="rId14" tooltip="Proton-proton chain reaction"/>
              </a:rPr>
              <a:t>proton-proton chain reaction</a:t>
            </a:r>
            <a:r>
              <a:rPr lang="en-US" dirty="0" smtClean="0"/>
              <a:t> – which is responsible for most of the Sun's released energy – and the </a:t>
            </a:r>
            <a:r>
              <a:rPr lang="en-US" dirty="0" smtClean="0">
                <a:hlinkClick r:id="rId15" tooltip="CNO cycle"/>
              </a:rPr>
              <a:t>CNO cycle</a:t>
            </a:r>
            <a:r>
              <a:rPr lang="en-US" dirty="0" smtClean="0"/>
              <a:t>.</a:t>
            </a:r>
          </a:p>
          <a:p>
            <a:endParaRPr lang="pt-BR" dirty="0" smtClean="0"/>
          </a:p>
          <a:p>
            <a:r>
              <a:rPr lang="en-US" dirty="0" smtClean="0"/>
              <a:t>Approximately 3.6×10</a:t>
            </a:r>
            <a:r>
              <a:rPr lang="en-US" baseline="30000" dirty="0" smtClean="0"/>
              <a:t>38</a:t>
            </a:r>
            <a:r>
              <a:rPr lang="en-US" dirty="0" smtClean="0"/>
              <a:t> </a:t>
            </a:r>
            <a:r>
              <a:rPr lang="en-US" dirty="0" smtClean="0">
                <a:hlinkClick r:id="rId16" tooltip="Proton"/>
              </a:rPr>
              <a:t>protons</a:t>
            </a:r>
            <a:r>
              <a:rPr lang="en-US" dirty="0" smtClean="0"/>
              <a:t> (</a:t>
            </a:r>
            <a:r>
              <a:rPr lang="en-US" dirty="0" smtClean="0">
                <a:hlinkClick r:id="rId17" tooltip="Hydrogen nuclei"/>
              </a:rPr>
              <a:t>hydrogen nuclei</a:t>
            </a:r>
            <a:r>
              <a:rPr lang="en-US" dirty="0" smtClean="0"/>
              <a:t>) are converted into </a:t>
            </a:r>
            <a:r>
              <a:rPr lang="en-US" dirty="0" smtClean="0">
                <a:hlinkClick r:id="rId18" tooltip="Helium nuclei"/>
              </a:rPr>
              <a:t>helium nuclei</a:t>
            </a:r>
            <a:r>
              <a:rPr lang="en-US" dirty="0" smtClean="0"/>
              <a:t> every second releasing energy at a rate of 3.86×10</a:t>
            </a:r>
            <a:r>
              <a:rPr lang="en-US" baseline="30000" dirty="0" smtClean="0"/>
              <a:t>26</a:t>
            </a:r>
            <a:r>
              <a:rPr lang="en-US" dirty="0" smtClean="0"/>
              <a:t> joules per second.</a:t>
            </a:r>
            <a:r>
              <a:rPr lang="en-US" baseline="30000" dirty="0" smtClean="0">
                <a:hlinkClick r:id="rId4"/>
              </a:rPr>
              <a:t>[3]</a:t>
            </a:r>
            <a:endParaRPr lang="en-US" dirty="0" smtClean="0"/>
          </a:p>
          <a:p>
            <a:r>
              <a:rPr lang="en-US" dirty="0" smtClean="0"/>
              <a:t>The core produces almost all of the Sun's </a:t>
            </a:r>
            <a:r>
              <a:rPr lang="en-US" dirty="0" smtClean="0">
                <a:hlinkClick r:id="rId19" tooltip="Heat"/>
              </a:rPr>
              <a:t>heat</a:t>
            </a:r>
            <a:r>
              <a:rPr lang="en-US" dirty="0" smtClean="0"/>
              <a:t> via </a:t>
            </a:r>
            <a:r>
              <a:rPr lang="en-US" dirty="0" smtClean="0">
                <a:hlinkClick r:id="rId20" tooltip="Nuclear fusion"/>
              </a:rPr>
              <a:t>fusion</a:t>
            </a:r>
            <a:r>
              <a:rPr lang="en-US" dirty="0" smtClean="0"/>
              <a:t>: the rest of the star is heated by the outward transfer of heat from the core. The energy produced by fusion in the core, except a small part carried out by </a:t>
            </a:r>
            <a:r>
              <a:rPr lang="en-US" dirty="0" smtClean="0">
                <a:hlinkClick r:id="rId21" tooltip="Solar neutrino"/>
              </a:rPr>
              <a:t>neutrinos</a:t>
            </a:r>
            <a:r>
              <a:rPr lang="en-US" dirty="0" smtClean="0"/>
              <a:t>, must travel through many successive layers to the </a:t>
            </a:r>
            <a:r>
              <a:rPr lang="en-US" dirty="0" smtClean="0">
                <a:hlinkClick r:id="rId22" tooltip="Solar photosphere"/>
              </a:rPr>
              <a:t>solar photosphere</a:t>
            </a:r>
            <a:r>
              <a:rPr lang="en-US" dirty="0" smtClean="0"/>
              <a:t> before it escapes into space as </a:t>
            </a:r>
            <a:r>
              <a:rPr lang="en-US" dirty="0" smtClean="0">
                <a:hlinkClick r:id="rId23" tooltip="Sunlight"/>
              </a:rPr>
              <a:t>sunlight</a:t>
            </a:r>
            <a:r>
              <a:rPr lang="en-US" dirty="0" smtClean="0"/>
              <a:t> or </a:t>
            </a:r>
            <a:r>
              <a:rPr lang="en-US" dirty="0" smtClean="0">
                <a:hlinkClick r:id="rId24" tooltip="Kinetic energy"/>
              </a:rPr>
              <a:t>kinetic energy</a:t>
            </a:r>
            <a:r>
              <a:rPr lang="en-US" dirty="0" smtClean="0"/>
              <a:t> of particles. The energy conversion per unit time (power) of fusion in the core varies with distance from the solar center. At the center of the Sun, fusion power is estimated by models to be about 276.5 watts/m</a:t>
            </a:r>
            <a:r>
              <a:rPr lang="en-US" baseline="30000" dirty="0" smtClean="0"/>
              <a:t>3</a:t>
            </a:r>
            <a:r>
              <a:rPr lang="en-US" dirty="0" smtClean="0"/>
              <a:t>.</a:t>
            </a:r>
            <a:r>
              <a:rPr lang="en-US" baseline="30000" dirty="0" smtClean="0">
                <a:hlinkClick r:id="rId4"/>
              </a:rPr>
              <a:t>[4]</a:t>
            </a:r>
            <a:r>
              <a:rPr lang="en-US" dirty="0" smtClean="0"/>
              <a:t> Despite its intense temperature, the peak power generating density of the core overall is similar to an active </a:t>
            </a:r>
            <a:r>
              <a:rPr lang="en-US" dirty="0" smtClean="0">
                <a:hlinkClick r:id="rId25" tooltip="Composting"/>
              </a:rPr>
              <a:t>compost heap</a:t>
            </a:r>
            <a:r>
              <a:rPr lang="en-US" dirty="0" smtClean="0"/>
              <a:t>, and is lower than the power density produced by the metabolism of an adult human. The Sun is much hotter than a compost heap due to the Sun's enormous volume.</a:t>
            </a:r>
            <a:r>
              <a:rPr lang="en-US" baseline="30000" dirty="0" smtClean="0">
                <a:hlinkClick r:id="rId4"/>
              </a:rPr>
              <a:t>[5]</a:t>
            </a:r>
            <a:endParaRPr lang="en-US" dirty="0" smtClean="0"/>
          </a:p>
          <a:p>
            <a:r>
              <a:rPr lang="en-US" dirty="0" smtClean="0"/>
              <a:t>The low power outputs occurring inside the fusion core of the Sun may also be surprising, considering the large power which might be predicted by a simple application of the </a:t>
            </a:r>
            <a:r>
              <a:rPr lang="en-US" dirty="0" smtClean="0">
                <a:hlinkClick r:id="rId26" tooltip="Stefan–Boltzmann law"/>
              </a:rPr>
              <a:t>Stefan–Boltzmann law</a:t>
            </a:r>
            <a:r>
              <a:rPr lang="en-US" dirty="0" smtClean="0"/>
              <a:t> for temperatures of 10 to 15 million </a:t>
            </a:r>
            <a:r>
              <a:rPr lang="en-US" dirty="0" err="1" smtClean="0"/>
              <a:t>kelvin</a:t>
            </a:r>
            <a:r>
              <a:rPr lang="en-US" dirty="0" smtClean="0"/>
              <a:t>. However, layers of the Sun are radiating to outer layers only slightly lower in temperature, and it is this difference in radiation powers between layers which determines net power generation and transfer in the solar core.</a:t>
            </a:r>
          </a:p>
          <a:p>
            <a:r>
              <a:rPr lang="en-US" dirty="0" smtClean="0"/>
              <a:t>At 19% of the solar radius, near the edge of the core, temperatures are about 10 million </a:t>
            </a:r>
            <a:r>
              <a:rPr lang="en-US" dirty="0" err="1" smtClean="0"/>
              <a:t>kelvin</a:t>
            </a:r>
            <a:r>
              <a:rPr lang="en-US" dirty="0" smtClean="0"/>
              <a:t> and fusion power density is 6.9 W/m</a:t>
            </a:r>
            <a:r>
              <a:rPr lang="en-US" baseline="30000" dirty="0" smtClean="0"/>
              <a:t>3</a:t>
            </a:r>
            <a:r>
              <a:rPr lang="en-US" dirty="0" smtClean="0"/>
              <a:t>, which is about 2.5% of the maximum value at the solar center. The density here is about 40 g/cm</a:t>
            </a:r>
            <a:r>
              <a:rPr lang="en-US" baseline="30000" dirty="0" smtClean="0"/>
              <a:t>3</a:t>
            </a:r>
            <a:r>
              <a:rPr lang="en-US" dirty="0" smtClean="0"/>
              <a:t>, or about 27% of that at the center.</a:t>
            </a:r>
            <a:r>
              <a:rPr lang="en-US" baseline="30000" dirty="0" smtClean="0">
                <a:hlinkClick r:id="rId4"/>
              </a:rPr>
              <a:t>[6]</a:t>
            </a:r>
            <a:r>
              <a:rPr lang="en-US" dirty="0" smtClean="0"/>
              <a:t> Some 91% of the solar energy is produced within this radius. Within 24% of the radius (the outer "core" by some definitions), 99% of the Sun's power is produced. Beyond 30% of the solar radius, where temperature is 7 million K and density has fallen to 10 g/cm</a:t>
            </a:r>
            <a:r>
              <a:rPr lang="en-US" baseline="30000" dirty="0" smtClean="0"/>
              <a:t>3</a:t>
            </a:r>
            <a:r>
              <a:rPr lang="en-US" dirty="0" smtClean="0"/>
              <a:t> the rate of fusion is almost nil.</a:t>
            </a:r>
            <a:r>
              <a:rPr lang="en-US" baseline="30000" dirty="0" smtClean="0">
                <a:hlinkClick r:id="rId4"/>
              </a:rPr>
              <a:t>[7]</a:t>
            </a:r>
            <a:r>
              <a:rPr lang="en-US" dirty="0" smtClean="0"/>
              <a:t> There are two distinct reactions in which 4 H nuclei may eventually result in one He nucleus: "proton-proton chain reaction" and the "CNO cycle" </a:t>
            </a:r>
          </a:p>
          <a:p>
            <a:endParaRPr lang="pt-B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http://csep10.phys.utk.edu/ojta/c2c/ordinary_stars/stages/p-p_tl.html</a:t>
            </a:r>
          </a:p>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http://csep10.phys.utk.edu/ojta/c2c/ordinary_stars/stages/ppS.html</a:t>
            </a:r>
          </a:p>
          <a:p>
            <a:r>
              <a:rPr lang="pt-BR" dirty="0" smtClean="0"/>
              <a:t>http://csep10.phys.utk.edu/ojta/c2c/ordinary_stars/stages/ppchain_ic/frame.html</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60</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FBB1E-B57E-48C5-AFBC-CF87C233B172}" type="slidenum">
              <a:rPr lang="pt-BR"/>
              <a:pPr/>
              <a:t>6</a:t>
            </a:fld>
            <a:endParaRPr lang="pt-BR"/>
          </a:p>
        </p:txBody>
      </p:sp>
      <p:sp>
        <p:nvSpPr>
          <p:cNvPr id="13314" name="Rectangle 2"/>
          <p:cNvSpPr>
            <a:spLocks noGrp="1" noRot="1" noChangeAspect="1" noChangeArrowheads="1" noTextEdit="1"/>
          </p:cNvSpPr>
          <p:nvPr>
            <p:ph type="sldImg"/>
          </p:nvPr>
        </p:nvSpPr>
        <p:spPr>
          <a:xfrm>
            <a:off x="1265238" y="657225"/>
            <a:ext cx="4327525" cy="3244850"/>
          </a:xfrm>
          <a:ln/>
        </p:spPr>
      </p:sp>
      <p:sp>
        <p:nvSpPr>
          <p:cNvPr id="13315" name="Rectangle 3"/>
          <p:cNvSpPr>
            <a:spLocks noGrp="1" noChangeArrowheads="1"/>
          </p:cNvSpPr>
          <p:nvPr>
            <p:ph type="body" idx="1"/>
          </p:nvPr>
        </p:nvSpPr>
        <p:spPr/>
        <p:txBody>
          <a:bodyPr/>
          <a:lstStyle/>
          <a:p>
            <a:r>
              <a:rPr lang="pt-BR"/>
              <a:t>https://www2.hao.ucar.edu/Education/FamousSolarPhysicists/copernicus-writings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61</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http://csep10.phys.utk.edu/ojta/c2c/ordinary_stars/stages/beta_decayS.html</a:t>
            </a:r>
            <a:endParaRPr lang="pt-B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62</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http://csep10.phys.utk.edu/ojta/c2c/ordinary_stars/stages/ppS.html</a:t>
            </a:r>
            <a:endParaRPr lang="pt-B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fontScale="85000" lnSpcReduction="20000"/>
          </a:bodyPr>
          <a:lstStyle/>
          <a:p>
            <a:r>
              <a:rPr lang="pt-BR" dirty="0" smtClean="0"/>
              <a:t>https://upload.wikimedia.org/wikipedia/commons/c/ca/Tracemosaic.jpg</a:t>
            </a:r>
          </a:p>
          <a:p>
            <a:pPr rtl="0"/>
            <a:r>
              <a:rPr lang="en-US" dirty="0" smtClean="0"/>
              <a:t>This is a false-color, 3-layer composite from the </a:t>
            </a:r>
            <a:r>
              <a:rPr lang="en-US" dirty="0" smtClean="0">
                <a:hlinkClick r:id="rId3" tooltip="TRACE"/>
              </a:rPr>
              <a:t>TRACE</a:t>
            </a:r>
            <a:r>
              <a:rPr lang="en-US" dirty="0" smtClean="0"/>
              <a:t> observatory showing the solar corona: the blue, green, and red channels show the 171Å, 195Å, and 284Å, respectively. These TRACE filters are most sensitive to emission from 1, 1.5, and 2 million degree plasma, thus showing the entire corona and detail of coronal loops in the lower solar atmosphere). The image shows the corona for a moderately active Sun, with some (red) hot active regions in both hemispheres, surrounded by the (blue/green) cooler plasma of the quiet-Sun corona. Notice the multitude of relatively cool loops connecting the active regions on both hemispheres.</a:t>
            </a:r>
          </a:p>
          <a:p>
            <a:r>
              <a:rPr lang="en-US" dirty="0" smtClean="0"/>
              <a:t>Date 2 August 1999</a:t>
            </a:r>
            <a:endParaRPr lang="pt-BR" dirty="0" smtClean="0"/>
          </a:p>
          <a:p>
            <a:endParaRPr lang="pt-BR" dirty="0" smtClean="0"/>
          </a:p>
          <a:p>
            <a:r>
              <a:rPr lang="pt-BR" dirty="0" smtClean="0"/>
              <a:t>https://en.wikipedia.org/wiki/TRACE</a:t>
            </a:r>
          </a:p>
          <a:p>
            <a:r>
              <a:rPr lang="en-US" b="1" dirty="0" smtClean="0"/>
              <a:t>Transition Region and Coronal Explorer</a:t>
            </a:r>
            <a:r>
              <a:rPr lang="en-US" dirty="0" smtClean="0"/>
              <a:t> (</a:t>
            </a:r>
            <a:r>
              <a:rPr lang="en-US" b="1" dirty="0" smtClean="0"/>
              <a:t>TRACE</a:t>
            </a:r>
            <a:r>
              <a:rPr lang="en-US" dirty="0" smtClean="0"/>
              <a:t>) was a </a:t>
            </a:r>
            <a:r>
              <a:rPr lang="en-US" dirty="0" smtClean="0">
                <a:hlinkClick r:id="rId4" tooltip="NASA"/>
              </a:rPr>
              <a:t>NASA</a:t>
            </a:r>
            <a:r>
              <a:rPr lang="en-US" dirty="0" smtClean="0"/>
              <a:t> </a:t>
            </a:r>
            <a:r>
              <a:rPr lang="en-US" dirty="0" err="1" smtClean="0">
                <a:hlinkClick r:id="rId5" tooltip="Heliophysics"/>
              </a:rPr>
              <a:t>heliophysics</a:t>
            </a:r>
            <a:r>
              <a:rPr lang="en-US" dirty="0" smtClean="0"/>
              <a:t> and </a:t>
            </a:r>
            <a:r>
              <a:rPr lang="en-US" dirty="0" smtClean="0">
                <a:hlinkClick r:id="rId6" tooltip="Solar observatory"/>
              </a:rPr>
              <a:t>solar observatory</a:t>
            </a:r>
            <a:r>
              <a:rPr lang="en-US" dirty="0" smtClean="0"/>
              <a:t> designed to investigate the connections between fine-scale magnetic fields and the associated plasma structures on the Sun by providing high resolution images and observation of the </a:t>
            </a:r>
            <a:r>
              <a:rPr lang="en-US" dirty="0" smtClean="0">
                <a:hlinkClick r:id="rId7" tooltip="Sun"/>
              </a:rPr>
              <a:t>solar</a:t>
            </a:r>
            <a:r>
              <a:rPr lang="en-US" dirty="0" smtClean="0"/>
              <a:t> </a:t>
            </a:r>
            <a:r>
              <a:rPr lang="en-US" dirty="0" smtClean="0">
                <a:hlinkClick r:id="rId8" tooltip="Photosphere"/>
              </a:rPr>
              <a:t>photosphere</a:t>
            </a:r>
            <a:r>
              <a:rPr lang="en-US" dirty="0" smtClean="0"/>
              <a:t> and transition region to the </a:t>
            </a:r>
            <a:r>
              <a:rPr lang="en-US" dirty="0" smtClean="0">
                <a:hlinkClick r:id="rId9" tooltip="Corona"/>
              </a:rPr>
              <a:t>corona</a:t>
            </a:r>
            <a:r>
              <a:rPr lang="en-US" dirty="0" smtClean="0"/>
              <a:t>. A main focus of the TRACE instrument is the fine structure of </a:t>
            </a:r>
            <a:r>
              <a:rPr lang="en-US" dirty="0" smtClean="0">
                <a:hlinkClick r:id="rId10" tooltip="Coronal loop"/>
              </a:rPr>
              <a:t>coronal loops</a:t>
            </a:r>
            <a:r>
              <a:rPr lang="en-US" dirty="0" smtClean="0"/>
              <a:t> low in the solar atmosphere. TRACE is the fourth spacecraft in the </a:t>
            </a:r>
            <a:r>
              <a:rPr lang="en-US" dirty="0" smtClean="0">
                <a:hlinkClick r:id="rId11" tooltip="Small Explorer program"/>
              </a:rPr>
              <a:t>Small Explorer program</a:t>
            </a:r>
            <a:r>
              <a:rPr lang="en-US" dirty="0" smtClean="0"/>
              <a:t>, launched on April 2, 1998, and obtaining its last science image in 2010.</a:t>
            </a:r>
            <a:r>
              <a:rPr lang="en-US" baseline="30000" dirty="0" smtClean="0">
                <a:hlinkClick r:id="rId12"/>
              </a:rPr>
              <a:t>[6]</a:t>
            </a:r>
            <a:endParaRPr lang="en-US" dirty="0" smtClean="0"/>
          </a:p>
          <a:p>
            <a:r>
              <a:rPr lang="en-US" dirty="0" smtClean="0"/>
              <a:t>The </a:t>
            </a:r>
            <a:r>
              <a:rPr lang="en-US" dirty="0" smtClean="0">
                <a:hlinkClick r:id="rId13" tooltip="Satellite"/>
              </a:rPr>
              <a:t>satellite</a:t>
            </a:r>
            <a:r>
              <a:rPr lang="en-US" dirty="0" smtClean="0"/>
              <a:t> was built by NASA's </a:t>
            </a:r>
            <a:r>
              <a:rPr lang="en-US" dirty="0" smtClean="0">
                <a:hlinkClick r:id="rId14" tooltip="Goddard Space Flight Center"/>
              </a:rPr>
              <a:t>Goddard Space Flight Center</a:t>
            </a:r>
            <a:r>
              <a:rPr lang="en-US" dirty="0" smtClean="0"/>
              <a:t>. Its telescope was constructed by a consortium led by </a:t>
            </a:r>
            <a:r>
              <a:rPr lang="en-US" dirty="0" smtClean="0">
                <a:hlinkClick r:id="rId15" tooltip="Lockheed Martin"/>
              </a:rPr>
              <a:t>Lockheed Martin</a:t>
            </a:r>
            <a:r>
              <a:rPr lang="en-US" dirty="0" smtClean="0"/>
              <a:t>'s Advanced Technology Center. The optics were designed and built to a state-of-the-art surface finish by the </a:t>
            </a:r>
            <a:r>
              <a:rPr lang="en-US" dirty="0" smtClean="0">
                <a:hlinkClick r:id="rId16" tooltip="Smithsonian Astrophysical Observatory"/>
              </a:rPr>
              <a:t>Smithsonian Astrophysical Observatory</a:t>
            </a:r>
            <a:r>
              <a:rPr lang="en-US" dirty="0" smtClean="0"/>
              <a:t> (SAO). The telescope has a 30 cm (12 in) aperture and 1024×1024 </a:t>
            </a:r>
            <a:r>
              <a:rPr lang="en-US" dirty="0" smtClean="0">
                <a:hlinkClick r:id="rId17" tooltip="Charge-coupled device"/>
              </a:rPr>
              <a:t>CCD</a:t>
            </a:r>
            <a:r>
              <a:rPr lang="en-US" dirty="0" smtClean="0"/>
              <a:t> detector giving an 8.5 </a:t>
            </a:r>
            <a:r>
              <a:rPr lang="en-US" dirty="0" smtClean="0">
                <a:hlinkClick r:id="rId18" tooltip="Arc minute"/>
              </a:rPr>
              <a:t>arc minute</a:t>
            </a:r>
            <a:r>
              <a:rPr lang="en-US" dirty="0" smtClean="0"/>
              <a:t> </a:t>
            </a:r>
            <a:r>
              <a:rPr lang="en-US" dirty="0" smtClean="0">
                <a:hlinkClick r:id="rId19" tooltip="Field of view"/>
              </a:rPr>
              <a:t>field of view</a:t>
            </a:r>
            <a:r>
              <a:rPr lang="en-US" dirty="0" smtClean="0"/>
              <a:t>. The telescope is designed to take </a:t>
            </a:r>
            <a:r>
              <a:rPr lang="en-US" dirty="0" smtClean="0">
                <a:hlinkClick r:id="rId20" tooltip="Correlated"/>
              </a:rPr>
              <a:t>correlated</a:t>
            </a:r>
            <a:r>
              <a:rPr lang="en-US" dirty="0" smtClean="0"/>
              <a:t> images in a range of wavelengths from </a:t>
            </a:r>
            <a:r>
              <a:rPr lang="en-US" dirty="0" smtClean="0">
                <a:hlinkClick r:id="rId21" tooltip="Visible light"/>
              </a:rPr>
              <a:t>visible light</a:t>
            </a:r>
            <a:r>
              <a:rPr lang="en-US" dirty="0" smtClean="0"/>
              <a:t> through the </a:t>
            </a:r>
            <a:r>
              <a:rPr lang="en-US" dirty="0" smtClean="0">
                <a:hlinkClick r:id="rId22" tooltip="Lyman alpha line"/>
              </a:rPr>
              <a:t>Lyman alpha line</a:t>
            </a:r>
            <a:r>
              <a:rPr lang="en-US" dirty="0" smtClean="0"/>
              <a:t> to far </a:t>
            </a:r>
            <a:r>
              <a:rPr lang="en-US" dirty="0" smtClean="0">
                <a:hlinkClick r:id="rId23" tooltip="Ultraviolet"/>
              </a:rPr>
              <a:t>ultraviolet</a:t>
            </a:r>
            <a:r>
              <a:rPr lang="en-US" dirty="0" smtClean="0"/>
              <a:t>. The different wavelength </a:t>
            </a:r>
            <a:r>
              <a:rPr lang="en-US" dirty="0" err="1" smtClean="0">
                <a:hlinkClick r:id="rId24" tooltip="Passband"/>
              </a:rPr>
              <a:t>passbands</a:t>
            </a:r>
            <a:r>
              <a:rPr lang="en-US" dirty="0" smtClean="0"/>
              <a:t> correspond to </a:t>
            </a:r>
            <a:r>
              <a:rPr lang="en-US" dirty="0" smtClean="0">
                <a:hlinkClick r:id="rId25" tooltip="Plasma (physics)"/>
              </a:rPr>
              <a:t>plasma</a:t>
            </a:r>
            <a:r>
              <a:rPr lang="en-US" dirty="0" smtClean="0"/>
              <a:t> emission temperatures from 4,000 to 4,000,000 </a:t>
            </a:r>
            <a:r>
              <a:rPr lang="en-US" dirty="0" smtClean="0">
                <a:hlinkClick r:id="rId26" tooltip="Kelvin"/>
              </a:rPr>
              <a:t>K</a:t>
            </a:r>
            <a:r>
              <a:rPr lang="en-US" dirty="0" smtClean="0"/>
              <a:t>. The optics use a special multilayer technique to focus the difficult-to-reflect </a:t>
            </a:r>
            <a:r>
              <a:rPr lang="en-US" dirty="0" smtClean="0">
                <a:hlinkClick r:id="rId27" tooltip="Extreme ultraviolet"/>
              </a:rPr>
              <a:t>EUV</a:t>
            </a:r>
            <a:r>
              <a:rPr lang="en-US" dirty="0" smtClean="0"/>
              <a:t> light; the technique was first used for solar imaging in the late 1980s and 1990s, notably by the </a:t>
            </a:r>
            <a:r>
              <a:rPr lang="en-US" dirty="0" smtClean="0">
                <a:hlinkClick r:id="rId28" tooltip="MSSTA"/>
              </a:rPr>
              <a:t>MSSTA</a:t>
            </a:r>
            <a:r>
              <a:rPr lang="en-US" dirty="0" smtClean="0"/>
              <a:t> and </a:t>
            </a:r>
            <a:r>
              <a:rPr lang="en-US" dirty="0" smtClean="0">
                <a:hlinkClick r:id="rId29" tooltip="NIXT"/>
              </a:rPr>
              <a:t>NIXT</a:t>
            </a:r>
            <a:r>
              <a:rPr lang="en-US" dirty="0" smtClean="0"/>
              <a:t> sounding rocket payloads.</a:t>
            </a:r>
          </a:p>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63</a:t>
            </a:fld>
            <a:endParaRPr lang="pt-B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64</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endParaRPr lang="pt-B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798A03-42EE-41E0-8A51-42B92EA427E8}" type="slidenum">
              <a:rPr lang="pt-BR"/>
              <a:pPr/>
              <a:t>7</a:t>
            </a:fld>
            <a:endParaRPr lang="pt-BR"/>
          </a:p>
        </p:txBody>
      </p:sp>
      <p:sp>
        <p:nvSpPr>
          <p:cNvPr id="19458" name="Rectangle 2"/>
          <p:cNvSpPr>
            <a:spLocks noGrp="1" noRot="1" noChangeAspect="1" noChangeArrowheads="1" noTextEdit="1"/>
          </p:cNvSpPr>
          <p:nvPr>
            <p:ph type="sldImg"/>
          </p:nvPr>
        </p:nvSpPr>
        <p:spPr>
          <a:xfrm>
            <a:off x="1265238" y="657225"/>
            <a:ext cx="4327525" cy="3244850"/>
          </a:xfrm>
          <a:ln/>
        </p:spPr>
      </p:sp>
      <p:sp>
        <p:nvSpPr>
          <p:cNvPr id="19459" name="Rectangle 3"/>
          <p:cNvSpPr>
            <a:spLocks noGrp="1" noChangeArrowheads="1"/>
          </p:cNvSpPr>
          <p:nvPr>
            <p:ph type="body" idx="1"/>
          </p:nvPr>
        </p:nvSpPr>
        <p:spPr/>
        <p:txBody>
          <a:bodyPr/>
          <a:lstStyle/>
          <a:p>
            <a:r>
              <a:rPr lang="pt-BR" dirty="0"/>
              <a:t>https://www2.hao.ucar.edu/Education/solar-physics-historical-timeline-1600-1799</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https://www2.hao.ucar.edu/Education/solar-physics-historical-timeline-1600-1799</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8</a:t>
            </a:fld>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B80633-B1EA-4204-8C4F-690C13B7BE84}" type="slidenum">
              <a:rPr lang="pt-BR"/>
              <a:pPr/>
              <a:t>9</a:t>
            </a:fld>
            <a:endParaRPr lang="pt-BR"/>
          </a:p>
        </p:txBody>
      </p:sp>
      <p:sp>
        <p:nvSpPr>
          <p:cNvPr id="23554" name="Rectangle 2"/>
          <p:cNvSpPr>
            <a:spLocks noGrp="1" noRot="1" noChangeAspect="1" noChangeArrowheads="1" noTextEdit="1"/>
          </p:cNvSpPr>
          <p:nvPr>
            <p:ph type="sldImg"/>
          </p:nvPr>
        </p:nvSpPr>
        <p:spPr>
          <a:xfrm>
            <a:off x="1265238" y="657225"/>
            <a:ext cx="4327525" cy="3244850"/>
          </a:xfrm>
          <a:ln/>
        </p:spPr>
      </p:sp>
      <p:sp>
        <p:nvSpPr>
          <p:cNvPr id="23555" name="Rectangle 3"/>
          <p:cNvSpPr>
            <a:spLocks noGrp="1" noChangeArrowheads="1"/>
          </p:cNvSpPr>
          <p:nvPr>
            <p:ph type="body" idx="1"/>
          </p:nvPr>
        </p:nvSpPr>
        <p:spPr/>
        <p:txBody>
          <a:bodyPr/>
          <a:lstStyle/>
          <a:p>
            <a:r>
              <a:rPr lang="pt-BR"/>
              <a:t>https://www2.hao.ucar.edu/Education/solar-physics-historical-timeline-1600-1799</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AEE8CAD3-4044-4BE4-8FFC-CE5CC9D5A168}" type="slidenum">
              <a:rPr lang="pt-BR"/>
              <a:pPr>
                <a:defRPr/>
              </a:pPr>
              <a:t>‹nº›</a:t>
            </a:fld>
            <a:endParaRPr lang="pt-B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519416B7-14CD-4856-B1DB-193A0AFF490F}" type="slidenum">
              <a:rPr lang="pt-BR"/>
              <a:pPr>
                <a:defRPr/>
              </a:pPr>
              <a:t>‹nº›</a:t>
            </a:fld>
            <a:endParaRPr lang="pt-B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1D47AC3-A298-4130-864F-AA69841EED9C}" type="slidenum">
              <a:rPr lang="pt-BR"/>
              <a:pPr>
                <a:defRPr/>
              </a:pPr>
              <a:t>‹nº›</a:t>
            </a:fld>
            <a:endParaRPr lang="pt-B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38"/>
            <a:ext cx="8229600" cy="5851525"/>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Espaço Reservado para Data 2"/>
          <p:cNvSpPr>
            <a:spLocks noGrp="1"/>
          </p:cNvSpPr>
          <p:nvPr>
            <p:ph type="dt" sz="half" idx="10"/>
          </p:nvPr>
        </p:nvSpPr>
        <p:spPr>
          <a:xfrm>
            <a:off x="457200" y="6245225"/>
            <a:ext cx="2133600" cy="476250"/>
          </a:xfrm>
        </p:spPr>
        <p:txBody>
          <a:bodyPr/>
          <a:lstStyle>
            <a:lvl1pPr>
              <a:defRPr/>
            </a:lvl1pPr>
          </a:lstStyle>
          <a:p>
            <a:endParaRPr lang="pt-BR"/>
          </a:p>
        </p:txBody>
      </p:sp>
      <p:sp>
        <p:nvSpPr>
          <p:cNvPr id="4" name="Espaço Reservado para Rodapé 3"/>
          <p:cNvSpPr>
            <a:spLocks noGrp="1"/>
          </p:cNvSpPr>
          <p:nvPr>
            <p:ph type="ftr" sz="quarter" idx="11"/>
          </p:nvPr>
        </p:nvSpPr>
        <p:spPr>
          <a:xfrm>
            <a:off x="3124200" y="6245225"/>
            <a:ext cx="2895600" cy="476250"/>
          </a:xfrm>
        </p:spPr>
        <p:txBody>
          <a:bodyPr/>
          <a:lstStyle>
            <a:lvl1pPr>
              <a:defRPr/>
            </a:lvl1pPr>
          </a:lstStyle>
          <a:p>
            <a:endParaRPr lang="pt-BR"/>
          </a:p>
        </p:txBody>
      </p:sp>
      <p:sp>
        <p:nvSpPr>
          <p:cNvPr id="5" name="Espaço Reservado para Número de Slide 4"/>
          <p:cNvSpPr>
            <a:spLocks noGrp="1"/>
          </p:cNvSpPr>
          <p:nvPr>
            <p:ph type="sldNum" sz="quarter" idx="12"/>
          </p:nvPr>
        </p:nvSpPr>
        <p:spPr>
          <a:xfrm>
            <a:off x="6553200" y="6245225"/>
            <a:ext cx="2133600" cy="476250"/>
          </a:xfrm>
        </p:spPr>
        <p:txBody>
          <a:bodyPr/>
          <a:lstStyle>
            <a:lvl1pPr>
              <a:defRPr/>
            </a:lvl1pPr>
          </a:lstStyle>
          <a:p>
            <a:fld id="{49FC0B80-7618-4658-9162-8309144FF6B8}" type="slidenum">
              <a:rPr lang="pt-BR"/>
              <a:pPr/>
              <a:t>‹nº›</a:t>
            </a:fld>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457200" y="1600200"/>
            <a:ext cx="4038600" cy="452596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a:xfrm>
            <a:off x="457200" y="6245225"/>
            <a:ext cx="2133600" cy="476250"/>
          </a:xfrm>
        </p:spPr>
        <p:txBody>
          <a:bodyPr/>
          <a:lstStyle>
            <a:lvl1pPr>
              <a:defRPr/>
            </a:lvl1pPr>
          </a:lstStyle>
          <a:p>
            <a:endParaRPr lang="pt-BR"/>
          </a:p>
        </p:txBody>
      </p:sp>
      <p:sp>
        <p:nvSpPr>
          <p:cNvPr id="6" name="Espaço Reservado para Rodapé 5"/>
          <p:cNvSpPr>
            <a:spLocks noGrp="1"/>
          </p:cNvSpPr>
          <p:nvPr>
            <p:ph type="ftr" sz="quarter" idx="11"/>
          </p:nvPr>
        </p:nvSpPr>
        <p:spPr>
          <a:xfrm>
            <a:off x="3124200" y="6245225"/>
            <a:ext cx="2895600" cy="476250"/>
          </a:xfrm>
        </p:spPr>
        <p:txBody>
          <a:bodyPr/>
          <a:lstStyle>
            <a:lvl1pPr>
              <a:defRPr/>
            </a:lvl1pPr>
          </a:lstStyle>
          <a:p>
            <a:endParaRPr lang="pt-BR"/>
          </a:p>
        </p:txBody>
      </p:sp>
      <p:sp>
        <p:nvSpPr>
          <p:cNvPr id="7" name="Espaço Reservado para Número de Slide 6"/>
          <p:cNvSpPr>
            <a:spLocks noGrp="1"/>
          </p:cNvSpPr>
          <p:nvPr>
            <p:ph type="sldNum" sz="quarter" idx="12"/>
          </p:nvPr>
        </p:nvSpPr>
        <p:spPr>
          <a:xfrm>
            <a:off x="6553200" y="6245225"/>
            <a:ext cx="2133600" cy="476250"/>
          </a:xfrm>
        </p:spPr>
        <p:txBody>
          <a:bodyPr/>
          <a:lstStyle>
            <a:lvl1pPr>
              <a:defRPr/>
            </a:lvl1pPr>
          </a:lstStyle>
          <a:p>
            <a:fld id="{689D45C4-852E-4EA7-9CD6-C18E56B02D3E}" type="slidenum">
              <a:rPr lang="pt-B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4E86FA0-AE5E-4EEA-87DF-A32503552203}" type="slidenum">
              <a:rPr lang="pt-BR"/>
              <a:pPr>
                <a:defRPr/>
              </a:pPr>
              <a:t>‹nº›</a:t>
            </a:fld>
            <a:endParaRPr lang="pt-B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FD60CA8-1E4C-4861-B69B-83450422E18E}" type="slidenum">
              <a:rPr lang="pt-BR"/>
              <a:pPr>
                <a:defRPr/>
              </a:pPr>
              <a:t>‹nº›</a:t>
            </a:fld>
            <a:endParaRPr lang="pt-B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7E46F95-CA7B-47FF-A649-225CEA54C183}" type="slidenum">
              <a:rPr lang="pt-BR"/>
              <a:pPr>
                <a:defRPr/>
              </a:pPr>
              <a:t>‹nº›</a:t>
            </a:fld>
            <a:endParaRPr lang="pt-B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AA6ED462-9E70-4298-8803-B7B986DDB330}" type="slidenum">
              <a:rPr lang="pt-BR"/>
              <a:pPr>
                <a:defRPr/>
              </a:pPr>
              <a:t>‹nº›</a:t>
            </a:fld>
            <a:endParaRPr lang="pt-B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8DB87C77-B3D2-4F25-BA53-DE448FCEF32B}" type="slidenum">
              <a:rPr lang="pt-BR"/>
              <a:pPr>
                <a:defRPr/>
              </a:pPr>
              <a:t>‹nº›</a:t>
            </a:fld>
            <a:endParaRPr lang="pt-B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912FB460-A035-43A2-A06C-837E95980A5A}" type="slidenum">
              <a:rPr lang="pt-BR"/>
              <a:pPr>
                <a:defRPr/>
              </a:pPr>
              <a:t>‹nº›</a:t>
            </a:fld>
            <a:endParaRPr lang="pt-B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62A53C3D-ACC6-47C1-AAC7-9DE86365B698}" type="slidenum">
              <a:rPr lang="pt-BR"/>
              <a:pPr>
                <a:defRPr/>
              </a:pPr>
              <a:t>‹nº›</a:t>
            </a:fld>
            <a:endParaRPr lang="pt-B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02D2715-17DB-4F7C-8AA3-188EBDA88A1C}" type="slidenum">
              <a:rPr lang="pt-BR"/>
              <a:pPr>
                <a:defRPr/>
              </a:pPr>
              <a:t>‹nº›</a:t>
            </a:fld>
            <a:endParaRPr lang="pt-B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lum/>
          </a:blip>
          <a:srcRect/>
          <a:stretch>
            <a:fillRect l="-21000" r="-2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a:defRPr/>
            </a:pPr>
            <a:fld id="{B47D5D55-3E18-4CE9-A4D4-16E195049B8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8.pn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2.gif"/></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hyperlink" Target="pp_chain.swf"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ítulo 3"/>
          <p:cNvSpPr>
            <a:spLocks noGrp="1"/>
          </p:cNvSpPr>
          <p:nvPr>
            <p:ph type="subTitle" idx="1"/>
          </p:nvPr>
        </p:nvSpPr>
        <p:spPr>
          <a:xfrm>
            <a:off x="1259632" y="2972544"/>
            <a:ext cx="6400800" cy="1752600"/>
          </a:xfrm>
          <a:noFill/>
        </p:spPr>
        <p:txBody>
          <a:bodyPr/>
          <a:lstStyle/>
          <a:p>
            <a:r>
              <a:rPr lang="pt-BR" sz="4400" dirty="0" smtClean="0">
                <a:solidFill>
                  <a:srgbClr val="00CC99"/>
                </a:solidFill>
                <a:latin typeface="Century Gothic" pitchFamily="34" charset="0"/>
              </a:rPr>
              <a:t>Sol – Uma Estrela</a:t>
            </a:r>
            <a:endParaRPr lang="pt-BR" sz="7200" dirty="0" smtClean="0">
              <a:solidFill>
                <a:srgbClr val="00CC99"/>
              </a:solidFill>
              <a:latin typeface="Century Gothic" pitchFamily="34" charset="0"/>
            </a:endParaRPr>
          </a:p>
        </p:txBody>
      </p:sp>
      <p:sp>
        <p:nvSpPr>
          <p:cNvPr id="3076" name="AutoShape 9"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3077" name="AutoShape 11"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3078" name="AutoShape 13"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pic>
        <p:nvPicPr>
          <p:cNvPr id="12" name="Picture 13"/>
          <p:cNvPicPr>
            <a:picLocks noChangeAspect="1" noChangeArrowheads="1"/>
          </p:cNvPicPr>
          <p:nvPr/>
        </p:nvPicPr>
        <p:blipFill>
          <a:blip r:embed="rId3" cstate="print"/>
          <a:srcRect/>
          <a:stretch>
            <a:fillRect/>
          </a:stretch>
        </p:blipFill>
        <p:spPr bwMode="auto">
          <a:xfrm>
            <a:off x="7020272" y="44624"/>
            <a:ext cx="1523820" cy="1296144"/>
          </a:xfrm>
          <a:prstGeom prst="rect">
            <a:avLst/>
          </a:prstGeom>
          <a:noFill/>
          <a:ln w="9525">
            <a:noFill/>
            <a:miter lim="800000"/>
            <a:headEnd/>
            <a:tailEnd/>
          </a:ln>
        </p:spPr>
      </p:pic>
      <p:sp>
        <p:nvSpPr>
          <p:cNvPr id="13" name="Retângulo 12"/>
          <p:cNvSpPr/>
          <p:nvPr/>
        </p:nvSpPr>
        <p:spPr>
          <a:xfrm>
            <a:off x="5701362" y="1213302"/>
            <a:ext cx="4055214" cy="415498"/>
          </a:xfrm>
          <a:prstGeom prst="rect">
            <a:avLst/>
          </a:prstGeom>
        </p:spPr>
        <p:txBody>
          <a:bodyPr wrap="square">
            <a:spAutoFit/>
          </a:bodyPr>
          <a:lstStyle/>
          <a:p>
            <a:pPr algn="ctr"/>
            <a:r>
              <a:rPr lang="pt-BR" sz="1050" b="1" dirty="0" smtClean="0">
                <a:solidFill>
                  <a:schemeClr val="bg1"/>
                </a:solidFill>
                <a:latin typeface="Century Gothic" pitchFamily="34" charset="0"/>
              </a:rPr>
              <a:t>Centro de Divulgação da Astronomia</a:t>
            </a:r>
          </a:p>
          <a:p>
            <a:pPr algn="ctr"/>
            <a:r>
              <a:rPr lang="pt-BR" sz="1050" b="1" dirty="0" smtClean="0">
                <a:solidFill>
                  <a:schemeClr val="bg1"/>
                </a:solidFill>
                <a:latin typeface="Century Gothic" pitchFamily="34" charset="0"/>
              </a:rPr>
              <a:t>Observatório Dietrich </a:t>
            </a:r>
            <a:r>
              <a:rPr lang="pt-BR" sz="1050" b="1" dirty="0" err="1" smtClean="0">
                <a:solidFill>
                  <a:schemeClr val="bg1"/>
                </a:solidFill>
                <a:latin typeface="Century Gothic" pitchFamily="34" charset="0"/>
              </a:rPr>
              <a:t>Schiel</a:t>
            </a:r>
            <a:endParaRPr lang="pt-BR" sz="1050" b="1" dirty="0" smtClean="0">
              <a:solidFill>
                <a:schemeClr val="bg1"/>
              </a:solidFill>
              <a:latin typeface="Century Gothic" pitchFamily="34" charset="0"/>
            </a:endParaRPr>
          </a:p>
        </p:txBody>
      </p:sp>
      <p:sp>
        <p:nvSpPr>
          <p:cNvPr id="9" name="CaixaDeTexto 8"/>
          <p:cNvSpPr txBox="1"/>
          <p:nvPr/>
        </p:nvSpPr>
        <p:spPr>
          <a:xfrm>
            <a:off x="5652120" y="5212357"/>
            <a:ext cx="3456384" cy="1077218"/>
          </a:xfrm>
          <a:prstGeom prst="rect">
            <a:avLst/>
          </a:prstGeom>
          <a:noFill/>
        </p:spPr>
        <p:txBody>
          <a:bodyPr wrap="square" rtlCol="0">
            <a:spAutoFit/>
          </a:bodyPr>
          <a:lstStyle/>
          <a:p>
            <a:pPr algn="l"/>
            <a:r>
              <a:rPr lang="pt-BR" sz="2000" dirty="0" smtClean="0">
                <a:solidFill>
                  <a:srgbClr val="00CC99"/>
                </a:solidFill>
                <a:latin typeface="Century Gothic" pitchFamily="34" charset="0"/>
              </a:rPr>
              <a:t>Jorge Hönel</a:t>
            </a:r>
            <a:br>
              <a:rPr lang="pt-BR" sz="2000" dirty="0" smtClean="0">
                <a:solidFill>
                  <a:srgbClr val="00CC99"/>
                </a:solidFill>
                <a:latin typeface="Century Gothic" pitchFamily="34" charset="0"/>
              </a:rPr>
            </a:br>
            <a:r>
              <a:rPr lang="pt-BR" sz="1400" dirty="0" smtClean="0">
                <a:solidFill>
                  <a:srgbClr val="00CC99"/>
                </a:solidFill>
                <a:latin typeface="Century Gothic" pitchFamily="34" charset="0"/>
              </a:rPr>
              <a:t>Observatório  Dietrich Schiel</a:t>
            </a:r>
          </a:p>
          <a:p>
            <a:pPr algn="l"/>
            <a:r>
              <a:rPr lang="pt-BR" sz="1400" dirty="0" smtClean="0">
                <a:solidFill>
                  <a:srgbClr val="00CC99"/>
                </a:solidFill>
                <a:latin typeface="Century Gothic" pitchFamily="34" charset="0"/>
              </a:rPr>
              <a:t>/CDCC/USP</a:t>
            </a:r>
          </a:p>
          <a:p>
            <a:endParaRPr lang="pt-BR" dirty="0">
              <a:solidFill>
                <a:schemeClr val="accent1"/>
              </a:solidFill>
            </a:endParaRPr>
          </a:p>
        </p:txBody>
      </p:sp>
      <p:sp>
        <p:nvSpPr>
          <p:cNvPr id="14" name="Retângulo 13"/>
          <p:cNvSpPr/>
          <p:nvPr/>
        </p:nvSpPr>
        <p:spPr>
          <a:xfrm>
            <a:off x="0" y="6551766"/>
            <a:ext cx="9144000" cy="261610"/>
          </a:xfrm>
          <a:prstGeom prst="rect">
            <a:avLst/>
          </a:prstGeom>
        </p:spPr>
        <p:txBody>
          <a:bodyPr wrap="square">
            <a:spAutoFit/>
          </a:bodyPr>
          <a:lstStyle/>
          <a:p>
            <a:pPr algn="l">
              <a:spcBef>
                <a:spcPct val="30000"/>
              </a:spcBef>
              <a:defRPr/>
            </a:pPr>
            <a:r>
              <a:rPr lang="pt-BR" sz="1100" dirty="0" smtClean="0">
                <a:solidFill>
                  <a:schemeClr val="accent1">
                    <a:lumMod val="75000"/>
                  </a:schemeClr>
                </a:solidFill>
                <a:latin typeface="Century Gothic" pitchFamily="34" charset="0"/>
              </a:rPr>
              <a:t>Imagem de fundo: céu de São Carlos na data de fundação do observatório Dietrich </a:t>
            </a:r>
            <a:r>
              <a:rPr lang="pt-BR" sz="1100" dirty="0" err="1" smtClean="0">
                <a:solidFill>
                  <a:schemeClr val="accent1">
                    <a:lumMod val="75000"/>
                  </a:schemeClr>
                </a:solidFill>
                <a:latin typeface="Century Gothic" pitchFamily="34" charset="0"/>
              </a:rPr>
              <a:t>Schiel</a:t>
            </a:r>
            <a:r>
              <a:rPr lang="pt-BR" sz="1100" dirty="0" smtClean="0">
                <a:solidFill>
                  <a:schemeClr val="accent1">
                    <a:lumMod val="75000"/>
                  </a:schemeClr>
                </a:solidFill>
                <a:latin typeface="Century Gothic" pitchFamily="34" charset="0"/>
              </a:rPr>
              <a:t> (10/04/86, 20:00 TL) crédito: </a:t>
            </a:r>
            <a:r>
              <a:rPr lang="pt-BR" sz="1100" dirty="0" err="1" smtClean="0">
                <a:solidFill>
                  <a:schemeClr val="accent1">
                    <a:lumMod val="75000"/>
                  </a:schemeClr>
                </a:solidFill>
                <a:latin typeface="Century Gothic" pitchFamily="34" charset="0"/>
              </a:rPr>
              <a:t>Stellarium</a:t>
            </a:r>
            <a:endParaRPr lang="pt-BR" sz="1100" dirty="0" smtClean="0">
              <a:solidFill>
                <a:schemeClr val="accent1">
                  <a:lumMod val="75000"/>
                </a:schemeClr>
              </a:solidFill>
              <a:latin typeface="Century Gothic" pitchFamily="34" charset="0"/>
            </a:endParaRP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8222" y="45706"/>
            <a:ext cx="1905000" cy="1905000"/>
          </a:xfrm>
          <a:prstGeom prst="rect">
            <a:avLst/>
          </a:prstGeom>
        </p:spPr>
      </p:pic>
      <p:pic>
        <p:nvPicPr>
          <p:cNvPr id="5" name="Imagem 4"/>
          <p:cNvPicPr>
            <a:picLocks noChangeAspect="1"/>
          </p:cNvPicPr>
          <p:nvPr/>
        </p:nvPicPr>
        <p:blipFill>
          <a:blip r:embed="rId5"/>
          <a:stretch>
            <a:fillRect/>
          </a:stretch>
        </p:blipFill>
        <p:spPr>
          <a:xfrm>
            <a:off x="216011" y="271126"/>
            <a:ext cx="3203307" cy="1364909"/>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sz="half" idx="1"/>
          </p:nvPr>
        </p:nvSpPr>
        <p:spPr>
          <a:xfrm>
            <a:off x="250825" y="188913"/>
            <a:ext cx="8291513" cy="2951162"/>
          </a:xfrm>
        </p:spPr>
        <p:txBody>
          <a:bodyPr/>
          <a:lstStyle/>
          <a:p>
            <a:pPr>
              <a:buFontTx/>
              <a:buNone/>
            </a:pPr>
            <a:r>
              <a:rPr lang="pt-BR" b="1" dirty="0">
                <a:solidFill>
                  <a:srgbClr val="FFC000"/>
                </a:solidFill>
              </a:rPr>
              <a:t>1687</a:t>
            </a:r>
            <a:r>
              <a:rPr lang="pt-BR" sz="2800" b="1" dirty="0">
                <a:solidFill>
                  <a:srgbClr val="FFC000"/>
                </a:solidFill>
              </a:rPr>
              <a:t> </a:t>
            </a:r>
            <a:r>
              <a:rPr lang="pt-BR" sz="2800" dirty="0">
                <a:solidFill>
                  <a:srgbClr val="FFC000"/>
                </a:solidFill>
              </a:rPr>
              <a:t>A Massa do Sol – </a:t>
            </a:r>
            <a:br>
              <a:rPr lang="pt-BR" sz="2800" dirty="0">
                <a:solidFill>
                  <a:srgbClr val="FFC000"/>
                </a:solidFill>
              </a:rPr>
            </a:br>
            <a:r>
              <a:rPr lang="pt-BR" sz="2800" dirty="0">
                <a:solidFill>
                  <a:srgbClr val="FFC000"/>
                </a:solidFill>
              </a:rPr>
              <a:t>Principia </a:t>
            </a:r>
            <a:r>
              <a:rPr lang="pt-BR" sz="2800" dirty="0" err="1">
                <a:solidFill>
                  <a:srgbClr val="FFC000"/>
                </a:solidFill>
              </a:rPr>
              <a:t>Mathematica</a:t>
            </a:r>
            <a:r>
              <a:rPr lang="pt-BR" sz="2800" dirty="0">
                <a:solidFill>
                  <a:srgbClr val="FFC000"/>
                </a:solidFill>
              </a:rPr>
              <a:t> de Sir Isaac Newton</a:t>
            </a:r>
            <a:br>
              <a:rPr lang="pt-BR" sz="2800" dirty="0">
                <a:solidFill>
                  <a:srgbClr val="FFC000"/>
                </a:solidFill>
              </a:rPr>
            </a:br>
            <a:r>
              <a:rPr lang="pt-BR" sz="2800" dirty="0" err="1">
                <a:solidFill>
                  <a:srgbClr val="FFC000"/>
                </a:solidFill>
              </a:rPr>
              <a:t>M</a:t>
            </a:r>
            <a:r>
              <a:rPr lang="pt-BR" sz="2800" baseline="-25000" dirty="0" err="1">
                <a:solidFill>
                  <a:srgbClr val="FFC000"/>
                </a:solidFill>
              </a:rPr>
              <a:t>Sol</a:t>
            </a:r>
            <a:r>
              <a:rPr lang="pt-BR" sz="2800" dirty="0">
                <a:solidFill>
                  <a:srgbClr val="FFC000"/>
                </a:solidFill>
              </a:rPr>
              <a:t>/</a:t>
            </a:r>
            <a:r>
              <a:rPr lang="pt-BR" sz="2800" dirty="0" err="1">
                <a:solidFill>
                  <a:srgbClr val="FFC000"/>
                </a:solidFill>
              </a:rPr>
              <a:t>M</a:t>
            </a:r>
            <a:r>
              <a:rPr lang="pt-BR" sz="2800" baseline="-25000" dirty="0" err="1">
                <a:solidFill>
                  <a:srgbClr val="FFC000"/>
                </a:solidFill>
              </a:rPr>
              <a:t>Terra</a:t>
            </a:r>
            <a:r>
              <a:rPr lang="pt-BR" sz="2800" dirty="0">
                <a:solidFill>
                  <a:srgbClr val="FFC000"/>
                </a:solidFill>
              </a:rPr>
              <a:t> = 28 700  (332 945)</a:t>
            </a:r>
          </a:p>
          <a:p>
            <a:pPr>
              <a:buFontTx/>
              <a:buNone/>
            </a:pPr>
            <a:endParaRPr lang="pt-BR" sz="2800" dirty="0">
              <a:solidFill>
                <a:srgbClr val="FFC000"/>
              </a:solidFill>
            </a:endParaRPr>
          </a:p>
          <a:p>
            <a:pPr>
              <a:buFontTx/>
              <a:buNone/>
            </a:pPr>
            <a:r>
              <a:rPr lang="pt-BR" b="1" dirty="0">
                <a:solidFill>
                  <a:srgbClr val="FFC000"/>
                </a:solidFill>
              </a:rPr>
              <a:t>1774–1801</a:t>
            </a:r>
            <a:r>
              <a:rPr lang="pt-BR" sz="2800" b="1" dirty="0">
                <a:solidFill>
                  <a:srgbClr val="FFC000"/>
                </a:solidFill>
              </a:rPr>
              <a:t> A Natureza Física das Manchas Solares (Willian </a:t>
            </a:r>
            <a:r>
              <a:rPr lang="pt-BR" sz="2800" b="1" dirty="0" err="1">
                <a:solidFill>
                  <a:srgbClr val="FFC000"/>
                </a:solidFill>
              </a:rPr>
              <a:t>Herschel</a:t>
            </a:r>
            <a:r>
              <a:rPr lang="pt-BR" sz="2800" b="1" dirty="0">
                <a:solidFill>
                  <a:srgbClr val="FFC000"/>
                </a:solidFill>
              </a:rPr>
              <a:t>)</a:t>
            </a:r>
            <a:endParaRPr lang="pt-BR" sz="2800" dirty="0">
              <a:solidFill>
                <a:srgbClr val="FFC000"/>
              </a:solidFill>
            </a:endParaRPr>
          </a:p>
        </p:txBody>
      </p:sp>
      <p:pic>
        <p:nvPicPr>
          <p:cNvPr id="16387" name="Picture 3"/>
          <p:cNvPicPr>
            <a:picLocks noGrp="1" noChangeAspect="1" noChangeArrowheads="1"/>
          </p:cNvPicPr>
          <p:nvPr>
            <p:ph sz="half" idx="2"/>
          </p:nvPr>
        </p:nvPicPr>
        <p:blipFill>
          <a:blip r:embed="rId3" cstate="print"/>
          <a:srcRect/>
          <a:stretch>
            <a:fillRect/>
          </a:stretch>
        </p:blipFill>
        <p:spPr>
          <a:xfrm>
            <a:off x="1331913" y="3500438"/>
            <a:ext cx="6121400" cy="3032125"/>
          </a:xfrm>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sz="half" idx="1"/>
          </p:nvPr>
        </p:nvSpPr>
        <p:spPr>
          <a:xfrm>
            <a:off x="179388" y="260350"/>
            <a:ext cx="8424862" cy="2232025"/>
          </a:xfrm>
        </p:spPr>
        <p:txBody>
          <a:bodyPr/>
          <a:lstStyle/>
          <a:p>
            <a:pPr>
              <a:buFontTx/>
              <a:buNone/>
            </a:pPr>
            <a:r>
              <a:rPr lang="pt-BR" b="1" dirty="0">
                <a:solidFill>
                  <a:srgbClr val="FFC000"/>
                </a:solidFill>
              </a:rPr>
              <a:t>1796</a:t>
            </a:r>
            <a:r>
              <a:rPr lang="pt-BR" sz="2800" dirty="0">
                <a:solidFill>
                  <a:srgbClr val="FFC000"/>
                </a:solidFill>
              </a:rPr>
              <a:t> A hipótese </a:t>
            </a:r>
            <a:r>
              <a:rPr lang="pt-BR" sz="2800" dirty="0" err="1">
                <a:solidFill>
                  <a:srgbClr val="FFC000"/>
                </a:solidFill>
              </a:rPr>
              <a:t>nebular</a:t>
            </a:r>
            <a:r>
              <a:rPr lang="pt-BR" sz="2800" dirty="0">
                <a:solidFill>
                  <a:srgbClr val="FFC000"/>
                </a:solidFill>
              </a:rPr>
              <a:t> e a origem do Sol</a:t>
            </a:r>
          </a:p>
          <a:p>
            <a:pPr>
              <a:buFontTx/>
              <a:buNone/>
            </a:pPr>
            <a:r>
              <a:rPr lang="pt-BR" sz="2800" dirty="0">
                <a:solidFill>
                  <a:srgbClr val="FFC000"/>
                </a:solidFill>
              </a:rPr>
              <a:t>Willian </a:t>
            </a:r>
            <a:r>
              <a:rPr lang="pt-BR" sz="2800" dirty="0" err="1">
                <a:solidFill>
                  <a:srgbClr val="FFC000"/>
                </a:solidFill>
              </a:rPr>
              <a:t>Herschel</a:t>
            </a:r>
            <a:r>
              <a:rPr lang="pt-BR" sz="2800" dirty="0">
                <a:solidFill>
                  <a:srgbClr val="FFC000"/>
                </a:solidFill>
              </a:rPr>
              <a:t> (1738 – 1822)</a:t>
            </a:r>
          </a:p>
          <a:p>
            <a:pPr>
              <a:buFontTx/>
              <a:buNone/>
            </a:pPr>
            <a:r>
              <a:rPr lang="pt-BR" sz="2800" dirty="0">
                <a:solidFill>
                  <a:srgbClr val="FFC000"/>
                </a:solidFill>
              </a:rPr>
              <a:t>Pierre Simon de </a:t>
            </a:r>
            <a:r>
              <a:rPr lang="pt-BR" sz="2800" dirty="0" err="1">
                <a:solidFill>
                  <a:srgbClr val="FFC000"/>
                </a:solidFill>
              </a:rPr>
              <a:t>Laplace</a:t>
            </a:r>
            <a:r>
              <a:rPr lang="pt-BR" sz="2800" dirty="0">
                <a:solidFill>
                  <a:srgbClr val="FFC000"/>
                </a:solidFill>
              </a:rPr>
              <a:t> (1749 –1827)</a:t>
            </a:r>
          </a:p>
          <a:p>
            <a:pPr>
              <a:buFontTx/>
              <a:buNone/>
            </a:pPr>
            <a:r>
              <a:rPr lang="pt-BR" sz="2800" dirty="0">
                <a:solidFill>
                  <a:srgbClr val="FFC000"/>
                </a:solidFill>
              </a:rPr>
              <a:t> </a:t>
            </a:r>
            <a:r>
              <a:rPr lang="pt-BR" sz="2800" dirty="0" err="1">
                <a:solidFill>
                  <a:srgbClr val="FFC000"/>
                </a:solidFill>
              </a:rPr>
              <a:t>Exposition</a:t>
            </a:r>
            <a:r>
              <a:rPr lang="pt-BR" sz="2800" dirty="0">
                <a:solidFill>
                  <a:srgbClr val="FFC000"/>
                </a:solidFill>
              </a:rPr>
              <a:t> </a:t>
            </a:r>
            <a:r>
              <a:rPr lang="pt-BR" sz="2800" dirty="0" err="1">
                <a:solidFill>
                  <a:srgbClr val="FFC000"/>
                </a:solidFill>
              </a:rPr>
              <a:t>du</a:t>
            </a:r>
            <a:r>
              <a:rPr lang="pt-BR" sz="2800" dirty="0">
                <a:solidFill>
                  <a:srgbClr val="FFC000"/>
                </a:solidFill>
              </a:rPr>
              <a:t> </a:t>
            </a:r>
            <a:r>
              <a:rPr lang="pt-BR" sz="2800" dirty="0" err="1">
                <a:solidFill>
                  <a:srgbClr val="FFC000"/>
                </a:solidFill>
              </a:rPr>
              <a:t>Sistème</a:t>
            </a:r>
            <a:r>
              <a:rPr lang="pt-BR" sz="2800" dirty="0">
                <a:solidFill>
                  <a:srgbClr val="FFC000"/>
                </a:solidFill>
              </a:rPr>
              <a:t> </a:t>
            </a:r>
            <a:r>
              <a:rPr lang="pt-BR" sz="2800" dirty="0" err="1">
                <a:solidFill>
                  <a:srgbClr val="FFC000"/>
                </a:solidFill>
              </a:rPr>
              <a:t>du</a:t>
            </a:r>
            <a:r>
              <a:rPr lang="pt-BR" sz="2800" dirty="0">
                <a:solidFill>
                  <a:srgbClr val="FFC000"/>
                </a:solidFill>
              </a:rPr>
              <a:t> Monde - 1796</a:t>
            </a:r>
          </a:p>
        </p:txBody>
      </p:sp>
      <p:pic>
        <p:nvPicPr>
          <p:cNvPr id="24579" name="Picture 3"/>
          <p:cNvPicPr>
            <a:picLocks noGrp="1" noChangeAspect="1" noChangeArrowheads="1"/>
          </p:cNvPicPr>
          <p:nvPr>
            <p:ph sz="half" idx="2"/>
          </p:nvPr>
        </p:nvPicPr>
        <p:blipFill>
          <a:blip r:embed="rId2" cstate="print"/>
          <a:srcRect/>
          <a:stretch>
            <a:fillRect/>
          </a:stretch>
        </p:blipFill>
        <p:spPr>
          <a:xfrm>
            <a:off x="1258888" y="3068638"/>
            <a:ext cx="6408737" cy="2733675"/>
          </a:xfrm>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sz="half" idx="1"/>
          </p:nvPr>
        </p:nvSpPr>
        <p:spPr>
          <a:xfrm>
            <a:off x="468313" y="404813"/>
            <a:ext cx="8064500" cy="1439862"/>
          </a:xfrm>
        </p:spPr>
        <p:txBody>
          <a:bodyPr/>
          <a:lstStyle/>
          <a:p>
            <a:pPr>
              <a:buFontTx/>
              <a:buNone/>
            </a:pPr>
            <a:r>
              <a:rPr lang="pt-BR" b="1" dirty="0" smtClean="0">
                <a:solidFill>
                  <a:srgbClr val="FFC000"/>
                </a:solidFill>
              </a:rPr>
              <a:t>1800 </a:t>
            </a:r>
            <a:r>
              <a:rPr lang="pt-BR" sz="2800" b="1" dirty="0" smtClean="0">
                <a:solidFill>
                  <a:srgbClr val="FFC000"/>
                </a:solidFill>
              </a:rPr>
              <a:t>–</a:t>
            </a:r>
            <a:r>
              <a:rPr lang="pt-BR" sz="2800" dirty="0" smtClean="0">
                <a:solidFill>
                  <a:srgbClr val="FFC000"/>
                </a:solidFill>
              </a:rPr>
              <a:t> </a:t>
            </a:r>
            <a:r>
              <a:rPr lang="pt-BR" sz="2800" dirty="0">
                <a:solidFill>
                  <a:srgbClr val="FFC000"/>
                </a:solidFill>
              </a:rPr>
              <a:t>O infravermelho do Sol</a:t>
            </a:r>
            <a:br>
              <a:rPr lang="pt-BR" sz="2800" dirty="0">
                <a:solidFill>
                  <a:srgbClr val="FFC000"/>
                </a:solidFill>
              </a:rPr>
            </a:br>
            <a:r>
              <a:rPr lang="pt-BR" sz="2800" dirty="0">
                <a:solidFill>
                  <a:srgbClr val="FFC000"/>
                </a:solidFill>
              </a:rPr>
              <a:t>Willian </a:t>
            </a:r>
            <a:r>
              <a:rPr lang="pt-BR" sz="2800" dirty="0" err="1">
                <a:solidFill>
                  <a:srgbClr val="FFC000"/>
                </a:solidFill>
              </a:rPr>
              <a:t>Herschel</a:t>
            </a:r>
            <a:endParaRPr lang="pt-BR" sz="2800" dirty="0">
              <a:solidFill>
                <a:srgbClr val="FFC000"/>
              </a:solidFill>
            </a:endParaRPr>
          </a:p>
        </p:txBody>
      </p:sp>
      <p:pic>
        <p:nvPicPr>
          <p:cNvPr id="25603" name="Picture 3"/>
          <p:cNvPicPr>
            <a:picLocks noGrp="1" noChangeAspect="1" noChangeArrowheads="1"/>
          </p:cNvPicPr>
          <p:nvPr>
            <p:ph sz="half" idx="2"/>
          </p:nvPr>
        </p:nvPicPr>
        <p:blipFill>
          <a:blip r:embed="rId3" cstate="print"/>
          <a:srcRect/>
          <a:stretch>
            <a:fillRect/>
          </a:stretch>
        </p:blipFill>
        <p:spPr>
          <a:xfrm>
            <a:off x="2447764" y="1475538"/>
            <a:ext cx="4248472" cy="5382462"/>
          </a:xfrm>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sz="half" idx="1"/>
          </p:nvPr>
        </p:nvSpPr>
        <p:spPr>
          <a:xfrm>
            <a:off x="250825" y="333375"/>
            <a:ext cx="8569325" cy="1341438"/>
          </a:xfrm>
        </p:spPr>
        <p:txBody>
          <a:bodyPr/>
          <a:lstStyle/>
          <a:p>
            <a:pPr>
              <a:buFontTx/>
              <a:buNone/>
            </a:pPr>
            <a:r>
              <a:rPr lang="pt-BR" b="1" dirty="0" smtClean="0">
                <a:solidFill>
                  <a:srgbClr val="FFC000"/>
                </a:solidFill>
              </a:rPr>
              <a:t>1802</a:t>
            </a:r>
            <a:r>
              <a:rPr lang="pt-BR" sz="2800" b="1" dirty="0" smtClean="0">
                <a:solidFill>
                  <a:srgbClr val="FFC000"/>
                </a:solidFill>
              </a:rPr>
              <a:t> –</a:t>
            </a:r>
            <a:r>
              <a:rPr lang="pt-BR" sz="2800" dirty="0" smtClean="0">
                <a:solidFill>
                  <a:srgbClr val="FFC000"/>
                </a:solidFill>
              </a:rPr>
              <a:t> </a:t>
            </a:r>
            <a:r>
              <a:rPr lang="pt-BR" sz="2800" dirty="0">
                <a:solidFill>
                  <a:srgbClr val="FFC000"/>
                </a:solidFill>
              </a:rPr>
              <a:t>Linhas Escuras no Espectro do Sol</a:t>
            </a:r>
          </a:p>
          <a:p>
            <a:pPr>
              <a:buFontTx/>
              <a:buNone/>
            </a:pPr>
            <a:r>
              <a:rPr lang="pt-BR" sz="2800" dirty="0">
                <a:solidFill>
                  <a:srgbClr val="FFC000"/>
                </a:solidFill>
              </a:rPr>
              <a:t>William Hyde </a:t>
            </a:r>
            <a:r>
              <a:rPr lang="pt-BR" sz="2800" dirty="0" err="1">
                <a:solidFill>
                  <a:srgbClr val="FFC000"/>
                </a:solidFill>
              </a:rPr>
              <a:t>Wollaston</a:t>
            </a:r>
            <a:r>
              <a:rPr lang="pt-BR" sz="2800" dirty="0">
                <a:solidFill>
                  <a:srgbClr val="FFC000"/>
                </a:solidFill>
              </a:rPr>
              <a:t>(1766-1828) </a:t>
            </a:r>
          </a:p>
        </p:txBody>
      </p:sp>
      <p:pic>
        <p:nvPicPr>
          <p:cNvPr id="29699" name="Picture 3"/>
          <p:cNvPicPr>
            <a:picLocks noGrp="1" noChangeAspect="1" noChangeArrowheads="1"/>
          </p:cNvPicPr>
          <p:nvPr>
            <p:ph sz="half" idx="2"/>
          </p:nvPr>
        </p:nvPicPr>
        <p:blipFill>
          <a:blip r:embed="rId3" cstate="print"/>
          <a:srcRect/>
          <a:stretch>
            <a:fillRect/>
          </a:stretch>
        </p:blipFill>
        <p:spPr>
          <a:xfrm>
            <a:off x="900113" y="2565400"/>
            <a:ext cx="6985000" cy="2624138"/>
          </a:xfrm>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sz="half" idx="1"/>
          </p:nvPr>
        </p:nvSpPr>
        <p:spPr>
          <a:xfrm>
            <a:off x="468313" y="188913"/>
            <a:ext cx="8207375" cy="1223962"/>
          </a:xfrm>
        </p:spPr>
        <p:txBody>
          <a:bodyPr/>
          <a:lstStyle/>
          <a:p>
            <a:pPr>
              <a:buFontTx/>
              <a:buNone/>
            </a:pPr>
            <a:r>
              <a:rPr lang="pt-BR" b="1" dirty="0" smtClean="0">
                <a:solidFill>
                  <a:srgbClr val="FFC000"/>
                </a:solidFill>
              </a:rPr>
              <a:t>1817</a:t>
            </a:r>
            <a:r>
              <a:rPr lang="pt-BR" sz="2800" b="1" dirty="0" smtClean="0">
                <a:solidFill>
                  <a:srgbClr val="FFC000"/>
                </a:solidFill>
              </a:rPr>
              <a:t> –</a:t>
            </a:r>
            <a:r>
              <a:rPr lang="pt-BR" sz="2800" dirty="0" smtClean="0">
                <a:solidFill>
                  <a:srgbClr val="FFC000"/>
                </a:solidFill>
              </a:rPr>
              <a:t> </a:t>
            </a:r>
            <a:r>
              <a:rPr lang="pt-BR" sz="2800" dirty="0">
                <a:solidFill>
                  <a:srgbClr val="FFC000"/>
                </a:solidFill>
              </a:rPr>
              <a:t>O Nascimento da Espectroscopia Solar</a:t>
            </a:r>
            <a:br>
              <a:rPr lang="pt-BR" sz="2800" dirty="0">
                <a:solidFill>
                  <a:srgbClr val="FFC000"/>
                </a:solidFill>
              </a:rPr>
            </a:br>
            <a:r>
              <a:rPr lang="pt-BR" sz="2800" dirty="0">
                <a:solidFill>
                  <a:srgbClr val="FFC000"/>
                </a:solidFill>
              </a:rPr>
              <a:t>Joseph </a:t>
            </a:r>
            <a:r>
              <a:rPr lang="pt-BR" sz="2800" dirty="0" err="1">
                <a:solidFill>
                  <a:srgbClr val="FFC000"/>
                </a:solidFill>
              </a:rPr>
              <a:t>von</a:t>
            </a:r>
            <a:r>
              <a:rPr lang="pt-BR" sz="2800" dirty="0">
                <a:solidFill>
                  <a:srgbClr val="FFC000"/>
                </a:solidFill>
              </a:rPr>
              <a:t> </a:t>
            </a:r>
            <a:r>
              <a:rPr lang="pt-BR" sz="2800" dirty="0" err="1">
                <a:solidFill>
                  <a:srgbClr val="FFC000"/>
                </a:solidFill>
              </a:rPr>
              <a:t>Fraunhofer</a:t>
            </a:r>
            <a:r>
              <a:rPr lang="pt-BR" sz="2800" dirty="0">
                <a:solidFill>
                  <a:srgbClr val="FFC000"/>
                </a:solidFill>
              </a:rPr>
              <a:t> (1787–1826) </a:t>
            </a:r>
          </a:p>
        </p:txBody>
      </p:sp>
      <p:pic>
        <p:nvPicPr>
          <p:cNvPr id="48131" name="Picture 3"/>
          <p:cNvPicPr>
            <a:picLocks noGrp="1" noChangeAspect="1" noChangeArrowheads="1"/>
          </p:cNvPicPr>
          <p:nvPr>
            <p:ph sz="half" idx="2"/>
          </p:nvPr>
        </p:nvPicPr>
        <p:blipFill>
          <a:blip r:embed="rId3" cstate="print"/>
          <a:srcRect/>
          <a:stretch>
            <a:fillRect/>
          </a:stretch>
        </p:blipFill>
        <p:spPr>
          <a:xfrm>
            <a:off x="1042988" y="1773238"/>
            <a:ext cx="6985000" cy="3549650"/>
          </a:xfrm>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sz="half" idx="1"/>
          </p:nvPr>
        </p:nvSpPr>
        <p:spPr>
          <a:xfrm>
            <a:off x="539750" y="404813"/>
            <a:ext cx="8291513" cy="1684337"/>
          </a:xfrm>
        </p:spPr>
        <p:txBody>
          <a:bodyPr/>
          <a:lstStyle/>
          <a:p>
            <a:pPr>
              <a:buFontTx/>
              <a:buNone/>
            </a:pPr>
            <a:r>
              <a:rPr lang="pt-BR" b="1" dirty="0" smtClean="0">
                <a:solidFill>
                  <a:srgbClr val="FFC000"/>
                </a:solidFill>
              </a:rPr>
              <a:t>1838</a:t>
            </a:r>
            <a:r>
              <a:rPr lang="pt-BR" sz="2800" b="1" dirty="0" smtClean="0">
                <a:solidFill>
                  <a:srgbClr val="FFC000"/>
                </a:solidFill>
              </a:rPr>
              <a:t> –</a:t>
            </a:r>
            <a:r>
              <a:rPr lang="pt-BR" sz="2800" dirty="0" smtClean="0">
                <a:solidFill>
                  <a:srgbClr val="FFC000"/>
                </a:solidFill>
              </a:rPr>
              <a:t> </a:t>
            </a:r>
            <a:r>
              <a:rPr lang="pt-BR" sz="2800" dirty="0">
                <a:solidFill>
                  <a:srgbClr val="FFC000"/>
                </a:solidFill>
              </a:rPr>
              <a:t>A Constante Solar</a:t>
            </a:r>
          </a:p>
          <a:p>
            <a:pPr>
              <a:buFontTx/>
              <a:buNone/>
            </a:pPr>
            <a:r>
              <a:rPr lang="pt-BR" sz="2800" dirty="0">
                <a:solidFill>
                  <a:srgbClr val="FFC000"/>
                </a:solidFill>
              </a:rPr>
              <a:t>Claude </a:t>
            </a:r>
            <a:r>
              <a:rPr lang="pt-BR" sz="2800" dirty="0" err="1">
                <a:solidFill>
                  <a:srgbClr val="FFC000"/>
                </a:solidFill>
              </a:rPr>
              <a:t>Pouillet</a:t>
            </a:r>
            <a:r>
              <a:rPr lang="pt-BR" sz="2800" dirty="0">
                <a:solidFill>
                  <a:srgbClr val="FFC000"/>
                </a:solidFill>
              </a:rPr>
              <a:t> (1790–1868) </a:t>
            </a:r>
          </a:p>
          <a:p>
            <a:pPr>
              <a:buFontTx/>
              <a:buNone/>
            </a:pPr>
            <a:r>
              <a:rPr lang="pt-BR" sz="2800" dirty="0">
                <a:solidFill>
                  <a:srgbClr val="FFC000"/>
                </a:solidFill>
              </a:rPr>
              <a:t>John </a:t>
            </a:r>
            <a:r>
              <a:rPr lang="pt-BR" sz="2800" dirty="0" err="1">
                <a:solidFill>
                  <a:srgbClr val="FFC000"/>
                </a:solidFill>
              </a:rPr>
              <a:t>Herschel</a:t>
            </a:r>
            <a:r>
              <a:rPr lang="pt-BR" sz="2800" dirty="0">
                <a:solidFill>
                  <a:srgbClr val="FFC000"/>
                </a:solidFill>
              </a:rPr>
              <a:t> (1792–1871) </a:t>
            </a:r>
          </a:p>
        </p:txBody>
      </p:sp>
      <p:pic>
        <p:nvPicPr>
          <p:cNvPr id="50179" name="Picture 3"/>
          <p:cNvPicPr>
            <a:picLocks noGrp="1" noChangeAspect="1" noChangeArrowheads="1"/>
          </p:cNvPicPr>
          <p:nvPr>
            <p:ph sz="half" idx="2"/>
          </p:nvPr>
        </p:nvPicPr>
        <p:blipFill>
          <a:blip r:embed="rId3" cstate="print"/>
          <a:srcRect/>
          <a:stretch>
            <a:fillRect/>
          </a:stretch>
        </p:blipFill>
        <p:spPr>
          <a:xfrm>
            <a:off x="3542506" y="2132856"/>
            <a:ext cx="2058988" cy="4525962"/>
          </a:xfrm>
          <a:noFill/>
          <a:ln/>
        </p:spPr>
      </p:pic>
      <p:sp>
        <p:nvSpPr>
          <p:cNvPr id="4" name="Retângulo 3"/>
          <p:cNvSpPr/>
          <p:nvPr/>
        </p:nvSpPr>
        <p:spPr>
          <a:xfrm>
            <a:off x="5796136" y="6309320"/>
            <a:ext cx="2730235" cy="338554"/>
          </a:xfrm>
          <a:prstGeom prst="rect">
            <a:avLst/>
          </a:prstGeom>
        </p:spPr>
        <p:txBody>
          <a:bodyPr wrap="none">
            <a:spAutoFit/>
          </a:bodyPr>
          <a:lstStyle/>
          <a:p>
            <a:r>
              <a:rPr lang="pt-BR" dirty="0" err="1" smtClean="0">
                <a:solidFill>
                  <a:srgbClr val="FFC000"/>
                </a:solidFill>
              </a:rPr>
              <a:t>Piroheliometro</a:t>
            </a:r>
            <a:r>
              <a:rPr lang="pt-BR" dirty="0" smtClean="0">
                <a:solidFill>
                  <a:srgbClr val="FFC000"/>
                </a:solidFill>
              </a:rPr>
              <a:t> de </a:t>
            </a:r>
            <a:r>
              <a:rPr lang="pt-BR" dirty="0" err="1" smtClean="0">
                <a:solidFill>
                  <a:srgbClr val="FFC000"/>
                </a:solidFill>
              </a:rPr>
              <a:t>Pouillet</a:t>
            </a:r>
            <a:endParaRPr lang="pt-B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1196752"/>
          </a:xfrm>
        </p:spPr>
        <p:txBody>
          <a:bodyPr/>
          <a:lstStyle/>
          <a:p>
            <a:pPr>
              <a:lnSpc>
                <a:spcPct val="90000"/>
              </a:lnSpc>
              <a:buFontTx/>
              <a:buNone/>
            </a:pPr>
            <a:r>
              <a:rPr lang="pt-BR" dirty="0" smtClean="0">
                <a:solidFill>
                  <a:srgbClr val="FFC000"/>
                </a:solidFill>
              </a:rPr>
              <a:t>1843</a:t>
            </a:r>
            <a:r>
              <a:rPr lang="pt-BR" sz="2800" dirty="0" smtClean="0">
                <a:solidFill>
                  <a:srgbClr val="FFC000"/>
                </a:solidFill>
              </a:rPr>
              <a:t> </a:t>
            </a:r>
            <a:r>
              <a:rPr lang="pt-BR" sz="2400" dirty="0" smtClean="0">
                <a:solidFill>
                  <a:srgbClr val="FFC000"/>
                </a:solidFill>
              </a:rPr>
              <a:t>–O Ciclo das Manchas Solares</a:t>
            </a:r>
          </a:p>
          <a:p>
            <a:pPr>
              <a:lnSpc>
                <a:spcPct val="90000"/>
              </a:lnSpc>
              <a:buFontTx/>
              <a:buNone/>
            </a:pPr>
            <a:r>
              <a:rPr lang="pt-BR" sz="2400" dirty="0" smtClean="0">
                <a:solidFill>
                  <a:srgbClr val="FFC000"/>
                </a:solidFill>
              </a:rPr>
              <a:t>Samuel Heinrich </a:t>
            </a:r>
            <a:r>
              <a:rPr lang="pt-BR" sz="2400" dirty="0" err="1" smtClean="0">
                <a:solidFill>
                  <a:srgbClr val="FFC000"/>
                </a:solidFill>
              </a:rPr>
              <a:t>Schwabe</a:t>
            </a:r>
            <a:r>
              <a:rPr lang="pt-BR" sz="2400" dirty="0" smtClean="0">
                <a:solidFill>
                  <a:srgbClr val="FFC000"/>
                </a:solidFill>
              </a:rPr>
              <a:t> (1789–1875)</a:t>
            </a:r>
          </a:p>
        </p:txBody>
      </p:sp>
      <p:pic>
        <p:nvPicPr>
          <p:cNvPr id="54274" name="Picture 2"/>
          <p:cNvPicPr>
            <a:picLocks noChangeAspect="1" noChangeArrowheads="1"/>
          </p:cNvPicPr>
          <p:nvPr/>
        </p:nvPicPr>
        <p:blipFill>
          <a:blip r:embed="rId3" cstate="print"/>
          <a:srcRect/>
          <a:stretch>
            <a:fillRect/>
          </a:stretch>
        </p:blipFill>
        <p:spPr bwMode="auto">
          <a:xfrm>
            <a:off x="1885950" y="1466850"/>
            <a:ext cx="5372100" cy="39243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0" y="188640"/>
            <a:ext cx="9144000" cy="1412776"/>
          </a:xfrm>
        </p:spPr>
        <p:txBody>
          <a:bodyPr/>
          <a:lstStyle/>
          <a:p>
            <a:pPr>
              <a:lnSpc>
                <a:spcPct val="90000"/>
              </a:lnSpc>
              <a:buFontTx/>
              <a:buNone/>
            </a:pPr>
            <a:r>
              <a:rPr lang="pt-BR" dirty="0" smtClean="0">
                <a:solidFill>
                  <a:srgbClr val="FFC000"/>
                </a:solidFill>
              </a:rPr>
              <a:t>2 de abril 1845</a:t>
            </a:r>
            <a:r>
              <a:rPr lang="pt-BR" sz="2400" dirty="0" smtClean="0">
                <a:solidFill>
                  <a:srgbClr val="FFC000"/>
                </a:solidFill>
              </a:rPr>
              <a:t> – A Primeira fotografia Solar – Louis </a:t>
            </a:r>
            <a:r>
              <a:rPr lang="pt-BR" sz="2400" dirty="0" err="1" smtClean="0">
                <a:solidFill>
                  <a:srgbClr val="FFC000"/>
                </a:solidFill>
              </a:rPr>
              <a:t>Fizaeu</a:t>
            </a:r>
            <a:r>
              <a:rPr lang="pt-BR" sz="2400" dirty="0" smtClean="0">
                <a:solidFill>
                  <a:srgbClr val="FFC000"/>
                </a:solidFill>
              </a:rPr>
              <a:t> e Leon Foucault</a:t>
            </a:r>
          </a:p>
          <a:p>
            <a:pPr>
              <a:lnSpc>
                <a:spcPct val="90000"/>
              </a:lnSpc>
              <a:buFontTx/>
              <a:buNone/>
            </a:pPr>
            <a:r>
              <a:rPr lang="pt-BR" sz="2400" dirty="0" smtClean="0">
                <a:solidFill>
                  <a:srgbClr val="FFC000"/>
                </a:solidFill>
              </a:rPr>
              <a:t>John </a:t>
            </a:r>
            <a:r>
              <a:rPr lang="pt-BR" sz="2400" dirty="0" err="1" smtClean="0">
                <a:solidFill>
                  <a:srgbClr val="FFC000"/>
                </a:solidFill>
              </a:rPr>
              <a:t>Herschel</a:t>
            </a:r>
            <a:r>
              <a:rPr lang="pt-BR" sz="2400" dirty="0" smtClean="0">
                <a:solidFill>
                  <a:srgbClr val="FFC000"/>
                </a:solidFill>
              </a:rPr>
              <a:t> ( fotografia, negativo e positivo)</a:t>
            </a:r>
          </a:p>
          <a:p>
            <a:pPr>
              <a:lnSpc>
                <a:spcPct val="90000"/>
              </a:lnSpc>
              <a:buFontTx/>
              <a:buNone/>
            </a:pPr>
            <a:endParaRPr lang="pt-BR" sz="2400" dirty="0" smtClean="0">
              <a:solidFill>
                <a:srgbClr val="FFC000"/>
              </a:solidFill>
            </a:endParaRPr>
          </a:p>
        </p:txBody>
      </p:sp>
      <p:pic>
        <p:nvPicPr>
          <p:cNvPr id="55298" name="Picture 2"/>
          <p:cNvPicPr>
            <a:picLocks noChangeAspect="1" noChangeArrowheads="1"/>
          </p:cNvPicPr>
          <p:nvPr/>
        </p:nvPicPr>
        <p:blipFill>
          <a:blip r:embed="rId3" cstate="print"/>
          <a:srcRect/>
          <a:stretch>
            <a:fillRect/>
          </a:stretch>
        </p:blipFill>
        <p:spPr bwMode="auto">
          <a:xfrm>
            <a:off x="2281237" y="1916832"/>
            <a:ext cx="4581525" cy="41052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pt-BR" dirty="0" smtClean="0">
                <a:solidFill>
                  <a:srgbClr val="FFC000"/>
                </a:solidFill>
              </a:rPr>
              <a:t>1848</a:t>
            </a:r>
            <a:r>
              <a:rPr lang="pt-BR" sz="2400" dirty="0" smtClean="0">
                <a:solidFill>
                  <a:srgbClr val="FFC000"/>
                </a:solidFill>
              </a:rPr>
              <a:t> – O Número Relativo de Manchas Solares </a:t>
            </a:r>
            <a:br>
              <a:rPr lang="pt-BR" sz="2400" dirty="0" smtClean="0">
                <a:solidFill>
                  <a:srgbClr val="FFC000"/>
                </a:solidFill>
              </a:rPr>
            </a:br>
            <a:r>
              <a:rPr lang="pt-BR" sz="2400" dirty="0" smtClean="0">
                <a:solidFill>
                  <a:srgbClr val="FFC000"/>
                </a:solidFill>
              </a:rPr>
              <a:t>r = k (10 f +g) ; Rudolf Wolf (1816–1893)</a:t>
            </a:r>
            <a:endParaRPr lang="pt-BR" sz="2400" noProof="1" smtClean="0">
              <a:solidFill>
                <a:srgbClr val="FFC000"/>
              </a:solidFill>
            </a:endParaRPr>
          </a:p>
        </p:txBody>
      </p:sp>
      <p:pic>
        <p:nvPicPr>
          <p:cNvPr id="56322" name="Picture 2"/>
          <p:cNvPicPr>
            <a:picLocks noChangeAspect="1" noChangeArrowheads="1"/>
          </p:cNvPicPr>
          <p:nvPr/>
        </p:nvPicPr>
        <p:blipFill>
          <a:blip r:embed="rId3" cstate="print"/>
          <a:srcRect/>
          <a:stretch>
            <a:fillRect/>
          </a:stretch>
        </p:blipFill>
        <p:spPr bwMode="auto">
          <a:xfrm>
            <a:off x="1257300" y="1268760"/>
            <a:ext cx="6629400" cy="3876675"/>
          </a:xfrm>
          <a:prstGeom prst="rect">
            <a:avLst/>
          </a:prstGeom>
          <a:noFill/>
          <a:ln w="9525">
            <a:noFill/>
            <a:miter lim="800000"/>
            <a:headEnd/>
            <a:tailEnd/>
          </a:ln>
        </p:spPr>
      </p:pic>
      <p:sp>
        <p:nvSpPr>
          <p:cNvPr id="4" name="Retângulo 3"/>
          <p:cNvSpPr/>
          <p:nvPr/>
        </p:nvSpPr>
        <p:spPr>
          <a:xfrm>
            <a:off x="1259632" y="5229200"/>
            <a:ext cx="5688632" cy="830997"/>
          </a:xfrm>
          <a:prstGeom prst="rect">
            <a:avLst/>
          </a:prstGeom>
        </p:spPr>
        <p:txBody>
          <a:bodyPr wrap="square">
            <a:spAutoFit/>
          </a:bodyPr>
          <a:lstStyle/>
          <a:p>
            <a:pPr algn="l"/>
            <a:r>
              <a:rPr lang="pt-BR" dirty="0" smtClean="0">
                <a:solidFill>
                  <a:srgbClr val="FFC000"/>
                </a:solidFill>
              </a:rPr>
              <a:t>Johann </a:t>
            </a:r>
            <a:r>
              <a:rPr lang="pt-BR" dirty="0" err="1" smtClean="0">
                <a:solidFill>
                  <a:srgbClr val="FFC000"/>
                </a:solidFill>
              </a:rPr>
              <a:t>Hieronymus</a:t>
            </a:r>
            <a:r>
              <a:rPr lang="pt-BR" dirty="0" smtClean="0">
                <a:solidFill>
                  <a:srgbClr val="FFC000"/>
                </a:solidFill>
              </a:rPr>
              <a:t> </a:t>
            </a:r>
            <a:r>
              <a:rPr lang="pt-BR" dirty="0" err="1" smtClean="0">
                <a:solidFill>
                  <a:srgbClr val="FFC000"/>
                </a:solidFill>
              </a:rPr>
              <a:t>Schroeter</a:t>
            </a:r>
            <a:r>
              <a:rPr lang="pt-BR" dirty="0" smtClean="0">
                <a:solidFill>
                  <a:srgbClr val="FFC000"/>
                </a:solidFill>
              </a:rPr>
              <a:t> (1745–1816)  [10 anos]</a:t>
            </a:r>
          </a:p>
          <a:p>
            <a:pPr algn="l"/>
            <a:r>
              <a:rPr lang="pt-BR" dirty="0" smtClean="0">
                <a:solidFill>
                  <a:srgbClr val="FFC000"/>
                </a:solidFill>
              </a:rPr>
              <a:t>Ciclo N° 4 (1785-1798)</a:t>
            </a:r>
          </a:p>
          <a:p>
            <a:pPr algn="l"/>
            <a:r>
              <a:rPr lang="pt-BR" dirty="0" smtClean="0">
                <a:solidFill>
                  <a:srgbClr val="FFC000"/>
                </a:solidFill>
              </a:rPr>
              <a:t>Ciclo N° 1 (1755-1766)</a:t>
            </a:r>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1124744"/>
          </a:xfrm>
        </p:spPr>
        <p:txBody>
          <a:bodyPr/>
          <a:lstStyle/>
          <a:p>
            <a:pPr>
              <a:lnSpc>
                <a:spcPct val="90000"/>
              </a:lnSpc>
              <a:buFontTx/>
              <a:buNone/>
            </a:pPr>
            <a:r>
              <a:rPr lang="pt-BR" dirty="0" smtClean="0">
                <a:solidFill>
                  <a:srgbClr val="FFC000"/>
                </a:solidFill>
              </a:rPr>
              <a:t>1852</a:t>
            </a:r>
            <a:r>
              <a:rPr lang="pt-BR" sz="2400" dirty="0" smtClean="0">
                <a:solidFill>
                  <a:srgbClr val="FFC000"/>
                </a:solidFill>
              </a:rPr>
              <a:t> </a:t>
            </a:r>
            <a:r>
              <a:rPr lang="pt-BR" sz="2300" dirty="0" smtClean="0">
                <a:solidFill>
                  <a:srgbClr val="FFC000"/>
                </a:solidFill>
              </a:rPr>
              <a:t>– Manchas Solares e a Atividade Geomagnética da Terra</a:t>
            </a:r>
          </a:p>
          <a:p>
            <a:pPr>
              <a:lnSpc>
                <a:spcPct val="90000"/>
              </a:lnSpc>
              <a:buFontTx/>
              <a:buNone/>
            </a:pPr>
            <a:r>
              <a:rPr lang="pt-BR" sz="1800" dirty="0" smtClean="0">
                <a:solidFill>
                  <a:srgbClr val="FFC000"/>
                </a:solidFill>
              </a:rPr>
              <a:t>Samuel Heinrich </a:t>
            </a:r>
            <a:r>
              <a:rPr lang="pt-BR" sz="1800" dirty="0" err="1" smtClean="0">
                <a:solidFill>
                  <a:srgbClr val="FFC000"/>
                </a:solidFill>
              </a:rPr>
              <a:t>Schwabe</a:t>
            </a:r>
            <a:r>
              <a:rPr lang="pt-BR" sz="1800" dirty="0" smtClean="0">
                <a:solidFill>
                  <a:srgbClr val="FFC000"/>
                </a:solidFill>
              </a:rPr>
              <a:t> (1789–1875); Rudolf Wolf (1816–1893), Jean-Alfred </a:t>
            </a:r>
            <a:r>
              <a:rPr lang="pt-BR" sz="1800" dirty="0" err="1" smtClean="0">
                <a:solidFill>
                  <a:srgbClr val="FFC000"/>
                </a:solidFill>
              </a:rPr>
              <a:t>Gautier</a:t>
            </a:r>
            <a:r>
              <a:rPr lang="pt-BR" sz="1800" dirty="0" smtClean="0">
                <a:solidFill>
                  <a:srgbClr val="FFC000"/>
                </a:solidFill>
              </a:rPr>
              <a:t> (1793–1881) e Johann </a:t>
            </a:r>
            <a:r>
              <a:rPr lang="pt-BR" sz="1800" dirty="0" err="1" smtClean="0">
                <a:solidFill>
                  <a:srgbClr val="FFC000"/>
                </a:solidFill>
              </a:rPr>
              <a:t>von</a:t>
            </a:r>
            <a:r>
              <a:rPr lang="pt-BR" sz="1800" dirty="0" smtClean="0">
                <a:solidFill>
                  <a:srgbClr val="FFC000"/>
                </a:solidFill>
              </a:rPr>
              <a:t> </a:t>
            </a:r>
            <a:r>
              <a:rPr lang="pt-BR" sz="1800" dirty="0" err="1" smtClean="0">
                <a:solidFill>
                  <a:srgbClr val="FFC000"/>
                </a:solidFill>
              </a:rPr>
              <a:t>Lamont</a:t>
            </a:r>
            <a:r>
              <a:rPr lang="pt-BR" sz="1800" dirty="0" smtClean="0">
                <a:solidFill>
                  <a:srgbClr val="FFC000"/>
                </a:solidFill>
              </a:rPr>
              <a:t> (1805–1879)</a:t>
            </a:r>
          </a:p>
        </p:txBody>
      </p:sp>
      <p:pic>
        <p:nvPicPr>
          <p:cNvPr id="57346" name="Picture 2"/>
          <p:cNvPicPr>
            <a:picLocks noChangeAspect="1" noChangeArrowheads="1"/>
          </p:cNvPicPr>
          <p:nvPr/>
        </p:nvPicPr>
        <p:blipFill>
          <a:blip r:embed="rId3" cstate="print"/>
          <a:srcRect/>
          <a:stretch>
            <a:fillRect/>
          </a:stretch>
        </p:blipFill>
        <p:spPr bwMode="auto">
          <a:xfrm>
            <a:off x="385762" y="1556792"/>
            <a:ext cx="8372475" cy="50577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l="-11000" r="-11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404664"/>
            <a:ext cx="7772400" cy="1470025"/>
          </a:xfrm>
        </p:spPr>
        <p:txBody>
          <a:bodyPr/>
          <a:lstStyle/>
          <a:p>
            <a:r>
              <a:rPr lang="pt-BR" dirty="0">
                <a:solidFill>
                  <a:srgbClr val="FFC000"/>
                </a:solidFill>
              </a:rPr>
              <a:t>História do Sol</a:t>
            </a: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en-US" dirty="0" smtClean="0">
                <a:solidFill>
                  <a:srgbClr val="FFC000"/>
                </a:solidFill>
              </a:rPr>
              <a:t>1858–1859 :  </a:t>
            </a:r>
            <a:r>
              <a:rPr lang="en-US" sz="2800" dirty="0" err="1" smtClean="0">
                <a:solidFill>
                  <a:srgbClr val="FFC000"/>
                </a:solidFill>
              </a:rPr>
              <a:t>Rotação</a:t>
            </a:r>
            <a:r>
              <a:rPr lang="en-US" sz="2800" dirty="0" smtClean="0">
                <a:solidFill>
                  <a:srgbClr val="FFC000"/>
                </a:solidFill>
              </a:rPr>
              <a:t> </a:t>
            </a:r>
            <a:r>
              <a:rPr lang="en-US" sz="2800" dirty="0" err="1" smtClean="0">
                <a:solidFill>
                  <a:srgbClr val="FFC000"/>
                </a:solidFill>
              </a:rPr>
              <a:t>Diferencial</a:t>
            </a:r>
            <a:r>
              <a:rPr lang="en-US" sz="2800" dirty="0" smtClean="0">
                <a:solidFill>
                  <a:srgbClr val="FFC000"/>
                </a:solidFill>
              </a:rPr>
              <a:t> do Sol</a:t>
            </a:r>
          </a:p>
          <a:p>
            <a:pPr>
              <a:lnSpc>
                <a:spcPct val="90000"/>
              </a:lnSpc>
              <a:buFontTx/>
              <a:buNone/>
            </a:pPr>
            <a:r>
              <a:rPr lang="en-US" sz="2000" dirty="0" smtClean="0">
                <a:solidFill>
                  <a:srgbClr val="FFC000"/>
                </a:solidFill>
              </a:rPr>
              <a:t>Richard C. Carrington (1826–1875) – </a:t>
            </a:r>
            <a:r>
              <a:rPr lang="en-US" sz="2000" dirty="0" err="1" smtClean="0">
                <a:solidFill>
                  <a:srgbClr val="FFC000"/>
                </a:solidFill>
              </a:rPr>
              <a:t>Inglaterra</a:t>
            </a:r>
            <a:r>
              <a:rPr lang="en-US" sz="2000" dirty="0" smtClean="0">
                <a:solidFill>
                  <a:srgbClr val="FFC000"/>
                </a:solidFill>
              </a:rPr>
              <a:t/>
            </a:r>
            <a:br>
              <a:rPr lang="en-US" sz="2000" dirty="0" smtClean="0">
                <a:solidFill>
                  <a:srgbClr val="FFC000"/>
                </a:solidFill>
              </a:rPr>
            </a:br>
            <a:r>
              <a:rPr lang="en-US" sz="2000" dirty="0" smtClean="0">
                <a:solidFill>
                  <a:srgbClr val="FFC000"/>
                </a:solidFill>
              </a:rPr>
              <a:t>Gustav </a:t>
            </a:r>
            <a:r>
              <a:rPr lang="en-US" sz="2000" dirty="0" err="1" smtClean="0">
                <a:solidFill>
                  <a:srgbClr val="FFC000"/>
                </a:solidFill>
              </a:rPr>
              <a:t>Spörer</a:t>
            </a:r>
            <a:r>
              <a:rPr lang="en-US" sz="2000" dirty="0" smtClean="0">
                <a:solidFill>
                  <a:srgbClr val="FFC000"/>
                </a:solidFill>
              </a:rPr>
              <a:t> (1822–1895) </a:t>
            </a:r>
            <a:r>
              <a:rPr lang="en-US" sz="2000" dirty="0" err="1" smtClean="0">
                <a:solidFill>
                  <a:srgbClr val="FFC000"/>
                </a:solidFill>
              </a:rPr>
              <a:t>Alemanha</a:t>
            </a:r>
            <a:endParaRPr lang="pt-BR" sz="2000" b="1" dirty="0" smtClean="0">
              <a:solidFill>
                <a:srgbClr val="FFC000"/>
              </a:solidFill>
            </a:endParaRPr>
          </a:p>
        </p:txBody>
      </p:sp>
      <p:pic>
        <p:nvPicPr>
          <p:cNvPr id="58370" name="Picture 2"/>
          <p:cNvPicPr>
            <a:picLocks noChangeAspect="1" noChangeArrowheads="1"/>
          </p:cNvPicPr>
          <p:nvPr/>
        </p:nvPicPr>
        <p:blipFill>
          <a:blip r:embed="rId3" cstate="print"/>
          <a:srcRect/>
          <a:stretch>
            <a:fillRect/>
          </a:stretch>
        </p:blipFill>
        <p:spPr bwMode="auto">
          <a:xfrm>
            <a:off x="110010" y="1915864"/>
            <a:ext cx="8923980" cy="3331071"/>
          </a:xfrm>
          <a:prstGeom prst="rect">
            <a:avLst/>
          </a:prstGeom>
          <a:noFill/>
          <a:ln w="9525">
            <a:noFill/>
            <a:miter lim="800000"/>
            <a:headEnd/>
            <a:tailEnd/>
          </a:ln>
        </p:spPr>
      </p:pic>
      <p:sp>
        <p:nvSpPr>
          <p:cNvPr id="4" name="Retângulo 3"/>
          <p:cNvSpPr/>
          <p:nvPr/>
        </p:nvSpPr>
        <p:spPr>
          <a:xfrm>
            <a:off x="2062338" y="5589240"/>
            <a:ext cx="5019323" cy="338554"/>
          </a:xfrm>
          <a:prstGeom prst="rect">
            <a:avLst/>
          </a:prstGeom>
        </p:spPr>
        <p:txBody>
          <a:bodyPr wrap="none">
            <a:spAutoFit/>
          </a:bodyPr>
          <a:lstStyle/>
          <a:p>
            <a:r>
              <a:rPr lang="en-US" i="1" dirty="0" smtClean="0">
                <a:solidFill>
                  <a:srgbClr val="FFC000"/>
                </a:solidFill>
              </a:rPr>
              <a:t>Lei </a:t>
            </a:r>
            <a:r>
              <a:rPr lang="en-US" i="1" dirty="0" err="1" smtClean="0">
                <a:solidFill>
                  <a:srgbClr val="FFC000"/>
                </a:solidFill>
              </a:rPr>
              <a:t>da</a:t>
            </a:r>
            <a:r>
              <a:rPr lang="en-US" i="1" dirty="0" smtClean="0">
                <a:solidFill>
                  <a:srgbClr val="FFC000"/>
                </a:solidFill>
              </a:rPr>
              <a:t> </a:t>
            </a:r>
            <a:r>
              <a:rPr lang="en-US" i="1" dirty="0" err="1" smtClean="0">
                <a:solidFill>
                  <a:srgbClr val="FFC000"/>
                </a:solidFill>
              </a:rPr>
              <a:t>Migração</a:t>
            </a:r>
            <a:r>
              <a:rPr lang="en-US" i="1" dirty="0" smtClean="0">
                <a:solidFill>
                  <a:srgbClr val="FFC000"/>
                </a:solidFill>
              </a:rPr>
              <a:t> das </a:t>
            </a:r>
            <a:r>
              <a:rPr lang="en-US" i="1" dirty="0" err="1" smtClean="0">
                <a:solidFill>
                  <a:srgbClr val="FFC000"/>
                </a:solidFill>
              </a:rPr>
              <a:t>Manchas</a:t>
            </a:r>
            <a:r>
              <a:rPr lang="en-US" i="1" dirty="0" smtClean="0">
                <a:solidFill>
                  <a:srgbClr val="FFC000"/>
                </a:solidFill>
              </a:rPr>
              <a:t> </a:t>
            </a:r>
            <a:r>
              <a:rPr lang="en-US" i="1" dirty="0" err="1" smtClean="0">
                <a:solidFill>
                  <a:srgbClr val="FFC000"/>
                </a:solidFill>
              </a:rPr>
              <a:t>Solares</a:t>
            </a:r>
            <a:r>
              <a:rPr lang="en-US" i="1" dirty="0" smtClean="0">
                <a:solidFill>
                  <a:srgbClr val="FFC000"/>
                </a:solidFill>
              </a:rPr>
              <a:t> de </a:t>
            </a:r>
            <a:r>
              <a:rPr lang="en-US" i="1" dirty="0" err="1" smtClean="0">
                <a:solidFill>
                  <a:srgbClr val="FFC000"/>
                </a:solidFill>
              </a:rPr>
              <a:t>Spörer</a:t>
            </a:r>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en-US" dirty="0" smtClean="0">
                <a:solidFill>
                  <a:srgbClr val="FFC000"/>
                </a:solidFill>
              </a:rPr>
              <a:t>1859</a:t>
            </a:r>
            <a:r>
              <a:rPr lang="en-US" sz="2400" dirty="0" smtClean="0">
                <a:solidFill>
                  <a:srgbClr val="FFC000"/>
                </a:solidFill>
              </a:rPr>
              <a:t> – </a:t>
            </a:r>
            <a:r>
              <a:rPr lang="en-US" sz="2400" dirty="0" err="1" smtClean="0">
                <a:solidFill>
                  <a:srgbClr val="FFC000"/>
                </a:solidFill>
              </a:rPr>
              <a:t>Observação</a:t>
            </a:r>
            <a:r>
              <a:rPr lang="en-US" sz="2400" dirty="0" smtClean="0">
                <a:solidFill>
                  <a:srgbClr val="FFC000"/>
                </a:solidFill>
              </a:rPr>
              <a:t> do </a:t>
            </a:r>
            <a:r>
              <a:rPr lang="en-US" sz="2400" dirty="0" err="1" smtClean="0">
                <a:solidFill>
                  <a:srgbClr val="FFC000"/>
                </a:solidFill>
              </a:rPr>
              <a:t>primeiro</a:t>
            </a:r>
            <a:r>
              <a:rPr lang="en-US" sz="2400" dirty="0" smtClean="0">
                <a:solidFill>
                  <a:srgbClr val="FFC000"/>
                </a:solidFill>
              </a:rPr>
              <a:t> “flare”</a:t>
            </a:r>
          </a:p>
          <a:p>
            <a:pPr>
              <a:lnSpc>
                <a:spcPct val="90000"/>
              </a:lnSpc>
              <a:buFontTx/>
              <a:buNone/>
            </a:pPr>
            <a:r>
              <a:rPr lang="en-US" sz="2400" dirty="0" smtClean="0">
                <a:solidFill>
                  <a:srgbClr val="FFC000"/>
                </a:solidFill>
              </a:rPr>
              <a:t>Richard C. Carrington (1826–1875)</a:t>
            </a:r>
            <a:endParaRPr lang="en-US" sz="2400" b="1" dirty="0" smtClean="0">
              <a:solidFill>
                <a:srgbClr val="FFC000"/>
              </a:solidFill>
            </a:endParaRPr>
          </a:p>
          <a:p>
            <a:pPr>
              <a:lnSpc>
                <a:spcPct val="90000"/>
              </a:lnSpc>
              <a:buFontTx/>
              <a:buNone/>
            </a:pPr>
            <a:r>
              <a:rPr lang="pt-BR" sz="2400" dirty="0" smtClean="0">
                <a:solidFill>
                  <a:srgbClr val="FFC000"/>
                </a:solidFill>
              </a:rPr>
              <a:t>R. </a:t>
            </a:r>
            <a:r>
              <a:rPr lang="pt-BR" sz="2400" dirty="0" err="1" smtClean="0">
                <a:solidFill>
                  <a:srgbClr val="FFC000"/>
                </a:solidFill>
              </a:rPr>
              <a:t>Hodgson</a:t>
            </a:r>
            <a:r>
              <a:rPr lang="pt-BR" sz="2400" dirty="0" smtClean="0">
                <a:solidFill>
                  <a:srgbClr val="FFC000"/>
                </a:solidFill>
              </a:rPr>
              <a:t> (1804–1872)</a:t>
            </a:r>
            <a:endParaRPr lang="pt-BR" sz="2400" b="1" dirty="0" smtClean="0">
              <a:solidFill>
                <a:srgbClr val="FFC000"/>
              </a:solidFill>
            </a:endParaRPr>
          </a:p>
        </p:txBody>
      </p:sp>
      <p:pic>
        <p:nvPicPr>
          <p:cNvPr id="59394" name="Picture 2"/>
          <p:cNvPicPr>
            <a:picLocks noChangeAspect="1" noChangeArrowheads="1"/>
          </p:cNvPicPr>
          <p:nvPr/>
        </p:nvPicPr>
        <p:blipFill>
          <a:blip r:embed="rId3" cstate="print"/>
          <a:srcRect/>
          <a:stretch>
            <a:fillRect/>
          </a:stretch>
        </p:blipFill>
        <p:spPr bwMode="auto">
          <a:xfrm>
            <a:off x="1543050" y="1576387"/>
            <a:ext cx="6057900" cy="4010025"/>
          </a:xfrm>
          <a:prstGeom prst="rect">
            <a:avLst/>
          </a:prstGeom>
          <a:noFill/>
          <a:ln w="9525">
            <a:noFill/>
            <a:miter lim="800000"/>
            <a:headEnd/>
            <a:tailEnd/>
          </a:ln>
        </p:spPr>
      </p:pic>
      <p:sp>
        <p:nvSpPr>
          <p:cNvPr id="4" name="CaixaDeTexto 3"/>
          <p:cNvSpPr txBox="1"/>
          <p:nvPr/>
        </p:nvSpPr>
        <p:spPr>
          <a:xfrm>
            <a:off x="2123728" y="5877272"/>
            <a:ext cx="4896544" cy="338554"/>
          </a:xfrm>
          <a:prstGeom prst="rect">
            <a:avLst/>
          </a:prstGeom>
          <a:noFill/>
        </p:spPr>
        <p:txBody>
          <a:bodyPr wrap="square" rtlCol="0">
            <a:spAutoFit/>
          </a:bodyPr>
          <a:lstStyle/>
          <a:p>
            <a:r>
              <a:rPr lang="en-US" dirty="0" smtClean="0">
                <a:solidFill>
                  <a:srgbClr val="FFC000"/>
                </a:solidFill>
              </a:rPr>
              <a:t>Richard C. Carrington</a:t>
            </a:r>
            <a:endParaRPr lang="pt-BR" dirty="0"/>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36512" y="0"/>
            <a:ext cx="9144000" cy="764704"/>
          </a:xfrm>
        </p:spPr>
        <p:txBody>
          <a:bodyPr/>
          <a:lstStyle/>
          <a:p>
            <a:pPr>
              <a:lnSpc>
                <a:spcPct val="90000"/>
              </a:lnSpc>
              <a:buFontTx/>
              <a:buNone/>
            </a:pPr>
            <a:r>
              <a:rPr lang="pt-BR" b="1" dirty="0" smtClean="0">
                <a:solidFill>
                  <a:srgbClr val="FFC000"/>
                </a:solidFill>
              </a:rPr>
              <a:t>1859</a:t>
            </a:r>
            <a:r>
              <a:rPr lang="pt-BR" sz="2400" b="1" dirty="0" smtClean="0">
                <a:solidFill>
                  <a:srgbClr val="FFC000"/>
                </a:solidFill>
              </a:rPr>
              <a:t> –</a:t>
            </a:r>
            <a:r>
              <a:rPr lang="pt-BR" sz="2400" dirty="0" err="1" smtClean="0">
                <a:solidFill>
                  <a:srgbClr val="FFC000"/>
                </a:solidFill>
              </a:rPr>
              <a:t>The</a:t>
            </a:r>
            <a:r>
              <a:rPr lang="pt-BR" sz="2400" dirty="0" smtClean="0">
                <a:solidFill>
                  <a:srgbClr val="FFC000"/>
                </a:solidFill>
              </a:rPr>
              <a:t> </a:t>
            </a:r>
            <a:r>
              <a:rPr lang="pt-BR" sz="2400" dirty="0" err="1">
                <a:solidFill>
                  <a:srgbClr val="FFC000"/>
                </a:solidFill>
              </a:rPr>
              <a:t>chemical</a:t>
            </a:r>
            <a:r>
              <a:rPr lang="pt-BR" sz="2400" dirty="0">
                <a:solidFill>
                  <a:srgbClr val="FFC000"/>
                </a:solidFill>
              </a:rPr>
              <a:t> </a:t>
            </a:r>
            <a:r>
              <a:rPr lang="pt-BR" sz="2400" dirty="0" err="1">
                <a:solidFill>
                  <a:srgbClr val="FFC000"/>
                </a:solidFill>
              </a:rPr>
              <a:t>composition</a:t>
            </a:r>
            <a:r>
              <a:rPr lang="pt-BR" sz="2400" dirty="0">
                <a:solidFill>
                  <a:srgbClr val="FFC000"/>
                </a:solidFill>
              </a:rPr>
              <a:t> </a:t>
            </a:r>
            <a:r>
              <a:rPr lang="pt-BR" sz="2400" dirty="0" err="1">
                <a:solidFill>
                  <a:srgbClr val="FFC000"/>
                </a:solidFill>
              </a:rPr>
              <a:t>of</a:t>
            </a:r>
            <a:r>
              <a:rPr lang="pt-BR" sz="2400" dirty="0">
                <a:solidFill>
                  <a:srgbClr val="FFC000"/>
                </a:solidFill>
              </a:rPr>
              <a:t> </a:t>
            </a:r>
            <a:r>
              <a:rPr lang="pt-BR" sz="2400" dirty="0" err="1">
                <a:solidFill>
                  <a:srgbClr val="FFC000"/>
                </a:solidFill>
              </a:rPr>
              <a:t>the</a:t>
            </a:r>
            <a:r>
              <a:rPr lang="pt-BR" sz="2400" dirty="0">
                <a:solidFill>
                  <a:srgbClr val="FFC000"/>
                </a:solidFill>
              </a:rPr>
              <a:t> </a:t>
            </a:r>
            <a:r>
              <a:rPr lang="pt-BR" sz="2400" dirty="0" smtClean="0">
                <a:solidFill>
                  <a:srgbClr val="FFC000"/>
                </a:solidFill>
              </a:rPr>
              <a:t>Sun</a:t>
            </a:r>
          </a:p>
          <a:p>
            <a:pPr>
              <a:lnSpc>
                <a:spcPct val="90000"/>
              </a:lnSpc>
              <a:buFontTx/>
              <a:buNone/>
            </a:pPr>
            <a:r>
              <a:rPr lang="pt-BR" sz="2400" dirty="0" smtClean="0">
                <a:solidFill>
                  <a:srgbClr val="FFC000"/>
                </a:solidFill>
              </a:rPr>
              <a:t>Robert </a:t>
            </a:r>
            <a:r>
              <a:rPr lang="pt-BR" sz="2400" dirty="0" err="1" smtClean="0">
                <a:solidFill>
                  <a:srgbClr val="FFC000"/>
                </a:solidFill>
              </a:rPr>
              <a:t>Wilhelm</a:t>
            </a:r>
            <a:r>
              <a:rPr lang="pt-BR" sz="2400" dirty="0" smtClean="0">
                <a:solidFill>
                  <a:srgbClr val="FFC000"/>
                </a:solidFill>
              </a:rPr>
              <a:t> </a:t>
            </a:r>
            <a:r>
              <a:rPr lang="pt-BR" sz="2400" dirty="0" err="1" smtClean="0">
                <a:solidFill>
                  <a:srgbClr val="FFC000"/>
                </a:solidFill>
              </a:rPr>
              <a:t>Bunsen</a:t>
            </a:r>
            <a:r>
              <a:rPr lang="pt-BR" sz="2400" dirty="0" smtClean="0">
                <a:solidFill>
                  <a:srgbClr val="FFC000"/>
                </a:solidFill>
              </a:rPr>
              <a:t> (1811–1899) –químico</a:t>
            </a:r>
            <a:br>
              <a:rPr lang="pt-BR" sz="2400" dirty="0" smtClean="0">
                <a:solidFill>
                  <a:srgbClr val="FFC000"/>
                </a:solidFill>
              </a:rPr>
            </a:br>
            <a:r>
              <a:rPr lang="pt-BR" sz="2400" dirty="0" smtClean="0">
                <a:solidFill>
                  <a:srgbClr val="FFC000"/>
                </a:solidFill>
              </a:rPr>
              <a:t>Gustavo </a:t>
            </a:r>
            <a:r>
              <a:rPr lang="pt-BR" sz="2400" dirty="0" err="1" smtClean="0">
                <a:solidFill>
                  <a:srgbClr val="FFC000"/>
                </a:solidFill>
              </a:rPr>
              <a:t>Kirchhoff</a:t>
            </a:r>
            <a:r>
              <a:rPr lang="pt-BR" sz="2400" dirty="0" smtClean="0">
                <a:solidFill>
                  <a:srgbClr val="FFC000"/>
                </a:solidFill>
              </a:rPr>
              <a:t> (1824–1887) - físico</a:t>
            </a:r>
          </a:p>
        </p:txBody>
      </p:sp>
      <p:pic>
        <p:nvPicPr>
          <p:cNvPr id="1026" name="Picture 2"/>
          <p:cNvPicPr>
            <a:picLocks noChangeAspect="1" noChangeArrowheads="1"/>
          </p:cNvPicPr>
          <p:nvPr/>
        </p:nvPicPr>
        <p:blipFill>
          <a:blip r:embed="rId3" cstate="print"/>
          <a:srcRect/>
          <a:stretch>
            <a:fillRect/>
          </a:stretch>
        </p:blipFill>
        <p:spPr bwMode="auto">
          <a:xfrm>
            <a:off x="1552575" y="1556792"/>
            <a:ext cx="6038850" cy="4552950"/>
          </a:xfrm>
          <a:prstGeom prst="rect">
            <a:avLst/>
          </a:prstGeom>
          <a:noFill/>
          <a:ln w="9525">
            <a:noFill/>
            <a:miter lim="800000"/>
            <a:headEnd/>
            <a:tailEnd/>
          </a:ln>
        </p:spPr>
      </p:pic>
      <p:sp>
        <p:nvSpPr>
          <p:cNvPr id="4" name="CaixaDeTexto 3"/>
          <p:cNvSpPr txBox="1"/>
          <p:nvPr/>
        </p:nvSpPr>
        <p:spPr>
          <a:xfrm>
            <a:off x="2879812" y="6237312"/>
            <a:ext cx="3384376" cy="338554"/>
          </a:xfrm>
          <a:prstGeom prst="rect">
            <a:avLst/>
          </a:prstGeom>
          <a:noFill/>
        </p:spPr>
        <p:txBody>
          <a:bodyPr wrap="square" rtlCol="0">
            <a:spAutoFit/>
          </a:bodyPr>
          <a:lstStyle/>
          <a:p>
            <a:r>
              <a:rPr lang="pt-BR" dirty="0" err="1" smtClean="0">
                <a:solidFill>
                  <a:srgbClr val="FFC000"/>
                </a:solidFill>
              </a:rPr>
              <a:t>Gustav</a:t>
            </a:r>
            <a:r>
              <a:rPr lang="pt-BR" dirty="0" smtClean="0">
                <a:solidFill>
                  <a:srgbClr val="FFC000"/>
                </a:solidFill>
              </a:rPr>
              <a:t> </a:t>
            </a:r>
            <a:r>
              <a:rPr lang="pt-BR" dirty="0" err="1" smtClean="0">
                <a:solidFill>
                  <a:srgbClr val="FFC000"/>
                </a:solidFill>
              </a:rPr>
              <a:t>Kirchoff</a:t>
            </a:r>
            <a:r>
              <a:rPr lang="pt-BR" dirty="0" smtClean="0">
                <a:solidFill>
                  <a:srgbClr val="FFC000"/>
                </a:solidFill>
              </a:rPr>
              <a:t> - 1863</a:t>
            </a:r>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pt-BR" b="1" dirty="0" smtClean="0">
                <a:solidFill>
                  <a:srgbClr val="FFC000"/>
                </a:solidFill>
              </a:rPr>
              <a:t>18 Julho de 1860</a:t>
            </a:r>
            <a:r>
              <a:rPr lang="pt-BR" sz="2400" b="1" dirty="0" smtClean="0">
                <a:solidFill>
                  <a:srgbClr val="FFC000"/>
                </a:solidFill>
              </a:rPr>
              <a:t> – Primeira Observação de Ejeção de Massa Coronal</a:t>
            </a:r>
          </a:p>
          <a:p>
            <a:pPr>
              <a:lnSpc>
                <a:spcPct val="90000"/>
              </a:lnSpc>
              <a:buFontTx/>
              <a:buNone/>
            </a:pPr>
            <a:r>
              <a:rPr lang="pt-BR" sz="2400" dirty="0" smtClean="0">
                <a:solidFill>
                  <a:srgbClr val="FFC000"/>
                </a:solidFill>
              </a:rPr>
              <a:t/>
            </a:r>
            <a:br>
              <a:rPr lang="pt-BR" sz="2400" dirty="0" smtClean="0">
                <a:solidFill>
                  <a:srgbClr val="FFC000"/>
                </a:solidFill>
              </a:rPr>
            </a:br>
            <a:endParaRPr lang="pt-BR" sz="2400" dirty="0" smtClean="0">
              <a:solidFill>
                <a:srgbClr val="FFC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89940" y="1221954"/>
            <a:ext cx="4672757" cy="4718891"/>
          </a:xfrm>
          <a:prstGeom prst="rect">
            <a:avLst/>
          </a:prstGeom>
          <a:noFill/>
          <a:ln w="9525">
            <a:noFill/>
            <a:miter lim="800000"/>
            <a:headEnd/>
            <a:tailEnd/>
          </a:ln>
        </p:spPr>
      </p:pic>
      <p:sp>
        <p:nvSpPr>
          <p:cNvPr id="4" name="CaixaDeTexto 3"/>
          <p:cNvSpPr txBox="1"/>
          <p:nvPr/>
        </p:nvSpPr>
        <p:spPr>
          <a:xfrm>
            <a:off x="1187624" y="6021288"/>
            <a:ext cx="2448272" cy="338554"/>
          </a:xfrm>
          <a:prstGeom prst="rect">
            <a:avLst/>
          </a:prstGeom>
          <a:noFill/>
        </p:spPr>
        <p:txBody>
          <a:bodyPr wrap="square" rtlCol="0">
            <a:spAutoFit/>
          </a:bodyPr>
          <a:lstStyle/>
          <a:p>
            <a:r>
              <a:rPr lang="pt-BR" dirty="0" smtClean="0">
                <a:solidFill>
                  <a:srgbClr val="FFC000"/>
                </a:solidFill>
              </a:rPr>
              <a:t>F. A. </a:t>
            </a:r>
            <a:r>
              <a:rPr lang="pt-BR" dirty="0" err="1" smtClean="0">
                <a:solidFill>
                  <a:srgbClr val="FFC000"/>
                </a:solidFill>
              </a:rPr>
              <a:t>Oom</a:t>
            </a:r>
            <a:endParaRPr lang="pt-BR" dirty="0">
              <a:solidFill>
                <a:srgbClr val="FFC000"/>
              </a:solidFill>
            </a:endParaRPr>
          </a:p>
        </p:txBody>
      </p:sp>
      <p:pic>
        <p:nvPicPr>
          <p:cNvPr id="2051" name="Picture 3"/>
          <p:cNvPicPr>
            <a:picLocks noChangeAspect="1" noChangeArrowheads="1"/>
          </p:cNvPicPr>
          <p:nvPr/>
        </p:nvPicPr>
        <p:blipFill>
          <a:blip r:embed="rId4" cstate="print"/>
          <a:srcRect/>
          <a:stretch>
            <a:fillRect/>
          </a:stretch>
        </p:blipFill>
        <p:spPr bwMode="auto">
          <a:xfrm>
            <a:off x="5828778" y="1238250"/>
            <a:ext cx="838200" cy="4686300"/>
          </a:xfrm>
          <a:prstGeom prst="rect">
            <a:avLst/>
          </a:prstGeom>
          <a:noFill/>
          <a:ln w="9525">
            <a:noFill/>
            <a:miter lim="800000"/>
            <a:headEnd/>
            <a:tailEnd/>
          </a:ln>
        </p:spPr>
      </p:pic>
      <p:sp>
        <p:nvSpPr>
          <p:cNvPr id="6" name="Retângulo 5"/>
          <p:cNvSpPr/>
          <p:nvPr/>
        </p:nvSpPr>
        <p:spPr>
          <a:xfrm>
            <a:off x="6761940" y="1412777"/>
            <a:ext cx="1800200" cy="4524315"/>
          </a:xfrm>
          <a:prstGeom prst="rect">
            <a:avLst/>
          </a:prstGeom>
        </p:spPr>
        <p:txBody>
          <a:bodyPr wrap="square">
            <a:spAutoFit/>
          </a:bodyPr>
          <a:lstStyle/>
          <a:p>
            <a:pPr indent="-342900" algn="l"/>
            <a:r>
              <a:rPr lang="pt-BR" dirty="0" smtClean="0">
                <a:solidFill>
                  <a:srgbClr val="FFC000"/>
                </a:solidFill>
              </a:rPr>
              <a:t>G. </a:t>
            </a:r>
            <a:r>
              <a:rPr lang="pt-BR" dirty="0" err="1" smtClean="0">
                <a:solidFill>
                  <a:srgbClr val="FFC000"/>
                </a:solidFill>
              </a:rPr>
              <a:t>Tempel</a:t>
            </a:r>
            <a:r>
              <a:rPr lang="pt-BR" dirty="0" smtClean="0">
                <a:solidFill>
                  <a:srgbClr val="FFC000"/>
                </a:solidFill>
              </a:rPr>
              <a:t>, </a:t>
            </a:r>
          </a:p>
          <a:p>
            <a:pPr indent="-342900" algn="l"/>
            <a:endParaRPr lang="pt-BR" dirty="0" smtClean="0">
              <a:solidFill>
                <a:srgbClr val="FFC000"/>
              </a:solidFill>
            </a:endParaRPr>
          </a:p>
          <a:p>
            <a:pPr indent="-342900" algn="l"/>
            <a:r>
              <a:rPr lang="pt-BR" dirty="0" smtClean="0">
                <a:solidFill>
                  <a:srgbClr val="FFC000"/>
                </a:solidFill>
              </a:rPr>
              <a:t/>
            </a:r>
            <a:br>
              <a:rPr lang="pt-BR" dirty="0" smtClean="0">
                <a:solidFill>
                  <a:srgbClr val="FFC000"/>
                </a:solidFill>
              </a:rPr>
            </a:br>
            <a:r>
              <a:rPr lang="pt-BR" dirty="0" err="1" smtClean="0">
                <a:solidFill>
                  <a:srgbClr val="FFC000"/>
                </a:solidFill>
              </a:rPr>
              <a:t>von</a:t>
            </a:r>
            <a:r>
              <a:rPr lang="pt-BR" dirty="0" smtClean="0">
                <a:solidFill>
                  <a:srgbClr val="FFC000"/>
                </a:solidFill>
              </a:rPr>
              <a:t> </a:t>
            </a:r>
            <a:r>
              <a:rPr lang="pt-BR" dirty="0" err="1" smtClean="0">
                <a:solidFill>
                  <a:srgbClr val="FFC000"/>
                </a:solidFill>
              </a:rPr>
              <a:t>Feilitzsch</a:t>
            </a:r>
            <a:r>
              <a:rPr lang="pt-BR" dirty="0" smtClean="0">
                <a:solidFill>
                  <a:srgbClr val="FFC000"/>
                </a:solidFill>
              </a:rPr>
              <a:t>,</a:t>
            </a:r>
          </a:p>
          <a:p>
            <a:pPr indent="-342900" algn="l"/>
            <a:endParaRPr lang="pt-BR" dirty="0" smtClean="0">
              <a:solidFill>
                <a:srgbClr val="FFC000"/>
              </a:solidFill>
            </a:endParaRPr>
          </a:p>
          <a:p>
            <a:pPr indent="-342900" algn="l"/>
            <a:r>
              <a:rPr lang="pt-BR" dirty="0" smtClean="0">
                <a:solidFill>
                  <a:srgbClr val="FFC000"/>
                </a:solidFill>
              </a:rPr>
              <a:t> </a:t>
            </a:r>
            <a:br>
              <a:rPr lang="pt-BR" dirty="0" smtClean="0">
                <a:solidFill>
                  <a:srgbClr val="FFC000"/>
                </a:solidFill>
              </a:rPr>
            </a:br>
            <a:r>
              <a:rPr lang="pt-BR" dirty="0" smtClean="0">
                <a:solidFill>
                  <a:srgbClr val="FFC000"/>
                </a:solidFill>
              </a:rPr>
              <a:t> </a:t>
            </a:r>
            <a:r>
              <a:rPr lang="pt-BR" dirty="0" err="1" smtClean="0">
                <a:solidFill>
                  <a:srgbClr val="FFC000"/>
                </a:solidFill>
              </a:rPr>
              <a:t>F.A.</a:t>
            </a:r>
            <a:r>
              <a:rPr lang="pt-BR" dirty="0" smtClean="0">
                <a:solidFill>
                  <a:srgbClr val="FFC000"/>
                </a:solidFill>
              </a:rPr>
              <a:t> </a:t>
            </a:r>
            <a:r>
              <a:rPr lang="pt-BR" dirty="0" err="1" smtClean="0">
                <a:solidFill>
                  <a:srgbClr val="FFC000"/>
                </a:solidFill>
              </a:rPr>
              <a:t>Oom</a:t>
            </a:r>
            <a:r>
              <a:rPr lang="pt-BR" dirty="0" smtClean="0">
                <a:solidFill>
                  <a:srgbClr val="FFC000"/>
                </a:solidFill>
              </a:rPr>
              <a:t>, </a:t>
            </a:r>
          </a:p>
          <a:p>
            <a:pPr indent="-342900" algn="l"/>
            <a:endParaRPr lang="pt-BR" dirty="0" smtClean="0">
              <a:solidFill>
                <a:srgbClr val="FFC000"/>
              </a:solidFill>
            </a:endParaRPr>
          </a:p>
          <a:p>
            <a:pPr indent="-342900" algn="l"/>
            <a:endParaRPr lang="pt-BR" dirty="0" smtClean="0">
              <a:solidFill>
                <a:srgbClr val="FFC000"/>
              </a:solidFill>
            </a:endParaRPr>
          </a:p>
          <a:p>
            <a:pPr indent="-342900" algn="l"/>
            <a:endParaRPr lang="pt-BR" dirty="0" smtClean="0">
              <a:solidFill>
                <a:srgbClr val="FFC000"/>
              </a:solidFill>
            </a:endParaRPr>
          </a:p>
          <a:p>
            <a:pPr indent="-342900" algn="l"/>
            <a:r>
              <a:rPr lang="pt-BR" dirty="0" smtClean="0">
                <a:solidFill>
                  <a:srgbClr val="FFC000"/>
                </a:solidFill>
              </a:rPr>
              <a:t> </a:t>
            </a:r>
            <a:r>
              <a:rPr lang="pt-BR" dirty="0" err="1" smtClean="0">
                <a:solidFill>
                  <a:srgbClr val="FFC000"/>
                </a:solidFill>
              </a:rPr>
              <a:t>E.W.</a:t>
            </a:r>
            <a:r>
              <a:rPr lang="pt-BR" dirty="0" smtClean="0">
                <a:solidFill>
                  <a:srgbClr val="FFC000"/>
                </a:solidFill>
              </a:rPr>
              <a:t> Murray, </a:t>
            </a:r>
            <a:br>
              <a:rPr lang="pt-BR" dirty="0" smtClean="0">
                <a:solidFill>
                  <a:srgbClr val="FFC000"/>
                </a:solidFill>
              </a:rPr>
            </a:br>
            <a:endParaRPr lang="pt-BR" dirty="0" smtClean="0">
              <a:solidFill>
                <a:srgbClr val="FFC000"/>
              </a:solidFill>
            </a:endParaRPr>
          </a:p>
          <a:p>
            <a:pPr indent="-342900" algn="l"/>
            <a:endParaRPr lang="pt-BR" dirty="0" smtClean="0">
              <a:solidFill>
                <a:srgbClr val="FFC000"/>
              </a:solidFill>
            </a:endParaRPr>
          </a:p>
          <a:p>
            <a:pPr indent="-342900" algn="l"/>
            <a:r>
              <a:rPr lang="pt-BR" dirty="0" smtClean="0">
                <a:solidFill>
                  <a:srgbClr val="FFC000"/>
                </a:solidFill>
              </a:rPr>
              <a:t>F. </a:t>
            </a:r>
            <a:r>
              <a:rPr lang="pt-BR" dirty="0" err="1" smtClean="0">
                <a:solidFill>
                  <a:srgbClr val="FFC000"/>
                </a:solidFill>
              </a:rPr>
              <a:t>Galton</a:t>
            </a:r>
            <a:r>
              <a:rPr lang="pt-BR" dirty="0">
                <a:solidFill>
                  <a:srgbClr val="FFC000"/>
                </a:solidFill>
              </a:rPr>
              <a:t>,</a:t>
            </a:r>
            <a:r>
              <a:rPr lang="pt-BR" dirty="0" smtClean="0">
                <a:solidFill>
                  <a:srgbClr val="FFC000"/>
                </a:solidFill>
              </a:rPr>
              <a:t/>
            </a:r>
            <a:br>
              <a:rPr lang="pt-BR" dirty="0" smtClean="0">
                <a:solidFill>
                  <a:srgbClr val="FFC000"/>
                </a:solidFill>
              </a:rPr>
            </a:br>
            <a:endParaRPr lang="pt-BR" dirty="0" smtClean="0">
              <a:solidFill>
                <a:srgbClr val="FFC000"/>
              </a:solidFill>
            </a:endParaRPr>
          </a:p>
          <a:p>
            <a:pPr indent="-342900" algn="l"/>
            <a:endParaRPr lang="pt-BR" dirty="0" smtClean="0">
              <a:solidFill>
                <a:srgbClr val="FFC000"/>
              </a:solidFill>
            </a:endParaRPr>
          </a:p>
          <a:p>
            <a:pPr indent="-342900" algn="l"/>
            <a:r>
              <a:rPr lang="pt-BR" dirty="0" smtClean="0">
                <a:solidFill>
                  <a:srgbClr val="FFC000"/>
                </a:solidFill>
              </a:rPr>
              <a:t>C. </a:t>
            </a:r>
            <a:r>
              <a:rPr lang="pt-BR" dirty="0" err="1" smtClean="0">
                <a:solidFill>
                  <a:srgbClr val="FFC000"/>
                </a:solidFill>
              </a:rPr>
              <a:t>von</a:t>
            </a:r>
            <a:r>
              <a:rPr lang="pt-BR" dirty="0" smtClean="0">
                <a:solidFill>
                  <a:srgbClr val="FFC000"/>
                </a:solidFill>
              </a:rPr>
              <a:t> </a:t>
            </a:r>
            <a:r>
              <a:rPr lang="pt-BR" dirty="0" err="1" smtClean="0">
                <a:solidFill>
                  <a:srgbClr val="FFC000"/>
                </a:solidFill>
              </a:rPr>
              <a:t>Wallenberg</a:t>
            </a:r>
            <a:r>
              <a:rPr lang="pt-BR" dirty="0" smtClean="0">
                <a:solidFill>
                  <a:srgbClr val="FFC000"/>
                </a:solidFill>
              </a:rPr>
              <a:t>.</a:t>
            </a:r>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pt-BR" b="1" dirty="0" smtClean="0">
                <a:solidFill>
                  <a:srgbClr val="FFC000"/>
                </a:solidFill>
              </a:rPr>
              <a:t>1870-1890 – </a:t>
            </a:r>
            <a:r>
              <a:rPr lang="pt-BR" sz="2400" b="1" dirty="0" err="1" smtClean="0">
                <a:solidFill>
                  <a:srgbClr val="FFC000"/>
                </a:solidFill>
              </a:rPr>
              <a:t>Espectroheliografo</a:t>
            </a:r>
            <a:endParaRPr lang="pt-BR" sz="2400" b="1" dirty="0" smtClean="0">
              <a:solidFill>
                <a:srgbClr val="FFC000"/>
              </a:solidFill>
            </a:endParaRPr>
          </a:p>
          <a:p>
            <a:pPr>
              <a:lnSpc>
                <a:spcPct val="90000"/>
              </a:lnSpc>
              <a:buFontTx/>
              <a:buNone/>
            </a:pPr>
            <a:r>
              <a:rPr lang="pt-BR" sz="2400" dirty="0" smtClean="0">
                <a:solidFill>
                  <a:srgbClr val="FFC000"/>
                </a:solidFill>
              </a:rPr>
              <a:t>1889 - George </a:t>
            </a:r>
            <a:r>
              <a:rPr lang="pt-BR" sz="2400" dirty="0" err="1" smtClean="0">
                <a:solidFill>
                  <a:srgbClr val="FFC000"/>
                </a:solidFill>
              </a:rPr>
              <a:t>Ellery</a:t>
            </a:r>
            <a:r>
              <a:rPr lang="pt-BR" sz="2400" dirty="0" smtClean="0">
                <a:solidFill>
                  <a:srgbClr val="FFC000"/>
                </a:solidFill>
              </a:rPr>
              <a:t> Halle (29/06/1868 – 21/02/1938)</a:t>
            </a:r>
          </a:p>
          <a:p>
            <a:pPr>
              <a:lnSpc>
                <a:spcPct val="90000"/>
              </a:lnSpc>
              <a:buFontTx/>
              <a:buNone/>
            </a:pPr>
            <a:r>
              <a:rPr lang="pt-BR" sz="2400" dirty="0" smtClean="0">
                <a:solidFill>
                  <a:srgbClr val="FFC000"/>
                </a:solidFill>
              </a:rPr>
              <a:t>Henri Alexandre </a:t>
            </a:r>
            <a:r>
              <a:rPr lang="pt-BR" sz="2400" dirty="0" err="1" smtClean="0">
                <a:solidFill>
                  <a:srgbClr val="FFC000"/>
                </a:solidFill>
              </a:rPr>
              <a:t>Deslandres</a:t>
            </a:r>
            <a:r>
              <a:rPr lang="pt-BR" sz="2400" dirty="0" smtClean="0">
                <a:solidFill>
                  <a:srgbClr val="FFC000"/>
                </a:solidFill>
              </a:rPr>
              <a:t> (24/07/1853 – 15/01/1948)</a:t>
            </a:r>
            <a:endParaRPr lang="pt-BR" sz="2400" b="1" dirty="0" smtClean="0">
              <a:solidFill>
                <a:srgbClr val="FFC000"/>
              </a:solidFill>
            </a:endParaRPr>
          </a:p>
          <a:p>
            <a:pPr>
              <a:lnSpc>
                <a:spcPct val="90000"/>
              </a:lnSpc>
              <a:buFontTx/>
              <a:buNone/>
            </a:pPr>
            <a:r>
              <a:rPr lang="en-US" sz="2400" dirty="0" smtClean="0">
                <a:solidFill>
                  <a:srgbClr val="FFC000"/>
                </a:solidFill>
              </a:rPr>
              <a:t>Robert </a:t>
            </a:r>
            <a:r>
              <a:rPr lang="en-US" sz="2400" dirty="0" err="1" smtClean="0">
                <a:solidFill>
                  <a:srgbClr val="FFC000"/>
                </a:solidFill>
              </a:rPr>
              <a:t>Raynolds</a:t>
            </a:r>
            <a:r>
              <a:rPr lang="en-US" sz="2400" dirty="0" smtClean="0">
                <a:solidFill>
                  <a:srgbClr val="FFC000"/>
                </a:solidFill>
              </a:rPr>
              <a:t> </a:t>
            </a:r>
            <a:r>
              <a:rPr lang="en-US" sz="2400" dirty="0" err="1" smtClean="0">
                <a:solidFill>
                  <a:srgbClr val="FFC000"/>
                </a:solidFill>
              </a:rPr>
              <a:t>McMath</a:t>
            </a:r>
            <a:r>
              <a:rPr lang="en-US" sz="2400" dirty="0" smtClean="0">
                <a:solidFill>
                  <a:srgbClr val="FFC000"/>
                </a:solidFill>
              </a:rPr>
              <a:t> (11/06/1891 – 02/01/1962)</a:t>
            </a:r>
            <a:r>
              <a:rPr lang="pt-BR" sz="2400" dirty="0" smtClean="0">
                <a:solidFill>
                  <a:srgbClr val="FFC000"/>
                </a:solidFill>
              </a:rPr>
              <a:t/>
            </a:r>
            <a:br>
              <a:rPr lang="pt-BR" sz="2400" dirty="0" smtClean="0">
                <a:solidFill>
                  <a:srgbClr val="FFC000"/>
                </a:solidFill>
              </a:rPr>
            </a:br>
            <a:endParaRPr lang="pt-BR" sz="2400" dirty="0" smtClean="0">
              <a:solidFill>
                <a:srgbClr val="FFC000"/>
              </a:solidFill>
            </a:endParaRPr>
          </a:p>
        </p:txBody>
      </p:sp>
      <p:pic>
        <p:nvPicPr>
          <p:cNvPr id="2052" name="Picture 4" descr="http://bass2000.bagn.obs-mip.fr/New2003/Pages/Instruments/mh010930.064300.gif"/>
          <p:cNvPicPr>
            <a:picLocks noChangeAspect="1" noChangeArrowheads="1"/>
          </p:cNvPicPr>
          <p:nvPr/>
        </p:nvPicPr>
        <p:blipFill>
          <a:blip r:embed="rId3" cstate="print"/>
          <a:srcRect/>
          <a:stretch>
            <a:fillRect/>
          </a:stretch>
        </p:blipFill>
        <p:spPr bwMode="auto">
          <a:xfrm>
            <a:off x="4211960" y="1916832"/>
            <a:ext cx="4641973" cy="4626344"/>
          </a:xfrm>
          <a:prstGeom prst="rect">
            <a:avLst/>
          </a:prstGeom>
          <a:noFill/>
        </p:spPr>
      </p:pic>
      <p:pic>
        <p:nvPicPr>
          <p:cNvPr id="2053" name="Picture 5"/>
          <p:cNvPicPr>
            <a:picLocks noChangeAspect="1" noChangeArrowheads="1"/>
          </p:cNvPicPr>
          <p:nvPr/>
        </p:nvPicPr>
        <p:blipFill>
          <a:blip r:embed="rId4" cstate="print"/>
          <a:srcRect/>
          <a:stretch>
            <a:fillRect/>
          </a:stretch>
        </p:blipFill>
        <p:spPr bwMode="auto">
          <a:xfrm>
            <a:off x="316464" y="2088884"/>
            <a:ext cx="3607464" cy="3648772"/>
          </a:xfrm>
          <a:prstGeom prst="rect">
            <a:avLst/>
          </a:prstGeom>
          <a:noFill/>
          <a:ln w="9525">
            <a:noFill/>
            <a:miter lim="800000"/>
            <a:headEnd/>
            <a:tailEnd/>
          </a:ln>
        </p:spPr>
      </p:pic>
      <p:sp>
        <p:nvSpPr>
          <p:cNvPr id="11" name="CaixaDeTexto 10"/>
          <p:cNvSpPr txBox="1"/>
          <p:nvPr/>
        </p:nvSpPr>
        <p:spPr>
          <a:xfrm>
            <a:off x="539552" y="5949280"/>
            <a:ext cx="2880320" cy="338554"/>
          </a:xfrm>
          <a:prstGeom prst="rect">
            <a:avLst/>
          </a:prstGeom>
          <a:noFill/>
        </p:spPr>
        <p:txBody>
          <a:bodyPr wrap="square" rtlCol="0">
            <a:spAutoFit/>
          </a:bodyPr>
          <a:lstStyle/>
          <a:p>
            <a:r>
              <a:rPr lang="pt-BR" dirty="0" smtClean="0">
                <a:solidFill>
                  <a:srgbClr val="FFC000"/>
                </a:solidFill>
              </a:rPr>
              <a:t>7/10/1908 – Monte Wilson</a:t>
            </a:r>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pt-BR" b="1" dirty="0" smtClean="0">
                <a:solidFill>
                  <a:srgbClr val="FFC000"/>
                </a:solidFill>
              </a:rPr>
              <a:t>Julho de 1881</a:t>
            </a:r>
            <a:r>
              <a:rPr lang="pt-BR" sz="2400" b="1" dirty="0" smtClean="0">
                <a:solidFill>
                  <a:srgbClr val="FFC000"/>
                </a:solidFill>
              </a:rPr>
              <a:t> –</a:t>
            </a:r>
            <a:r>
              <a:rPr lang="pt-BR" sz="2400" dirty="0" smtClean="0">
                <a:solidFill>
                  <a:srgbClr val="FFC000"/>
                </a:solidFill>
              </a:rPr>
              <a:t> Medindo novamente a Constante Solar</a:t>
            </a:r>
          </a:p>
          <a:p>
            <a:pPr>
              <a:lnSpc>
                <a:spcPct val="90000"/>
              </a:lnSpc>
              <a:buFontTx/>
              <a:buNone/>
            </a:pPr>
            <a:r>
              <a:rPr lang="pt-BR" sz="2400" dirty="0" smtClean="0">
                <a:solidFill>
                  <a:srgbClr val="FFC000"/>
                </a:solidFill>
              </a:rPr>
              <a:t>Samuel </a:t>
            </a:r>
            <a:r>
              <a:rPr lang="pt-BR" sz="2400" dirty="0" err="1" smtClean="0">
                <a:solidFill>
                  <a:srgbClr val="FFC000"/>
                </a:solidFill>
              </a:rPr>
              <a:t>Pierpont</a:t>
            </a:r>
            <a:r>
              <a:rPr lang="pt-BR" sz="2400" dirty="0" smtClean="0">
                <a:solidFill>
                  <a:srgbClr val="FFC000"/>
                </a:solidFill>
              </a:rPr>
              <a:t> </a:t>
            </a:r>
            <a:r>
              <a:rPr lang="pt-BR" sz="2400" dirty="0" err="1" smtClean="0">
                <a:solidFill>
                  <a:srgbClr val="FFC000"/>
                </a:solidFill>
              </a:rPr>
              <a:t>Langley</a:t>
            </a:r>
            <a:r>
              <a:rPr lang="pt-BR" sz="2400" dirty="0" smtClean="0">
                <a:solidFill>
                  <a:srgbClr val="FFC000"/>
                </a:solidFill>
              </a:rPr>
              <a:t> (1834–1906) –  americano</a:t>
            </a:r>
            <a:endParaRPr lang="pt-BR" sz="2400" dirty="0">
              <a:solidFill>
                <a:srgbClr val="FFC000"/>
              </a:solidFill>
            </a:endParaRPr>
          </a:p>
        </p:txBody>
      </p:sp>
      <p:pic>
        <p:nvPicPr>
          <p:cNvPr id="3074" name="Picture 2"/>
          <p:cNvPicPr>
            <a:picLocks noChangeAspect="1" noChangeArrowheads="1"/>
          </p:cNvPicPr>
          <p:nvPr/>
        </p:nvPicPr>
        <p:blipFill>
          <a:blip r:embed="rId3" cstate="print"/>
          <a:srcRect/>
          <a:stretch>
            <a:fillRect/>
          </a:stretch>
        </p:blipFill>
        <p:spPr bwMode="auto">
          <a:xfrm>
            <a:off x="4932040" y="1340768"/>
            <a:ext cx="3543300" cy="5229225"/>
          </a:xfrm>
          <a:prstGeom prst="rect">
            <a:avLst/>
          </a:prstGeom>
          <a:noFill/>
          <a:ln w="9525">
            <a:noFill/>
            <a:miter lim="800000"/>
            <a:headEnd/>
            <a:tailEnd/>
          </a:ln>
        </p:spPr>
      </p:pic>
      <p:pic>
        <p:nvPicPr>
          <p:cNvPr id="4" name="Imagem 3" descr="Bolometer_conceptual_schematic.png"/>
          <p:cNvPicPr>
            <a:picLocks noChangeAspect="1"/>
          </p:cNvPicPr>
          <p:nvPr/>
        </p:nvPicPr>
        <p:blipFill>
          <a:blip r:embed="rId4" cstate="print"/>
          <a:stretch>
            <a:fillRect/>
          </a:stretch>
        </p:blipFill>
        <p:spPr>
          <a:xfrm>
            <a:off x="899592" y="1700808"/>
            <a:ext cx="3260570" cy="4456112"/>
          </a:xfrm>
          <a:prstGeom prst="rect">
            <a:avLst/>
          </a:prstGeom>
        </p:spPr>
      </p:pic>
      <p:sp>
        <p:nvSpPr>
          <p:cNvPr id="6" name="CaixaDeTexto 5"/>
          <p:cNvSpPr txBox="1"/>
          <p:nvPr/>
        </p:nvSpPr>
        <p:spPr>
          <a:xfrm>
            <a:off x="1547664" y="1124744"/>
            <a:ext cx="1944216" cy="338554"/>
          </a:xfrm>
          <a:prstGeom prst="rect">
            <a:avLst/>
          </a:prstGeom>
          <a:noFill/>
        </p:spPr>
        <p:txBody>
          <a:bodyPr wrap="square" rtlCol="0">
            <a:spAutoFit/>
          </a:bodyPr>
          <a:lstStyle/>
          <a:p>
            <a:r>
              <a:rPr lang="pt-BR" dirty="0" err="1" smtClean="0">
                <a:solidFill>
                  <a:srgbClr val="FFC000"/>
                </a:solidFill>
              </a:rPr>
              <a:t>Bolômetro</a:t>
            </a:r>
            <a:endParaRPr lang="pt-BR" dirty="0">
              <a:solidFill>
                <a:srgbClr val="FFC000"/>
              </a:solidFill>
            </a:endParaRPr>
          </a:p>
        </p:txBody>
      </p:sp>
      <p:pic>
        <p:nvPicPr>
          <p:cNvPr id="2050" name="Picture 2"/>
          <p:cNvPicPr>
            <a:picLocks noChangeAspect="1" noChangeArrowheads="1"/>
          </p:cNvPicPr>
          <p:nvPr/>
        </p:nvPicPr>
        <p:blipFill>
          <a:blip r:embed="rId5" cstate="print"/>
          <a:srcRect/>
          <a:stretch>
            <a:fillRect/>
          </a:stretch>
        </p:blipFill>
        <p:spPr bwMode="auto">
          <a:xfrm>
            <a:off x="1907704" y="6292840"/>
            <a:ext cx="1110365" cy="476672"/>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0" y="0"/>
            <a:ext cx="9144000" cy="6858000"/>
          </a:xfrm>
        </p:spPr>
        <p:txBody>
          <a:bodyPr/>
          <a:lstStyle/>
          <a:p>
            <a:pPr marL="0">
              <a:lnSpc>
                <a:spcPct val="90000"/>
              </a:lnSpc>
              <a:buFontTx/>
              <a:buNone/>
            </a:pPr>
            <a:r>
              <a:rPr lang="en-US" dirty="0" smtClean="0">
                <a:solidFill>
                  <a:srgbClr val="FFC000"/>
                </a:solidFill>
              </a:rPr>
              <a:t>1905 – 1939 :</a:t>
            </a:r>
            <a:r>
              <a:rPr lang="en-US" sz="2400" dirty="0" smtClean="0">
                <a:solidFill>
                  <a:srgbClr val="FFC000"/>
                </a:solidFill>
              </a:rPr>
              <a:t>  A </a:t>
            </a:r>
            <a:r>
              <a:rPr lang="en-US" sz="2400" dirty="0" err="1" smtClean="0">
                <a:solidFill>
                  <a:srgbClr val="FFC000"/>
                </a:solidFill>
              </a:rPr>
              <a:t>Fusão</a:t>
            </a:r>
            <a:r>
              <a:rPr lang="en-US" sz="2400" dirty="0" smtClean="0">
                <a:solidFill>
                  <a:srgbClr val="FFC000"/>
                </a:solidFill>
              </a:rPr>
              <a:t> Nuclear</a:t>
            </a:r>
          </a:p>
          <a:p>
            <a:pPr marL="0">
              <a:lnSpc>
                <a:spcPct val="90000"/>
              </a:lnSpc>
              <a:buFontTx/>
              <a:buNone/>
            </a:pPr>
            <a:endParaRPr lang="en-US" sz="2400" dirty="0" smtClean="0">
              <a:solidFill>
                <a:srgbClr val="FFC000"/>
              </a:solidFill>
            </a:endParaRPr>
          </a:p>
          <a:p>
            <a:pPr marL="0">
              <a:lnSpc>
                <a:spcPct val="90000"/>
              </a:lnSpc>
              <a:buFontTx/>
              <a:buNone/>
            </a:pPr>
            <a:r>
              <a:rPr lang="en-US" dirty="0" smtClean="0">
                <a:solidFill>
                  <a:srgbClr val="FFC000"/>
                </a:solidFill>
              </a:rPr>
              <a:t>1905 – </a:t>
            </a:r>
            <a:r>
              <a:rPr lang="en-US" sz="2400" dirty="0" smtClean="0">
                <a:solidFill>
                  <a:srgbClr val="FFC000"/>
                </a:solidFill>
              </a:rPr>
              <a:t>Albert Einstein -   E = m c</a:t>
            </a:r>
            <a:r>
              <a:rPr lang="en-US" sz="2400" baseline="30000" dirty="0" smtClean="0">
                <a:solidFill>
                  <a:srgbClr val="FFC000"/>
                </a:solidFill>
              </a:rPr>
              <a:t>2</a:t>
            </a:r>
          </a:p>
          <a:p>
            <a:pPr marL="0">
              <a:lnSpc>
                <a:spcPct val="90000"/>
              </a:lnSpc>
              <a:buFontTx/>
              <a:buNone/>
            </a:pPr>
            <a:endParaRPr lang="en-US" sz="2400" dirty="0" smtClean="0">
              <a:solidFill>
                <a:srgbClr val="FFC000"/>
              </a:solidFill>
            </a:endParaRPr>
          </a:p>
          <a:p>
            <a:pPr marL="0">
              <a:lnSpc>
                <a:spcPct val="90000"/>
              </a:lnSpc>
              <a:buFontTx/>
              <a:buNone/>
            </a:pPr>
            <a:r>
              <a:rPr lang="en-US" dirty="0" smtClean="0">
                <a:solidFill>
                  <a:srgbClr val="FFC000"/>
                </a:solidFill>
              </a:rPr>
              <a:t>1920 - </a:t>
            </a:r>
            <a:r>
              <a:rPr lang="en-US" sz="2400" dirty="0" smtClean="0">
                <a:solidFill>
                  <a:srgbClr val="FFC000"/>
                </a:solidFill>
              </a:rPr>
              <a:t>Francis William Aston (</a:t>
            </a:r>
            <a:r>
              <a:rPr lang="en-US" sz="2400" dirty="0" err="1" smtClean="0">
                <a:solidFill>
                  <a:srgbClr val="FFC000"/>
                </a:solidFill>
              </a:rPr>
              <a:t>químico</a:t>
            </a:r>
            <a:r>
              <a:rPr lang="en-US" sz="2400" dirty="0" smtClean="0">
                <a:solidFill>
                  <a:srgbClr val="FFC000"/>
                </a:solidFill>
              </a:rPr>
              <a:t>) – </a:t>
            </a:r>
            <a:r>
              <a:rPr lang="en-US" sz="2400" dirty="0" err="1" smtClean="0">
                <a:solidFill>
                  <a:srgbClr val="FFC000"/>
                </a:solidFill>
              </a:rPr>
              <a:t>massas</a:t>
            </a:r>
            <a:r>
              <a:rPr lang="en-US" sz="2400" dirty="0" smtClean="0">
                <a:solidFill>
                  <a:srgbClr val="FFC000"/>
                </a:solidFill>
              </a:rPr>
              <a:t> dos </a:t>
            </a:r>
            <a:r>
              <a:rPr lang="en-US" sz="2400" dirty="0" err="1" smtClean="0">
                <a:solidFill>
                  <a:srgbClr val="FFC000"/>
                </a:solidFill>
              </a:rPr>
              <a:t>átomos</a:t>
            </a:r>
            <a:r>
              <a:rPr lang="en-US" sz="2400" dirty="0" smtClean="0">
                <a:solidFill>
                  <a:srgbClr val="FFC000"/>
                </a:solidFill>
              </a:rPr>
              <a:t/>
            </a:r>
            <a:br>
              <a:rPr lang="en-US" sz="2400" dirty="0" smtClean="0">
                <a:solidFill>
                  <a:srgbClr val="FFC000"/>
                </a:solidFill>
              </a:rPr>
            </a:br>
            <a:endParaRPr lang="en-US" dirty="0" smtClean="0">
              <a:solidFill>
                <a:srgbClr val="FFC000"/>
              </a:solidFill>
            </a:endParaRPr>
          </a:p>
          <a:p>
            <a:pPr marL="0">
              <a:lnSpc>
                <a:spcPct val="90000"/>
              </a:lnSpc>
              <a:buFontTx/>
              <a:buNone/>
            </a:pPr>
            <a:r>
              <a:rPr lang="en-US" dirty="0" smtClean="0">
                <a:solidFill>
                  <a:srgbClr val="FFC000"/>
                </a:solidFill>
              </a:rPr>
              <a:t>1920 - </a:t>
            </a:r>
            <a:r>
              <a:rPr lang="en-US" sz="2400" dirty="0" smtClean="0">
                <a:solidFill>
                  <a:srgbClr val="FFC000"/>
                </a:solidFill>
              </a:rPr>
              <a:t>Sir Arthur </a:t>
            </a:r>
            <a:r>
              <a:rPr lang="en-US" sz="2400" dirty="0" err="1" smtClean="0">
                <a:solidFill>
                  <a:srgbClr val="FFC000"/>
                </a:solidFill>
              </a:rPr>
              <a:t>Eddington</a:t>
            </a:r>
            <a:r>
              <a:rPr lang="en-US" sz="2400" dirty="0" smtClean="0">
                <a:solidFill>
                  <a:srgbClr val="FFC000"/>
                </a:solidFill>
              </a:rPr>
              <a:t>, (</a:t>
            </a:r>
            <a:r>
              <a:rPr lang="en-US" sz="2400" dirty="0" err="1" smtClean="0">
                <a:solidFill>
                  <a:srgbClr val="FFC000"/>
                </a:solidFill>
              </a:rPr>
              <a:t>astrofísico</a:t>
            </a:r>
            <a:r>
              <a:rPr lang="en-US" sz="2400" dirty="0" smtClean="0">
                <a:solidFill>
                  <a:srgbClr val="FFC000"/>
                </a:solidFill>
              </a:rPr>
              <a:t>) </a:t>
            </a:r>
            <a:r>
              <a:rPr lang="en-US" sz="2400" dirty="0" err="1" smtClean="0">
                <a:solidFill>
                  <a:srgbClr val="FFC000"/>
                </a:solidFill>
              </a:rPr>
              <a:t>transformação</a:t>
            </a:r>
            <a:r>
              <a:rPr lang="en-US" sz="2400" dirty="0" smtClean="0">
                <a:solidFill>
                  <a:srgbClr val="FFC000"/>
                </a:solidFill>
              </a:rPr>
              <a:t> do </a:t>
            </a:r>
            <a:r>
              <a:rPr lang="en-US" sz="2400" dirty="0" err="1" smtClean="0">
                <a:solidFill>
                  <a:srgbClr val="FFC000"/>
                </a:solidFill>
              </a:rPr>
              <a:t>hidrogênio</a:t>
            </a:r>
            <a:r>
              <a:rPr lang="en-US" sz="2400" dirty="0" smtClean="0">
                <a:solidFill>
                  <a:srgbClr val="FFC000"/>
                </a:solidFill>
              </a:rPr>
              <a:t> </a:t>
            </a:r>
            <a:r>
              <a:rPr lang="en-US" sz="2400" dirty="0" err="1" smtClean="0">
                <a:solidFill>
                  <a:srgbClr val="FFC000"/>
                </a:solidFill>
              </a:rPr>
              <a:t>em</a:t>
            </a:r>
            <a:r>
              <a:rPr lang="en-US" sz="2400" dirty="0" smtClean="0">
                <a:solidFill>
                  <a:srgbClr val="FFC000"/>
                </a:solidFill>
              </a:rPr>
              <a:t> </a:t>
            </a:r>
            <a:r>
              <a:rPr lang="en-US" sz="2400" dirty="0" err="1" smtClean="0">
                <a:solidFill>
                  <a:srgbClr val="FFC000"/>
                </a:solidFill>
              </a:rPr>
              <a:t>hélio</a:t>
            </a:r>
            <a:endParaRPr lang="en-US" sz="2400" dirty="0" smtClean="0">
              <a:solidFill>
                <a:srgbClr val="FFC000"/>
              </a:solidFill>
            </a:endParaRPr>
          </a:p>
          <a:p>
            <a:pPr marL="0">
              <a:lnSpc>
                <a:spcPct val="90000"/>
              </a:lnSpc>
              <a:buFontTx/>
              <a:buNone/>
            </a:pPr>
            <a:endParaRPr lang="en-US" sz="2400" dirty="0" smtClean="0">
              <a:solidFill>
                <a:srgbClr val="FFC000"/>
              </a:solidFill>
            </a:endParaRPr>
          </a:p>
          <a:p>
            <a:pPr marL="0">
              <a:lnSpc>
                <a:spcPct val="90000"/>
              </a:lnSpc>
              <a:buFontTx/>
              <a:buNone/>
            </a:pPr>
            <a:r>
              <a:rPr lang="en-US" dirty="0" smtClean="0">
                <a:solidFill>
                  <a:srgbClr val="FFC000"/>
                </a:solidFill>
              </a:rPr>
              <a:t>1928 – </a:t>
            </a:r>
            <a:r>
              <a:rPr lang="en-US" sz="2400" dirty="0" err="1" smtClean="0">
                <a:solidFill>
                  <a:srgbClr val="FFC000"/>
                </a:solidFill>
              </a:rPr>
              <a:t>Decaimento</a:t>
            </a:r>
            <a:r>
              <a:rPr lang="en-US" sz="2400" dirty="0" smtClean="0">
                <a:solidFill>
                  <a:srgbClr val="FFC000"/>
                </a:solidFill>
              </a:rPr>
              <a:t> Alpha </a:t>
            </a:r>
            <a:r>
              <a:rPr lang="en-US" sz="2400" dirty="0" err="1" smtClean="0">
                <a:solidFill>
                  <a:srgbClr val="FFC000"/>
                </a:solidFill>
              </a:rPr>
              <a:t>por</a:t>
            </a:r>
            <a:r>
              <a:rPr lang="en-US" sz="2400" dirty="0" smtClean="0">
                <a:solidFill>
                  <a:srgbClr val="FFC000"/>
                </a:solidFill>
              </a:rPr>
              <a:t> </a:t>
            </a:r>
            <a:r>
              <a:rPr lang="en-US" sz="2400" dirty="0" err="1" smtClean="0">
                <a:solidFill>
                  <a:srgbClr val="FFC000"/>
                </a:solidFill>
              </a:rPr>
              <a:t>Efeito</a:t>
            </a:r>
            <a:r>
              <a:rPr lang="en-US" sz="2400" dirty="0" smtClean="0">
                <a:solidFill>
                  <a:srgbClr val="FFC000"/>
                </a:solidFill>
              </a:rPr>
              <a:t> </a:t>
            </a:r>
            <a:r>
              <a:rPr lang="en-US" sz="2400" dirty="0" err="1" smtClean="0">
                <a:solidFill>
                  <a:srgbClr val="FFC000"/>
                </a:solidFill>
              </a:rPr>
              <a:t>Tunel</a:t>
            </a:r>
            <a:r>
              <a:rPr lang="en-US" sz="2400" dirty="0" smtClean="0">
                <a:solidFill>
                  <a:srgbClr val="FFC000"/>
                </a:solidFill>
              </a:rPr>
              <a:t> (George </a:t>
            </a:r>
            <a:r>
              <a:rPr lang="en-US" sz="2400" dirty="0" err="1" smtClean="0">
                <a:solidFill>
                  <a:srgbClr val="FFC000"/>
                </a:solidFill>
              </a:rPr>
              <a:t>Gamov</a:t>
            </a:r>
            <a:r>
              <a:rPr lang="en-US" sz="2400" dirty="0" smtClean="0">
                <a:solidFill>
                  <a:srgbClr val="FFC000"/>
                </a:solidFill>
              </a:rPr>
              <a:t>, </a:t>
            </a:r>
          </a:p>
          <a:p>
            <a:pPr marL="0">
              <a:lnSpc>
                <a:spcPct val="90000"/>
              </a:lnSpc>
              <a:buFontTx/>
              <a:buNone/>
            </a:pPr>
            <a:r>
              <a:rPr lang="en-US" sz="2400" dirty="0" smtClean="0">
                <a:solidFill>
                  <a:srgbClr val="FFC000"/>
                </a:solidFill>
              </a:rPr>
              <a:t>Ronald Gurney e Edward Condon)</a:t>
            </a:r>
          </a:p>
          <a:p>
            <a:pPr marL="0">
              <a:lnSpc>
                <a:spcPct val="90000"/>
              </a:lnSpc>
              <a:buFontTx/>
              <a:buNone/>
            </a:pPr>
            <a:endParaRPr lang="en-US" sz="2400" dirty="0" smtClean="0">
              <a:solidFill>
                <a:srgbClr val="FFC000"/>
              </a:solidFill>
            </a:endParaRPr>
          </a:p>
          <a:p>
            <a:pPr marL="0">
              <a:lnSpc>
                <a:spcPct val="90000"/>
              </a:lnSpc>
              <a:buFontTx/>
              <a:buNone/>
            </a:pPr>
            <a:r>
              <a:rPr lang="en-US" dirty="0" smtClean="0">
                <a:solidFill>
                  <a:srgbClr val="FFC000"/>
                </a:solidFill>
              </a:rPr>
              <a:t>1939 -  </a:t>
            </a:r>
            <a:r>
              <a:rPr lang="en-US" sz="2400" dirty="0" smtClean="0">
                <a:solidFill>
                  <a:srgbClr val="FFC000"/>
                </a:solidFill>
              </a:rPr>
              <a:t>Hans Bethe – </a:t>
            </a:r>
            <a:r>
              <a:rPr lang="en-US" sz="2400" dirty="0" err="1" smtClean="0">
                <a:solidFill>
                  <a:srgbClr val="FFC000"/>
                </a:solidFill>
              </a:rPr>
              <a:t>alemão</a:t>
            </a:r>
            <a:r>
              <a:rPr lang="en-US" sz="2400" dirty="0" smtClean="0">
                <a:solidFill>
                  <a:srgbClr val="FFC000"/>
                </a:solidFill>
              </a:rPr>
              <a:t> – </a:t>
            </a:r>
            <a:r>
              <a:rPr lang="en-US" sz="2400" dirty="0" err="1" smtClean="0">
                <a:solidFill>
                  <a:srgbClr val="FFC000"/>
                </a:solidFill>
              </a:rPr>
              <a:t>modelo</a:t>
            </a:r>
            <a:r>
              <a:rPr lang="en-US" sz="2400" dirty="0" smtClean="0">
                <a:solidFill>
                  <a:srgbClr val="FFC000"/>
                </a:solidFill>
              </a:rPr>
              <a:t> </a:t>
            </a:r>
            <a:r>
              <a:rPr lang="en-US" sz="2400" dirty="0" err="1" smtClean="0">
                <a:solidFill>
                  <a:srgbClr val="FFC000"/>
                </a:solidFill>
              </a:rPr>
              <a:t>quantitativo</a:t>
            </a:r>
            <a:r>
              <a:rPr lang="en-US" sz="2400" dirty="0" smtClean="0">
                <a:solidFill>
                  <a:srgbClr val="FFC000"/>
                </a:solidFill>
              </a:rPr>
              <a:t> </a:t>
            </a:r>
            <a:r>
              <a:rPr lang="en-US" sz="2400" dirty="0" err="1" smtClean="0">
                <a:solidFill>
                  <a:srgbClr val="FFC000"/>
                </a:solidFill>
              </a:rPr>
              <a:t>para</a:t>
            </a:r>
            <a:r>
              <a:rPr lang="en-US" sz="2400" dirty="0" smtClean="0">
                <a:solidFill>
                  <a:srgbClr val="FFC000"/>
                </a:solidFill>
              </a:rPr>
              <a:t> a </a:t>
            </a:r>
            <a:r>
              <a:rPr lang="en-US" sz="2400" dirty="0" err="1" smtClean="0">
                <a:solidFill>
                  <a:srgbClr val="FFC000"/>
                </a:solidFill>
              </a:rPr>
              <a:t>fusão</a:t>
            </a:r>
            <a:r>
              <a:rPr lang="en-US" sz="2400" dirty="0" smtClean="0">
                <a:solidFill>
                  <a:srgbClr val="FFC000"/>
                </a:solidFill>
              </a:rPr>
              <a:t> nuclear no Sol</a:t>
            </a:r>
            <a:endParaRPr lang="pt-BR" sz="2400"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908720"/>
          </a:xfrm>
        </p:spPr>
        <p:txBody>
          <a:bodyPr/>
          <a:lstStyle/>
          <a:p>
            <a:pPr>
              <a:lnSpc>
                <a:spcPct val="90000"/>
              </a:lnSpc>
              <a:buFontTx/>
              <a:buNone/>
            </a:pPr>
            <a:r>
              <a:rPr lang="pt-BR" b="1" dirty="0" smtClean="0">
                <a:solidFill>
                  <a:srgbClr val="FFC000"/>
                </a:solidFill>
              </a:rPr>
              <a:t>1908</a:t>
            </a:r>
            <a:r>
              <a:rPr lang="pt-BR" sz="2400" b="1" dirty="0" smtClean="0">
                <a:solidFill>
                  <a:srgbClr val="FFC000"/>
                </a:solidFill>
              </a:rPr>
              <a:t> –</a:t>
            </a:r>
            <a:r>
              <a:rPr lang="pt-BR" sz="2400" dirty="0" smtClean="0">
                <a:solidFill>
                  <a:srgbClr val="FFC000"/>
                </a:solidFill>
              </a:rPr>
              <a:t> A natureza magnética das Manchas Solares</a:t>
            </a:r>
          </a:p>
          <a:p>
            <a:pPr>
              <a:lnSpc>
                <a:spcPct val="90000"/>
              </a:lnSpc>
              <a:buFontTx/>
              <a:buNone/>
            </a:pPr>
            <a:r>
              <a:rPr lang="pt-BR" sz="2400" dirty="0" smtClean="0">
                <a:solidFill>
                  <a:srgbClr val="FFC000"/>
                </a:solidFill>
              </a:rPr>
              <a:t>Efeito Zeeman – (1896) por </a:t>
            </a:r>
            <a:r>
              <a:rPr lang="pt-BR" sz="2400" dirty="0" err="1" smtClean="0">
                <a:solidFill>
                  <a:srgbClr val="FFC000"/>
                </a:solidFill>
              </a:rPr>
              <a:t>Pieter</a:t>
            </a:r>
            <a:r>
              <a:rPr lang="pt-BR" sz="2400" dirty="0" smtClean="0">
                <a:solidFill>
                  <a:srgbClr val="FFC000"/>
                </a:solidFill>
              </a:rPr>
              <a:t> Zeeman - holandês</a:t>
            </a:r>
          </a:p>
        </p:txBody>
      </p:sp>
      <p:pic>
        <p:nvPicPr>
          <p:cNvPr id="4098" name="Picture 2"/>
          <p:cNvPicPr>
            <a:picLocks noChangeAspect="1" noChangeArrowheads="1"/>
          </p:cNvPicPr>
          <p:nvPr/>
        </p:nvPicPr>
        <p:blipFill>
          <a:blip r:embed="rId3" cstate="print"/>
          <a:srcRect/>
          <a:stretch>
            <a:fillRect/>
          </a:stretch>
        </p:blipFill>
        <p:spPr bwMode="auto">
          <a:xfrm>
            <a:off x="2397022" y="1340768"/>
            <a:ext cx="4349956" cy="3744069"/>
          </a:xfrm>
          <a:prstGeom prst="rect">
            <a:avLst/>
          </a:prstGeom>
          <a:noFill/>
          <a:ln w="9525">
            <a:noFill/>
            <a:miter lim="800000"/>
            <a:headEnd/>
            <a:tailEnd/>
          </a:ln>
        </p:spPr>
      </p:pic>
      <p:sp>
        <p:nvSpPr>
          <p:cNvPr id="4" name="Retângulo 3"/>
          <p:cNvSpPr/>
          <p:nvPr/>
        </p:nvSpPr>
        <p:spPr>
          <a:xfrm>
            <a:off x="2286000" y="5229200"/>
            <a:ext cx="4572000" cy="1077218"/>
          </a:xfrm>
          <a:prstGeom prst="rect">
            <a:avLst/>
          </a:prstGeom>
        </p:spPr>
        <p:txBody>
          <a:bodyPr>
            <a:spAutoFit/>
          </a:bodyPr>
          <a:lstStyle/>
          <a:p>
            <a:pPr algn="just"/>
            <a:r>
              <a:rPr lang="en-US" i="1" dirty="0" err="1" smtClean="0">
                <a:solidFill>
                  <a:srgbClr val="FFC000"/>
                </a:solidFill>
              </a:rPr>
              <a:t>Efeito</a:t>
            </a:r>
            <a:r>
              <a:rPr lang="en-US" i="1" dirty="0" smtClean="0">
                <a:solidFill>
                  <a:srgbClr val="FFC000"/>
                </a:solidFill>
              </a:rPr>
              <a:t> Zeeman </a:t>
            </a:r>
            <a:r>
              <a:rPr lang="en-US" i="1" dirty="0" err="1" smtClean="0">
                <a:solidFill>
                  <a:srgbClr val="FFC000"/>
                </a:solidFill>
              </a:rPr>
              <a:t>por</a:t>
            </a:r>
            <a:r>
              <a:rPr lang="en-US" i="1" dirty="0" smtClean="0">
                <a:solidFill>
                  <a:srgbClr val="FFC000"/>
                </a:solidFill>
              </a:rPr>
              <a:t> </a:t>
            </a:r>
            <a:r>
              <a:rPr lang="en-US" i="1" dirty="0" err="1" smtClean="0">
                <a:solidFill>
                  <a:srgbClr val="FFC000"/>
                </a:solidFill>
              </a:rPr>
              <a:t>indução</a:t>
            </a:r>
            <a:r>
              <a:rPr lang="en-US" i="1" dirty="0" smtClean="0">
                <a:solidFill>
                  <a:srgbClr val="FFC000"/>
                </a:solidFill>
              </a:rPr>
              <a:t> </a:t>
            </a:r>
            <a:r>
              <a:rPr lang="en-US" i="1" dirty="0" err="1" smtClean="0">
                <a:solidFill>
                  <a:srgbClr val="FFC000"/>
                </a:solidFill>
              </a:rPr>
              <a:t>magnética</a:t>
            </a:r>
            <a:r>
              <a:rPr lang="en-US" i="1" dirty="0" smtClean="0">
                <a:solidFill>
                  <a:srgbClr val="FFC000"/>
                </a:solidFill>
              </a:rPr>
              <a:t> no </a:t>
            </a:r>
            <a:r>
              <a:rPr lang="en-US" i="1" dirty="0" err="1" smtClean="0">
                <a:solidFill>
                  <a:srgbClr val="FFC000"/>
                </a:solidFill>
              </a:rPr>
              <a:t>espectro</a:t>
            </a:r>
            <a:r>
              <a:rPr lang="en-US" i="1" dirty="0" smtClean="0">
                <a:solidFill>
                  <a:srgbClr val="FFC000"/>
                </a:solidFill>
              </a:rPr>
              <a:t> de </a:t>
            </a:r>
            <a:r>
              <a:rPr lang="en-US" i="1" dirty="0" err="1" smtClean="0">
                <a:solidFill>
                  <a:srgbClr val="FFC000"/>
                </a:solidFill>
              </a:rPr>
              <a:t>uma</a:t>
            </a:r>
            <a:r>
              <a:rPr lang="en-US" i="1" dirty="0" smtClean="0">
                <a:solidFill>
                  <a:srgbClr val="FFC000"/>
                </a:solidFill>
              </a:rPr>
              <a:t> </a:t>
            </a:r>
            <a:r>
              <a:rPr lang="en-US" i="1" dirty="0" err="1" smtClean="0">
                <a:solidFill>
                  <a:srgbClr val="FFC000"/>
                </a:solidFill>
              </a:rPr>
              <a:t>mancha</a:t>
            </a:r>
            <a:r>
              <a:rPr lang="en-US" i="1" dirty="0" smtClean="0">
                <a:solidFill>
                  <a:srgbClr val="FFC000"/>
                </a:solidFill>
              </a:rPr>
              <a:t> solar (</a:t>
            </a:r>
            <a:r>
              <a:rPr lang="en-US" i="1" dirty="0" err="1" smtClean="0">
                <a:solidFill>
                  <a:srgbClr val="FFC000"/>
                </a:solidFill>
              </a:rPr>
              <a:t>artigo</a:t>
            </a:r>
            <a:r>
              <a:rPr lang="en-US" i="1" dirty="0" smtClean="0">
                <a:solidFill>
                  <a:srgbClr val="FFC000"/>
                </a:solidFill>
              </a:rPr>
              <a:t> de 1919) </a:t>
            </a:r>
            <a:r>
              <a:rPr lang="en-US" i="1" dirty="0" err="1" smtClean="0">
                <a:solidFill>
                  <a:srgbClr val="FFC000"/>
                </a:solidFill>
              </a:rPr>
              <a:t>por</a:t>
            </a:r>
            <a:r>
              <a:rPr lang="en-US" i="1" dirty="0" smtClean="0">
                <a:solidFill>
                  <a:srgbClr val="FFC000"/>
                </a:solidFill>
              </a:rPr>
              <a:t>  G.E. Hale, F. </a:t>
            </a:r>
            <a:r>
              <a:rPr lang="en-US" i="1" dirty="0" err="1" smtClean="0">
                <a:solidFill>
                  <a:srgbClr val="FFC000"/>
                </a:solidFill>
              </a:rPr>
              <a:t>Ellerman</a:t>
            </a:r>
            <a:r>
              <a:rPr lang="en-US" i="1" dirty="0" smtClean="0">
                <a:solidFill>
                  <a:srgbClr val="FFC000"/>
                </a:solidFill>
              </a:rPr>
              <a:t>, S.B. Nicholson e  A.H. Joy</a:t>
            </a:r>
            <a:r>
              <a:rPr lang="en-US" i="1" dirty="0" smtClean="0"/>
              <a:t> </a:t>
            </a:r>
            <a:endParaRPr lang="pt-BR" dirty="0"/>
          </a:p>
        </p:txBody>
      </p:sp>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pt-BR" b="1" dirty="0" smtClean="0">
                <a:solidFill>
                  <a:srgbClr val="FFC000"/>
                </a:solidFill>
              </a:rPr>
              <a:t>1919</a:t>
            </a:r>
            <a:r>
              <a:rPr lang="pt-BR" sz="2400" b="1" dirty="0" smtClean="0">
                <a:solidFill>
                  <a:srgbClr val="FFC000"/>
                </a:solidFill>
              </a:rPr>
              <a:t> – O Ciclo Magnético do Sol</a:t>
            </a:r>
            <a:endParaRPr lang="pt-BR" sz="2400" dirty="0" smtClean="0">
              <a:solidFill>
                <a:srgbClr val="FFC000"/>
              </a:solidFill>
            </a:endParaRPr>
          </a:p>
        </p:txBody>
      </p:sp>
      <p:pic>
        <p:nvPicPr>
          <p:cNvPr id="5122" name="Picture 2"/>
          <p:cNvPicPr>
            <a:picLocks noChangeAspect="1" noChangeArrowheads="1"/>
          </p:cNvPicPr>
          <p:nvPr/>
        </p:nvPicPr>
        <p:blipFill>
          <a:blip r:embed="rId3" cstate="print"/>
          <a:srcRect/>
          <a:stretch>
            <a:fillRect/>
          </a:stretch>
        </p:blipFill>
        <p:spPr bwMode="auto">
          <a:xfrm>
            <a:off x="2867025" y="1556792"/>
            <a:ext cx="3409950" cy="3371850"/>
          </a:xfrm>
          <a:prstGeom prst="rect">
            <a:avLst/>
          </a:prstGeom>
          <a:noFill/>
          <a:ln w="9525">
            <a:noFill/>
            <a:miter lim="800000"/>
            <a:headEnd/>
            <a:tailEnd/>
          </a:ln>
        </p:spPr>
      </p:pic>
      <p:sp>
        <p:nvSpPr>
          <p:cNvPr id="4" name="Retângulo 3"/>
          <p:cNvSpPr/>
          <p:nvPr/>
        </p:nvSpPr>
        <p:spPr>
          <a:xfrm>
            <a:off x="2286000" y="5229200"/>
            <a:ext cx="4572000" cy="1077218"/>
          </a:xfrm>
          <a:prstGeom prst="rect">
            <a:avLst/>
          </a:prstGeom>
        </p:spPr>
        <p:txBody>
          <a:bodyPr>
            <a:spAutoFit/>
          </a:bodyPr>
          <a:lstStyle/>
          <a:p>
            <a:pPr algn="just"/>
            <a:r>
              <a:rPr lang="en-US" i="1" dirty="0" smtClean="0">
                <a:solidFill>
                  <a:srgbClr val="FFC000"/>
                </a:solidFill>
              </a:rPr>
              <a:t>Lei </a:t>
            </a:r>
            <a:r>
              <a:rPr lang="en-US" i="1" dirty="0" err="1" smtClean="0">
                <a:solidFill>
                  <a:srgbClr val="FFC000"/>
                </a:solidFill>
              </a:rPr>
              <a:t>da</a:t>
            </a:r>
            <a:r>
              <a:rPr lang="en-US" i="1" dirty="0" smtClean="0">
                <a:solidFill>
                  <a:srgbClr val="FFC000"/>
                </a:solidFill>
              </a:rPr>
              <a:t> </a:t>
            </a:r>
            <a:r>
              <a:rPr lang="en-US" i="1" dirty="0" err="1" smtClean="0">
                <a:solidFill>
                  <a:srgbClr val="FFC000"/>
                </a:solidFill>
              </a:rPr>
              <a:t>Polaridade</a:t>
            </a:r>
            <a:r>
              <a:rPr lang="en-US" i="1" dirty="0" smtClean="0">
                <a:solidFill>
                  <a:srgbClr val="FFC000"/>
                </a:solidFill>
              </a:rPr>
              <a:t> de Hale:  </a:t>
            </a:r>
            <a:r>
              <a:rPr lang="en-US" i="1" dirty="0" err="1" smtClean="0">
                <a:solidFill>
                  <a:srgbClr val="FFC000"/>
                </a:solidFill>
              </a:rPr>
              <a:t>por</a:t>
            </a:r>
            <a:r>
              <a:rPr lang="en-US" i="1" dirty="0" smtClean="0">
                <a:solidFill>
                  <a:srgbClr val="FFC000"/>
                </a:solidFill>
              </a:rPr>
              <a:t>  G.E. Hale, F. </a:t>
            </a:r>
            <a:r>
              <a:rPr lang="en-US" i="1" dirty="0" err="1" smtClean="0">
                <a:solidFill>
                  <a:srgbClr val="FFC000"/>
                </a:solidFill>
              </a:rPr>
              <a:t>Ellerman</a:t>
            </a:r>
            <a:r>
              <a:rPr lang="en-US" i="1" dirty="0" smtClean="0">
                <a:solidFill>
                  <a:srgbClr val="FFC000"/>
                </a:solidFill>
              </a:rPr>
              <a:t>, S.B. Nicholson e  A.H. Joy</a:t>
            </a:r>
            <a:r>
              <a:rPr lang="en-US" i="1" dirty="0" smtClean="0"/>
              <a:t> </a:t>
            </a:r>
          </a:p>
          <a:p>
            <a:pPr algn="just"/>
            <a:r>
              <a:rPr lang="en-US" dirty="0" smtClean="0">
                <a:solidFill>
                  <a:srgbClr val="FFC000"/>
                </a:solidFill>
              </a:rPr>
              <a:t>The Astrophysical Journal</a:t>
            </a:r>
            <a:r>
              <a:rPr lang="en-US" i="1" dirty="0" smtClean="0">
                <a:solidFill>
                  <a:srgbClr val="FFC000"/>
                </a:solidFill>
              </a:rPr>
              <a:t>, vol. 49, </a:t>
            </a:r>
            <a:r>
              <a:rPr lang="en-US" i="1" dirty="0" err="1" smtClean="0">
                <a:solidFill>
                  <a:srgbClr val="FFC000"/>
                </a:solidFill>
              </a:rPr>
              <a:t>pps</a:t>
            </a:r>
            <a:r>
              <a:rPr lang="en-US" i="1" dirty="0" smtClean="0">
                <a:solidFill>
                  <a:srgbClr val="FFC000"/>
                </a:solidFill>
              </a:rPr>
              <a:t>. 153–178</a:t>
            </a:r>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pt-BR" b="1" dirty="0" smtClean="0">
                <a:solidFill>
                  <a:srgbClr val="FFC000"/>
                </a:solidFill>
              </a:rPr>
              <a:t>1931</a:t>
            </a:r>
            <a:r>
              <a:rPr lang="pt-BR" sz="2400" b="1" dirty="0" smtClean="0">
                <a:solidFill>
                  <a:srgbClr val="FFC000"/>
                </a:solidFill>
              </a:rPr>
              <a:t> – O Coronógrafo</a:t>
            </a:r>
          </a:p>
          <a:p>
            <a:pPr>
              <a:lnSpc>
                <a:spcPct val="90000"/>
              </a:lnSpc>
              <a:buFontTx/>
              <a:buNone/>
            </a:pPr>
            <a:r>
              <a:rPr lang="en-US" sz="2400" dirty="0" smtClean="0">
                <a:solidFill>
                  <a:srgbClr val="FFC000"/>
                </a:solidFill>
              </a:rPr>
              <a:t>Bernard Ferdinand </a:t>
            </a:r>
            <a:r>
              <a:rPr lang="en-US" sz="2400" dirty="0" err="1" smtClean="0">
                <a:solidFill>
                  <a:srgbClr val="FFC000"/>
                </a:solidFill>
              </a:rPr>
              <a:t>Lyot</a:t>
            </a:r>
            <a:r>
              <a:rPr lang="en-US" sz="2400" dirty="0" smtClean="0">
                <a:solidFill>
                  <a:srgbClr val="FFC000"/>
                </a:solidFill>
              </a:rPr>
              <a:t> (27/02/1897 a 02/04/1952)</a:t>
            </a:r>
            <a:endParaRPr lang="pt-BR" sz="2400" dirty="0">
              <a:solidFill>
                <a:srgbClr val="FFC000"/>
              </a:solidFill>
            </a:endParaRPr>
          </a:p>
        </p:txBody>
      </p:sp>
      <p:pic>
        <p:nvPicPr>
          <p:cNvPr id="6146" name="Picture 2"/>
          <p:cNvPicPr>
            <a:picLocks noChangeAspect="1" noChangeArrowheads="1"/>
          </p:cNvPicPr>
          <p:nvPr/>
        </p:nvPicPr>
        <p:blipFill>
          <a:blip r:embed="rId3" cstate="print"/>
          <a:srcRect/>
          <a:stretch>
            <a:fillRect/>
          </a:stretch>
        </p:blipFill>
        <p:spPr bwMode="auto">
          <a:xfrm>
            <a:off x="759531" y="1340768"/>
            <a:ext cx="7624938" cy="2546553"/>
          </a:xfrm>
          <a:prstGeom prst="rect">
            <a:avLst/>
          </a:prstGeom>
          <a:noFill/>
          <a:ln w="9525">
            <a:noFill/>
            <a:miter lim="800000"/>
            <a:headEnd/>
            <a:tailEnd/>
          </a:ln>
        </p:spPr>
      </p:pic>
      <p:pic>
        <p:nvPicPr>
          <p:cNvPr id="6148" name="Picture 4" descr="http://sohowww.nascom.nasa.gov/data/realtime/c2/512/latest.jpg"/>
          <p:cNvPicPr>
            <a:picLocks noChangeAspect="1" noChangeArrowheads="1"/>
          </p:cNvPicPr>
          <p:nvPr/>
        </p:nvPicPr>
        <p:blipFill>
          <a:blip r:embed="rId4" cstate="print"/>
          <a:srcRect/>
          <a:stretch>
            <a:fillRect/>
          </a:stretch>
        </p:blipFill>
        <p:spPr bwMode="auto">
          <a:xfrm>
            <a:off x="3537756" y="4149080"/>
            <a:ext cx="2068488" cy="2068488"/>
          </a:xfrm>
          <a:prstGeom prst="rect">
            <a:avLst/>
          </a:prstGeom>
          <a:noFill/>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0" y="0"/>
            <a:ext cx="8964613" cy="2554545"/>
          </a:xfrm>
          <a:prstGeom prst="rect">
            <a:avLst/>
          </a:prstGeom>
          <a:noFill/>
          <a:ln w="9525">
            <a:noFill/>
            <a:miter lim="800000"/>
            <a:headEnd/>
            <a:tailEnd/>
          </a:ln>
          <a:effectLst/>
        </p:spPr>
        <p:txBody>
          <a:bodyPr>
            <a:spAutoFit/>
          </a:bodyPr>
          <a:lstStyle/>
          <a:p>
            <a:pPr algn="just">
              <a:spcBef>
                <a:spcPct val="50000"/>
              </a:spcBef>
            </a:pPr>
            <a:r>
              <a:rPr lang="pt-BR" sz="2800" dirty="0">
                <a:solidFill>
                  <a:srgbClr val="FFC000"/>
                </a:solidFill>
              </a:rPr>
              <a:t>5 de Março de 1223 AC </a:t>
            </a:r>
            <a:r>
              <a:rPr lang="pt-BR" sz="2400" dirty="0">
                <a:solidFill>
                  <a:srgbClr val="FFC000"/>
                </a:solidFill>
              </a:rPr>
              <a:t>– Eclipse solar – Cidade de </a:t>
            </a:r>
            <a:r>
              <a:rPr lang="pt-BR" sz="2400" dirty="0" err="1">
                <a:solidFill>
                  <a:srgbClr val="FFC000"/>
                </a:solidFill>
              </a:rPr>
              <a:t>Ugarit</a:t>
            </a:r>
            <a:r>
              <a:rPr lang="pt-BR" sz="2400" dirty="0">
                <a:solidFill>
                  <a:srgbClr val="FFC000"/>
                </a:solidFill>
              </a:rPr>
              <a:t> na Síria</a:t>
            </a:r>
          </a:p>
          <a:p>
            <a:pPr algn="just">
              <a:spcBef>
                <a:spcPct val="50000"/>
              </a:spcBef>
            </a:pPr>
            <a:r>
              <a:rPr lang="pt-BR" sz="2800" dirty="0" err="1">
                <a:solidFill>
                  <a:srgbClr val="FFC000"/>
                </a:solidFill>
              </a:rPr>
              <a:t>ca</a:t>
            </a:r>
            <a:r>
              <a:rPr lang="pt-BR" sz="2800" dirty="0">
                <a:solidFill>
                  <a:srgbClr val="FFC000"/>
                </a:solidFill>
              </a:rPr>
              <a:t>. 800 AC </a:t>
            </a:r>
            <a:r>
              <a:rPr lang="pt-BR" sz="2400" dirty="0">
                <a:solidFill>
                  <a:srgbClr val="FFC000"/>
                </a:solidFill>
              </a:rPr>
              <a:t>– Registro de mancha solar – China</a:t>
            </a:r>
          </a:p>
          <a:p>
            <a:pPr algn="just">
              <a:spcBef>
                <a:spcPct val="50000"/>
              </a:spcBef>
            </a:pPr>
            <a:r>
              <a:rPr lang="pt-BR" sz="2800" dirty="0">
                <a:solidFill>
                  <a:srgbClr val="FFC000"/>
                </a:solidFill>
              </a:rPr>
              <a:t>384 AC a 322 AC </a:t>
            </a:r>
            <a:r>
              <a:rPr lang="pt-BR" sz="2400" dirty="0">
                <a:solidFill>
                  <a:srgbClr val="FFC000"/>
                </a:solidFill>
              </a:rPr>
              <a:t>- Aristóteles</a:t>
            </a:r>
          </a:p>
          <a:p>
            <a:pPr>
              <a:spcBef>
                <a:spcPct val="50000"/>
              </a:spcBef>
            </a:pPr>
            <a:endParaRPr lang="pt-BR" dirty="0">
              <a:solidFill>
                <a:srgbClr val="FFC000"/>
              </a:solidFill>
            </a:endParaRPr>
          </a:p>
        </p:txBody>
      </p:sp>
      <p:pic>
        <p:nvPicPr>
          <p:cNvPr id="10245" name="Picture 5" descr="modelo de ptolomeu"/>
          <p:cNvPicPr>
            <a:picLocks noGrp="1" noChangeAspect="1" noChangeArrowheads="1"/>
          </p:cNvPicPr>
          <p:nvPr>
            <p:ph/>
          </p:nvPr>
        </p:nvPicPr>
        <p:blipFill>
          <a:blip r:embed="rId3" cstate="print"/>
          <a:srcRect/>
          <a:stretch>
            <a:fillRect/>
          </a:stretch>
        </p:blipFill>
        <p:spPr>
          <a:xfrm>
            <a:off x="2302669" y="2133600"/>
            <a:ext cx="4538662" cy="4724400"/>
          </a:xfrm>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084507" y="2967335"/>
            <a:ext cx="6974986" cy="923330"/>
          </a:xfrm>
          <a:prstGeom prst="rect">
            <a:avLst/>
          </a:prstGeom>
          <a:ln>
            <a:solidFill>
              <a:srgbClr val="3788FF"/>
            </a:solidFill>
          </a:ln>
          <a:effectLst>
            <a:glow rad="139700">
              <a:schemeClr val="accent2">
                <a:satMod val="175000"/>
                <a:alpha val="40000"/>
              </a:schemeClr>
            </a:glow>
            <a:innerShdw blurRad="63500" dist="50800" dir="13500000">
              <a:prstClr val="black">
                <a:alpha val="50000"/>
              </a:prstClr>
            </a:innerShdw>
          </a:effectLst>
        </p:spPr>
        <p:style>
          <a:lnRef idx="0">
            <a:scrgbClr r="0" g="0" b="0"/>
          </a:lnRef>
          <a:fillRef idx="1003">
            <a:schemeClr val="lt1"/>
          </a:fillRef>
          <a:effectRef idx="0">
            <a:scrgbClr r="0" g="0" b="0"/>
          </a:effectRef>
          <a:fontRef idx="major"/>
        </p:style>
        <p:txBody>
          <a:bodyPr wrap="none" lIns="91440" tIns="45720" rIns="91440" bIns="45720">
            <a:spAutoFit/>
          </a:bodyPr>
          <a:lstStyle/>
          <a:p>
            <a:pPr algn="ctr"/>
            <a:r>
              <a:rPr lang="pt-BR"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Final da Parte </a:t>
            </a:r>
            <a:r>
              <a:rPr lang="pt-BR"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50800" dist="38100" algn="l" rotWithShape="0">
                    <a:srgbClr val="69D8FF">
                      <a:alpha val="40000"/>
                    </a:srgbClr>
                  </a:outerShdw>
                </a:effectLst>
              </a:rPr>
              <a:t>01/02</a:t>
            </a:r>
            <a:endParaRPr lang="pt-BR"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50800" dist="38100" algn="l" rotWithShape="0">
                  <a:srgbClr val="69D8FF">
                    <a:alpha val="40000"/>
                  </a:srgbClr>
                </a:outerShdw>
              </a:effectLst>
            </a:endParaRPr>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817948" y="332656"/>
            <a:ext cx="5508104" cy="548680"/>
          </a:xfrm>
        </p:spPr>
        <p:txBody>
          <a:bodyPr/>
          <a:lstStyle/>
          <a:p>
            <a:pPr>
              <a:lnSpc>
                <a:spcPct val="90000"/>
              </a:lnSpc>
              <a:buFontTx/>
              <a:buNone/>
            </a:pPr>
            <a:r>
              <a:rPr lang="pt-BR" sz="2400" dirty="0" smtClean="0">
                <a:solidFill>
                  <a:srgbClr val="FFC000"/>
                </a:solidFill>
              </a:rPr>
              <a:t>Solar Dynamics </a:t>
            </a:r>
            <a:r>
              <a:rPr lang="pt-BR" sz="2400" dirty="0" err="1" smtClean="0">
                <a:solidFill>
                  <a:srgbClr val="FFC000"/>
                </a:solidFill>
              </a:rPr>
              <a:t>Observatory</a:t>
            </a:r>
            <a:r>
              <a:rPr lang="pt-BR" sz="2400" dirty="0" smtClean="0">
                <a:solidFill>
                  <a:srgbClr val="FFC000"/>
                </a:solidFill>
              </a:rPr>
              <a:t> - SDO</a:t>
            </a:r>
            <a:endParaRPr lang="pt-BR" sz="2400" dirty="0">
              <a:solidFill>
                <a:srgbClr val="FFC000"/>
              </a:solidFill>
            </a:endParaRPr>
          </a:p>
        </p:txBody>
      </p:sp>
      <p:pic>
        <p:nvPicPr>
          <p:cNvPr id="3" name="NASA SDO Three Years of Sun in Three Minut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307865" y="1340768"/>
            <a:ext cx="8528270" cy="479715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7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p:cTn id="12"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51520" y="620688"/>
            <a:ext cx="8712968" cy="6370975"/>
          </a:xfrm>
          <a:prstGeom prst="rect">
            <a:avLst/>
          </a:prstGeom>
          <a:noFill/>
        </p:spPr>
        <p:txBody>
          <a:bodyPr wrap="square" rtlCol="0">
            <a:spAutoFit/>
          </a:bodyPr>
          <a:lstStyle/>
          <a:p>
            <a:pPr algn="just"/>
            <a:r>
              <a:rPr lang="pt-BR" sz="2400" dirty="0" smtClean="0">
                <a:solidFill>
                  <a:srgbClr val="FFC000"/>
                </a:solidFill>
              </a:rPr>
              <a:t>Observatórios Solares Espaciais</a:t>
            </a:r>
          </a:p>
          <a:p>
            <a:pPr algn="just"/>
            <a:endParaRPr lang="pt-BR" dirty="0" smtClean="0">
              <a:solidFill>
                <a:srgbClr val="FFC000"/>
              </a:solidFill>
            </a:endParaRPr>
          </a:p>
          <a:p>
            <a:pPr algn="l"/>
            <a:r>
              <a:rPr lang="pt-BR" sz="2400" dirty="0" smtClean="0">
                <a:solidFill>
                  <a:srgbClr val="FFC000"/>
                </a:solidFill>
              </a:rPr>
              <a:t>HELIOS-A (1974); HELIOS-B (1976);  ISEE-3 (1978);  Ulysses (1990);  </a:t>
            </a:r>
            <a:r>
              <a:rPr lang="pt-BR" sz="2400" dirty="0" err="1" smtClean="0">
                <a:solidFill>
                  <a:srgbClr val="FFC000"/>
                </a:solidFill>
              </a:rPr>
              <a:t>Yohkoh</a:t>
            </a:r>
            <a:r>
              <a:rPr lang="pt-BR" sz="2400" dirty="0" smtClean="0">
                <a:solidFill>
                  <a:srgbClr val="FFC000"/>
                </a:solidFill>
              </a:rPr>
              <a:t> (1991)</a:t>
            </a:r>
          </a:p>
          <a:p>
            <a:pPr algn="l"/>
            <a:endParaRPr lang="pt-BR" sz="2400" dirty="0" smtClean="0">
              <a:solidFill>
                <a:srgbClr val="FFC000"/>
              </a:solidFill>
            </a:endParaRPr>
          </a:p>
          <a:p>
            <a:pPr algn="l"/>
            <a:r>
              <a:rPr lang="pt-BR" sz="2400" dirty="0" smtClean="0">
                <a:solidFill>
                  <a:srgbClr val="FFC000"/>
                </a:solidFill>
              </a:rPr>
              <a:t>WIND (1994);  SOHO (1995);  ACE (1997); TRACE (1998) GENESIS (2001);  HINODE (2006); </a:t>
            </a:r>
          </a:p>
          <a:p>
            <a:pPr algn="l"/>
            <a:endParaRPr lang="pt-BR" sz="2400" dirty="0" smtClean="0">
              <a:solidFill>
                <a:srgbClr val="FFC000"/>
              </a:solidFill>
            </a:endParaRPr>
          </a:p>
          <a:p>
            <a:pPr algn="l"/>
            <a:r>
              <a:rPr lang="pt-BR" sz="2400" dirty="0" smtClean="0">
                <a:solidFill>
                  <a:srgbClr val="FFC000"/>
                </a:solidFill>
              </a:rPr>
              <a:t>STEREO (2006); Solar Dynamics </a:t>
            </a:r>
            <a:r>
              <a:rPr lang="pt-BR" sz="2400" dirty="0" err="1" smtClean="0">
                <a:solidFill>
                  <a:srgbClr val="FFC000"/>
                </a:solidFill>
              </a:rPr>
              <a:t>Observatory</a:t>
            </a:r>
            <a:r>
              <a:rPr lang="pt-BR" sz="2400" dirty="0" smtClean="0">
                <a:solidFill>
                  <a:srgbClr val="FFC000"/>
                </a:solidFill>
              </a:rPr>
              <a:t> (2010);  PICARD (2010);  </a:t>
            </a:r>
          </a:p>
          <a:p>
            <a:pPr algn="l"/>
            <a:endParaRPr lang="pt-BR" sz="2400" dirty="0" smtClean="0">
              <a:solidFill>
                <a:srgbClr val="FFC000"/>
              </a:solidFill>
            </a:endParaRPr>
          </a:p>
          <a:p>
            <a:pPr algn="l"/>
            <a:r>
              <a:rPr lang="pt-BR" sz="2400" dirty="0" smtClean="0">
                <a:solidFill>
                  <a:srgbClr val="FFC000"/>
                </a:solidFill>
              </a:rPr>
              <a:t>IRIS (2013);  DSCOVR (2015); Parker Solar </a:t>
            </a:r>
            <a:r>
              <a:rPr lang="pt-BR" sz="2400" dirty="0" err="1" smtClean="0">
                <a:solidFill>
                  <a:srgbClr val="FFC000"/>
                </a:solidFill>
              </a:rPr>
              <a:t>Probe</a:t>
            </a:r>
            <a:r>
              <a:rPr lang="pt-BR" sz="2400" dirty="0" smtClean="0">
                <a:solidFill>
                  <a:srgbClr val="FFC000"/>
                </a:solidFill>
              </a:rPr>
              <a:t> (2018)</a:t>
            </a:r>
          </a:p>
          <a:p>
            <a:pPr algn="l"/>
            <a:endParaRPr lang="pt-BR" sz="2400" dirty="0" smtClean="0">
              <a:solidFill>
                <a:srgbClr val="FFC000"/>
              </a:solidFill>
            </a:endParaRPr>
          </a:p>
          <a:p>
            <a:pPr algn="l"/>
            <a:r>
              <a:rPr lang="pt-BR" sz="2400" dirty="0" smtClean="0">
                <a:solidFill>
                  <a:srgbClr val="FFC000"/>
                </a:solidFill>
              </a:rPr>
              <a:t>Futuras</a:t>
            </a:r>
          </a:p>
          <a:p>
            <a:pPr algn="l"/>
            <a:endParaRPr lang="pt-BR" sz="2400" dirty="0" smtClean="0">
              <a:solidFill>
                <a:srgbClr val="FFC000"/>
              </a:solidFill>
            </a:endParaRPr>
          </a:p>
          <a:p>
            <a:pPr algn="l"/>
            <a:r>
              <a:rPr lang="pt-BR" sz="2400" dirty="0" smtClean="0">
                <a:solidFill>
                  <a:srgbClr val="FFC000"/>
                </a:solidFill>
              </a:rPr>
              <a:t>Adytia-L1(2020); </a:t>
            </a:r>
            <a:r>
              <a:rPr lang="pt-BR" sz="2400" dirty="0" err="1" smtClean="0">
                <a:solidFill>
                  <a:srgbClr val="FFC000"/>
                </a:solidFill>
              </a:rPr>
              <a:t>SolO</a:t>
            </a:r>
            <a:r>
              <a:rPr lang="pt-BR" sz="2400" dirty="0" smtClean="0">
                <a:solidFill>
                  <a:srgbClr val="FFC000"/>
                </a:solidFill>
              </a:rPr>
              <a:t> (2020); </a:t>
            </a:r>
          </a:p>
          <a:p>
            <a:endParaRPr lang="pt-BR" dirty="0" smtClean="0">
              <a:solidFill>
                <a:srgbClr val="FFC000"/>
              </a:solidFill>
            </a:endParaRPr>
          </a:p>
          <a:p>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5516" y="260648"/>
            <a:ext cx="8712968" cy="1815882"/>
          </a:xfrm>
          <a:prstGeom prst="rect">
            <a:avLst/>
          </a:prstGeom>
          <a:noFill/>
        </p:spPr>
        <p:txBody>
          <a:bodyPr wrap="square" rtlCol="0">
            <a:spAutoFit/>
          </a:bodyPr>
          <a:lstStyle/>
          <a:p>
            <a:pPr algn="just"/>
            <a:r>
              <a:rPr lang="pt-BR" sz="2400" dirty="0" smtClean="0">
                <a:solidFill>
                  <a:srgbClr val="FFC000"/>
                </a:solidFill>
              </a:rPr>
              <a:t>Observatórios Solares Espaciais</a:t>
            </a:r>
          </a:p>
          <a:p>
            <a:pPr algn="just"/>
            <a:endParaRPr lang="pt-BR" dirty="0" smtClean="0">
              <a:solidFill>
                <a:srgbClr val="FFC000"/>
              </a:solidFill>
            </a:endParaRPr>
          </a:p>
          <a:p>
            <a:pPr algn="l"/>
            <a:r>
              <a:rPr lang="pt-BR" sz="2400" dirty="0" smtClean="0">
                <a:solidFill>
                  <a:srgbClr val="FFC000"/>
                </a:solidFill>
              </a:rPr>
              <a:t>SOHO (1995)</a:t>
            </a:r>
          </a:p>
          <a:p>
            <a:pPr algn="l"/>
            <a:r>
              <a:rPr lang="pt-BR" sz="2400" dirty="0" err="1" smtClean="0">
                <a:solidFill>
                  <a:srgbClr val="FFC000"/>
                </a:solidFill>
              </a:rPr>
              <a:t>Stereo</a:t>
            </a:r>
            <a:r>
              <a:rPr lang="pt-BR" sz="2400" dirty="0" smtClean="0">
                <a:solidFill>
                  <a:srgbClr val="FFC000"/>
                </a:solidFill>
              </a:rPr>
              <a:t> (2006)</a:t>
            </a:r>
          </a:p>
          <a:p>
            <a:pPr algn="l"/>
            <a:r>
              <a:rPr lang="pt-BR" sz="2400" dirty="0" smtClean="0">
                <a:solidFill>
                  <a:srgbClr val="FFC000"/>
                </a:solidFill>
              </a:rPr>
              <a:t>Solar Dynamics </a:t>
            </a:r>
            <a:r>
              <a:rPr lang="pt-BR" sz="2400" dirty="0" err="1" smtClean="0">
                <a:solidFill>
                  <a:srgbClr val="FFC000"/>
                </a:solidFill>
              </a:rPr>
              <a:t>Observatory</a:t>
            </a:r>
            <a:r>
              <a:rPr lang="pt-BR" sz="2400" dirty="0" smtClean="0">
                <a:solidFill>
                  <a:srgbClr val="FFC000"/>
                </a:solidFill>
              </a:rPr>
              <a:t> (2010)</a:t>
            </a:r>
            <a:endParaRPr lang="pt-BR" dirty="0">
              <a:solidFill>
                <a:srgbClr val="FFC000"/>
              </a:solidFill>
            </a:endParaRPr>
          </a:p>
        </p:txBody>
      </p:sp>
      <p:pic>
        <p:nvPicPr>
          <p:cNvPr id="144386" name="Picture 2" descr="http://sdo.gsfc.nasa.gov/assets/img/site/resolution_comparison.jpg"/>
          <p:cNvPicPr>
            <a:picLocks noChangeAspect="1" noChangeArrowheads="1"/>
          </p:cNvPicPr>
          <p:nvPr/>
        </p:nvPicPr>
        <p:blipFill>
          <a:blip r:embed="rId3" cstate="print"/>
          <a:srcRect/>
          <a:stretch>
            <a:fillRect/>
          </a:stretch>
        </p:blipFill>
        <p:spPr bwMode="auto">
          <a:xfrm>
            <a:off x="0" y="2996952"/>
            <a:ext cx="9144000" cy="3045024"/>
          </a:xfrm>
          <a:prstGeom prst="rect">
            <a:avLst/>
          </a:prstGeom>
          <a:noFill/>
        </p:spPr>
      </p:pic>
      <p:sp>
        <p:nvSpPr>
          <p:cNvPr id="4" name="CaixaDeTexto 3"/>
          <p:cNvSpPr txBox="1"/>
          <p:nvPr/>
        </p:nvSpPr>
        <p:spPr>
          <a:xfrm>
            <a:off x="2663788" y="2564904"/>
            <a:ext cx="3816424" cy="461665"/>
          </a:xfrm>
          <a:prstGeom prst="rect">
            <a:avLst/>
          </a:prstGeom>
          <a:noFill/>
        </p:spPr>
        <p:txBody>
          <a:bodyPr wrap="square" rtlCol="0">
            <a:spAutoFit/>
          </a:bodyPr>
          <a:lstStyle/>
          <a:p>
            <a:r>
              <a:rPr lang="pt-BR" sz="2400" dirty="0" smtClean="0">
                <a:solidFill>
                  <a:srgbClr val="FFFF00"/>
                </a:solidFill>
              </a:rPr>
              <a:t>Uma imagem a cada:</a:t>
            </a:r>
            <a:endParaRPr lang="pt-BR" sz="2400" dirty="0">
              <a:solidFill>
                <a:srgbClr val="FFFF00"/>
              </a:solidFill>
            </a:endParaRPr>
          </a:p>
        </p:txBody>
      </p:sp>
      <p:sp>
        <p:nvSpPr>
          <p:cNvPr id="5" name="CaixaDeTexto 4"/>
          <p:cNvSpPr txBox="1"/>
          <p:nvPr/>
        </p:nvSpPr>
        <p:spPr>
          <a:xfrm>
            <a:off x="755576" y="5877272"/>
            <a:ext cx="1584176" cy="338554"/>
          </a:xfrm>
          <a:prstGeom prst="rect">
            <a:avLst/>
          </a:prstGeom>
          <a:noFill/>
        </p:spPr>
        <p:txBody>
          <a:bodyPr wrap="square" rtlCol="0">
            <a:spAutoFit/>
          </a:bodyPr>
          <a:lstStyle/>
          <a:p>
            <a:r>
              <a:rPr lang="pt-BR" dirty="0" smtClean="0">
                <a:solidFill>
                  <a:srgbClr val="FFFF00"/>
                </a:solidFill>
              </a:rPr>
              <a:t>12 minutos</a:t>
            </a:r>
            <a:endParaRPr lang="pt-BR" dirty="0">
              <a:solidFill>
                <a:srgbClr val="FFFF00"/>
              </a:solidFill>
            </a:endParaRPr>
          </a:p>
        </p:txBody>
      </p:sp>
      <p:sp>
        <p:nvSpPr>
          <p:cNvPr id="6" name="CaixaDeTexto 5"/>
          <p:cNvSpPr txBox="1"/>
          <p:nvPr/>
        </p:nvSpPr>
        <p:spPr>
          <a:xfrm>
            <a:off x="3599892" y="5877272"/>
            <a:ext cx="1944216" cy="338554"/>
          </a:xfrm>
          <a:prstGeom prst="rect">
            <a:avLst/>
          </a:prstGeom>
          <a:noFill/>
        </p:spPr>
        <p:txBody>
          <a:bodyPr wrap="square" rtlCol="0">
            <a:spAutoFit/>
          </a:bodyPr>
          <a:lstStyle/>
          <a:p>
            <a:r>
              <a:rPr lang="pt-BR" dirty="0" smtClean="0">
                <a:solidFill>
                  <a:srgbClr val="FFFF00"/>
                </a:solidFill>
              </a:rPr>
              <a:t>3 minutos</a:t>
            </a:r>
            <a:endParaRPr lang="pt-BR" dirty="0">
              <a:solidFill>
                <a:srgbClr val="FFFF00"/>
              </a:solidFill>
            </a:endParaRPr>
          </a:p>
        </p:txBody>
      </p:sp>
      <p:sp>
        <p:nvSpPr>
          <p:cNvPr id="7" name="CaixaDeTexto 6"/>
          <p:cNvSpPr txBox="1"/>
          <p:nvPr/>
        </p:nvSpPr>
        <p:spPr>
          <a:xfrm>
            <a:off x="6876256" y="5877272"/>
            <a:ext cx="1548680" cy="338554"/>
          </a:xfrm>
          <a:prstGeom prst="rect">
            <a:avLst/>
          </a:prstGeom>
          <a:noFill/>
        </p:spPr>
        <p:txBody>
          <a:bodyPr wrap="square" rtlCol="0">
            <a:spAutoFit/>
          </a:bodyPr>
          <a:lstStyle/>
          <a:p>
            <a:r>
              <a:rPr lang="pt-BR" dirty="0" smtClean="0">
                <a:solidFill>
                  <a:srgbClr val="FFFF00"/>
                </a:solidFill>
              </a:rPr>
              <a:t>1 segundo</a:t>
            </a:r>
            <a:endParaRPr lang="pt-BR" dirty="0">
              <a:solidFill>
                <a:srgbClr val="FFFF00"/>
              </a:solidFill>
            </a:endParaRPr>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42714" y="1844824"/>
            <a:ext cx="8258572" cy="2526432"/>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919945" y="188640"/>
            <a:ext cx="3304110" cy="584775"/>
          </a:xfrm>
          <a:prstGeom prst="rect">
            <a:avLst/>
          </a:prstGeom>
        </p:spPr>
        <p:txBody>
          <a:bodyPr wrap="none">
            <a:spAutoFit/>
          </a:bodyPr>
          <a:lstStyle/>
          <a:p>
            <a:r>
              <a:rPr lang="pt-BR" sz="3200" i="1" dirty="0" smtClean="0">
                <a:solidFill>
                  <a:srgbClr val="FFC000"/>
                </a:solidFill>
              </a:rPr>
              <a:t>Espectro do Sol</a:t>
            </a:r>
            <a:endParaRPr lang="pt-BR" sz="3200" dirty="0">
              <a:solidFill>
                <a:srgbClr val="FFC000"/>
              </a:solidFill>
            </a:endParaRPr>
          </a:p>
        </p:txBody>
      </p:sp>
      <p:pic>
        <p:nvPicPr>
          <p:cNvPr id="4" name="Imagem 3" descr="sun_spectrum.jpg"/>
          <p:cNvPicPr>
            <a:picLocks noChangeAspect="1"/>
          </p:cNvPicPr>
          <p:nvPr/>
        </p:nvPicPr>
        <p:blipFill>
          <a:blip r:embed="rId3" cstate="print"/>
          <a:stretch>
            <a:fillRect/>
          </a:stretch>
        </p:blipFill>
        <p:spPr>
          <a:xfrm>
            <a:off x="0" y="762000"/>
            <a:ext cx="9144000" cy="6096000"/>
          </a:xfrm>
          <a:prstGeom prst="rect">
            <a:avLst/>
          </a:prstGeom>
        </p:spPr>
      </p:pic>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473096" y="2758108"/>
            <a:ext cx="8197808" cy="4099892"/>
          </a:xfrm>
          <a:prstGeom prst="rect">
            <a:avLst/>
          </a:prstGeom>
          <a:noFill/>
          <a:ln w="9525">
            <a:noFill/>
            <a:miter lim="800000"/>
            <a:headEnd/>
            <a:tailEnd/>
          </a:ln>
        </p:spPr>
      </p:pic>
      <p:sp>
        <p:nvSpPr>
          <p:cNvPr id="3" name="Rectangle 2"/>
          <p:cNvSpPr>
            <a:spLocks noGrp="1" noChangeArrowheads="1"/>
          </p:cNvSpPr>
          <p:nvPr>
            <p:ph type="title"/>
          </p:nvPr>
        </p:nvSpPr>
        <p:spPr>
          <a:xfrm>
            <a:off x="179512" y="193204"/>
            <a:ext cx="8964488" cy="952500"/>
          </a:xfrm>
        </p:spPr>
        <p:txBody>
          <a:bodyPr/>
          <a:lstStyle/>
          <a:p>
            <a:pPr algn="l" eaLnBrk="1" hangingPunct="1"/>
            <a:r>
              <a:rPr lang="pt-BR" dirty="0" smtClean="0">
                <a:solidFill>
                  <a:srgbClr val="FBFF49"/>
                </a:solidFill>
              </a:rPr>
              <a:t>Características </a:t>
            </a:r>
            <a:r>
              <a:rPr lang="pt-BR" sz="2400" dirty="0" smtClean="0">
                <a:solidFill>
                  <a:srgbClr val="FBFF49"/>
                </a:solidFill>
              </a:rPr>
              <a:t>(cerca 67 elementos químicos)</a:t>
            </a:r>
            <a:endParaRPr lang="en-US" sz="4800" dirty="0" smtClean="0">
              <a:solidFill>
                <a:srgbClr val="FBFF49"/>
              </a:solidFill>
            </a:endParaRPr>
          </a:p>
        </p:txBody>
      </p:sp>
      <p:graphicFrame>
        <p:nvGraphicFramePr>
          <p:cNvPr id="4" name="Tabela 3"/>
          <p:cNvGraphicFramePr>
            <a:graphicFrameLocks noGrp="1"/>
          </p:cNvGraphicFramePr>
          <p:nvPr/>
        </p:nvGraphicFramePr>
        <p:xfrm>
          <a:off x="1403648" y="1169134"/>
          <a:ext cx="5472609" cy="4888084"/>
        </p:xfrm>
        <a:graphic>
          <a:graphicData uri="http://schemas.openxmlformats.org/drawingml/2006/table">
            <a:tbl>
              <a:tblPr>
                <a:effectLst>
                  <a:outerShdw blurRad="50800" dist="38100" dir="16200000" rotWithShape="0">
                    <a:prstClr val="black">
                      <a:alpha val="40000"/>
                    </a:prstClr>
                  </a:outerShdw>
                </a:effectLst>
              </a:tblPr>
              <a:tblGrid>
                <a:gridCol w="1924783">
                  <a:extLst>
                    <a:ext uri="{9D8B030D-6E8A-4147-A177-3AD203B41FA5}">
                      <a16:colId xmlns:a16="http://schemas.microsoft.com/office/drawing/2014/main" val="20000"/>
                    </a:ext>
                  </a:extLst>
                </a:gridCol>
                <a:gridCol w="1803689">
                  <a:extLst>
                    <a:ext uri="{9D8B030D-6E8A-4147-A177-3AD203B41FA5}">
                      <a16:colId xmlns:a16="http://schemas.microsoft.com/office/drawing/2014/main" val="20001"/>
                    </a:ext>
                  </a:extLst>
                </a:gridCol>
                <a:gridCol w="1744137">
                  <a:extLst>
                    <a:ext uri="{9D8B030D-6E8A-4147-A177-3AD203B41FA5}">
                      <a16:colId xmlns:a16="http://schemas.microsoft.com/office/drawing/2014/main" val="20002"/>
                    </a:ext>
                  </a:extLst>
                </a:gridCol>
              </a:tblGrid>
              <a:tr h="1216702">
                <a:tc>
                  <a:txBody>
                    <a:bodyPr/>
                    <a:lstStyle/>
                    <a:p>
                      <a:pPr algn="ctr"/>
                      <a:r>
                        <a:rPr lang="pt-BR" sz="2000" b="1" dirty="0" smtClean="0">
                          <a:solidFill>
                            <a:srgbClr val="FFFF00"/>
                          </a:solidFill>
                        </a:rPr>
                        <a:t>Elemento</a:t>
                      </a:r>
                      <a:endParaRPr lang="pt-BR" sz="2000" b="1" dirty="0">
                        <a:solidFill>
                          <a:srgbClr val="FFFF00"/>
                        </a:solidFill>
                      </a:endParaRPr>
                    </a:p>
                  </a:txBody>
                  <a:tcPr marL="56444" marR="56444" marT="28222" marB="28222" anchor="ctr">
                    <a:lnL>
                      <a:noFill/>
                    </a:lnL>
                    <a:lnR>
                      <a:noFill/>
                    </a:lnR>
                    <a:lnT>
                      <a:noFill/>
                    </a:lnT>
                    <a:lnB>
                      <a:noFill/>
                    </a:lnB>
                    <a:noFill/>
                  </a:tcPr>
                </a:tc>
                <a:tc>
                  <a:txBody>
                    <a:bodyPr/>
                    <a:lstStyle/>
                    <a:p>
                      <a:pPr algn="ctr"/>
                      <a:r>
                        <a:rPr lang="pt-BR" sz="2000" b="1" dirty="0" smtClean="0">
                          <a:solidFill>
                            <a:srgbClr val="FFFF00"/>
                          </a:solidFill>
                        </a:rPr>
                        <a:t>Abundância </a:t>
                      </a:r>
                    </a:p>
                    <a:p>
                      <a:pPr algn="ctr"/>
                      <a:r>
                        <a:rPr lang="pt-BR" sz="2000" b="1" dirty="0" smtClean="0">
                          <a:solidFill>
                            <a:srgbClr val="FFFF00"/>
                          </a:solidFill>
                        </a:rPr>
                        <a:t>(% do  total de número de átomos)</a:t>
                      </a:r>
                      <a:endParaRPr lang="pt-BR" sz="2000" b="1" dirty="0">
                        <a:solidFill>
                          <a:srgbClr val="FFFF00"/>
                        </a:solidFill>
                      </a:endParaRPr>
                    </a:p>
                  </a:txBody>
                  <a:tcPr marL="56444" marR="56444" marT="28222" marB="28222" anchor="ctr">
                    <a:lnL>
                      <a:noFill/>
                    </a:lnL>
                    <a:lnR>
                      <a:noFill/>
                    </a:lnR>
                    <a:lnT>
                      <a:noFill/>
                    </a:lnT>
                    <a:lnB>
                      <a:noFill/>
                    </a:lnB>
                    <a:noFill/>
                  </a:tcPr>
                </a:tc>
                <a:tc>
                  <a:txBody>
                    <a:bodyPr/>
                    <a:lstStyle/>
                    <a:p>
                      <a:pPr algn="ctr"/>
                      <a:r>
                        <a:rPr lang="pt-BR" sz="2000" b="1" dirty="0" smtClean="0">
                          <a:solidFill>
                            <a:srgbClr val="FFFF00"/>
                          </a:solidFill>
                        </a:rPr>
                        <a:t>Abundância</a:t>
                      </a:r>
                    </a:p>
                    <a:p>
                      <a:pPr marL="0" marR="0" indent="0" algn="ctr" defTabSz="914400" rtl="0" eaLnBrk="1" fontAlgn="auto" latinLnBrk="0" hangingPunct="1">
                        <a:lnSpc>
                          <a:spcPct val="100000"/>
                        </a:lnSpc>
                        <a:spcBef>
                          <a:spcPts val="0"/>
                        </a:spcBef>
                        <a:spcAft>
                          <a:spcPts val="0"/>
                        </a:spcAft>
                        <a:buClrTx/>
                        <a:buSzTx/>
                        <a:buFontTx/>
                        <a:buNone/>
                        <a:tabLst/>
                        <a:defRPr/>
                      </a:pPr>
                      <a:r>
                        <a:rPr lang="pt-BR" sz="2000" b="1" dirty="0" smtClean="0">
                          <a:solidFill>
                            <a:srgbClr val="FFFF00"/>
                          </a:solidFill>
                        </a:rPr>
                        <a:t>(% do total de massa)</a:t>
                      </a:r>
                    </a:p>
                    <a:p>
                      <a:pPr algn="ctr"/>
                      <a:endParaRPr lang="pt-BR" sz="2000" b="1" dirty="0">
                        <a:solidFill>
                          <a:srgbClr val="FFFF00"/>
                        </a:solidFill>
                      </a:endParaRPr>
                    </a:p>
                  </a:txBody>
                  <a:tcPr marL="56444" marR="56444" marT="28222" marB="28222" anchor="ctr">
                    <a:lnL>
                      <a:noFill/>
                    </a:lnL>
                    <a:lnR>
                      <a:noFill/>
                    </a:lnR>
                    <a:lnT>
                      <a:noFill/>
                    </a:lnT>
                    <a:lnB>
                      <a:noFill/>
                    </a:lnB>
                    <a:noFill/>
                  </a:tcPr>
                </a:tc>
                <a:extLst>
                  <a:ext uri="{0D108BD9-81ED-4DB2-BD59-A6C34878D82A}">
                    <a16:rowId xmlns:a16="http://schemas.microsoft.com/office/drawing/2014/main" val="10000"/>
                  </a:ext>
                </a:extLst>
              </a:tr>
              <a:tr h="360783">
                <a:tc>
                  <a:txBody>
                    <a:bodyPr/>
                    <a:lstStyle/>
                    <a:p>
                      <a:pPr algn="ctr" fontAlgn="t"/>
                      <a:r>
                        <a:rPr lang="pt-BR" sz="2000" b="1" dirty="0" smtClean="0">
                          <a:solidFill>
                            <a:srgbClr val="FFFF00"/>
                          </a:solidFill>
                        </a:rPr>
                        <a:t>Hidrogênio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91.2</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71.0</a:t>
                      </a:r>
                    </a:p>
                  </a:txBody>
                  <a:tcPr marL="56444" marR="56444" marT="28222" marB="28222">
                    <a:lnL>
                      <a:noFill/>
                    </a:lnL>
                    <a:lnR>
                      <a:noFill/>
                    </a:lnR>
                    <a:lnT>
                      <a:noFill/>
                    </a:lnT>
                    <a:lnB>
                      <a:noFill/>
                    </a:lnB>
                    <a:noFill/>
                  </a:tcPr>
                </a:tc>
                <a:extLst>
                  <a:ext uri="{0D108BD9-81ED-4DB2-BD59-A6C34878D82A}">
                    <a16:rowId xmlns:a16="http://schemas.microsoft.com/office/drawing/2014/main" val="10001"/>
                  </a:ext>
                </a:extLst>
              </a:tr>
              <a:tr h="360783">
                <a:tc>
                  <a:txBody>
                    <a:bodyPr/>
                    <a:lstStyle/>
                    <a:p>
                      <a:pPr algn="ctr" fontAlgn="t"/>
                      <a:r>
                        <a:rPr lang="pt-BR" sz="2000" b="1" dirty="0" smtClean="0">
                          <a:solidFill>
                            <a:srgbClr val="FFFF00"/>
                          </a:solidFill>
                        </a:rPr>
                        <a:t>Hélio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8.7</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27.1</a:t>
                      </a:r>
                    </a:p>
                  </a:txBody>
                  <a:tcPr marL="56444" marR="56444" marT="28222" marB="28222">
                    <a:lnL>
                      <a:noFill/>
                    </a:lnL>
                    <a:lnR>
                      <a:noFill/>
                    </a:lnR>
                    <a:lnT>
                      <a:noFill/>
                    </a:lnT>
                    <a:lnB>
                      <a:noFill/>
                    </a:lnB>
                    <a:noFill/>
                  </a:tcPr>
                </a:tc>
                <a:extLst>
                  <a:ext uri="{0D108BD9-81ED-4DB2-BD59-A6C34878D82A}">
                    <a16:rowId xmlns:a16="http://schemas.microsoft.com/office/drawing/2014/main" val="10002"/>
                  </a:ext>
                </a:extLst>
              </a:tr>
              <a:tr h="360783">
                <a:tc>
                  <a:txBody>
                    <a:bodyPr/>
                    <a:lstStyle/>
                    <a:p>
                      <a:pPr algn="ctr" fontAlgn="t"/>
                      <a:r>
                        <a:rPr lang="pt-BR" sz="2000" b="1" dirty="0" smtClean="0">
                          <a:solidFill>
                            <a:srgbClr val="FFFF00"/>
                          </a:solidFill>
                        </a:rPr>
                        <a:t>Oxigênio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0.078</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0.97</a:t>
                      </a:r>
                    </a:p>
                  </a:txBody>
                  <a:tcPr marL="56444" marR="56444" marT="28222" marB="28222">
                    <a:lnL>
                      <a:noFill/>
                    </a:lnL>
                    <a:lnR>
                      <a:noFill/>
                    </a:lnR>
                    <a:lnT>
                      <a:noFill/>
                    </a:lnT>
                    <a:lnB>
                      <a:noFill/>
                    </a:lnB>
                    <a:noFill/>
                  </a:tcPr>
                </a:tc>
                <a:extLst>
                  <a:ext uri="{0D108BD9-81ED-4DB2-BD59-A6C34878D82A}">
                    <a16:rowId xmlns:a16="http://schemas.microsoft.com/office/drawing/2014/main" val="10003"/>
                  </a:ext>
                </a:extLst>
              </a:tr>
              <a:tr h="360783">
                <a:tc>
                  <a:txBody>
                    <a:bodyPr/>
                    <a:lstStyle/>
                    <a:p>
                      <a:pPr algn="ctr" fontAlgn="t"/>
                      <a:r>
                        <a:rPr lang="pt-BR" sz="2000" b="1" dirty="0" smtClean="0">
                          <a:solidFill>
                            <a:srgbClr val="FFFF00"/>
                          </a:solidFill>
                        </a:rPr>
                        <a:t>Carbono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0.043</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0.40</a:t>
                      </a:r>
                    </a:p>
                  </a:txBody>
                  <a:tcPr marL="56444" marR="56444" marT="28222" marB="28222">
                    <a:lnL>
                      <a:noFill/>
                    </a:lnL>
                    <a:lnR>
                      <a:noFill/>
                    </a:lnR>
                    <a:lnT>
                      <a:noFill/>
                    </a:lnT>
                    <a:lnB>
                      <a:noFill/>
                    </a:lnB>
                    <a:noFill/>
                  </a:tcPr>
                </a:tc>
                <a:extLst>
                  <a:ext uri="{0D108BD9-81ED-4DB2-BD59-A6C34878D82A}">
                    <a16:rowId xmlns:a16="http://schemas.microsoft.com/office/drawing/2014/main" val="10004"/>
                  </a:ext>
                </a:extLst>
              </a:tr>
              <a:tr h="360783">
                <a:tc>
                  <a:txBody>
                    <a:bodyPr/>
                    <a:lstStyle/>
                    <a:p>
                      <a:pPr algn="ctr" fontAlgn="t"/>
                      <a:r>
                        <a:rPr lang="pt-BR" sz="2000" b="1" dirty="0" smtClean="0">
                          <a:solidFill>
                            <a:srgbClr val="FFFF00"/>
                          </a:solidFill>
                        </a:rPr>
                        <a:t>Nitrogênio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0.0088</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0.096</a:t>
                      </a:r>
                    </a:p>
                  </a:txBody>
                  <a:tcPr marL="56444" marR="56444" marT="28222" marB="28222">
                    <a:lnL>
                      <a:noFill/>
                    </a:lnL>
                    <a:lnR>
                      <a:noFill/>
                    </a:lnR>
                    <a:lnT>
                      <a:noFill/>
                    </a:lnT>
                    <a:lnB>
                      <a:noFill/>
                    </a:lnB>
                    <a:noFill/>
                  </a:tcPr>
                </a:tc>
                <a:extLst>
                  <a:ext uri="{0D108BD9-81ED-4DB2-BD59-A6C34878D82A}">
                    <a16:rowId xmlns:a16="http://schemas.microsoft.com/office/drawing/2014/main" val="10005"/>
                  </a:ext>
                </a:extLst>
              </a:tr>
              <a:tr h="360783">
                <a:tc>
                  <a:txBody>
                    <a:bodyPr/>
                    <a:lstStyle/>
                    <a:p>
                      <a:pPr algn="ctr" fontAlgn="t"/>
                      <a:r>
                        <a:rPr lang="pt-BR" sz="2000" b="1" dirty="0" err="1" smtClean="0">
                          <a:solidFill>
                            <a:srgbClr val="FFFF00"/>
                          </a:solidFill>
                        </a:rPr>
                        <a:t>Silicío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0.0045</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0.099</a:t>
                      </a:r>
                    </a:p>
                  </a:txBody>
                  <a:tcPr marL="56444" marR="56444" marT="28222" marB="28222">
                    <a:lnL>
                      <a:noFill/>
                    </a:lnL>
                    <a:lnR>
                      <a:noFill/>
                    </a:lnR>
                    <a:lnT>
                      <a:noFill/>
                    </a:lnT>
                    <a:lnB>
                      <a:noFill/>
                    </a:lnB>
                    <a:noFill/>
                  </a:tcPr>
                </a:tc>
                <a:extLst>
                  <a:ext uri="{0D108BD9-81ED-4DB2-BD59-A6C34878D82A}">
                    <a16:rowId xmlns:a16="http://schemas.microsoft.com/office/drawing/2014/main" val="10006"/>
                  </a:ext>
                </a:extLst>
              </a:tr>
              <a:tr h="360783">
                <a:tc>
                  <a:txBody>
                    <a:bodyPr/>
                    <a:lstStyle/>
                    <a:p>
                      <a:pPr algn="ctr" fontAlgn="t"/>
                      <a:r>
                        <a:rPr lang="pt-BR" sz="2000" b="1" dirty="0" smtClean="0">
                          <a:solidFill>
                            <a:srgbClr val="FFFF00"/>
                          </a:solidFill>
                        </a:rPr>
                        <a:t>Magnésio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0.0038</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0.076</a:t>
                      </a:r>
                    </a:p>
                  </a:txBody>
                  <a:tcPr marL="56444" marR="56444" marT="28222" marB="28222">
                    <a:lnL>
                      <a:noFill/>
                    </a:lnL>
                    <a:lnR>
                      <a:noFill/>
                    </a:lnR>
                    <a:lnT>
                      <a:noFill/>
                    </a:lnT>
                    <a:lnB>
                      <a:noFill/>
                    </a:lnB>
                    <a:noFill/>
                  </a:tcPr>
                </a:tc>
                <a:extLst>
                  <a:ext uri="{0D108BD9-81ED-4DB2-BD59-A6C34878D82A}">
                    <a16:rowId xmlns:a16="http://schemas.microsoft.com/office/drawing/2014/main" val="10007"/>
                  </a:ext>
                </a:extLst>
              </a:tr>
              <a:tr h="360783">
                <a:tc>
                  <a:txBody>
                    <a:bodyPr/>
                    <a:lstStyle/>
                    <a:p>
                      <a:pPr algn="ctr" fontAlgn="t"/>
                      <a:r>
                        <a:rPr lang="pt-BR" sz="2000" b="1" dirty="0" err="1" smtClean="0">
                          <a:solidFill>
                            <a:srgbClr val="FFFF00"/>
                          </a:solidFill>
                        </a:rPr>
                        <a:t>Nêonio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0.0035</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0.058</a:t>
                      </a:r>
                    </a:p>
                  </a:txBody>
                  <a:tcPr marL="56444" marR="56444" marT="28222" marB="28222">
                    <a:lnL>
                      <a:noFill/>
                    </a:lnL>
                    <a:lnR>
                      <a:noFill/>
                    </a:lnR>
                    <a:lnT>
                      <a:noFill/>
                    </a:lnT>
                    <a:lnB>
                      <a:noFill/>
                    </a:lnB>
                    <a:noFill/>
                  </a:tcPr>
                </a:tc>
                <a:extLst>
                  <a:ext uri="{0D108BD9-81ED-4DB2-BD59-A6C34878D82A}">
                    <a16:rowId xmlns:a16="http://schemas.microsoft.com/office/drawing/2014/main" val="10008"/>
                  </a:ext>
                </a:extLst>
              </a:tr>
              <a:tr h="360783">
                <a:tc>
                  <a:txBody>
                    <a:bodyPr/>
                    <a:lstStyle/>
                    <a:p>
                      <a:pPr algn="ctr" fontAlgn="t"/>
                      <a:r>
                        <a:rPr lang="pt-BR" sz="2000" b="1" dirty="0" smtClean="0">
                          <a:solidFill>
                            <a:srgbClr val="FFFF00"/>
                          </a:solidFill>
                        </a:rPr>
                        <a:t>Ferro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0.030</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0.014</a:t>
                      </a:r>
                    </a:p>
                  </a:txBody>
                  <a:tcPr marL="56444" marR="56444" marT="28222" marB="28222">
                    <a:lnL>
                      <a:noFill/>
                    </a:lnL>
                    <a:lnR>
                      <a:noFill/>
                    </a:lnR>
                    <a:lnT>
                      <a:noFill/>
                    </a:lnT>
                    <a:lnB>
                      <a:noFill/>
                    </a:lnB>
                    <a:noFill/>
                  </a:tcPr>
                </a:tc>
                <a:extLst>
                  <a:ext uri="{0D108BD9-81ED-4DB2-BD59-A6C34878D82A}">
                    <a16:rowId xmlns:a16="http://schemas.microsoft.com/office/drawing/2014/main" val="10009"/>
                  </a:ext>
                </a:extLst>
              </a:tr>
              <a:tr h="360783">
                <a:tc>
                  <a:txBody>
                    <a:bodyPr/>
                    <a:lstStyle/>
                    <a:p>
                      <a:pPr algn="ctr" fontAlgn="t"/>
                      <a:r>
                        <a:rPr lang="pt-BR" sz="2000" b="1" dirty="0" smtClean="0">
                          <a:solidFill>
                            <a:srgbClr val="FFFF00"/>
                          </a:solidFill>
                        </a:rPr>
                        <a:t>Enxofre</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0.015</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0.040</a:t>
                      </a:r>
                    </a:p>
                  </a:txBody>
                  <a:tcPr marL="56444" marR="56444" marT="28222" marB="28222">
                    <a:lnL>
                      <a:noFill/>
                    </a:lnL>
                    <a:lnR>
                      <a:noFill/>
                    </a:lnR>
                    <a:lnT>
                      <a:noFill/>
                    </a:lnT>
                    <a:lnB>
                      <a:noFill/>
                    </a:lnB>
                    <a:noFill/>
                  </a:tcPr>
                </a:tc>
                <a:extLst>
                  <a:ext uri="{0D108BD9-81ED-4DB2-BD59-A6C34878D82A}">
                    <a16:rowId xmlns:a16="http://schemas.microsoft.com/office/drawing/2014/main" val="10010"/>
                  </a:ext>
                </a:extLst>
              </a:tr>
            </a:tbl>
          </a:graphicData>
        </a:graphic>
      </p:graphicFrame>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Sun_poster.svg.png"/>
          <p:cNvPicPr>
            <a:picLocks noChangeAspect="1"/>
          </p:cNvPicPr>
          <p:nvPr/>
        </p:nvPicPr>
        <p:blipFill>
          <a:blip r:embed="rId3" cstate="print"/>
          <a:stretch>
            <a:fillRect/>
          </a:stretch>
        </p:blipFill>
        <p:spPr>
          <a:xfrm>
            <a:off x="0" y="1628800"/>
            <a:ext cx="9144000" cy="4572000"/>
          </a:xfrm>
          <a:prstGeom prst="rect">
            <a:avLst/>
          </a:prstGeom>
        </p:spPr>
      </p:pic>
      <p:sp>
        <p:nvSpPr>
          <p:cNvPr id="3" name="CaixaDeTexto 2"/>
          <p:cNvSpPr txBox="1"/>
          <p:nvPr/>
        </p:nvSpPr>
        <p:spPr>
          <a:xfrm>
            <a:off x="1295636" y="404664"/>
            <a:ext cx="6552728" cy="830997"/>
          </a:xfrm>
          <a:prstGeom prst="rect">
            <a:avLst/>
          </a:prstGeom>
          <a:noFill/>
        </p:spPr>
        <p:txBody>
          <a:bodyPr wrap="square" rtlCol="0">
            <a:spAutoFit/>
          </a:bodyPr>
          <a:lstStyle/>
          <a:p>
            <a:r>
              <a:rPr lang="pt-BR" sz="4800" dirty="0" smtClean="0">
                <a:solidFill>
                  <a:srgbClr val="FFFF00"/>
                </a:solidFill>
              </a:rPr>
              <a:t>Estrutura do Sol</a:t>
            </a:r>
            <a:endParaRPr lang="pt-BR" sz="4800" dirty="0">
              <a:solidFill>
                <a:srgbClr val="FFFF00"/>
              </a:solidFill>
            </a:endParaRPr>
          </a:p>
        </p:txBody>
      </p:sp>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3230054362"/>
              </p:ext>
            </p:extLst>
          </p:nvPr>
        </p:nvGraphicFramePr>
        <p:xfrm>
          <a:off x="683568" y="332656"/>
          <a:ext cx="7056784" cy="6426686"/>
        </p:xfrm>
        <a:graphic>
          <a:graphicData uri="http://schemas.openxmlformats.org/drawingml/2006/table">
            <a:tbl>
              <a:tblPr/>
              <a:tblGrid>
                <a:gridCol w="3528392">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tblGrid>
              <a:tr h="852129">
                <a:tc>
                  <a:txBody>
                    <a:bodyPr/>
                    <a:lstStyle/>
                    <a:p>
                      <a:pPr algn="ctr"/>
                      <a:r>
                        <a:rPr lang="pt-BR" sz="1800" dirty="0" smtClean="0">
                          <a:solidFill>
                            <a:srgbClr val="FFFF00"/>
                          </a:solidFill>
                        </a:rPr>
                        <a:t>Estrutura Interna</a:t>
                      </a:r>
                      <a:endParaRPr lang="pt-BR" sz="1800" dirty="0">
                        <a:solidFill>
                          <a:srgbClr val="FFFF00"/>
                        </a:solidFill>
                      </a:endParaRPr>
                    </a:p>
                  </a:txBody>
                  <a:tcPr marL="6555" marR="6555" marT="3277" marB="3277" anchor="ctr">
                    <a:lnL>
                      <a:noFill/>
                    </a:lnL>
                    <a:lnR w="19050" cap="flat" cmpd="sng" algn="ctr">
                      <a:solidFill>
                        <a:schemeClr val="bg1"/>
                      </a:solidFill>
                      <a:prstDash val="solid"/>
                      <a:round/>
                      <a:headEnd type="none" w="med" len="med"/>
                      <a:tailEnd type="none" w="med" len="med"/>
                    </a:lnR>
                    <a:lnT>
                      <a:noFill/>
                    </a:lnT>
                    <a:lnB>
                      <a:noFill/>
                    </a:lnB>
                  </a:tcPr>
                </a:tc>
                <a:tc>
                  <a:txBody>
                    <a:bodyPr/>
                    <a:lstStyle/>
                    <a:p>
                      <a:pPr algn="l">
                        <a:buFont typeface="Arial"/>
                        <a:buChar char="•"/>
                      </a:pPr>
                      <a:r>
                        <a:rPr lang="fr-FR" sz="1800" dirty="0" smtClean="0">
                          <a:solidFill>
                            <a:srgbClr val="FFFF00"/>
                          </a:solidFill>
                        </a:rPr>
                        <a:t>Núcleo</a:t>
                      </a:r>
                      <a:endParaRPr lang="fr-FR" sz="1800" dirty="0">
                        <a:solidFill>
                          <a:srgbClr val="FFFF00"/>
                        </a:solidFill>
                      </a:endParaRPr>
                    </a:p>
                    <a:p>
                      <a:pPr algn="l">
                        <a:buFont typeface="Arial"/>
                        <a:buChar char="•"/>
                      </a:pPr>
                      <a:r>
                        <a:rPr lang="fr-FR" sz="1800" dirty="0" smtClean="0">
                          <a:solidFill>
                            <a:srgbClr val="FFFF00"/>
                          </a:solidFill>
                        </a:rPr>
                        <a:t>Zona de Radiação</a:t>
                      </a:r>
                      <a:endParaRPr lang="fr-FR" sz="1800" dirty="0">
                        <a:solidFill>
                          <a:srgbClr val="FFFF00"/>
                        </a:solidFill>
                      </a:endParaRPr>
                    </a:p>
                    <a:p>
                      <a:pPr algn="l">
                        <a:buFont typeface="Arial"/>
                        <a:buChar char="•"/>
                      </a:pPr>
                      <a:r>
                        <a:rPr lang="fr-FR" sz="1800" dirty="0">
                          <a:solidFill>
                            <a:srgbClr val="FFFF00"/>
                          </a:solidFill>
                        </a:rPr>
                        <a:t>Tachocline</a:t>
                      </a:r>
                    </a:p>
                    <a:p>
                      <a:pPr algn="l">
                        <a:buFont typeface="Arial"/>
                        <a:buChar char="•"/>
                      </a:pPr>
                      <a:r>
                        <a:rPr lang="fr-FR" sz="1800" dirty="0" smtClean="0">
                          <a:solidFill>
                            <a:srgbClr val="FFFF00"/>
                          </a:solidFill>
                        </a:rPr>
                        <a:t>Zona de Convecção</a:t>
                      </a:r>
                      <a:endParaRPr lang="fr-F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0"/>
                  </a:ext>
                </a:extLst>
              </a:tr>
              <a:tr h="0">
                <a:tc gridSpan="2">
                  <a:txBody>
                    <a:bodyPr/>
                    <a:lstStyle/>
                    <a:p>
                      <a:endParaRPr lang="pt-BR" sz="1800" dirty="0">
                        <a:solidFill>
                          <a:srgbClr val="FFFF00"/>
                        </a:solidFill>
                      </a:endParaRPr>
                    </a:p>
                  </a:txBody>
                  <a:tcPr marL="6555" marR="6555" marT="3277" marB="3277" anchor="ctr">
                    <a:lnL>
                      <a:noFill/>
                    </a:lnL>
                    <a:lnR>
                      <a:noFill/>
                    </a:lnR>
                    <a:lnT>
                      <a:noFill/>
                    </a:lnT>
                    <a:lnB>
                      <a:noFill/>
                    </a:lnB>
                  </a:tcPr>
                </a:tc>
                <a:tc hMerge="1">
                  <a:txBody>
                    <a:bodyPr/>
                    <a:lstStyle/>
                    <a:p>
                      <a:endParaRPr lang="pt-BR"/>
                    </a:p>
                  </a:txBody>
                  <a:tcPr/>
                </a:tc>
                <a:extLst>
                  <a:ext uri="{0D108BD9-81ED-4DB2-BD59-A6C34878D82A}">
                    <a16:rowId xmlns:a16="http://schemas.microsoft.com/office/drawing/2014/main" val="10001"/>
                  </a:ext>
                </a:extLst>
              </a:tr>
              <a:tr h="203200">
                <a:tc>
                  <a:txBody>
                    <a:bodyPr/>
                    <a:lstStyle/>
                    <a:p>
                      <a:pPr algn="ctr"/>
                      <a:r>
                        <a:rPr lang="pt-BR" sz="1800" dirty="0" smtClean="0">
                          <a:solidFill>
                            <a:srgbClr val="FFFF00"/>
                          </a:solidFill>
                        </a:rPr>
                        <a:t>Atmosfera</a:t>
                      </a:r>
                      <a:endParaRPr lang="pt-BR" sz="1800" dirty="0">
                        <a:solidFill>
                          <a:srgbClr val="FFFF00"/>
                        </a:solidFill>
                      </a:endParaRPr>
                    </a:p>
                  </a:txBody>
                  <a:tcPr marL="6555" marR="6555" marT="3277" marB="3277" anchor="ctr">
                    <a:lnL>
                      <a:noFill/>
                    </a:lnL>
                    <a:lnR w="19050" cap="flat" cmpd="sng" algn="ctr">
                      <a:solidFill>
                        <a:schemeClr val="bg1"/>
                      </a:solidFill>
                      <a:prstDash val="solid"/>
                      <a:round/>
                      <a:headEnd type="none" w="med" len="med"/>
                      <a:tailEnd type="none" w="med" len="med"/>
                    </a:lnR>
                    <a:lnT>
                      <a:noFill/>
                    </a:lnT>
                    <a:lnB>
                      <a:noFill/>
                    </a:lnB>
                  </a:tcPr>
                </a:tc>
                <a:tc>
                  <a:txBody>
                    <a:bodyPr/>
                    <a:lstStyle/>
                    <a:p>
                      <a:pPr algn="l"/>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2"/>
                  </a:ext>
                </a:extLst>
              </a:tr>
              <a:tr h="734142">
                <a:tc>
                  <a:txBody>
                    <a:bodyPr/>
                    <a:lstStyle/>
                    <a:p>
                      <a:pPr algn="ctr"/>
                      <a:r>
                        <a:rPr lang="pt-BR" sz="1800" dirty="0" smtClean="0">
                          <a:solidFill>
                            <a:srgbClr val="FFFF00"/>
                          </a:solidFill>
                        </a:rPr>
                        <a:t>Fotosfera</a:t>
                      </a:r>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a:noFill/>
                    </a:lnB>
                  </a:tcPr>
                </a:tc>
                <a:tc>
                  <a:txBody>
                    <a:bodyPr/>
                    <a:lstStyle/>
                    <a:p>
                      <a:pPr algn="l">
                        <a:buFont typeface="Arial"/>
                        <a:buChar char="•"/>
                      </a:pPr>
                      <a:r>
                        <a:rPr lang="pt-BR" sz="1800" dirty="0" smtClean="0">
                          <a:solidFill>
                            <a:srgbClr val="FFFF00"/>
                          </a:solidFill>
                        </a:rPr>
                        <a:t>Supergranulação</a:t>
                      </a:r>
                      <a:endParaRPr lang="pt-BR" sz="1800" dirty="0">
                        <a:solidFill>
                          <a:srgbClr val="FFFF00"/>
                        </a:solidFill>
                      </a:endParaRPr>
                    </a:p>
                    <a:p>
                      <a:pPr algn="l">
                        <a:buFont typeface="Arial"/>
                        <a:buChar char="•"/>
                      </a:pPr>
                      <a:r>
                        <a:rPr lang="pt-BR" sz="1800" dirty="0" smtClean="0">
                          <a:solidFill>
                            <a:srgbClr val="FFFF00"/>
                          </a:solidFill>
                        </a:rPr>
                        <a:t>Grânulos</a:t>
                      </a:r>
                      <a:endParaRPr lang="pt-BR" sz="1800" dirty="0">
                        <a:solidFill>
                          <a:srgbClr val="FFFF00"/>
                        </a:solidFill>
                      </a:endParaRPr>
                    </a:p>
                    <a:p>
                      <a:pPr algn="l">
                        <a:buFont typeface="Arial"/>
                        <a:buChar char="•"/>
                      </a:pPr>
                      <a:r>
                        <a:rPr lang="pt-BR" sz="1800" dirty="0" smtClean="0">
                          <a:solidFill>
                            <a:srgbClr val="FFFF00"/>
                          </a:solidFill>
                        </a:rPr>
                        <a:t>Fácula</a:t>
                      </a:r>
                      <a:endParaRPr lang="pt-BR" sz="1800" dirty="0">
                        <a:solidFill>
                          <a:srgbClr val="FFFF00"/>
                        </a:solidFill>
                      </a:endParaRPr>
                    </a:p>
                    <a:p>
                      <a:pPr algn="l">
                        <a:buFont typeface="Arial"/>
                        <a:buChar char="•"/>
                      </a:pPr>
                      <a:r>
                        <a:rPr lang="pt-BR" sz="1800" dirty="0" smtClean="0">
                          <a:solidFill>
                            <a:srgbClr val="FFFF00"/>
                          </a:solidFill>
                        </a:rPr>
                        <a:t>Manchas Solares</a:t>
                      </a:r>
                    </a:p>
                    <a:p>
                      <a:pPr algn="l">
                        <a:buFont typeface="Arial"/>
                        <a:buChar char="•"/>
                      </a:pPr>
                      <a:r>
                        <a:rPr lang="pt-BR" sz="1800" dirty="0" smtClean="0">
                          <a:solidFill>
                            <a:srgbClr val="FFFF00"/>
                          </a:solidFill>
                        </a:rPr>
                        <a:t>Filamentos (proeminências)</a:t>
                      </a:r>
                    </a:p>
                    <a:p>
                      <a:pPr algn="l">
                        <a:buFont typeface="Arial"/>
                        <a:buChar char="•"/>
                      </a:pPr>
                      <a:r>
                        <a:rPr lang="pt-BR" sz="1800" dirty="0" err="1" smtClean="0">
                          <a:solidFill>
                            <a:srgbClr val="FFFF00"/>
                          </a:solidFill>
                        </a:rPr>
                        <a:t>Flare</a:t>
                      </a:r>
                      <a:r>
                        <a:rPr lang="pt-BR" sz="1800" dirty="0" smtClean="0">
                          <a:solidFill>
                            <a:srgbClr val="FFFF00"/>
                          </a:solidFill>
                        </a:rPr>
                        <a:t> – “lampejo”</a:t>
                      </a:r>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3"/>
                  </a:ext>
                </a:extLst>
              </a:tr>
              <a:tr h="0">
                <a:tc gridSpan="2">
                  <a:txBody>
                    <a:bodyPr/>
                    <a:lstStyle/>
                    <a:p>
                      <a:pPr algn="l"/>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a:noFill/>
                    </a:lnR>
                    <a:lnT>
                      <a:noFill/>
                    </a:lnT>
                    <a:lnB>
                      <a:noFill/>
                    </a:lnB>
                  </a:tcPr>
                </a:tc>
                <a:tc hMerge="1">
                  <a:txBody>
                    <a:bodyPr/>
                    <a:lstStyle/>
                    <a:p>
                      <a:endParaRPr lang="pt-BR"/>
                    </a:p>
                  </a:txBody>
                  <a:tcPr/>
                </a:tc>
                <a:extLst>
                  <a:ext uri="{0D108BD9-81ED-4DB2-BD59-A6C34878D82A}">
                    <a16:rowId xmlns:a16="http://schemas.microsoft.com/office/drawing/2014/main" val="10004"/>
                  </a:ext>
                </a:extLst>
              </a:tr>
              <a:tr h="478503">
                <a:tc>
                  <a:txBody>
                    <a:bodyPr/>
                    <a:lstStyle/>
                    <a:p>
                      <a:pPr algn="ctr"/>
                      <a:r>
                        <a:rPr lang="pt-BR" sz="1800" dirty="0" smtClean="0">
                          <a:solidFill>
                            <a:srgbClr val="FFFF00"/>
                          </a:solidFill>
                        </a:rPr>
                        <a:t>Cromosfera</a:t>
                      </a:r>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a:noFill/>
                    </a:lnB>
                  </a:tcPr>
                </a:tc>
                <a:tc>
                  <a:txBody>
                    <a:bodyPr/>
                    <a:lstStyle/>
                    <a:p>
                      <a:pPr algn="l">
                        <a:buFont typeface="Arial"/>
                        <a:buChar char="•"/>
                      </a:pPr>
                      <a:r>
                        <a:rPr lang="pt-BR" sz="1800" dirty="0" err="1" smtClean="0">
                          <a:solidFill>
                            <a:srgbClr val="FFFF00"/>
                          </a:solidFill>
                        </a:rPr>
                        <a:t>Plage</a:t>
                      </a:r>
                      <a:r>
                        <a:rPr lang="pt-BR" sz="1800" dirty="0" smtClean="0">
                          <a:solidFill>
                            <a:srgbClr val="FFFF00"/>
                          </a:solidFill>
                        </a:rPr>
                        <a:t> “praia”</a:t>
                      </a:r>
                      <a:endParaRPr lang="pt-BR" sz="1800" dirty="0">
                        <a:solidFill>
                          <a:srgbClr val="FFFF00"/>
                        </a:solidFill>
                      </a:endParaRPr>
                    </a:p>
                    <a:p>
                      <a:pPr algn="l">
                        <a:buFont typeface="Arial"/>
                        <a:buChar char="•"/>
                      </a:pPr>
                      <a:r>
                        <a:rPr lang="pt-BR" sz="1800" dirty="0" err="1" smtClean="0">
                          <a:solidFill>
                            <a:srgbClr val="FFFF00"/>
                          </a:solidFill>
                        </a:rPr>
                        <a:t>Espículos</a:t>
                      </a:r>
                      <a:endParaRPr lang="pt-BR" sz="1800" dirty="0">
                        <a:solidFill>
                          <a:srgbClr val="FFFF00"/>
                        </a:solidFill>
                      </a:endParaRPr>
                    </a:p>
                    <a:p>
                      <a:pPr algn="l">
                        <a:buFont typeface="Arial"/>
                        <a:buChar char="•"/>
                      </a:pPr>
                      <a:r>
                        <a:rPr lang="pt-BR" sz="1800" dirty="0" smtClean="0">
                          <a:solidFill>
                            <a:srgbClr val="FFFF00"/>
                          </a:solidFill>
                        </a:rPr>
                        <a:t>Onda </a:t>
                      </a:r>
                      <a:r>
                        <a:rPr lang="pt-BR" sz="1800" dirty="0" err="1" smtClean="0">
                          <a:solidFill>
                            <a:srgbClr val="FFFF00"/>
                          </a:solidFill>
                        </a:rPr>
                        <a:t>Moreton</a:t>
                      </a:r>
                      <a:r>
                        <a:rPr lang="pt-BR" sz="1800" dirty="0" smtClean="0">
                          <a:solidFill>
                            <a:srgbClr val="FFFF00"/>
                          </a:solidFill>
                        </a:rPr>
                        <a:t> (</a:t>
                      </a:r>
                      <a:r>
                        <a:rPr lang="pt-BR" sz="1800" dirty="0" err="1" smtClean="0">
                          <a:solidFill>
                            <a:srgbClr val="FFFF00"/>
                          </a:solidFill>
                        </a:rPr>
                        <a:t>Gail</a:t>
                      </a:r>
                      <a:r>
                        <a:rPr lang="pt-BR" sz="1800" dirty="0" smtClean="0">
                          <a:solidFill>
                            <a:srgbClr val="FFFF00"/>
                          </a:solidFill>
                        </a:rPr>
                        <a:t> </a:t>
                      </a:r>
                      <a:r>
                        <a:rPr lang="pt-BR" sz="1800" dirty="0" err="1" smtClean="0">
                          <a:solidFill>
                            <a:srgbClr val="FFFF00"/>
                          </a:solidFill>
                        </a:rPr>
                        <a:t>Moreton</a:t>
                      </a:r>
                      <a:r>
                        <a:rPr lang="pt-BR" sz="1800" dirty="0" smtClean="0">
                          <a:solidFill>
                            <a:srgbClr val="FFFF00"/>
                          </a:solidFill>
                        </a:rPr>
                        <a:t>)</a:t>
                      </a:r>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5"/>
                  </a:ext>
                </a:extLst>
              </a:tr>
              <a:tr h="0">
                <a:tc gridSpan="2">
                  <a:txBody>
                    <a:bodyPr/>
                    <a:lstStyle/>
                    <a:p>
                      <a:pPr algn="l"/>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a:noFill/>
                    </a:lnR>
                    <a:lnT>
                      <a:noFill/>
                    </a:lnT>
                    <a:lnB>
                      <a:noFill/>
                    </a:lnB>
                  </a:tcPr>
                </a:tc>
                <a:tc hMerge="1">
                  <a:txBody>
                    <a:bodyPr/>
                    <a:lstStyle/>
                    <a:p>
                      <a:endParaRPr lang="pt-BR"/>
                    </a:p>
                  </a:txBody>
                  <a:tcPr/>
                </a:tc>
                <a:extLst>
                  <a:ext uri="{0D108BD9-81ED-4DB2-BD59-A6C34878D82A}">
                    <a16:rowId xmlns:a16="http://schemas.microsoft.com/office/drawing/2014/main" val="10006"/>
                  </a:ext>
                </a:extLst>
              </a:tr>
              <a:tr h="1717368">
                <a:tc>
                  <a:txBody>
                    <a:bodyPr/>
                    <a:lstStyle/>
                    <a:p>
                      <a:pPr algn="ctr"/>
                      <a:r>
                        <a:rPr lang="pt-BR" sz="1800" dirty="0" smtClean="0">
                          <a:solidFill>
                            <a:srgbClr val="FFFF00"/>
                          </a:solidFill>
                        </a:rPr>
                        <a:t>Coroa</a:t>
                      </a:r>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a:noFill/>
                    </a:lnB>
                  </a:tcPr>
                </a:tc>
                <a:tc>
                  <a:txBody>
                    <a:bodyPr/>
                    <a:lstStyle/>
                    <a:p>
                      <a:pPr algn="l">
                        <a:buFont typeface="Arial"/>
                        <a:buChar char="•"/>
                      </a:pPr>
                      <a:r>
                        <a:rPr lang="en-US" sz="1800" dirty="0" smtClean="0">
                          <a:solidFill>
                            <a:srgbClr val="FFFF00"/>
                          </a:solidFill>
                        </a:rPr>
                        <a:t> </a:t>
                      </a:r>
                      <a:r>
                        <a:rPr lang="en-US" sz="1800" dirty="0" err="1" smtClean="0">
                          <a:solidFill>
                            <a:srgbClr val="FFFF00"/>
                          </a:solidFill>
                        </a:rPr>
                        <a:t>Região</a:t>
                      </a:r>
                      <a:r>
                        <a:rPr lang="en-US" sz="1800" dirty="0" smtClean="0">
                          <a:solidFill>
                            <a:srgbClr val="FFFF00"/>
                          </a:solidFill>
                        </a:rPr>
                        <a:t> de </a:t>
                      </a:r>
                      <a:r>
                        <a:rPr lang="en-US" sz="1800" dirty="0" err="1" smtClean="0">
                          <a:solidFill>
                            <a:srgbClr val="FFFF00"/>
                          </a:solidFill>
                        </a:rPr>
                        <a:t>Transição</a:t>
                      </a:r>
                      <a:endParaRPr lang="en-US" sz="1800" dirty="0" smtClean="0">
                        <a:solidFill>
                          <a:srgbClr val="FFFF00"/>
                        </a:solidFill>
                      </a:endParaRPr>
                    </a:p>
                    <a:p>
                      <a:pPr algn="l">
                        <a:buFont typeface="Arial"/>
                        <a:buChar char="•"/>
                      </a:pPr>
                      <a:r>
                        <a:rPr lang="en-US" sz="1800" dirty="0" smtClean="0">
                          <a:solidFill>
                            <a:srgbClr val="FFFF00"/>
                          </a:solidFill>
                        </a:rPr>
                        <a:t> </a:t>
                      </a:r>
                      <a:r>
                        <a:rPr lang="en-US" sz="1800" dirty="0" err="1" smtClean="0">
                          <a:solidFill>
                            <a:srgbClr val="FFFF00"/>
                          </a:solidFill>
                        </a:rPr>
                        <a:t>Buraco</a:t>
                      </a:r>
                      <a:r>
                        <a:rPr lang="en-US" sz="1800" dirty="0" smtClean="0">
                          <a:solidFill>
                            <a:srgbClr val="FFFF00"/>
                          </a:solidFill>
                        </a:rPr>
                        <a:t> Coronal</a:t>
                      </a:r>
                      <a:endParaRPr lang="en-US" sz="1800" dirty="0">
                        <a:solidFill>
                          <a:srgbClr val="FFFF00"/>
                        </a:solidFill>
                      </a:endParaRPr>
                    </a:p>
                    <a:p>
                      <a:pPr algn="l">
                        <a:buFont typeface="Arial"/>
                        <a:buChar char="•"/>
                      </a:pPr>
                      <a:r>
                        <a:rPr lang="en-US" sz="1800" dirty="0" smtClean="0">
                          <a:solidFill>
                            <a:srgbClr val="FFFF00"/>
                          </a:solidFill>
                        </a:rPr>
                        <a:t> </a:t>
                      </a:r>
                      <a:r>
                        <a:rPr lang="en-US" sz="1800" dirty="0" err="1" smtClean="0">
                          <a:solidFill>
                            <a:srgbClr val="FFFF00"/>
                          </a:solidFill>
                        </a:rPr>
                        <a:t>Laço</a:t>
                      </a:r>
                      <a:r>
                        <a:rPr lang="en-US" sz="1800" dirty="0" smtClean="0">
                          <a:solidFill>
                            <a:srgbClr val="FFFF00"/>
                          </a:solidFill>
                        </a:rPr>
                        <a:t> Coronal</a:t>
                      </a:r>
                    </a:p>
                    <a:p>
                      <a:pPr algn="l">
                        <a:buFont typeface="Arial"/>
                        <a:buChar char="•"/>
                      </a:pPr>
                      <a:r>
                        <a:rPr lang="en-US" sz="1800" dirty="0" smtClean="0">
                          <a:solidFill>
                            <a:srgbClr val="FFFF00"/>
                          </a:solidFill>
                        </a:rPr>
                        <a:t> </a:t>
                      </a:r>
                      <a:r>
                        <a:rPr lang="en-US" sz="1800" dirty="0" err="1" smtClean="0">
                          <a:solidFill>
                            <a:srgbClr val="FFFF00"/>
                          </a:solidFill>
                        </a:rPr>
                        <a:t>Ejeção</a:t>
                      </a:r>
                      <a:r>
                        <a:rPr lang="en-US" sz="1800" dirty="0" smtClean="0">
                          <a:solidFill>
                            <a:srgbClr val="FFFF00"/>
                          </a:solidFill>
                        </a:rPr>
                        <a:t> de Massa Coronal</a:t>
                      </a:r>
                      <a:endParaRPr lang="en-US" sz="1800" dirty="0">
                        <a:solidFill>
                          <a:srgbClr val="FFFF00"/>
                        </a:solidFill>
                      </a:endParaRPr>
                    </a:p>
                    <a:p>
                      <a:pPr algn="l">
                        <a:buFont typeface="Arial"/>
                        <a:buChar char="•"/>
                      </a:pPr>
                      <a:r>
                        <a:rPr lang="en-US" sz="1800" dirty="0" err="1" smtClean="0">
                          <a:solidFill>
                            <a:srgbClr val="FFFF00"/>
                          </a:solidFill>
                        </a:rPr>
                        <a:t>Proeminência</a:t>
                      </a:r>
                      <a:r>
                        <a:rPr lang="en-US" sz="1800" dirty="0" smtClean="0">
                          <a:solidFill>
                            <a:srgbClr val="FFFF00"/>
                          </a:solidFill>
                        </a:rPr>
                        <a:t> (</a:t>
                      </a:r>
                      <a:r>
                        <a:rPr lang="en-US" sz="1800" dirty="0" err="1" smtClean="0">
                          <a:solidFill>
                            <a:srgbClr val="FFFF00"/>
                          </a:solidFill>
                        </a:rPr>
                        <a:t>filamentos</a:t>
                      </a:r>
                      <a:r>
                        <a:rPr lang="en-US" sz="1800" dirty="0" smtClean="0">
                          <a:solidFill>
                            <a:srgbClr val="FFFF00"/>
                          </a:solidFill>
                        </a:rPr>
                        <a:t>)</a:t>
                      </a:r>
                      <a:endParaRPr lang="en-US" sz="1800" dirty="0">
                        <a:solidFill>
                          <a:srgbClr val="FFFF00"/>
                        </a:solidFill>
                      </a:endParaRPr>
                    </a:p>
                    <a:p>
                      <a:pPr algn="l">
                        <a:buFont typeface="Arial"/>
                        <a:buChar char="•"/>
                      </a:pPr>
                      <a:r>
                        <a:rPr lang="en-US" sz="1800" dirty="0" smtClean="0">
                          <a:solidFill>
                            <a:srgbClr val="FFFF00"/>
                          </a:solidFill>
                        </a:rPr>
                        <a:t> </a:t>
                      </a:r>
                      <a:r>
                        <a:rPr lang="en-US" sz="1800" dirty="0" err="1" smtClean="0">
                          <a:solidFill>
                            <a:srgbClr val="FFFF00"/>
                          </a:solidFill>
                        </a:rPr>
                        <a:t>Fluxo</a:t>
                      </a:r>
                      <a:r>
                        <a:rPr lang="en-US" sz="1800" dirty="0" smtClean="0">
                          <a:solidFill>
                            <a:srgbClr val="FFFF00"/>
                          </a:solidFill>
                        </a:rPr>
                        <a:t> Helmet</a:t>
                      </a:r>
                      <a:endParaRPr lang="en-US"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7"/>
                  </a:ext>
                </a:extLst>
              </a:tr>
            </a:tbl>
          </a:graphicData>
        </a:graphic>
      </p:graphicFrame>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305995" y="476672"/>
            <a:ext cx="4532010" cy="1754326"/>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Coroa</a:t>
            </a:r>
          </a:p>
          <a:p>
            <a:pPr algn="ctr"/>
            <a:r>
              <a:rPr lang="pt-BR" sz="54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Fluxo </a:t>
            </a:r>
            <a:r>
              <a:rPr lang="pt-BR" sz="540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Helmet</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4098" name="Picture 2" descr="https://upload.wikimedia.org/wikipedia/commons/c/cf/Helmet_streamers_at_max.gif"/>
          <p:cNvPicPr>
            <a:picLocks noChangeAspect="1" noChangeArrowheads="1"/>
          </p:cNvPicPr>
          <p:nvPr/>
        </p:nvPicPr>
        <p:blipFill>
          <a:blip r:embed="rId3" cstate="print"/>
          <a:srcRect/>
          <a:stretch>
            <a:fillRect/>
          </a:stretch>
        </p:blipFill>
        <p:spPr bwMode="auto">
          <a:xfrm>
            <a:off x="2571750" y="2564904"/>
            <a:ext cx="4000500" cy="3752851"/>
          </a:xfrm>
          <a:prstGeom prst="rect">
            <a:avLst/>
          </a:prstGeom>
          <a:noFill/>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179388" y="476250"/>
            <a:ext cx="6192812" cy="523220"/>
          </a:xfrm>
          <a:prstGeom prst="rect">
            <a:avLst/>
          </a:prstGeom>
          <a:noFill/>
          <a:ln w="9525">
            <a:noFill/>
            <a:miter lim="800000"/>
            <a:headEnd/>
            <a:tailEnd/>
          </a:ln>
          <a:effectLst/>
        </p:spPr>
        <p:txBody>
          <a:bodyPr wrap="square">
            <a:spAutoFit/>
          </a:bodyPr>
          <a:lstStyle/>
          <a:p>
            <a:pPr>
              <a:spcBef>
                <a:spcPct val="50000"/>
              </a:spcBef>
            </a:pPr>
            <a:r>
              <a:rPr lang="pt-BR" sz="2800" dirty="0" err="1">
                <a:solidFill>
                  <a:srgbClr val="FFC000"/>
                </a:solidFill>
              </a:rPr>
              <a:t>ca</a:t>
            </a:r>
            <a:r>
              <a:rPr lang="pt-BR" sz="2800" dirty="0">
                <a:solidFill>
                  <a:srgbClr val="FFC000"/>
                </a:solidFill>
              </a:rPr>
              <a:t>. 310-230</a:t>
            </a:r>
            <a:r>
              <a:rPr lang="pt-BR" sz="2800">
                <a:solidFill>
                  <a:srgbClr val="FFC000"/>
                </a:solidFill>
              </a:rPr>
              <a:t> </a:t>
            </a:r>
            <a:r>
              <a:rPr lang="pt-BR" sz="2800" smtClean="0">
                <a:solidFill>
                  <a:srgbClr val="FFC000"/>
                </a:solidFill>
              </a:rPr>
              <a:t>AC </a:t>
            </a:r>
            <a:r>
              <a:rPr lang="pt-BR" sz="2400" dirty="0">
                <a:solidFill>
                  <a:srgbClr val="FFC000"/>
                </a:solidFill>
              </a:rPr>
              <a:t>-  Aristarco de </a:t>
            </a:r>
            <a:r>
              <a:rPr lang="pt-BR" sz="2400" dirty="0" err="1">
                <a:solidFill>
                  <a:srgbClr val="FFC000"/>
                </a:solidFill>
              </a:rPr>
              <a:t>Samos</a:t>
            </a:r>
            <a:r>
              <a:rPr lang="pt-BR" sz="2400" dirty="0">
                <a:solidFill>
                  <a:schemeClr val="bg1"/>
                </a:solidFill>
              </a:rPr>
              <a:t> </a:t>
            </a:r>
            <a:endParaRPr lang="pt-BR" dirty="0"/>
          </a:p>
        </p:txBody>
      </p:sp>
      <p:pic>
        <p:nvPicPr>
          <p:cNvPr id="5125" name="Picture 5" descr="Arsitarco de Samos - Terra-Sol"/>
          <p:cNvPicPr>
            <a:picLocks noGrp="1" noChangeAspect="1" noChangeArrowheads="1"/>
          </p:cNvPicPr>
          <p:nvPr>
            <p:ph/>
          </p:nvPr>
        </p:nvPicPr>
        <p:blipFill>
          <a:blip r:embed="rId3" cstate="print"/>
          <a:srcRect/>
          <a:stretch>
            <a:fillRect/>
          </a:stretch>
        </p:blipFill>
        <p:spPr>
          <a:xfrm>
            <a:off x="395288" y="1484313"/>
            <a:ext cx="8172450" cy="3481387"/>
          </a:xfrm>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upload.wikimedia.org/wikipedia/commons/thumb/4/42/Solar_prominence_1.jpg/1024px-Solar_prominence_1.jpg"/>
          <p:cNvPicPr>
            <a:picLocks noChangeAspect="1" noChangeArrowheads="1"/>
          </p:cNvPicPr>
          <p:nvPr/>
        </p:nvPicPr>
        <p:blipFill>
          <a:blip r:embed="rId3" cstate="print"/>
          <a:srcRect/>
          <a:stretch>
            <a:fillRect/>
          </a:stretch>
        </p:blipFill>
        <p:spPr bwMode="auto">
          <a:xfrm>
            <a:off x="491865" y="0"/>
            <a:ext cx="6857999" cy="6858000"/>
          </a:xfrm>
          <a:prstGeom prst="rect">
            <a:avLst/>
          </a:prstGeom>
          <a:noFill/>
        </p:spPr>
      </p:pic>
      <p:sp>
        <p:nvSpPr>
          <p:cNvPr id="2" name="Retângulo 1"/>
          <p:cNvSpPr/>
          <p:nvPr/>
        </p:nvSpPr>
        <p:spPr>
          <a:xfrm>
            <a:off x="4419630" y="4869160"/>
            <a:ext cx="4724370" cy="1754326"/>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Coroa</a:t>
            </a:r>
          </a:p>
          <a:p>
            <a:pPr algn="ctr"/>
            <a:r>
              <a:rPr lang="pt-BR" sz="54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Proeminência</a:t>
            </a:r>
          </a:p>
        </p:txBody>
      </p:sp>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pload.wikimedia.org/wikipedia/commons/thumb/4/44/Coronal_Mass_Ejection.gif/1024px-Coronal_Mass_Ejection.gif"/>
          <p:cNvPicPr>
            <a:picLocks noChangeAspect="1" noChangeArrowheads="1" noCrop="1"/>
          </p:cNvPicPr>
          <p:nvPr/>
        </p:nvPicPr>
        <p:blipFill>
          <a:blip r:embed="rId3" cstate="print"/>
          <a:srcRect/>
          <a:stretch>
            <a:fillRect/>
          </a:stretch>
        </p:blipFill>
        <p:spPr bwMode="auto">
          <a:xfrm>
            <a:off x="1143000" y="0"/>
            <a:ext cx="6857999" cy="6858000"/>
          </a:xfrm>
          <a:prstGeom prst="rect">
            <a:avLst/>
          </a:prstGeom>
          <a:noFill/>
        </p:spPr>
      </p:pic>
      <p:sp>
        <p:nvSpPr>
          <p:cNvPr id="2" name="Retângulo 1"/>
          <p:cNvSpPr/>
          <p:nvPr/>
        </p:nvSpPr>
        <p:spPr>
          <a:xfrm>
            <a:off x="804556" y="5171708"/>
            <a:ext cx="7619394" cy="1569660"/>
          </a:xfrm>
          <a:prstGeom prst="rect">
            <a:avLst/>
          </a:prstGeom>
          <a:noFill/>
        </p:spPr>
        <p:txBody>
          <a:bodyPr wrap="none" lIns="91440" tIns="45720" rIns="91440" bIns="45720">
            <a:spAutoFit/>
          </a:bodyPr>
          <a:lstStyle/>
          <a:p>
            <a:pPr algn="ctr"/>
            <a:r>
              <a:rPr lang="pt-BR" sz="48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Coroa</a:t>
            </a:r>
          </a:p>
          <a:p>
            <a:pPr algn="ctr"/>
            <a:r>
              <a:rPr lang="pt-BR" sz="48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Ejeção de Massa Coronal</a:t>
            </a:r>
            <a:endParaRPr lang="pt-BR" sz="48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upload.wikimedia.org/wikipedia/commons/9/93/Traceimage.jpg"/>
          <p:cNvPicPr>
            <a:picLocks noChangeAspect="1" noChangeArrowheads="1"/>
          </p:cNvPicPr>
          <p:nvPr/>
        </p:nvPicPr>
        <p:blipFill>
          <a:blip r:embed="rId3" cstate="print"/>
          <a:srcRect/>
          <a:stretch>
            <a:fillRect/>
          </a:stretch>
        </p:blipFill>
        <p:spPr bwMode="auto">
          <a:xfrm>
            <a:off x="1068760" y="0"/>
            <a:ext cx="6858000" cy="6858000"/>
          </a:xfrm>
          <a:prstGeom prst="rect">
            <a:avLst/>
          </a:prstGeom>
          <a:noFill/>
        </p:spPr>
      </p:pic>
      <p:sp>
        <p:nvSpPr>
          <p:cNvPr id="2" name="Retângulo 1"/>
          <p:cNvSpPr/>
          <p:nvPr/>
        </p:nvSpPr>
        <p:spPr>
          <a:xfrm>
            <a:off x="4535046" y="5103674"/>
            <a:ext cx="4608954" cy="1754326"/>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Coroa</a:t>
            </a:r>
          </a:p>
          <a:p>
            <a:pPr algn="ctr"/>
            <a:r>
              <a:rPr lang="pt-BR" sz="54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Laço Coronal</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upload.wikimedia.org/wikipedia/commons/8/83/Coronalhole.jpg"/>
          <p:cNvPicPr>
            <a:picLocks noChangeAspect="1" noChangeArrowheads="1"/>
          </p:cNvPicPr>
          <p:nvPr/>
        </p:nvPicPr>
        <p:blipFill>
          <a:blip r:embed="rId3" cstate="print"/>
          <a:srcRect/>
          <a:stretch>
            <a:fillRect/>
          </a:stretch>
        </p:blipFill>
        <p:spPr bwMode="auto">
          <a:xfrm>
            <a:off x="1000125" y="0"/>
            <a:ext cx="7143750" cy="6124575"/>
          </a:xfrm>
          <a:prstGeom prst="rect">
            <a:avLst/>
          </a:prstGeom>
          <a:noFill/>
        </p:spPr>
      </p:pic>
      <p:sp>
        <p:nvSpPr>
          <p:cNvPr id="2" name="Retângulo 1"/>
          <p:cNvSpPr/>
          <p:nvPr/>
        </p:nvSpPr>
        <p:spPr>
          <a:xfrm>
            <a:off x="3765605" y="5103674"/>
            <a:ext cx="5378395" cy="1754326"/>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Coroa</a:t>
            </a:r>
          </a:p>
          <a:p>
            <a:pPr algn="ctr"/>
            <a:r>
              <a:rPr lang="pt-BR" sz="54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Buraco Coronal</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051720" y="5103674"/>
            <a:ext cx="6917535" cy="1754326"/>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Coroa</a:t>
            </a:r>
          </a:p>
          <a:p>
            <a:pPr algn="ctr"/>
            <a:r>
              <a:rPr lang="pt-BR" sz="54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Região de Transição</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12290" name="Picture 2" descr="https://upload.wikimedia.org/wikipedia/commons/5/5d/Transition-region.jpg"/>
          <p:cNvPicPr>
            <a:picLocks noChangeAspect="1" noChangeArrowheads="1"/>
          </p:cNvPicPr>
          <p:nvPr/>
        </p:nvPicPr>
        <p:blipFill>
          <a:blip r:embed="rId3" cstate="print"/>
          <a:srcRect/>
          <a:stretch>
            <a:fillRect/>
          </a:stretch>
        </p:blipFill>
        <p:spPr bwMode="auto">
          <a:xfrm>
            <a:off x="2497658" y="188640"/>
            <a:ext cx="4148683" cy="4825667"/>
          </a:xfrm>
          <a:prstGeom prst="rect">
            <a:avLst/>
          </a:prstGeom>
          <a:noFill/>
        </p:spPr>
      </p:pic>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132870" y="5103674"/>
            <a:ext cx="4878259" cy="1754326"/>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Cromosfera</a:t>
            </a:r>
          </a:p>
          <a:p>
            <a:pPr algn="ctr"/>
            <a:r>
              <a:rPr lang="pt-BR" sz="54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Onda </a:t>
            </a:r>
            <a:r>
              <a:rPr lang="pt-BR" sz="540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Moreton</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14338" name="Picture 2" descr="https://upload.wikimedia.org/wikipedia/en/f/f6/MoretonWaveAnimation200612.gif"/>
          <p:cNvPicPr>
            <a:picLocks noChangeAspect="1" noChangeArrowheads="1" noCrop="1"/>
          </p:cNvPicPr>
          <p:nvPr/>
        </p:nvPicPr>
        <p:blipFill>
          <a:blip r:embed="rId3" cstate="print"/>
          <a:srcRect/>
          <a:stretch>
            <a:fillRect/>
          </a:stretch>
        </p:blipFill>
        <p:spPr bwMode="auto">
          <a:xfrm>
            <a:off x="2195736" y="362990"/>
            <a:ext cx="4752528" cy="4752533"/>
          </a:xfrm>
          <a:prstGeom prst="rect">
            <a:avLst/>
          </a:prstGeom>
          <a:noFill/>
        </p:spPr>
      </p:pic>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upload.wikimedia.org/wikipedia/commons/c/c8/Spicules_sst_big.jpg"/>
          <p:cNvPicPr>
            <a:picLocks noChangeAspect="1" noChangeArrowheads="1"/>
          </p:cNvPicPr>
          <p:nvPr/>
        </p:nvPicPr>
        <p:blipFill>
          <a:blip r:embed="rId3" cstate="print"/>
          <a:srcRect/>
          <a:stretch>
            <a:fillRect/>
          </a:stretch>
        </p:blipFill>
        <p:spPr bwMode="auto">
          <a:xfrm>
            <a:off x="0" y="-1"/>
            <a:ext cx="9144000" cy="6068749"/>
          </a:xfrm>
          <a:prstGeom prst="rect">
            <a:avLst/>
          </a:prstGeom>
          <a:noFill/>
        </p:spPr>
      </p:pic>
      <p:sp>
        <p:nvSpPr>
          <p:cNvPr id="2" name="Retângulo 1"/>
          <p:cNvSpPr/>
          <p:nvPr/>
        </p:nvSpPr>
        <p:spPr>
          <a:xfrm>
            <a:off x="593812" y="5934670"/>
            <a:ext cx="7956376" cy="923330"/>
          </a:xfrm>
          <a:prstGeom prst="rect">
            <a:avLst/>
          </a:prstGeom>
          <a:noFill/>
        </p:spPr>
        <p:txBody>
          <a:bodyPr wrap="squar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Cromosfera - </a:t>
            </a:r>
            <a:r>
              <a:rPr lang="pt-BR" sz="540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Espículos</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olarscience.msfc.nasa.gov/images/H_I_6563.gif"/>
          <p:cNvPicPr>
            <a:picLocks noChangeAspect="1" noChangeArrowheads="1"/>
          </p:cNvPicPr>
          <p:nvPr/>
        </p:nvPicPr>
        <p:blipFill>
          <a:blip r:embed="rId3" cstate="print"/>
          <a:srcRect/>
          <a:stretch>
            <a:fillRect/>
          </a:stretch>
        </p:blipFill>
        <p:spPr bwMode="auto">
          <a:xfrm>
            <a:off x="80797" y="0"/>
            <a:ext cx="8982405" cy="6736804"/>
          </a:xfrm>
          <a:prstGeom prst="rect">
            <a:avLst/>
          </a:prstGeom>
          <a:noFill/>
        </p:spPr>
      </p:pic>
      <p:sp>
        <p:nvSpPr>
          <p:cNvPr id="2" name="Retângulo 1"/>
          <p:cNvSpPr/>
          <p:nvPr/>
        </p:nvSpPr>
        <p:spPr>
          <a:xfrm>
            <a:off x="0" y="5934670"/>
            <a:ext cx="8352928" cy="923330"/>
          </a:xfrm>
          <a:prstGeom prst="rect">
            <a:avLst/>
          </a:prstGeom>
          <a:noFill/>
        </p:spPr>
        <p:txBody>
          <a:bodyPr wrap="squar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Cromosfera - </a:t>
            </a:r>
            <a:r>
              <a:rPr lang="pt-BR" sz="540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Plage</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31540" y="5934670"/>
            <a:ext cx="8280920" cy="923330"/>
          </a:xfrm>
          <a:prstGeom prst="rect">
            <a:avLst/>
          </a:prstGeom>
          <a:noFill/>
        </p:spPr>
        <p:txBody>
          <a:bodyPr wrap="squar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 - </a:t>
            </a:r>
            <a:r>
              <a:rPr lang="pt-BR" sz="5400" b="1" cap="none" spc="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Flare</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31746" name="Picture 2" descr="https://upload.wikimedia.org/wikipedia/commons/e/e3/Magnificent_CME_Erupts_on_the_Sun_-_August_31.jpg"/>
          <p:cNvPicPr>
            <a:picLocks noChangeAspect="1" noChangeArrowheads="1"/>
          </p:cNvPicPr>
          <p:nvPr/>
        </p:nvPicPr>
        <p:blipFill>
          <a:blip r:embed="rId3" cstate="print"/>
          <a:srcRect/>
          <a:stretch>
            <a:fillRect/>
          </a:stretch>
        </p:blipFill>
        <p:spPr bwMode="auto">
          <a:xfrm>
            <a:off x="0" y="-1"/>
            <a:ext cx="9144000" cy="5157195"/>
          </a:xfrm>
          <a:prstGeom prst="rect">
            <a:avLst/>
          </a:prstGeom>
          <a:noFill/>
        </p:spPr>
      </p:pic>
      <p:sp>
        <p:nvSpPr>
          <p:cNvPr id="5" name="CaixaDeTexto 4"/>
          <p:cNvSpPr txBox="1"/>
          <p:nvPr/>
        </p:nvSpPr>
        <p:spPr>
          <a:xfrm>
            <a:off x="2483768" y="5373216"/>
            <a:ext cx="4176464" cy="400110"/>
          </a:xfrm>
          <a:prstGeom prst="rect">
            <a:avLst/>
          </a:prstGeom>
          <a:noFill/>
        </p:spPr>
        <p:txBody>
          <a:bodyPr wrap="square" rtlCol="0">
            <a:spAutoFit/>
          </a:bodyPr>
          <a:lstStyle/>
          <a:p>
            <a:pPr algn="just"/>
            <a:r>
              <a:rPr lang="pt-BR" sz="2000" dirty="0" smtClean="0">
                <a:solidFill>
                  <a:srgbClr val="FFFF00"/>
                </a:solidFill>
              </a:rPr>
              <a:t>SDO  - 31/08/2012 – 20:36 UTC</a:t>
            </a:r>
            <a:endParaRPr lang="pt-BR" sz="2000" dirty="0">
              <a:solidFill>
                <a:srgbClr val="FFFF00"/>
              </a:solidFill>
            </a:endParaRPr>
          </a:p>
        </p:txBody>
      </p:sp>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pod.nasa.gov/apod/image/0412/filament_piepol_big.jpg"/>
          <p:cNvPicPr>
            <a:picLocks noChangeAspect="1" noChangeArrowheads="1"/>
          </p:cNvPicPr>
          <p:nvPr/>
        </p:nvPicPr>
        <p:blipFill>
          <a:blip r:embed="rId3" cstate="print"/>
          <a:srcRect/>
          <a:stretch>
            <a:fillRect/>
          </a:stretch>
        </p:blipFill>
        <p:spPr bwMode="auto">
          <a:xfrm>
            <a:off x="1158044" y="0"/>
            <a:ext cx="6827912" cy="6401168"/>
          </a:xfrm>
          <a:prstGeom prst="rect">
            <a:avLst/>
          </a:prstGeom>
          <a:noFill/>
        </p:spPr>
      </p:pic>
      <p:sp>
        <p:nvSpPr>
          <p:cNvPr id="2" name="Retângulo 1"/>
          <p:cNvSpPr/>
          <p:nvPr/>
        </p:nvSpPr>
        <p:spPr>
          <a:xfrm>
            <a:off x="431540" y="5934670"/>
            <a:ext cx="8280920" cy="923330"/>
          </a:xfrm>
          <a:prstGeom prst="rect">
            <a:avLst/>
          </a:prstGeom>
          <a:noFill/>
        </p:spPr>
        <p:txBody>
          <a:bodyPr wrap="squar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 - Filamento</a:t>
            </a:r>
          </a:p>
        </p:txBody>
      </p:sp>
      <p:sp>
        <p:nvSpPr>
          <p:cNvPr id="5" name="CaixaDeTexto 4"/>
          <p:cNvSpPr txBox="1"/>
          <p:nvPr/>
        </p:nvSpPr>
        <p:spPr>
          <a:xfrm>
            <a:off x="0" y="5805264"/>
            <a:ext cx="3563888" cy="338554"/>
          </a:xfrm>
          <a:prstGeom prst="rect">
            <a:avLst/>
          </a:prstGeom>
          <a:noFill/>
        </p:spPr>
        <p:txBody>
          <a:bodyPr wrap="square" rtlCol="0">
            <a:spAutoFit/>
          </a:bodyPr>
          <a:lstStyle/>
          <a:p>
            <a:r>
              <a:rPr lang="pt-BR" dirty="0" smtClean="0">
                <a:solidFill>
                  <a:srgbClr val="FFC000"/>
                </a:solidFill>
              </a:rPr>
              <a:t>06/12/2004 –  Telescópio  </a:t>
            </a:r>
            <a:r>
              <a:rPr lang="pt-BR" dirty="0" err="1" smtClean="0">
                <a:solidFill>
                  <a:srgbClr val="FFC000"/>
                </a:solidFill>
              </a:rPr>
              <a:t>H-Alpha</a:t>
            </a:r>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sz="half" idx="1"/>
          </p:nvPr>
        </p:nvSpPr>
        <p:spPr>
          <a:xfrm>
            <a:off x="395288" y="333375"/>
            <a:ext cx="8353425" cy="2087563"/>
          </a:xfrm>
        </p:spPr>
        <p:txBody>
          <a:bodyPr/>
          <a:lstStyle/>
          <a:p>
            <a:pPr algn="just">
              <a:buFontTx/>
              <a:buNone/>
            </a:pPr>
            <a:r>
              <a:rPr lang="pt-BR" b="1" dirty="0" smtClean="0">
                <a:solidFill>
                  <a:srgbClr val="FFC000"/>
                </a:solidFill>
              </a:rPr>
              <a:t>22 </a:t>
            </a:r>
            <a:r>
              <a:rPr lang="pt-BR" b="1" dirty="0">
                <a:solidFill>
                  <a:srgbClr val="FFC000"/>
                </a:solidFill>
              </a:rPr>
              <a:t>de dezembro de 968 </a:t>
            </a:r>
            <a:r>
              <a:rPr lang="pt-BR" sz="2800" b="1" dirty="0" smtClean="0">
                <a:solidFill>
                  <a:srgbClr val="FFC000"/>
                </a:solidFill>
              </a:rPr>
              <a:t> </a:t>
            </a:r>
            <a:r>
              <a:rPr lang="pt-BR" sz="2800" b="1" dirty="0">
                <a:solidFill>
                  <a:srgbClr val="FFC000"/>
                </a:solidFill>
              </a:rPr>
              <a:t>Coroa Solar – Constantinopla por Leo </a:t>
            </a:r>
            <a:r>
              <a:rPr lang="pt-BR" sz="2800" b="1" dirty="0" err="1">
                <a:solidFill>
                  <a:srgbClr val="FFC000"/>
                </a:solidFill>
              </a:rPr>
              <a:t>Diaconus</a:t>
            </a:r>
            <a:endParaRPr lang="pt-BR" sz="2800" dirty="0">
              <a:solidFill>
                <a:srgbClr val="FFC000"/>
              </a:solidFill>
            </a:endParaRPr>
          </a:p>
          <a:p>
            <a:pPr algn="just">
              <a:buFontTx/>
              <a:buNone/>
            </a:pPr>
            <a:r>
              <a:rPr lang="pt-BR" b="1" dirty="0" smtClean="0">
                <a:solidFill>
                  <a:srgbClr val="FFC000"/>
                </a:solidFill>
              </a:rPr>
              <a:t>08 </a:t>
            </a:r>
            <a:r>
              <a:rPr lang="pt-BR" b="1" dirty="0">
                <a:solidFill>
                  <a:srgbClr val="FFC000"/>
                </a:solidFill>
              </a:rPr>
              <a:t>de Dezembro de </a:t>
            </a:r>
            <a:r>
              <a:rPr lang="pt-BR" b="1" dirty="0" smtClean="0">
                <a:solidFill>
                  <a:srgbClr val="FFC000"/>
                </a:solidFill>
              </a:rPr>
              <a:t>1128 </a:t>
            </a:r>
            <a:r>
              <a:rPr lang="en-US" sz="2800" dirty="0" err="1" smtClean="0">
                <a:solidFill>
                  <a:srgbClr val="FFC000"/>
                </a:solidFill>
              </a:rPr>
              <a:t>Crônicas</a:t>
            </a:r>
            <a:r>
              <a:rPr lang="en-US" sz="2800" dirty="0" smtClean="0">
                <a:solidFill>
                  <a:srgbClr val="FFC000"/>
                </a:solidFill>
              </a:rPr>
              <a:t> de Worcester   (John  - </a:t>
            </a:r>
            <a:r>
              <a:rPr lang="en-US" sz="2800" dirty="0" err="1" smtClean="0">
                <a:solidFill>
                  <a:srgbClr val="FFC000"/>
                </a:solidFill>
              </a:rPr>
              <a:t>monge</a:t>
            </a:r>
            <a:r>
              <a:rPr lang="en-US" sz="2800" dirty="0" smtClean="0">
                <a:solidFill>
                  <a:srgbClr val="FFC000"/>
                </a:solidFill>
              </a:rPr>
              <a:t>)</a:t>
            </a:r>
            <a:endParaRPr lang="pt-BR" sz="2800" dirty="0">
              <a:solidFill>
                <a:srgbClr val="FFC000"/>
              </a:solidFill>
            </a:endParaRPr>
          </a:p>
          <a:p>
            <a:pPr>
              <a:buFontTx/>
              <a:buNone/>
            </a:pPr>
            <a:endParaRPr lang="pt-BR" sz="2800" b="1" dirty="0">
              <a:solidFill>
                <a:schemeClr val="bg1"/>
              </a:solidFill>
            </a:endParaRPr>
          </a:p>
        </p:txBody>
      </p:sp>
      <p:pic>
        <p:nvPicPr>
          <p:cNvPr id="8196" name="Picture 4" descr="first sunspot drawing-08-12-1128"/>
          <p:cNvPicPr>
            <a:picLocks noGrp="1" noChangeAspect="1" noChangeArrowheads="1"/>
          </p:cNvPicPr>
          <p:nvPr>
            <p:ph sz="half" idx="2"/>
          </p:nvPr>
        </p:nvPicPr>
        <p:blipFill>
          <a:blip r:embed="rId3" cstate="print"/>
          <a:srcRect/>
          <a:stretch>
            <a:fillRect/>
          </a:stretch>
        </p:blipFill>
        <p:spPr>
          <a:xfrm>
            <a:off x="1151731" y="2564904"/>
            <a:ext cx="6840537" cy="3946525"/>
          </a:xfrm>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nasa.gov/sites/default/files/styles/946xvariable_height/public/elongatedprom_combo193.jpg?itok=RMAbG-Zr"/>
          <p:cNvPicPr>
            <a:picLocks noChangeAspect="1" noChangeArrowheads="1"/>
          </p:cNvPicPr>
          <p:nvPr/>
        </p:nvPicPr>
        <p:blipFill>
          <a:blip r:embed="rId3" cstate="print"/>
          <a:srcRect/>
          <a:stretch>
            <a:fillRect/>
          </a:stretch>
        </p:blipFill>
        <p:spPr bwMode="auto">
          <a:xfrm>
            <a:off x="1151620" y="0"/>
            <a:ext cx="6840760" cy="6790142"/>
          </a:xfrm>
          <a:prstGeom prst="rect">
            <a:avLst/>
          </a:prstGeom>
          <a:noFill/>
        </p:spPr>
      </p:pic>
      <p:sp>
        <p:nvSpPr>
          <p:cNvPr id="2" name="Retângulo 1"/>
          <p:cNvSpPr/>
          <p:nvPr/>
        </p:nvSpPr>
        <p:spPr>
          <a:xfrm>
            <a:off x="431540" y="5934670"/>
            <a:ext cx="8280920" cy="923330"/>
          </a:xfrm>
          <a:prstGeom prst="rect">
            <a:avLst/>
          </a:prstGeom>
          <a:noFill/>
        </p:spPr>
        <p:txBody>
          <a:bodyPr wrap="squar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 - Filamento</a:t>
            </a:r>
          </a:p>
        </p:txBody>
      </p:sp>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229050" y="4437112"/>
            <a:ext cx="4685899" cy="1754326"/>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a:t>
            </a:r>
          </a:p>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Mancha Solar</a:t>
            </a:r>
            <a:endParaRPr lang="pt-BR"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38914" name="Picture 2" descr="Solar Archipelago - Flickr - NASA Goddard Photo and Video.jpg"/>
          <p:cNvPicPr>
            <a:picLocks noChangeAspect="1" noChangeArrowheads="1"/>
          </p:cNvPicPr>
          <p:nvPr/>
        </p:nvPicPr>
        <p:blipFill>
          <a:blip r:embed="rId3" cstate="print"/>
          <a:srcRect/>
          <a:stretch>
            <a:fillRect/>
          </a:stretch>
        </p:blipFill>
        <p:spPr bwMode="auto">
          <a:xfrm>
            <a:off x="84475" y="260648"/>
            <a:ext cx="8975049" cy="3789040"/>
          </a:xfrm>
          <a:prstGeom prst="rect">
            <a:avLst/>
          </a:prstGeom>
          <a:noFill/>
        </p:spPr>
      </p:pic>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98081" y="5934670"/>
            <a:ext cx="6147837" cy="923330"/>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 - Fácula</a:t>
            </a:r>
            <a:endParaRPr lang="pt-BR"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24578" name="Picture 2" descr="http://solarscience.msfc.nasa.gov/images/faculae.jpg"/>
          <p:cNvPicPr>
            <a:picLocks noChangeAspect="1" noChangeArrowheads="1"/>
          </p:cNvPicPr>
          <p:nvPr/>
        </p:nvPicPr>
        <p:blipFill>
          <a:blip r:embed="rId3" cstate="print"/>
          <a:srcRect/>
          <a:stretch>
            <a:fillRect/>
          </a:stretch>
        </p:blipFill>
        <p:spPr bwMode="auto">
          <a:xfrm>
            <a:off x="755576" y="0"/>
            <a:ext cx="7632848" cy="6082793"/>
          </a:xfrm>
          <a:prstGeom prst="rect">
            <a:avLst/>
          </a:prstGeom>
          <a:noFill/>
        </p:spPr>
      </p:pic>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olarscience.msfc.nasa.gov/images/granules.jpg"/>
          <p:cNvPicPr>
            <a:picLocks noChangeAspect="1" noChangeArrowheads="1"/>
          </p:cNvPicPr>
          <p:nvPr/>
        </p:nvPicPr>
        <p:blipFill>
          <a:blip r:embed="rId3" cstate="print"/>
          <a:srcRect/>
          <a:stretch>
            <a:fillRect/>
          </a:stretch>
        </p:blipFill>
        <p:spPr bwMode="auto">
          <a:xfrm>
            <a:off x="1455420" y="0"/>
            <a:ext cx="6233160" cy="6858000"/>
          </a:xfrm>
          <a:prstGeom prst="rect">
            <a:avLst/>
          </a:prstGeom>
          <a:noFill/>
        </p:spPr>
      </p:pic>
      <p:sp>
        <p:nvSpPr>
          <p:cNvPr id="2" name="Retângulo 1"/>
          <p:cNvSpPr/>
          <p:nvPr/>
        </p:nvSpPr>
        <p:spPr>
          <a:xfrm>
            <a:off x="690167" y="0"/>
            <a:ext cx="7763665" cy="923330"/>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 - Granulação</a:t>
            </a:r>
            <a:endParaRPr lang="pt-BR"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690167" y="0"/>
            <a:ext cx="7763665" cy="923330"/>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 - Granulação</a:t>
            </a:r>
            <a:endParaRPr lang="pt-BR"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4" name="SVST_granulation.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655676" y="1025352"/>
            <a:ext cx="5832648" cy="583264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83807" y="6027003"/>
            <a:ext cx="8576386" cy="830997"/>
          </a:xfrm>
          <a:prstGeom prst="rect">
            <a:avLst/>
          </a:prstGeom>
          <a:noFill/>
        </p:spPr>
        <p:txBody>
          <a:bodyPr wrap="none" lIns="91440" tIns="45720" rIns="91440" bIns="45720">
            <a:spAutoFit/>
          </a:bodyPr>
          <a:lstStyle/>
          <a:p>
            <a:pPr algn="ctr"/>
            <a:r>
              <a:rPr lang="pt-BR" sz="48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 - Supergranulação</a:t>
            </a:r>
            <a:endParaRPr lang="pt-BR" sz="4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28674" name="Picture 2" descr="http://solarscience.msfc.nasa.gov/images/supergranules.jpg"/>
          <p:cNvPicPr>
            <a:picLocks noChangeAspect="1" noChangeArrowheads="1"/>
          </p:cNvPicPr>
          <p:nvPr/>
        </p:nvPicPr>
        <p:blipFill>
          <a:blip r:embed="rId3" cstate="print"/>
          <a:srcRect/>
          <a:stretch>
            <a:fillRect/>
          </a:stretch>
        </p:blipFill>
        <p:spPr bwMode="auto">
          <a:xfrm>
            <a:off x="1511660" y="0"/>
            <a:ext cx="6120680" cy="6120680"/>
          </a:xfrm>
          <a:prstGeom prst="rect">
            <a:avLst/>
          </a:prstGeom>
          <a:noFill/>
        </p:spPr>
      </p:pic>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olarscience.msfc.nasa.gov/images/cutaway.jpg"/>
          <p:cNvPicPr>
            <a:picLocks noChangeAspect="1" noChangeArrowheads="1"/>
          </p:cNvPicPr>
          <p:nvPr/>
        </p:nvPicPr>
        <p:blipFill>
          <a:blip r:embed="rId3" cstate="print"/>
          <a:srcRect/>
          <a:stretch>
            <a:fillRect/>
          </a:stretch>
        </p:blipFill>
        <p:spPr bwMode="auto">
          <a:xfrm>
            <a:off x="1146644" y="0"/>
            <a:ext cx="6850711" cy="6858000"/>
          </a:xfrm>
          <a:prstGeom prst="rect">
            <a:avLst/>
          </a:prstGeom>
          <a:noFill/>
        </p:spPr>
      </p:pic>
      <p:sp>
        <p:nvSpPr>
          <p:cNvPr id="2" name="Retângulo 1"/>
          <p:cNvSpPr/>
          <p:nvPr/>
        </p:nvSpPr>
        <p:spPr>
          <a:xfrm>
            <a:off x="234915" y="6211669"/>
            <a:ext cx="8674169" cy="646331"/>
          </a:xfrm>
          <a:prstGeom prst="rect">
            <a:avLst/>
          </a:prstGeom>
          <a:noFill/>
        </p:spPr>
        <p:txBody>
          <a:bodyPr wrap="none" lIns="91440" tIns="45720" rIns="91440" bIns="45720">
            <a:spAutoFit/>
          </a:bodyPr>
          <a:lstStyle/>
          <a:p>
            <a:pPr algn="ctr"/>
            <a:r>
              <a:rPr lang="pt-BR" sz="36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Estrutura Interna - Zona de Convecção</a:t>
            </a:r>
            <a:endParaRPr lang="pt-BR" sz="36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olarscience.msfc.nasa.gov/images/Dalsgaard1_T_vs_r.jpg"/>
          <p:cNvPicPr>
            <a:picLocks noChangeAspect="1" noChangeArrowheads="1"/>
          </p:cNvPicPr>
          <p:nvPr/>
        </p:nvPicPr>
        <p:blipFill>
          <a:blip r:embed="rId3" cstate="print"/>
          <a:srcRect/>
          <a:stretch>
            <a:fillRect/>
          </a:stretch>
        </p:blipFill>
        <p:spPr bwMode="auto">
          <a:xfrm>
            <a:off x="0" y="1268760"/>
            <a:ext cx="4572000" cy="3416762"/>
          </a:xfrm>
          <a:prstGeom prst="rect">
            <a:avLst/>
          </a:prstGeom>
          <a:noFill/>
        </p:spPr>
      </p:pic>
      <p:sp>
        <p:nvSpPr>
          <p:cNvPr id="2" name="Retângulo 1"/>
          <p:cNvSpPr/>
          <p:nvPr/>
        </p:nvSpPr>
        <p:spPr>
          <a:xfrm>
            <a:off x="1226661" y="6211669"/>
            <a:ext cx="6690678" cy="646331"/>
          </a:xfrm>
          <a:prstGeom prst="rect">
            <a:avLst/>
          </a:prstGeom>
          <a:noFill/>
        </p:spPr>
        <p:txBody>
          <a:bodyPr wrap="none" lIns="91440" tIns="45720" rIns="91440" bIns="45720">
            <a:spAutoFit/>
          </a:bodyPr>
          <a:lstStyle/>
          <a:p>
            <a:pPr algn="ctr"/>
            <a:r>
              <a:rPr lang="pt-BR" sz="36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Estrutura Interna - </a:t>
            </a:r>
            <a:r>
              <a:rPr lang="pt-BR" sz="3600" b="1" cap="none" spc="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Tachocline</a:t>
            </a:r>
            <a:endParaRPr lang="pt-BR" sz="36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30724" name="Picture 4" descr="https://upload.wikimedia.org/wikipedia/commons/8/86/Tachocline.gif"/>
          <p:cNvPicPr>
            <a:picLocks noChangeAspect="1" noChangeArrowheads="1"/>
          </p:cNvPicPr>
          <p:nvPr/>
        </p:nvPicPr>
        <p:blipFill>
          <a:blip r:embed="rId4" cstate="print"/>
          <a:srcRect/>
          <a:stretch>
            <a:fillRect/>
          </a:stretch>
        </p:blipFill>
        <p:spPr bwMode="auto">
          <a:xfrm>
            <a:off x="4572000" y="548680"/>
            <a:ext cx="4572000" cy="4833697"/>
          </a:xfrm>
          <a:prstGeom prst="rect">
            <a:avLst/>
          </a:prstGeom>
          <a:noFill/>
        </p:spPr>
      </p:pic>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prof2000.pt/users/angelof/af16/ts_sol/big_images/bigsol7.png"/>
          <p:cNvPicPr>
            <a:picLocks noChangeAspect="1" noChangeArrowheads="1"/>
          </p:cNvPicPr>
          <p:nvPr/>
        </p:nvPicPr>
        <p:blipFill>
          <a:blip r:embed="rId3" cstate="print"/>
          <a:srcRect/>
          <a:stretch>
            <a:fillRect/>
          </a:stretch>
        </p:blipFill>
        <p:spPr bwMode="auto">
          <a:xfrm>
            <a:off x="0" y="0"/>
            <a:ext cx="6883030" cy="6858000"/>
          </a:xfrm>
          <a:prstGeom prst="rect">
            <a:avLst/>
          </a:prstGeom>
          <a:noFill/>
        </p:spPr>
      </p:pic>
      <p:sp>
        <p:nvSpPr>
          <p:cNvPr id="2" name="Retângulo 1"/>
          <p:cNvSpPr/>
          <p:nvPr/>
        </p:nvSpPr>
        <p:spPr>
          <a:xfrm>
            <a:off x="1789101" y="6273225"/>
            <a:ext cx="7354899" cy="584775"/>
          </a:xfrm>
          <a:prstGeom prst="rect">
            <a:avLst/>
          </a:prstGeom>
          <a:noFill/>
        </p:spPr>
        <p:txBody>
          <a:bodyPr wrap="none" lIns="91440" tIns="45720" rIns="91440" bIns="45720">
            <a:spAutoFit/>
          </a:bodyPr>
          <a:lstStyle/>
          <a:p>
            <a:pPr algn="ctr"/>
            <a:r>
              <a:rPr lang="pt-BR" sz="32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Estrutura Interna - </a:t>
            </a:r>
            <a:r>
              <a:rPr lang="pt-BR" sz="32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Zona de Radiação</a:t>
            </a:r>
            <a:endParaRPr lang="pt-BR"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28503" y="5934670"/>
            <a:ext cx="8686994" cy="923330"/>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Estrutura Interna - </a:t>
            </a:r>
            <a:r>
              <a:rPr lang="pt-BR" sz="54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Núcleo</a:t>
            </a:r>
            <a:endParaRPr lang="pt-BR"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36866" name="Picture 2" descr="http://solarscience.msfc.nasa.gov/images/Dalsgaard1_density_vs_r.jpg"/>
          <p:cNvPicPr>
            <a:picLocks noChangeAspect="1" noChangeArrowheads="1"/>
          </p:cNvPicPr>
          <p:nvPr/>
        </p:nvPicPr>
        <p:blipFill>
          <a:blip r:embed="rId3" cstate="print"/>
          <a:srcRect/>
          <a:stretch>
            <a:fillRect/>
          </a:stretch>
        </p:blipFill>
        <p:spPr bwMode="auto">
          <a:xfrm>
            <a:off x="0" y="1484784"/>
            <a:ext cx="4554531" cy="3500772"/>
          </a:xfrm>
          <a:prstGeom prst="rect">
            <a:avLst/>
          </a:prstGeom>
          <a:noFill/>
        </p:spPr>
      </p:pic>
      <p:pic>
        <p:nvPicPr>
          <p:cNvPr id="4" name="Picture 2" descr="http://solarscience.msfc.nasa.gov/images/Dalsgaard1_T_vs_r.jpg"/>
          <p:cNvPicPr>
            <a:picLocks noChangeAspect="1" noChangeArrowheads="1"/>
          </p:cNvPicPr>
          <p:nvPr/>
        </p:nvPicPr>
        <p:blipFill>
          <a:blip r:embed="rId4" cstate="print"/>
          <a:srcRect/>
          <a:stretch>
            <a:fillRect/>
          </a:stretch>
        </p:blipFill>
        <p:spPr bwMode="auto">
          <a:xfrm>
            <a:off x="4572000" y="1484784"/>
            <a:ext cx="4668355" cy="3488770"/>
          </a:xfrm>
          <a:prstGeom prst="rect">
            <a:avLst/>
          </a:prstGeom>
          <a:noFill/>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p:cNvSpPr>
            <a:spLocks noGrp="1" noChangeArrowheads="1"/>
          </p:cNvSpPr>
          <p:nvPr>
            <p:ph type="title"/>
          </p:nvPr>
        </p:nvSpPr>
        <p:spPr/>
        <p:txBody>
          <a:bodyPr/>
          <a:lstStyle/>
          <a:p>
            <a:endParaRPr lang="pt-BR"/>
          </a:p>
        </p:txBody>
      </p:sp>
      <p:sp>
        <p:nvSpPr>
          <p:cNvPr id="12290" name="Rectangle 2"/>
          <p:cNvSpPr>
            <a:spLocks noGrp="1" noChangeArrowheads="1"/>
          </p:cNvSpPr>
          <p:nvPr>
            <p:ph type="body" sz="half" idx="1"/>
          </p:nvPr>
        </p:nvSpPr>
        <p:spPr>
          <a:xfrm>
            <a:off x="395288" y="333375"/>
            <a:ext cx="8353425" cy="5975350"/>
          </a:xfrm>
        </p:spPr>
        <p:txBody>
          <a:bodyPr/>
          <a:lstStyle/>
          <a:p>
            <a:pPr>
              <a:buFontTx/>
              <a:buNone/>
            </a:pPr>
            <a:r>
              <a:rPr lang="pt-BR" b="1" dirty="0">
                <a:solidFill>
                  <a:srgbClr val="FFC000"/>
                </a:solidFill>
              </a:rPr>
              <a:t>1 de maio de 1185 </a:t>
            </a:r>
            <a:r>
              <a:rPr lang="pt-BR" sz="2800" b="1" dirty="0">
                <a:solidFill>
                  <a:srgbClr val="FFC000"/>
                </a:solidFill>
              </a:rPr>
              <a:t>proeminências - </a:t>
            </a:r>
            <a:r>
              <a:rPr lang="pt-BR" sz="2800" b="1" dirty="0" smtClean="0">
                <a:solidFill>
                  <a:srgbClr val="FFC000"/>
                </a:solidFill>
              </a:rPr>
              <a:t>Rússia</a:t>
            </a:r>
            <a:endParaRPr lang="pt-BR" sz="2800" u="sng" dirty="0">
              <a:solidFill>
                <a:srgbClr val="FFC000"/>
              </a:solidFill>
            </a:endParaRPr>
          </a:p>
          <a:p>
            <a:pPr>
              <a:buFontTx/>
              <a:buNone/>
            </a:pPr>
            <a:endParaRPr lang="pt-BR" sz="2800" b="1" dirty="0">
              <a:solidFill>
                <a:srgbClr val="FFC000"/>
              </a:solidFill>
            </a:endParaRPr>
          </a:p>
          <a:p>
            <a:pPr>
              <a:buFontTx/>
              <a:buNone/>
            </a:pPr>
            <a:r>
              <a:rPr lang="pt-BR" b="1" dirty="0">
                <a:solidFill>
                  <a:srgbClr val="FFC000"/>
                </a:solidFill>
              </a:rPr>
              <a:t>1543</a:t>
            </a:r>
            <a:r>
              <a:rPr lang="pt-BR" sz="2800" b="1" dirty="0">
                <a:solidFill>
                  <a:srgbClr val="FFC000"/>
                </a:solidFill>
              </a:rPr>
              <a:t> Nicolau Copérnico - </a:t>
            </a:r>
            <a:r>
              <a:rPr lang="pt-BR" sz="2800" dirty="0">
                <a:solidFill>
                  <a:srgbClr val="FFC000"/>
                </a:solidFill>
              </a:rPr>
              <a:t>De </a:t>
            </a:r>
            <a:r>
              <a:rPr lang="pt-BR" sz="2800" dirty="0" err="1">
                <a:solidFill>
                  <a:srgbClr val="FFC000"/>
                </a:solidFill>
              </a:rPr>
              <a:t>revolutionibus</a:t>
            </a:r>
            <a:r>
              <a:rPr lang="pt-BR" sz="2800" dirty="0">
                <a:solidFill>
                  <a:srgbClr val="FFC000"/>
                </a:solidFill>
              </a:rPr>
              <a:t> </a:t>
            </a:r>
            <a:r>
              <a:rPr lang="pt-BR" sz="2800" dirty="0" err="1">
                <a:solidFill>
                  <a:srgbClr val="FFC000"/>
                </a:solidFill>
              </a:rPr>
              <a:t>orbium</a:t>
            </a:r>
            <a:r>
              <a:rPr lang="pt-BR" sz="2800" dirty="0">
                <a:solidFill>
                  <a:srgbClr val="FFC000"/>
                </a:solidFill>
              </a:rPr>
              <a:t> </a:t>
            </a:r>
            <a:r>
              <a:rPr lang="pt-BR" sz="2800" dirty="0" err="1">
                <a:solidFill>
                  <a:srgbClr val="FFC000"/>
                </a:solidFill>
              </a:rPr>
              <a:t>coelestium</a:t>
            </a:r>
            <a:r>
              <a:rPr lang="pt-BR" sz="2800" dirty="0">
                <a:solidFill>
                  <a:srgbClr val="FFC000"/>
                </a:solidFill>
              </a:rPr>
              <a:t> </a:t>
            </a:r>
          </a:p>
        </p:txBody>
      </p:sp>
      <p:pic>
        <p:nvPicPr>
          <p:cNvPr id="12293" name="Picture 5" descr="copernicus-mundi"/>
          <p:cNvPicPr>
            <a:picLocks noGrp="1" noChangeAspect="1" noChangeArrowheads="1"/>
          </p:cNvPicPr>
          <p:nvPr>
            <p:ph sz="half" idx="2"/>
          </p:nvPr>
        </p:nvPicPr>
        <p:blipFill>
          <a:blip r:embed="rId3" cstate="print"/>
          <a:srcRect/>
          <a:stretch>
            <a:fillRect/>
          </a:stretch>
        </p:blipFill>
        <p:spPr>
          <a:xfrm>
            <a:off x="2552700" y="2636912"/>
            <a:ext cx="4038600" cy="3751263"/>
          </a:xfrm>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13091" y="2967335"/>
            <a:ext cx="8917826" cy="923330"/>
          </a:xfrm>
          <a:prstGeom prst="rect">
            <a:avLst/>
          </a:prstGeom>
          <a:noFill/>
        </p:spPr>
        <p:txBody>
          <a:bodyPr wrap="none" lIns="91440" tIns="45720" rIns="91440" bIns="45720">
            <a:spAutoFit/>
          </a:bodyPr>
          <a:lstStyle/>
          <a:p>
            <a:pPr algn="ctr"/>
            <a:r>
              <a:rPr lang="pt-B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hlinkClick r:id="rId3" action="ppaction://hlinkfile"/>
              </a:rPr>
              <a:t>Sequência </a:t>
            </a:r>
            <a:r>
              <a:rPr lang="pt-BR" sz="54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hlinkClick r:id="rId3" action="ppaction://hlinkfile"/>
              </a:rPr>
              <a:t>Proton</a:t>
            </a:r>
            <a:r>
              <a:rPr lang="pt-B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hlinkClick r:id="rId3" action="ppaction://hlinkfile"/>
              </a:rPr>
              <a:t> - </a:t>
            </a:r>
            <a:r>
              <a:rPr lang="pt-BR" sz="54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hlinkClick r:id="rId3" action="ppaction://hlinkfile"/>
              </a:rPr>
              <a:t>Proton</a:t>
            </a:r>
            <a:endParaRPr lang="pt-B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765981" y="237381"/>
            <a:ext cx="5612037" cy="6620619"/>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61675" y="1268760"/>
            <a:ext cx="8620649" cy="5224636"/>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697328" y="-43132"/>
            <a:ext cx="7749343" cy="6802469"/>
          </a:xfrm>
          <a:prstGeom prst="rect">
            <a:avLst/>
          </a:prstGeom>
          <a:noFill/>
          <a:ln w="9525">
            <a:noFill/>
            <a:miter lim="800000"/>
            <a:headEnd/>
            <a:tailEnd/>
          </a:ln>
        </p:spPr>
      </p:pic>
      <p:sp>
        <p:nvSpPr>
          <p:cNvPr id="6" name="CaixaDeTexto 5"/>
          <p:cNvSpPr txBox="1"/>
          <p:nvPr/>
        </p:nvSpPr>
        <p:spPr>
          <a:xfrm>
            <a:off x="7884368" y="6237312"/>
            <a:ext cx="1008112" cy="338554"/>
          </a:xfrm>
          <a:prstGeom prst="rect">
            <a:avLst/>
          </a:prstGeom>
          <a:noFill/>
        </p:spPr>
        <p:txBody>
          <a:bodyPr wrap="square" rtlCol="0">
            <a:spAutoFit/>
          </a:bodyPr>
          <a:lstStyle/>
          <a:p>
            <a:r>
              <a:rPr lang="pt-BR" dirty="0" smtClean="0">
                <a:solidFill>
                  <a:srgbClr val="FFFF00"/>
                </a:solidFill>
              </a:rPr>
              <a:t>TRACE</a:t>
            </a:r>
            <a:endParaRPr lang="pt-BR" dirty="0">
              <a:solidFill>
                <a:srgbClr val="FFFF00"/>
              </a:solidFill>
            </a:endParaRPr>
          </a:p>
        </p:txBody>
      </p:sp>
    </p:spTree>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7844" y="2967335"/>
            <a:ext cx="9199698" cy="923330"/>
          </a:xfrm>
          <a:prstGeom prst="rect">
            <a:avLst/>
          </a:prstGeom>
          <a:noFill/>
          <a:scene3d>
            <a:camera prst="perspectiveContrastingRightFacing"/>
            <a:lightRig rig="threePt" dir="t"/>
          </a:scene3d>
        </p:spPr>
        <p:txBody>
          <a:bodyPr wrap="none" lIns="91440" tIns="45720" rIns="91440" bIns="45720">
            <a:spAutoFit/>
          </a:bodyPr>
          <a:lstStyle/>
          <a:p>
            <a:pPr algn="ctr"/>
            <a:r>
              <a:rPr lang="pt-BR"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FIM DA APRESENTAÇÃO</a:t>
            </a:r>
            <a:endParaRPr lang="pt-BR"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5" name="Rectangle 9"/>
          <p:cNvSpPr>
            <a:spLocks noGrp="1" noChangeArrowheads="1"/>
          </p:cNvSpPr>
          <p:nvPr>
            <p:ph type="title"/>
          </p:nvPr>
        </p:nvSpPr>
        <p:spPr/>
        <p:txBody>
          <a:bodyPr/>
          <a:lstStyle/>
          <a:p>
            <a:endParaRPr lang="pt-BR"/>
          </a:p>
        </p:txBody>
      </p:sp>
      <p:sp>
        <p:nvSpPr>
          <p:cNvPr id="14339" name="Rectangle 3"/>
          <p:cNvSpPr>
            <a:spLocks noGrp="1" noChangeArrowheads="1"/>
          </p:cNvSpPr>
          <p:nvPr>
            <p:ph type="body" sz="half" idx="1"/>
          </p:nvPr>
        </p:nvSpPr>
        <p:spPr>
          <a:xfrm>
            <a:off x="468313" y="476250"/>
            <a:ext cx="8147050" cy="1973263"/>
          </a:xfrm>
        </p:spPr>
        <p:txBody>
          <a:bodyPr/>
          <a:lstStyle/>
          <a:p>
            <a:pPr algn="just">
              <a:buFontTx/>
              <a:buNone/>
            </a:pPr>
            <a:r>
              <a:rPr lang="pt-BR" b="1" dirty="0">
                <a:solidFill>
                  <a:srgbClr val="FFC000"/>
                </a:solidFill>
              </a:rPr>
              <a:t>1609 – 1619  </a:t>
            </a:r>
            <a:r>
              <a:rPr lang="pt-BR" sz="2800" b="1" dirty="0" err="1">
                <a:solidFill>
                  <a:srgbClr val="FFC000"/>
                </a:solidFill>
              </a:rPr>
              <a:t>Johannes</a:t>
            </a:r>
            <a:r>
              <a:rPr lang="pt-BR" sz="2800" b="1" dirty="0">
                <a:solidFill>
                  <a:srgbClr val="FFC000"/>
                </a:solidFill>
              </a:rPr>
              <a:t> </a:t>
            </a:r>
            <a:r>
              <a:rPr lang="pt-BR" sz="2800" b="1" dirty="0" err="1" smtClean="0">
                <a:solidFill>
                  <a:srgbClr val="FFC000"/>
                </a:solidFill>
              </a:rPr>
              <a:t>Kleper</a:t>
            </a:r>
            <a:r>
              <a:rPr lang="pt-BR" sz="2800" b="1" dirty="0" smtClean="0">
                <a:solidFill>
                  <a:srgbClr val="FFC000"/>
                </a:solidFill>
              </a:rPr>
              <a:t>: </a:t>
            </a:r>
            <a:r>
              <a:rPr lang="pt-BR" sz="2800" b="1" dirty="0">
                <a:solidFill>
                  <a:srgbClr val="FFC000"/>
                </a:solidFill>
              </a:rPr>
              <a:t>o Sol está no foco das elipses</a:t>
            </a:r>
          </a:p>
          <a:p>
            <a:pPr algn="just">
              <a:buFontTx/>
              <a:buNone/>
            </a:pPr>
            <a:r>
              <a:rPr lang="pt-BR" b="1" dirty="0">
                <a:solidFill>
                  <a:srgbClr val="FFC000"/>
                </a:solidFill>
              </a:rPr>
              <a:t>1610</a:t>
            </a:r>
            <a:r>
              <a:rPr lang="pt-BR" sz="2800" b="1" dirty="0">
                <a:solidFill>
                  <a:srgbClr val="FFC000"/>
                </a:solidFill>
              </a:rPr>
              <a:t> Observações telescópicas do Sol por Galileu</a:t>
            </a:r>
            <a:endParaRPr lang="pt-BR" sz="2800" dirty="0">
              <a:solidFill>
                <a:srgbClr val="FFC000"/>
              </a:solidFill>
            </a:endParaRPr>
          </a:p>
        </p:txBody>
      </p:sp>
      <p:pic>
        <p:nvPicPr>
          <p:cNvPr id="14344" name="Picture 8"/>
          <p:cNvPicPr>
            <a:picLocks noGrp="1" noChangeAspect="1" noChangeArrowheads="1"/>
          </p:cNvPicPr>
          <p:nvPr>
            <p:ph sz="half" idx="2"/>
          </p:nvPr>
        </p:nvPicPr>
        <p:blipFill>
          <a:blip r:embed="rId3" cstate="print"/>
          <a:srcRect/>
          <a:stretch>
            <a:fillRect/>
          </a:stretch>
        </p:blipFill>
        <p:spPr>
          <a:xfrm>
            <a:off x="2552700" y="2492896"/>
            <a:ext cx="4038600" cy="3922713"/>
          </a:xfrm>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sz="half" idx="1"/>
          </p:nvPr>
        </p:nvSpPr>
        <p:spPr>
          <a:xfrm>
            <a:off x="395536" y="188913"/>
            <a:ext cx="7919789" cy="1800225"/>
          </a:xfrm>
        </p:spPr>
        <p:txBody>
          <a:bodyPr/>
          <a:lstStyle/>
          <a:p>
            <a:pPr>
              <a:buFontTx/>
              <a:buNone/>
            </a:pPr>
            <a:r>
              <a:rPr lang="pt-BR" b="1" dirty="0">
                <a:solidFill>
                  <a:srgbClr val="FFC000"/>
                </a:solidFill>
              </a:rPr>
              <a:t>1644</a:t>
            </a:r>
            <a:r>
              <a:rPr lang="pt-BR" sz="2800" b="1" dirty="0">
                <a:solidFill>
                  <a:srgbClr val="FFC000"/>
                </a:solidFill>
              </a:rPr>
              <a:t> O Sol é uma </a:t>
            </a:r>
            <a:r>
              <a:rPr lang="pt-BR" sz="2800" b="1" dirty="0" smtClean="0">
                <a:solidFill>
                  <a:srgbClr val="FFC000"/>
                </a:solidFill>
              </a:rPr>
              <a:t>Estrela!!!!!!: </a:t>
            </a:r>
            <a:r>
              <a:rPr lang="pt-BR" sz="2800" dirty="0" smtClean="0">
                <a:solidFill>
                  <a:srgbClr val="FFC000"/>
                </a:solidFill>
              </a:rPr>
              <a:t> </a:t>
            </a:r>
            <a:r>
              <a:rPr lang="pt-BR" sz="2800" dirty="0">
                <a:solidFill>
                  <a:srgbClr val="FFC000"/>
                </a:solidFill>
              </a:rPr>
              <a:t/>
            </a:r>
            <a:br>
              <a:rPr lang="pt-BR" sz="2800" dirty="0">
                <a:solidFill>
                  <a:srgbClr val="FFC000"/>
                </a:solidFill>
              </a:rPr>
            </a:br>
            <a:r>
              <a:rPr lang="pt-BR" sz="2800" dirty="0">
                <a:solidFill>
                  <a:srgbClr val="FFC000"/>
                </a:solidFill>
              </a:rPr>
              <a:t>Principia </a:t>
            </a:r>
            <a:r>
              <a:rPr lang="pt-BR" sz="2800" dirty="0" smtClean="0">
                <a:solidFill>
                  <a:srgbClr val="FFC000"/>
                </a:solidFill>
              </a:rPr>
              <a:t> </a:t>
            </a:r>
            <a:r>
              <a:rPr lang="pt-BR" sz="2800" dirty="0" err="1" smtClean="0">
                <a:solidFill>
                  <a:srgbClr val="FFC000"/>
                </a:solidFill>
              </a:rPr>
              <a:t>Philosophiae</a:t>
            </a:r>
            <a:r>
              <a:rPr lang="pt-BR" sz="2800" dirty="0" smtClean="0">
                <a:solidFill>
                  <a:srgbClr val="FFC000"/>
                </a:solidFill>
              </a:rPr>
              <a:t> </a:t>
            </a:r>
            <a:r>
              <a:rPr lang="pt-BR" sz="2800" dirty="0">
                <a:solidFill>
                  <a:srgbClr val="FFC000"/>
                </a:solidFill>
              </a:rPr>
              <a:t>de René Descartes </a:t>
            </a:r>
          </a:p>
        </p:txBody>
      </p:sp>
      <p:pic>
        <p:nvPicPr>
          <p:cNvPr id="15364" name="Picture 4"/>
          <p:cNvPicPr>
            <a:picLocks noGrp="1" noChangeAspect="1" noChangeArrowheads="1"/>
          </p:cNvPicPr>
          <p:nvPr>
            <p:ph sz="half" idx="2"/>
          </p:nvPr>
        </p:nvPicPr>
        <p:blipFill>
          <a:blip r:embed="rId3" cstate="print"/>
          <a:srcRect/>
          <a:stretch>
            <a:fillRect/>
          </a:stretch>
        </p:blipFill>
        <p:spPr>
          <a:xfrm>
            <a:off x="2700338" y="1700213"/>
            <a:ext cx="3884612" cy="4525962"/>
          </a:xfrm>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250824" y="260350"/>
            <a:ext cx="8713663" cy="1152525"/>
          </a:xfrm>
          <a:prstGeom prst="rect">
            <a:avLst/>
          </a:prstGeom>
          <a:noFill/>
          <a:ln w="9525">
            <a:noFill/>
            <a:miter lim="800000"/>
            <a:headEnd/>
            <a:tailEnd/>
          </a:ln>
          <a:effectLst/>
        </p:spPr>
        <p:txBody>
          <a:bodyPr/>
          <a:lstStyle/>
          <a:p>
            <a:pPr marL="342900" indent="-342900" algn="l">
              <a:spcBef>
                <a:spcPct val="20000"/>
              </a:spcBef>
            </a:pPr>
            <a:r>
              <a:rPr lang="pt-BR" sz="3200" b="1" dirty="0">
                <a:solidFill>
                  <a:srgbClr val="FFC000"/>
                </a:solidFill>
              </a:rPr>
              <a:t>1645–1715 </a:t>
            </a:r>
            <a:r>
              <a:rPr lang="pt-BR" sz="2800" b="1" dirty="0">
                <a:solidFill>
                  <a:srgbClr val="FFC000"/>
                </a:solidFill>
              </a:rPr>
              <a:t>As Manchas Solares Desaparecem</a:t>
            </a:r>
            <a:endParaRPr lang="pt-BR" sz="3200" dirty="0">
              <a:solidFill>
                <a:srgbClr val="FFC000"/>
              </a:solidFill>
            </a:endParaRPr>
          </a:p>
        </p:txBody>
      </p:sp>
      <p:pic>
        <p:nvPicPr>
          <p:cNvPr id="21511" name="Picture 7"/>
          <p:cNvPicPr>
            <a:picLocks noGrp="1" noChangeAspect="1" noChangeArrowheads="1"/>
          </p:cNvPicPr>
          <p:nvPr>
            <p:ph/>
          </p:nvPr>
        </p:nvPicPr>
        <p:blipFill>
          <a:blip r:embed="rId3" cstate="print"/>
          <a:srcRect/>
          <a:stretch>
            <a:fillRect/>
          </a:stretch>
        </p:blipFill>
        <p:spPr>
          <a:xfrm>
            <a:off x="1908175" y="1700213"/>
            <a:ext cx="5276850" cy="3895725"/>
          </a:xfrm>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C:\MSOffice\Templates\Blank Presentation.pot</Template>
  <TotalTime>12215</TotalTime>
  <Words>5190</Words>
  <Application>Microsoft Office PowerPoint</Application>
  <PresentationFormat>Apresentação na tela (4:3)</PresentationFormat>
  <Paragraphs>491</Paragraphs>
  <Slides>64</Slides>
  <Notes>63</Notes>
  <HiddenSlides>0</HiddenSlides>
  <MMClips>2</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64</vt:i4>
      </vt:variant>
    </vt:vector>
  </HeadingPairs>
  <TitlesOfParts>
    <vt:vector size="69" baseType="lpstr">
      <vt:lpstr>Arial</vt:lpstr>
      <vt:lpstr>Century Gothic</vt:lpstr>
      <vt:lpstr>Times New Roman</vt:lpstr>
      <vt:lpstr>Wingdings</vt:lpstr>
      <vt:lpstr>Blank Presentation</vt:lpstr>
      <vt:lpstr>Apresentação do PowerPoint</vt:lpstr>
      <vt:lpstr>História do Sol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Características (cerca 67 elementos químicos)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Calendários</dc:title>
  <dc:creator>Iagusp</dc:creator>
  <cp:lastModifiedBy>Jorge</cp:lastModifiedBy>
  <cp:revision>859</cp:revision>
  <cp:lastPrinted>2000-05-01T12:23:36Z</cp:lastPrinted>
  <dcterms:created xsi:type="dcterms:W3CDTF">1995-06-17T23:31:02Z</dcterms:created>
  <dcterms:modified xsi:type="dcterms:W3CDTF">2019-05-23T19:36:22Z</dcterms:modified>
</cp:coreProperties>
</file>