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961" r:id="rId2"/>
    <p:sldId id="969" r:id="rId3"/>
    <p:sldId id="970" r:id="rId4"/>
    <p:sldId id="971" r:id="rId5"/>
    <p:sldId id="982" r:id="rId6"/>
    <p:sldId id="975" r:id="rId7"/>
    <p:sldId id="976" r:id="rId8"/>
    <p:sldId id="977" r:id="rId9"/>
    <p:sldId id="978" r:id="rId10"/>
    <p:sldId id="979" r:id="rId11"/>
    <p:sldId id="989" r:id="rId12"/>
    <p:sldId id="998" r:id="rId13"/>
    <p:sldId id="983" r:id="rId14"/>
    <p:sldId id="991" r:id="rId15"/>
    <p:sldId id="984" r:id="rId16"/>
    <p:sldId id="985" r:id="rId17"/>
    <p:sldId id="986" r:id="rId18"/>
    <p:sldId id="993" r:id="rId19"/>
    <p:sldId id="988" r:id="rId20"/>
    <p:sldId id="999" r:id="rId21"/>
    <p:sldId id="996" r:id="rId22"/>
    <p:sldId id="997" r:id="rId23"/>
    <p:sldId id="994" r:id="rId24"/>
  </p:sldIdLst>
  <p:sldSz cx="9144000" cy="6858000" type="screen4x3"/>
  <p:notesSz cx="6858000" cy="8686800"/>
  <p:defaultTextStyle>
    <a:defPPr>
      <a:defRPr lang="pt-BR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CC99"/>
    <a:srgbClr val="00FF00"/>
    <a:srgbClr val="000066"/>
    <a:srgbClr val="0066FF"/>
    <a:srgbClr val="143C2B"/>
    <a:srgbClr val="005392"/>
    <a:srgbClr val="0000FF"/>
    <a:srgbClr val="EE8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5" autoAdjust="0"/>
    <p:restoredTop sz="94634" autoAdjust="0"/>
  </p:normalViewPr>
  <p:slideViewPr>
    <p:cSldViewPr>
      <p:cViewPr varScale="1">
        <p:scale>
          <a:sx n="64" d="100"/>
          <a:sy n="64" d="100"/>
        </p:scale>
        <p:origin x="1440" y="72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39" y="863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l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r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l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r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FA652CD-3B31-4DA3-A018-E4E32F35A5AB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l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r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657225"/>
            <a:ext cx="4330700" cy="3244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125913"/>
            <a:ext cx="5029200" cy="39100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l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r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C27E86-A91C-48BC-BC6F-3157D93EDA57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9EFDE-3931-4916-A185-632897AC7FC4}" type="slidenum">
              <a:rPr lang="pt-BR" smtClean="0"/>
              <a:t>1</a:t>
            </a:fld>
            <a:endParaRPr lang="pt-BR" smtClean="0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1190625" y="835025"/>
            <a:ext cx="4476750" cy="30067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132263"/>
            <a:ext cx="4735512" cy="3333750"/>
          </a:xfrm>
          <a:noFill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C27E86-A91C-48BC-BC6F-3157D93EDA57}" type="slidenum">
              <a:rPr lang="pt-BR" smtClean="0"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Em São Carlos e região, o Sol, no Solstício de Verão, fica </a:t>
            </a:r>
            <a:r>
              <a:rPr lang="pt-BR" sz="1200" u="sng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acima do horizonte</a:t>
            </a:r>
            <a:r>
              <a:rPr lang="pt-BR" sz="1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por cerca de 1h30min a mais em relação aos equinócios</a:t>
            </a:r>
          </a:p>
          <a:p>
            <a:r>
              <a:rPr lang="pt-BR" sz="12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No Solstício de Inverno, este é o tempo adicional que ele fica </a:t>
            </a:r>
            <a:r>
              <a:rPr lang="pt-BR" sz="1200" u="sng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abaixo do horizonte</a:t>
            </a:r>
            <a:r>
              <a:rPr lang="pt-BR" sz="12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, ou seja, a “noite” fica 1h30min maior nessa época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 diferença entre o tempo que o Sol fica acima do horizonte entre os Solstícios de Inverno e Verão, então, chega a 3h!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C27E86-A91C-48BC-BC6F-3157D93EDA57}" type="slidenum">
              <a:rPr lang="pt-BR" smtClean="0"/>
              <a:t>12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43F6D-B3BC-43C7-9F61-0D3E4270499C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55AC8-A920-4769-B1A2-5912854039D9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7A315-CC19-44C3-8593-18B8EBEC57DD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B8734-B6FD-4E2E-86CF-4B48DF8D7031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31C9D-6521-4E9E-9867-0D56DF9C17A7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2774E-4E5F-42E4-9C2D-D1ED87FE5F01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47BA4-A96F-4A96-AB57-9474F2437135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8D6FD-40CF-4EB0-807D-3CD31BDC69B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E96D3-7929-4008-98A5-E4F536520FE9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1A674-F612-46AE-A196-8603CB9EACBD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229ED-2D68-4DDB-BE4F-5D3D651D7D66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6C6CC0E-1808-46ED-B6CB-D709E7537B07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sunmotions.swf" TargetMode="Externa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eclipticsimulator.swf" TargetMode="Externa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ítulo 3"/>
          <p:cNvSpPr>
            <a:spLocks noGrp="1"/>
          </p:cNvSpPr>
          <p:nvPr>
            <p:ph type="subTitle" idx="1"/>
          </p:nvPr>
        </p:nvSpPr>
        <p:spPr>
          <a:xfrm>
            <a:off x="0" y="2852936"/>
            <a:ext cx="9144000" cy="1752600"/>
          </a:xfrm>
        </p:spPr>
        <p:txBody>
          <a:bodyPr/>
          <a:lstStyle/>
          <a:p>
            <a:r>
              <a:rPr lang="pt-BR" sz="54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Estações do ano 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5652120" y="5212357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André Luiz da Silva</a:t>
            </a:r>
          </a:p>
          <a:p>
            <a:pPr algn="l"/>
            <a:r>
              <a:rPr lang="pt-BR" sz="1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Observatório  Dietrich </a:t>
            </a:r>
            <a:r>
              <a:rPr lang="pt-BR" sz="14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Schiel</a:t>
            </a:r>
            <a:endParaRPr lang="pt-BR" sz="1400" dirty="0" smtClean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algn="l"/>
            <a:r>
              <a:rPr lang="pt-BR" sz="1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/CDCC/USP</a:t>
            </a:r>
          </a:p>
          <a:p>
            <a:endParaRPr lang="pt-BR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016" y="66528"/>
            <a:ext cx="2699792" cy="144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161703"/>
            <a:ext cx="152382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ângulo 15"/>
          <p:cNvSpPr/>
          <p:nvPr/>
        </p:nvSpPr>
        <p:spPr>
          <a:xfrm>
            <a:off x="2605018" y="1330381"/>
            <a:ext cx="405521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Centro de Divulgação da Astronomia</a:t>
            </a:r>
          </a:p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Observatório Dietrich </a:t>
            </a:r>
            <a:r>
              <a:rPr lang="pt-BR" sz="105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Schiel</a:t>
            </a:r>
            <a:endParaRPr lang="pt-BR" sz="105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7" name="Picture 3" descr="C:\Users\CDA\Downloads\figuras-para-o-site-2016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87616" y="72008"/>
            <a:ext cx="2348880" cy="234888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As trajetórias do Sol nos equinócios e nos solstícios</a:t>
            </a:r>
          </a:p>
        </p:txBody>
      </p:sp>
      <p:sp>
        <p:nvSpPr>
          <p:cNvPr id="54" name="CaixaDeTexto 53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Elipse 54"/>
          <p:cNvSpPr>
            <a:spLocks noChangeAspect="1"/>
          </p:cNvSpPr>
          <p:nvPr/>
        </p:nvSpPr>
        <p:spPr bwMode="auto">
          <a:xfrm>
            <a:off x="3079929" y="2081428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59" name="Arc 3"/>
          <p:cNvSpPr/>
          <p:nvPr/>
        </p:nvSpPr>
        <p:spPr bwMode="auto">
          <a:xfrm rot="20930720" flipV="1">
            <a:off x="2823146" y="3712212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66" name="Grupo 40"/>
          <p:cNvGrpSpPr/>
          <p:nvPr/>
        </p:nvGrpSpPr>
        <p:grpSpPr bwMode="auto">
          <a:xfrm>
            <a:off x="1835696" y="1793396"/>
            <a:ext cx="5665787" cy="4752975"/>
            <a:chOff x="1714480" y="1484313"/>
            <a:chExt cx="5665808" cy="4752975"/>
          </a:xfrm>
        </p:grpSpPr>
        <p:sp>
          <p:nvSpPr>
            <p:cNvPr id="67" name="Oval 2"/>
            <p:cNvSpPr>
              <a:spLocks noChangeArrowheads="1"/>
            </p:cNvSpPr>
            <p:nvPr/>
          </p:nvSpPr>
          <p:spPr bwMode="auto">
            <a:xfrm>
              <a:off x="2237634" y="1484313"/>
              <a:ext cx="4681537" cy="4752975"/>
            </a:xfrm>
            <a:prstGeom prst="ellipse">
              <a:avLst/>
            </a:prstGeom>
            <a:gradFill flip="none" rotWithShape="1">
              <a:gsLst>
                <a:gs pos="65000">
                  <a:srgbClr val="0070C0">
                    <a:alpha val="24000"/>
                  </a:srgbClr>
                </a:gs>
                <a:gs pos="70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101600">
              <a:solidFill>
                <a:srgbClr val="7030A0">
                  <a:alpha val="70000"/>
                </a:srgbClr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68" name="Line 6"/>
            <p:cNvSpPr>
              <a:spLocks noChangeShapeType="1"/>
            </p:cNvSpPr>
            <p:nvPr/>
          </p:nvSpPr>
          <p:spPr bwMode="auto">
            <a:xfrm flipV="1">
              <a:off x="4094151" y="3140496"/>
              <a:ext cx="860701" cy="1596603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5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72" name="Text Box 20"/>
            <p:cNvSpPr txBox="1">
              <a:spLocks noChangeArrowheads="1"/>
            </p:cNvSpPr>
            <p:nvPr/>
          </p:nvSpPr>
          <p:spPr bwMode="auto">
            <a:xfrm>
              <a:off x="3714744" y="4797425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73" name="Text Box 21"/>
            <p:cNvSpPr txBox="1">
              <a:spLocks noChangeArrowheads="1"/>
            </p:cNvSpPr>
            <p:nvPr/>
          </p:nvSpPr>
          <p:spPr bwMode="auto">
            <a:xfrm>
              <a:off x="1714480" y="3573463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N</a:t>
              </a:r>
            </a:p>
          </p:txBody>
        </p:sp>
        <p:sp>
          <p:nvSpPr>
            <p:cNvPr id="74" name="Text Box 22"/>
            <p:cNvSpPr txBox="1">
              <a:spLocks noChangeArrowheads="1"/>
            </p:cNvSpPr>
            <p:nvPr/>
          </p:nvSpPr>
          <p:spPr bwMode="auto">
            <a:xfrm>
              <a:off x="4857752" y="2428868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L</a:t>
              </a:r>
            </a:p>
          </p:txBody>
        </p:sp>
        <p:sp>
          <p:nvSpPr>
            <p:cNvPr id="75" name="Text Box 23"/>
            <p:cNvSpPr txBox="1">
              <a:spLocks noChangeArrowheads="1"/>
            </p:cNvSpPr>
            <p:nvPr/>
          </p:nvSpPr>
          <p:spPr bwMode="auto">
            <a:xfrm>
              <a:off x="7019925" y="3571876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>
                  <a:solidFill>
                    <a:srgbClr val="FF3300"/>
                  </a:solidFill>
                  <a:latin typeface="Century Gothic" panose="020B0502020202020204" pitchFamily="34" charset="0"/>
                </a:rPr>
                <a:t>S</a:t>
              </a:r>
            </a:p>
          </p:txBody>
        </p:sp>
        <p:sp>
          <p:nvSpPr>
            <p:cNvPr id="77" name="Line 7"/>
            <p:cNvSpPr>
              <a:spLocks noChangeShapeType="1"/>
            </p:cNvSpPr>
            <p:nvPr/>
          </p:nvSpPr>
          <p:spPr bwMode="auto">
            <a:xfrm>
              <a:off x="2285982" y="3929063"/>
              <a:ext cx="4679967" cy="0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2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80" name="Arc 4"/>
            <p:cNvSpPr/>
            <p:nvPr/>
          </p:nvSpPr>
          <p:spPr bwMode="auto">
            <a:xfrm flipV="1">
              <a:off x="2248442" y="3141663"/>
              <a:ext cx="4679950" cy="1584325"/>
            </a:xfrm>
            <a:custGeom>
              <a:avLst/>
              <a:gdLst>
                <a:gd name="T0" fmla="*/ 2147483647 w 43200"/>
                <a:gd name="T1" fmla="*/ 2147483647 h 43200"/>
                <a:gd name="T2" fmla="*/ 2147483647 w 43200"/>
                <a:gd name="T3" fmla="*/ 2147483647 h 43200"/>
                <a:gd name="T4" fmla="*/ 2147483647 w 43200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 w="38100" cap="rnd">
              <a:solidFill>
                <a:srgbClr val="339966"/>
              </a:solidFill>
              <a:prstDash val="sysDash"/>
              <a:round/>
            </a:ln>
          </p:spPr>
          <p:txBody>
            <a:bodyPr wrap="none" anchor="ctr"/>
            <a:lstStyle/>
            <a:p>
              <a:endParaRPr lang="pt-BR">
                <a:latin typeface="Century Gothic" panose="020B0502020202020204" pitchFamily="34" charset="0"/>
              </a:endParaRPr>
            </a:p>
          </p:txBody>
        </p:sp>
      </p:grpSp>
      <p:sp>
        <p:nvSpPr>
          <p:cNvPr id="81" name="Arc 5"/>
          <p:cNvSpPr/>
          <p:nvPr/>
        </p:nvSpPr>
        <p:spPr bwMode="auto">
          <a:xfrm flipV="1">
            <a:off x="2377892" y="4169660"/>
            <a:ext cx="4642867" cy="879475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143C2B">
              <a:alpha val="2000"/>
            </a:srgbClr>
          </a:solidFill>
          <a:ln w="101600">
            <a:solidFill>
              <a:srgbClr val="339966">
                <a:alpha val="90000"/>
              </a:srgbClr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2" name="Grupo 55"/>
          <p:cNvGrpSpPr/>
          <p:nvPr/>
        </p:nvGrpSpPr>
        <p:grpSpPr>
          <a:xfrm>
            <a:off x="4516343" y="3621828"/>
            <a:ext cx="288032" cy="648072"/>
            <a:chOff x="4499992" y="3313216"/>
            <a:chExt cx="288032" cy="648072"/>
          </a:xfrm>
        </p:grpSpPr>
        <p:sp>
          <p:nvSpPr>
            <p:cNvPr id="83" name="Elipse 82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84" name="Conector reto 83"/>
            <p:cNvCxnSpPr>
              <a:stCxn id="83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5" name="Conector reto 84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6" name="Conector reto 85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7" name="Conector reto 86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8" name="Conector reto 87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89" name="Oval 25"/>
          <p:cNvSpPr>
            <a:spLocks noChangeArrowheads="1"/>
          </p:cNvSpPr>
          <p:nvPr/>
        </p:nvSpPr>
        <p:spPr bwMode="auto">
          <a:xfrm>
            <a:off x="230702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0" name="Oval 25"/>
          <p:cNvSpPr>
            <a:spLocks noChangeArrowheads="1"/>
          </p:cNvSpPr>
          <p:nvPr/>
        </p:nvSpPr>
        <p:spPr bwMode="auto">
          <a:xfrm>
            <a:off x="698754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1" name="Lua 90"/>
          <p:cNvSpPr/>
          <p:nvPr/>
        </p:nvSpPr>
        <p:spPr bwMode="auto">
          <a:xfrm rot="16200000">
            <a:off x="4131392" y="4088098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92" name="Line 26"/>
          <p:cNvSpPr>
            <a:spLocks noChangeShapeType="1"/>
          </p:cNvSpPr>
          <p:nvPr/>
        </p:nvSpPr>
        <p:spPr bwMode="auto">
          <a:xfrm>
            <a:off x="4675812" y="1792925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8" name="Arco 97"/>
          <p:cNvSpPr/>
          <p:nvPr/>
        </p:nvSpPr>
        <p:spPr bwMode="auto">
          <a:xfrm rot="9617277">
            <a:off x="3232243" y="2415417"/>
            <a:ext cx="1279817" cy="4150201"/>
          </a:xfrm>
          <a:prstGeom prst="arc">
            <a:avLst>
              <a:gd name="adj1" fmla="val 20582531"/>
              <a:gd name="adj2" fmla="val 7418066"/>
            </a:avLst>
          </a:prstGeom>
          <a:noFill/>
          <a:ln w="101600" cap="flat" cmpd="sng" algn="ctr">
            <a:solidFill>
              <a:srgbClr val="00B0F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Arco 98"/>
          <p:cNvSpPr/>
          <p:nvPr/>
        </p:nvSpPr>
        <p:spPr bwMode="auto">
          <a:xfrm rot="9691245">
            <a:off x="3962644" y="1913406"/>
            <a:ext cx="1297481" cy="4643961"/>
          </a:xfrm>
          <a:prstGeom prst="arc">
            <a:avLst>
              <a:gd name="adj1" fmla="val 18975847"/>
              <a:gd name="adj2" fmla="val 8205678"/>
            </a:avLst>
          </a:prstGeom>
          <a:noFill/>
          <a:ln w="101600" cap="flat" cmpd="sng" algn="ctr">
            <a:solidFill>
              <a:srgbClr val="FFFF00">
                <a:alpha val="7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" name="Arco 99"/>
          <p:cNvSpPr/>
          <p:nvPr/>
        </p:nvSpPr>
        <p:spPr bwMode="auto">
          <a:xfrm rot="9616622">
            <a:off x="4817479" y="1778987"/>
            <a:ext cx="1279817" cy="4237784"/>
          </a:xfrm>
          <a:prstGeom prst="arc">
            <a:avLst>
              <a:gd name="adj1" fmla="val 18008657"/>
              <a:gd name="adj2" fmla="val 10259013"/>
            </a:avLst>
          </a:prstGeom>
          <a:noFill/>
          <a:ln w="1016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1" name="Oval 25"/>
          <p:cNvSpPr>
            <a:spLocks noChangeArrowheads="1"/>
          </p:cNvSpPr>
          <p:nvPr/>
        </p:nvSpPr>
        <p:spPr bwMode="auto">
          <a:xfrm>
            <a:off x="4971321" y="3402973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02" name="Oval 25"/>
          <p:cNvSpPr>
            <a:spLocks noChangeArrowheads="1"/>
          </p:cNvSpPr>
          <p:nvPr/>
        </p:nvSpPr>
        <p:spPr bwMode="auto">
          <a:xfrm>
            <a:off x="4141093" y="496174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51" name="Texto explicativo retangular 50"/>
          <p:cNvSpPr/>
          <p:nvPr/>
        </p:nvSpPr>
        <p:spPr bwMode="auto">
          <a:xfrm>
            <a:off x="6732240" y="1844824"/>
            <a:ext cx="2268760" cy="864096"/>
          </a:xfrm>
          <a:prstGeom prst="wedgeRectCallout">
            <a:avLst>
              <a:gd name="adj1" fmla="val -142847"/>
              <a:gd name="adj2" fmla="val 10126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Solstício de Verão do HS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53" name="Texto explicativo retangular 52"/>
          <p:cNvSpPr/>
          <p:nvPr/>
        </p:nvSpPr>
        <p:spPr bwMode="auto">
          <a:xfrm>
            <a:off x="323528" y="2132856"/>
            <a:ext cx="1907704" cy="648072"/>
          </a:xfrm>
          <a:prstGeom prst="wedgeRectCallout">
            <a:avLst>
              <a:gd name="adj1" fmla="val 124872"/>
              <a:gd name="adj2" fmla="val 42274"/>
            </a:avLst>
          </a:prstGeom>
          <a:noFill/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Equinócios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52" name="Texto explicativo retangular 51"/>
          <p:cNvSpPr/>
          <p:nvPr/>
        </p:nvSpPr>
        <p:spPr bwMode="auto">
          <a:xfrm>
            <a:off x="395536" y="5445224"/>
            <a:ext cx="2268760" cy="864096"/>
          </a:xfrm>
          <a:prstGeom prst="wedgeRectCallout">
            <a:avLst>
              <a:gd name="adj1" fmla="val 66932"/>
              <a:gd name="adj2" fmla="val -217732"/>
            </a:avLst>
          </a:prstGeom>
          <a:noFill/>
          <a:ln w="1905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Solstício de Inverno do HS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Century Gothic" panose="020B0502020202020204" pitchFamily="34" charset="0"/>
            </a:endParaRPr>
          </a:p>
        </p:txBody>
      </p:sp>
      <p:grpSp>
        <p:nvGrpSpPr>
          <p:cNvPr id="39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40" name="Elipse 39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41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42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anose="020B0502020202020204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1" grpId="0" animBg="1"/>
      <p:bldP spid="53" grpId="0" animBg="1"/>
      <p:bldP spid="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Elipse 68"/>
          <p:cNvSpPr>
            <a:spLocks noChangeAspect="1"/>
          </p:cNvSpPr>
          <p:nvPr/>
        </p:nvSpPr>
        <p:spPr bwMode="auto">
          <a:xfrm>
            <a:off x="3079929" y="2092932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42" name="Oval 2"/>
          <p:cNvSpPr>
            <a:spLocks noChangeArrowheads="1"/>
          </p:cNvSpPr>
          <p:nvPr/>
        </p:nvSpPr>
        <p:spPr bwMode="auto">
          <a:xfrm>
            <a:off x="2358848" y="1804900"/>
            <a:ext cx="4681520" cy="4752975"/>
          </a:xfrm>
          <a:prstGeom prst="ellipse">
            <a:avLst/>
          </a:prstGeom>
          <a:gradFill flip="none" rotWithShape="1">
            <a:gsLst>
              <a:gs pos="65000">
                <a:srgbClr val="0070C0">
                  <a:alpha val="24000"/>
                </a:srgbClr>
              </a:gs>
              <a:gs pos="70000">
                <a:srgbClr val="00B0F0"/>
              </a:gs>
            </a:gsLst>
            <a:path path="circle">
              <a:fillToRect l="50000" t="50000" r="50000" b="50000"/>
            </a:path>
            <a:tileRect/>
          </a:gradFill>
          <a:ln w="101600">
            <a:solidFill>
              <a:srgbClr val="7030A0">
                <a:alpha val="70000"/>
              </a:srgbClr>
            </a:solidFill>
            <a:rou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6419" name="Text Box 21"/>
          <p:cNvSpPr txBox="1">
            <a:spLocks noChangeArrowheads="1"/>
          </p:cNvSpPr>
          <p:nvPr/>
        </p:nvSpPr>
        <p:spPr bwMode="auto">
          <a:xfrm>
            <a:off x="1835696" y="3894050"/>
            <a:ext cx="360362" cy="707886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4000" dirty="0">
                <a:solidFill>
                  <a:srgbClr val="FF3300"/>
                </a:solidFill>
                <a:latin typeface="Century Gothic" panose="020B0502020202020204" pitchFamily="34" charset="0"/>
              </a:rPr>
              <a:t>N</a:t>
            </a:r>
          </a:p>
        </p:txBody>
      </p:sp>
      <p:sp>
        <p:nvSpPr>
          <p:cNvPr id="16421" name="Text Box 23"/>
          <p:cNvSpPr txBox="1">
            <a:spLocks noChangeArrowheads="1"/>
          </p:cNvSpPr>
          <p:nvPr/>
        </p:nvSpPr>
        <p:spPr bwMode="auto">
          <a:xfrm>
            <a:off x="7141121" y="3892463"/>
            <a:ext cx="360362" cy="707886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4000">
                <a:solidFill>
                  <a:srgbClr val="FF3300"/>
                </a:solidFill>
                <a:latin typeface="Century Gothic" panose="020B0502020202020204" pitchFamily="34" charset="0"/>
              </a:rPr>
              <a:t>S</a:t>
            </a:r>
          </a:p>
        </p:txBody>
      </p:sp>
      <p:sp>
        <p:nvSpPr>
          <p:cNvPr id="49" name="Line 7"/>
          <p:cNvSpPr>
            <a:spLocks noChangeShapeType="1"/>
          </p:cNvSpPr>
          <p:nvPr/>
        </p:nvSpPr>
        <p:spPr bwMode="auto">
          <a:xfrm>
            <a:off x="2407196" y="4249650"/>
            <a:ext cx="4679950" cy="0"/>
          </a:xfrm>
          <a:prstGeom prst="line">
            <a:avLst/>
          </a:prstGeom>
          <a:noFill/>
          <a:ln w="101600">
            <a:solidFill>
              <a:srgbClr val="00B050"/>
            </a:solidFill>
            <a:round/>
          </a:ln>
        </p:spPr>
        <p:txBody>
          <a:bodyPr/>
          <a:lstStyle/>
          <a:p>
            <a:pPr>
              <a:defRPr/>
            </a:pPr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6393" name="Arc 3"/>
          <p:cNvSpPr/>
          <p:nvPr/>
        </p:nvSpPr>
        <p:spPr bwMode="auto">
          <a:xfrm rot="20930720" flipV="1">
            <a:off x="2823146" y="3723716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As trajetórias do Sol nos equinócios e nos solstícios</a:t>
            </a:r>
          </a:p>
        </p:txBody>
      </p:sp>
      <p:grpSp>
        <p:nvGrpSpPr>
          <p:cNvPr id="3" name="Grupo 55"/>
          <p:cNvGrpSpPr/>
          <p:nvPr/>
        </p:nvGrpSpPr>
        <p:grpSpPr>
          <a:xfrm>
            <a:off x="4516343" y="3633332"/>
            <a:ext cx="288032" cy="648072"/>
            <a:chOff x="4499992" y="3313216"/>
            <a:chExt cx="288032" cy="648072"/>
          </a:xfrm>
        </p:grpSpPr>
        <p:sp>
          <p:nvSpPr>
            <p:cNvPr id="60" name="Elipse 59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61" name="Conector reto 60"/>
            <p:cNvCxnSpPr>
              <a:stCxn id="60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Conector reto 61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3" name="Conector reto 62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4" name="Conector reto 63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5" name="Conector reto 64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5" name="Oval 25"/>
          <p:cNvSpPr>
            <a:spLocks noChangeArrowheads="1"/>
          </p:cNvSpPr>
          <p:nvPr/>
        </p:nvSpPr>
        <p:spPr bwMode="auto">
          <a:xfrm>
            <a:off x="2307025" y="4181164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48" name="Oval 25"/>
          <p:cNvSpPr>
            <a:spLocks noChangeArrowheads="1"/>
          </p:cNvSpPr>
          <p:nvPr/>
        </p:nvSpPr>
        <p:spPr bwMode="auto">
          <a:xfrm>
            <a:off x="6987545" y="4181164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70" name="Lua 69"/>
          <p:cNvSpPr/>
          <p:nvPr/>
        </p:nvSpPr>
        <p:spPr bwMode="auto">
          <a:xfrm rot="16200000">
            <a:off x="4131392" y="4081809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50" name="Line 26"/>
          <p:cNvSpPr>
            <a:spLocks noChangeShapeType="1"/>
          </p:cNvSpPr>
          <p:nvPr/>
        </p:nvSpPr>
        <p:spPr bwMode="auto">
          <a:xfrm>
            <a:off x="4675812" y="1804429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76" name="Line 26"/>
          <p:cNvSpPr>
            <a:spLocks noChangeShapeType="1"/>
          </p:cNvSpPr>
          <p:nvPr/>
        </p:nvSpPr>
        <p:spPr bwMode="auto">
          <a:xfrm flipV="1">
            <a:off x="4644008" y="3501008"/>
            <a:ext cx="2304256" cy="752164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/>
          </a:p>
        </p:txBody>
      </p:sp>
      <p:grpSp>
        <p:nvGrpSpPr>
          <p:cNvPr id="4" name="Grupo 101"/>
          <p:cNvGrpSpPr/>
          <p:nvPr/>
        </p:nvGrpSpPr>
        <p:grpSpPr>
          <a:xfrm rot="18342476">
            <a:off x="6580501" y="3205162"/>
            <a:ext cx="636551" cy="636551"/>
            <a:chOff x="7100825" y="2059484"/>
            <a:chExt cx="636551" cy="636551"/>
          </a:xfrm>
        </p:grpSpPr>
        <p:sp>
          <p:nvSpPr>
            <p:cNvPr id="78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rgbClr val="21FF46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  <p:sp>
          <p:nvSpPr>
            <p:cNvPr id="79" name="Elipse 78"/>
            <p:cNvSpPr>
              <a:spLocks noChangeAspect="1"/>
            </p:cNvSpPr>
            <p:nvPr/>
          </p:nvSpPr>
          <p:spPr bwMode="auto">
            <a:xfrm>
              <a:off x="7100825" y="2059484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FFFF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</p:grpSp>
      <p:sp>
        <p:nvSpPr>
          <p:cNvPr id="43" name="Text Box 29"/>
          <p:cNvSpPr txBox="1">
            <a:spLocks noChangeArrowheads="1"/>
          </p:cNvSpPr>
          <p:nvPr/>
        </p:nvSpPr>
        <p:spPr bwMode="auto">
          <a:xfrm>
            <a:off x="7164214" y="3526419"/>
            <a:ext cx="792162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1800" dirty="0">
                <a:solidFill>
                  <a:srgbClr val="FFFF00"/>
                </a:solidFill>
                <a:latin typeface="Century Gothic" panose="020B0502020202020204" pitchFamily="34" charset="0"/>
              </a:rPr>
              <a:t>PCS</a:t>
            </a:r>
          </a:p>
        </p:txBody>
      </p:sp>
      <p:cxnSp>
        <p:nvCxnSpPr>
          <p:cNvPr id="52" name="Conector reto 51"/>
          <p:cNvCxnSpPr/>
          <p:nvPr/>
        </p:nvCxnSpPr>
        <p:spPr bwMode="auto">
          <a:xfrm>
            <a:off x="3152078" y="2494156"/>
            <a:ext cx="627834" cy="1798940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00B0F0">
                <a:alpha val="5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Conector reto 52"/>
          <p:cNvCxnSpPr/>
          <p:nvPr/>
        </p:nvCxnSpPr>
        <p:spPr bwMode="auto">
          <a:xfrm>
            <a:off x="3955774" y="1977887"/>
            <a:ext cx="811435" cy="2460549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FFFF00">
                <a:alpha val="5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4910254" y="1888273"/>
            <a:ext cx="811439" cy="2332815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FF0000">
                <a:alpha val="5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Conector reto 74"/>
          <p:cNvCxnSpPr/>
          <p:nvPr/>
        </p:nvCxnSpPr>
        <p:spPr bwMode="auto">
          <a:xfrm>
            <a:off x="3783980" y="4300654"/>
            <a:ext cx="749109" cy="2148784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00B0F0">
                <a:alpha val="50000"/>
              </a:srgb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80" name="Conector reto 79"/>
          <p:cNvCxnSpPr>
            <a:stCxn id="47" idx="5"/>
          </p:cNvCxnSpPr>
          <p:nvPr/>
        </p:nvCxnSpPr>
        <p:spPr bwMode="auto">
          <a:xfrm>
            <a:off x="4725767" y="4303756"/>
            <a:ext cx="750905" cy="2223504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FFFF00">
                <a:alpha val="50000"/>
              </a:srgb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81" name="Conector reto 80"/>
          <p:cNvCxnSpPr/>
          <p:nvPr/>
        </p:nvCxnSpPr>
        <p:spPr bwMode="auto">
          <a:xfrm>
            <a:off x="5724293" y="4230029"/>
            <a:ext cx="577116" cy="1604241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FF0000">
                <a:alpha val="50000"/>
              </a:srgb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73" name="Texto explicativo retangular 72"/>
          <p:cNvSpPr/>
          <p:nvPr/>
        </p:nvSpPr>
        <p:spPr bwMode="auto">
          <a:xfrm>
            <a:off x="323528" y="2132856"/>
            <a:ext cx="1907704" cy="648072"/>
          </a:xfrm>
          <a:prstGeom prst="wedgeRectCallout">
            <a:avLst>
              <a:gd name="adj1" fmla="val 155418"/>
              <a:gd name="adj2" fmla="val 65446"/>
            </a:avLst>
          </a:prstGeom>
          <a:noFill/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Equinócios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6418" name="Text Box 20"/>
          <p:cNvSpPr txBox="1">
            <a:spLocks noChangeArrowheads="1"/>
          </p:cNvSpPr>
          <p:nvPr/>
        </p:nvSpPr>
        <p:spPr bwMode="auto">
          <a:xfrm>
            <a:off x="4355976" y="4293096"/>
            <a:ext cx="360362" cy="707886"/>
          </a:xfrm>
          <a:prstGeom prst="rect">
            <a:avLst/>
          </a:prstGeom>
          <a:noFill/>
          <a:ln w="63500">
            <a:noFill/>
            <a:miter lim="800000"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4000" dirty="0">
                <a:solidFill>
                  <a:srgbClr val="FF3300"/>
                </a:solidFill>
                <a:latin typeface="Century Gothic" panose="020B0502020202020204" pitchFamily="34" charset="0"/>
              </a:rPr>
              <a:t>O</a:t>
            </a:r>
          </a:p>
        </p:txBody>
      </p:sp>
      <p:sp>
        <p:nvSpPr>
          <p:cNvPr id="47" name="Oval 25"/>
          <p:cNvSpPr>
            <a:spLocks noChangeArrowheads="1"/>
          </p:cNvSpPr>
          <p:nvPr/>
        </p:nvSpPr>
        <p:spPr bwMode="auto">
          <a:xfrm>
            <a:off x="4603816" y="4180449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74" name="Texto explicativo retangular 73"/>
          <p:cNvSpPr/>
          <p:nvPr/>
        </p:nvSpPr>
        <p:spPr bwMode="auto">
          <a:xfrm>
            <a:off x="359024" y="5445224"/>
            <a:ext cx="2268760" cy="864096"/>
          </a:xfrm>
          <a:prstGeom prst="wedgeRectCallout">
            <a:avLst>
              <a:gd name="adj1" fmla="val 89614"/>
              <a:gd name="adj2" fmla="val -278637"/>
            </a:avLst>
          </a:prstGeom>
          <a:noFill/>
          <a:ln w="1905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Solstício de Inverno do HS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72" name="Texto explicativo retangular 71"/>
          <p:cNvSpPr/>
          <p:nvPr/>
        </p:nvSpPr>
        <p:spPr bwMode="auto">
          <a:xfrm>
            <a:off x="6732240" y="1844824"/>
            <a:ext cx="2268760" cy="864096"/>
          </a:xfrm>
          <a:prstGeom prst="wedgeRectCallout">
            <a:avLst>
              <a:gd name="adj1" fmla="val -109008"/>
              <a:gd name="adj2" fmla="val 113962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Solstício de Verão do HS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4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46" name="Elipse 45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51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54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anose="020B0502020202020204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5"/>
          <p:cNvSpPr txBox="1">
            <a:spLocks noChangeArrowheads="1"/>
          </p:cNvSpPr>
          <p:nvPr/>
        </p:nvSpPr>
        <p:spPr bwMode="auto">
          <a:xfrm>
            <a:off x="684776" y="908720"/>
            <a:ext cx="8101408" cy="526297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Solstício de Inverno: maior noite </a:t>
            </a:r>
            <a:r>
              <a:rPr lang="pt-BR" sz="28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do </a:t>
            </a:r>
            <a:r>
              <a:rPr lang="pt-BR" sz="28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ano</a:t>
            </a:r>
            <a:endParaRPr lang="pt-BR" sz="2800" dirty="0" smtClean="0">
              <a:solidFill>
                <a:srgbClr val="00B0F0"/>
              </a:solidFill>
              <a:latin typeface="Century Gothic" panose="020B0502020202020204" pitchFamily="34" charset="0"/>
            </a:endParaRP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Solstício de Verão: menor noite do ano</a:t>
            </a: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SC e região: </a:t>
            </a: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solstícios-equinócios – </a:t>
            </a:r>
            <a:r>
              <a:rPr lang="pt-BR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diferença de 1h20min</a:t>
            </a: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diferenças entre solstícios: </a:t>
            </a:r>
            <a:r>
              <a:rPr lang="pt-BR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chega a quase </a:t>
            </a:r>
            <a:r>
              <a:rPr lang="pt-BR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3h (2h40min)</a:t>
            </a:r>
            <a:endParaRPr lang="pt-BR" sz="28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51520" y="1844824"/>
            <a:ext cx="8352928" cy="2520280"/>
          </a:xfrm>
        </p:spPr>
        <p:txBody>
          <a:bodyPr/>
          <a:lstStyle/>
          <a:p>
            <a:pPr>
              <a:defRPr/>
            </a:pP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As estações do ano </a:t>
            </a:r>
            <a:b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</a:b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vistas do espaço</a:t>
            </a: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>
            <a:spLocks noChangeAspect="1"/>
          </p:cNvSpPr>
          <p:nvPr/>
        </p:nvSpPr>
        <p:spPr bwMode="auto">
          <a:xfrm>
            <a:off x="1018460" y="92536"/>
            <a:ext cx="6861437" cy="6760583"/>
          </a:xfrm>
          <a:prstGeom prst="ellipse">
            <a:avLst/>
          </a:prstGeom>
          <a:gradFill flip="none" rotWithShape="1">
            <a:gsLst>
              <a:gs pos="0">
                <a:srgbClr val="0066FF"/>
              </a:gs>
              <a:gs pos="50000">
                <a:srgbClr val="0000FF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95260" y="3778591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66746" y="2949599"/>
            <a:ext cx="3888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52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Corda 11"/>
          <p:cNvSpPr/>
          <p:nvPr/>
        </p:nvSpPr>
        <p:spPr bwMode="auto">
          <a:xfrm rot="10800000" flipH="1">
            <a:off x="2288251" y="1657121"/>
            <a:ext cx="4206601" cy="4227632"/>
          </a:xfrm>
          <a:prstGeom prst="chord">
            <a:avLst>
              <a:gd name="adj1" fmla="val 5409229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anose="000B0500000000000000" pitchFamily="34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2411760" y="2554455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4257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CaixaDeTexto 60"/>
          <p:cNvSpPr txBox="1"/>
          <p:nvPr/>
        </p:nvSpPr>
        <p:spPr>
          <a:xfrm>
            <a:off x="4427984" y="161835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4644008" y="5506783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Chave direita 16"/>
          <p:cNvSpPr/>
          <p:nvPr/>
        </p:nvSpPr>
        <p:spPr bwMode="auto">
          <a:xfrm>
            <a:off x="7020272" y="2950404"/>
            <a:ext cx="504056" cy="1692000"/>
          </a:xfrm>
          <a:prstGeom prst="rightBrace">
            <a:avLst>
              <a:gd name="adj1" fmla="val 43826"/>
              <a:gd name="adj2" fmla="val 48800"/>
            </a:avLst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Chave direita 17"/>
          <p:cNvSpPr/>
          <p:nvPr/>
        </p:nvSpPr>
        <p:spPr bwMode="auto">
          <a:xfrm rot="10800000">
            <a:off x="1881480" y="1827767"/>
            <a:ext cx="360000" cy="1116000"/>
          </a:xfrm>
          <a:prstGeom prst="rightBrace">
            <a:avLst>
              <a:gd name="adj1" fmla="val 43826"/>
              <a:gd name="adj2" fmla="val 48800"/>
            </a:avLst>
          </a:prstGeom>
          <a:noFill/>
          <a:ln w="4445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9" name="Conector reto 18"/>
          <p:cNvCxnSpPr/>
          <p:nvPr/>
        </p:nvCxnSpPr>
        <p:spPr bwMode="auto">
          <a:xfrm>
            <a:off x="2320058" y="1834375"/>
            <a:ext cx="1188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Conector reto 19"/>
          <p:cNvCxnSpPr/>
          <p:nvPr/>
        </p:nvCxnSpPr>
        <p:spPr bwMode="auto">
          <a:xfrm>
            <a:off x="2260240" y="5692990"/>
            <a:ext cx="122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1" name="Chave direita 20"/>
          <p:cNvSpPr/>
          <p:nvPr/>
        </p:nvSpPr>
        <p:spPr bwMode="auto">
          <a:xfrm rot="10800000">
            <a:off x="1845675" y="4612990"/>
            <a:ext cx="360000" cy="1080000"/>
          </a:xfrm>
          <a:prstGeom prst="rightBrace">
            <a:avLst>
              <a:gd name="adj1" fmla="val 43826"/>
              <a:gd name="adj2" fmla="val 48800"/>
            </a:avLst>
          </a:prstGeom>
          <a:noFill/>
          <a:ln w="4445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2" name="Conector reto 21"/>
          <p:cNvCxnSpPr/>
          <p:nvPr/>
        </p:nvCxnSpPr>
        <p:spPr bwMode="auto">
          <a:xfrm>
            <a:off x="2309935" y="2950962"/>
            <a:ext cx="14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Conector reto 22"/>
          <p:cNvCxnSpPr/>
          <p:nvPr/>
        </p:nvCxnSpPr>
        <p:spPr bwMode="auto">
          <a:xfrm>
            <a:off x="2267744" y="4620374"/>
            <a:ext cx="18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4" name="CaixaDeTexto 23"/>
          <p:cNvSpPr txBox="1"/>
          <p:nvPr/>
        </p:nvSpPr>
        <p:spPr>
          <a:xfrm>
            <a:off x="7236296" y="3490559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Zona Tropical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179512" y="2077781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Zona Temperada</a:t>
            </a:r>
            <a:endParaRPr lang="pt-BR" sz="2000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179512" y="4786703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Zona Temperada</a:t>
            </a:r>
            <a:endParaRPr lang="pt-BR" sz="2000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9" name="Conector reto 38"/>
          <p:cNvCxnSpPr/>
          <p:nvPr/>
        </p:nvCxnSpPr>
        <p:spPr bwMode="auto">
          <a:xfrm>
            <a:off x="6388281" y="4643205"/>
            <a:ext cx="57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Conector reto 39"/>
          <p:cNvCxnSpPr/>
          <p:nvPr/>
        </p:nvCxnSpPr>
        <p:spPr bwMode="auto">
          <a:xfrm>
            <a:off x="6396076" y="2946632"/>
            <a:ext cx="57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41" name="CaixaDeTexto 40"/>
          <p:cNvSpPr txBox="1"/>
          <p:nvPr/>
        </p:nvSpPr>
        <p:spPr>
          <a:xfrm>
            <a:off x="2834283" y="593883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ítulo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352928" cy="1004689"/>
          </a:xfrm>
        </p:spPr>
        <p:txBody>
          <a:bodyPr/>
          <a:lstStyle/>
          <a:p>
            <a:pPr>
              <a:defRPr/>
            </a:pPr>
            <a:r>
              <a:rPr 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Zonas climáticas da Terra</a:t>
            </a:r>
            <a:endParaRPr lang="pt-BR" sz="4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17" grpId="0" animBg="1"/>
      <p:bldP spid="18" grpId="0" animBg="1"/>
      <p:bldP spid="21" grpId="0" animBg="1"/>
      <p:bldP spid="24" grpId="0"/>
      <p:bldP spid="25" grpId="0"/>
      <p:bldP spid="28" grpId="0"/>
      <p:bldP spid="36" grpId="0" animBg="1"/>
      <p:bldP spid="37" grpId="0" animBg="1"/>
      <p:bldP spid="41" grpId="0"/>
      <p:bldP spid="42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>
            <a:spLocks noChangeAspect="1"/>
          </p:cNvSpPr>
          <p:nvPr/>
        </p:nvSpPr>
        <p:spPr bwMode="auto">
          <a:xfrm>
            <a:off x="1018460" y="196809"/>
            <a:ext cx="6861437" cy="6760583"/>
          </a:xfrm>
          <a:prstGeom prst="ellipse">
            <a:avLst/>
          </a:prstGeom>
          <a:gradFill flip="none" rotWithShape="1">
            <a:gsLst>
              <a:gs pos="0">
                <a:srgbClr val="0066FF"/>
              </a:gs>
              <a:gs pos="50000">
                <a:srgbClr val="0000FF"/>
              </a:gs>
              <a:gs pos="100000">
                <a:schemeClr val="tx1">
                  <a:alpha val="500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95260" y="3778591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66746" y="2949599"/>
            <a:ext cx="387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16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1" name="CaixaDeTexto 60"/>
          <p:cNvSpPr txBox="1"/>
          <p:nvPr/>
        </p:nvSpPr>
        <p:spPr>
          <a:xfrm>
            <a:off x="107504" y="158820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-78376" y="5476639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2834283" y="593883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2" name="Conector de seta reta 31"/>
          <p:cNvCxnSpPr/>
          <p:nvPr/>
        </p:nvCxnSpPr>
        <p:spPr bwMode="auto">
          <a:xfrm flipH="1">
            <a:off x="6552352" y="3797661"/>
            <a:ext cx="1188000" cy="0"/>
          </a:xfrm>
          <a:prstGeom prst="straightConnector1">
            <a:avLst/>
          </a:prstGeom>
          <a:solidFill>
            <a:schemeClr val="accent1"/>
          </a:solidFill>
          <a:ln w="82550" cap="flat" cmpd="sng" algn="ctr">
            <a:solidFill>
              <a:srgbClr val="FFFF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4" name="Conector de seta reta 23"/>
          <p:cNvCxnSpPr/>
          <p:nvPr/>
        </p:nvCxnSpPr>
        <p:spPr bwMode="auto">
          <a:xfrm rot="-1380000" flipH="1">
            <a:off x="6333308" y="2699478"/>
            <a:ext cx="1188000" cy="0"/>
          </a:xfrm>
          <a:prstGeom prst="straightConnector1">
            <a:avLst/>
          </a:prstGeom>
          <a:solidFill>
            <a:schemeClr val="accent1"/>
          </a:solidFill>
          <a:ln w="82550" cap="flat" cmpd="sng" algn="ctr">
            <a:solidFill>
              <a:srgbClr val="FFFF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Conector de seta reta 24"/>
          <p:cNvCxnSpPr/>
          <p:nvPr/>
        </p:nvCxnSpPr>
        <p:spPr bwMode="auto">
          <a:xfrm rot="1380000" flipH="1">
            <a:off x="6304512" y="4875108"/>
            <a:ext cx="1188000" cy="0"/>
          </a:xfrm>
          <a:prstGeom prst="straightConnector1">
            <a:avLst/>
          </a:prstGeom>
          <a:solidFill>
            <a:schemeClr val="accent1"/>
          </a:solidFill>
          <a:ln w="82550" cap="flat" cmpd="sng" algn="ctr">
            <a:solidFill>
              <a:srgbClr val="FFFF00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2" name="Grupo 27"/>
          <p:cNvGrpSpPr>
            <a:grpSpLocks noChangeAspect="1"/>
          </p:cNvGrpSpPr>
          <p:nvPr/>
        </p:nvGrpSpPr>
        <p:grpSpPr>
          <a:xfrm>
            <a:off x="7231468" y="1651753"/>
            <a:ext cx="1257280" cy="1309461"/>
            <a:chOff x="7618448" y="2832375"/>
            <a:chExt cx="864096" cy="899960"/>
          </a:xfrm>
        </p:grpSpPr>
        <p:grpSp>
          <p:nvGrpSpPr>
            <p:cNvPr id="3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34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35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38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39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40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43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30" name="Elipse 29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" name="Grupo 44"/>
          <p:cNvGrpSpPr>
            <a:grpSpLocks noChangeAspect="1"/>
          </p:cNvGrpSpPr>
          <p:nvPr/>
        </p:nvGrpSpPr>
        <p:grpSpPr>
          <a:xfrm>
            <a:off x="7530824" y="3130519"/>
            <a:ext cx="1257280" cy="1309461"/>
            <a:chOff x="7618448" y="2832375"/>
            <a:chExt cx="864096" cy="899960"/>
          </a:xfrm>
        </p:grpSpPr>
        <p:grpSp>
          <p:nvGrpSpPr>
            <p:cNvPr id="6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48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0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1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2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3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54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47" name="Elipse 46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0" name="Corda 69"/>
          <p:cNvSpPr/>
          <p:nvPr/>
        </p:nvSpPr>
        <p:spPr bwMode="auto">
          <a:xfrm rot="10800000" flipH="1">
            <a:off x="2288251" y="1657121"/>
            <a:ext cx="4206601" cy="4227632"/>
          </a:xfrm>
          <a:prstGeom prst="chord">
            <a:avLst>
              <a:gd name="adj1" fmla="val 5409229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anose="000B0500000000000000" pitchFamily="34" charset="0"/>
            </a:endParaRPr>
          </a:p>
        </p:txBody>
      </p:sp>
      <p:grpSp>
        <p:nvGrpSpPr>
          <p:cNvPr id="8" name="Grupo 55"/>
          <p:cNvGrpSpPr>
            <a:grpSpLocks noChangeAspect="1"/>
          </p:cNvGrpSpPr>
          <p:nvPr/>
        </p:nvGrpSpPr>
        <p:grpSpPr>
          <a:xfrm>
            <a:off x="7199828" y="4611546"/>
            <a:ext cx="1257280" cy="1309461"/>
            <a:chOff x="7618448" y="2832375"/>
            <a:chExt cx="864096" cy="899960"/>
          </a:xfrm>
        </p:grpSpPr>
        <p:grpSp>
          <p:nvGrpSpPr>
            <p:cNvPr id="9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64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5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6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7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8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69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63" name="Elipse 62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1" name="Corda 70"/>
          <p:cNvSpPr/>
          <p:nvPr/>
        </p:nvSpPr>
        <p:spPr bwMode="auto">
          <a:xfrm rot="9420000" flipH="1">
            <a:off x="2296367" y="1661965"/>
            <a:ext cx="4206601" cy="4227632"/>
          </a:xfrm>
          <a:prstGeom prst="chord">
            <a:avLst>
              <a:gd name="adj1" fmla="val 5409229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anose="000B0500000000000000" pitchFamily="34" charset="0"/>
            </a:endParaRPr>
          </a:p>
        </p:txBody>
      </p:sp>
      <p:sp>
        <p:nvSpPr>
          <p:cNvPr id="72" name="Corda 71"/>
          <p:cNvSpPr/>
          <p:nvPr/>
        </p:nvSpPr>
        <p:spPr bwMode="auto">
          <a:xfrm rot="12180000" flipH="1">
            <a:off x="2289911" y="1653873"/>
            <a:ext cx="4206601" cy="4227632"/>
          </a:xfrm>
          <a:prstGeom prst="chord">
            <a:avLst>
              <a:gd name="adj1" fmla="val 5409229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anose="000B0500000000000000" pitchFamily="34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2411760" y="2554455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4257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Título 3"/>
          <p:cNvSpPr>
            <a:spLocks noGrp="1"/>
          </p:cNvSpPr>
          <p:nvPr>
            <p:ph type="title"/>
          </p:nvPr>
        </p:nvSpPr>
        <p:spPr>
          <a:xfrm>
            <a:off x="0" y="-18256"/>
            <a:ext cx="9144000" cy="1143000"/>
          </a:xfrm>
        </p:spPr>
        <p:txBody>
          <a:bodyPr/>
          <a:lstStyle/>
          <a:p>
            <a:r>
              <a:rPr 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Visão geocêntrica</a:t>
            </a:r>
          </a:p>
        </p:txBody>
      </p:sp>
      <p:sp>
        <p:nvSpPr>
          <p:cNvPr id="74" name="CaixaDeTexto 73"/>
          <p:cNvSpPr txBox="1"/>
          <p:nvPr/>
        </p:nvSpPr>
        <p:spPr>
          <a:xfrm>
            <a:off x="5724128" y="6457890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5" name="CaixaDeTexto 74"/>
          <p:cNvSpPr txBox="1"/>
          <p:nvPr/>
        </p:nvSpPr>
        <p:spPr>
          <a:xfrm>
            <a:off x="6588224" y="1588730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de junho</a:t>
            </a:r>
            <a:endParaRPr lang="pt-B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6" name="CaixaDeTexto 75"/>
          <p:cNvSpPr txBox="1"/>
          <p:nvPr/>
        </p:nvSpPr>
        <p:spPr>
          <a:xfrm>
            <a:off x="6660232" y="5693186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de dezembro</a:t>
            </a:r>
            <a:endParaRPr lang="pt-B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CaixaDeTexto 76"/>
          <p:cNvSpPr txBox="1"/>
          <p:nvPr/>
        </p:nvSpPr>
        <p:spPr>
          <a:xfrm>
            <a:off x="6911752" y="2996952"/>
            <a:ext cx="226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março</a:t>
            </a:r>
            <a:endParaRPr lang="pt-B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8" name="CaixaDeTexto 77"/>
          <p:cNvSpPr txBox="1"/>
          <p:nvPr/>
        </p:nvSpPr>
        <p:spPr>
          <a:xfrm>
            <a:off x="6651848" y="4170566"/>
            <a:ext cx="2528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setembro</a:t>
            </a:r>
            <a:endParaRPr lang="pt-B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CaixaDeTexto 78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0" grpId="1" animBg="1"/>
      <p:bldP spid="70" grpId="2" animBg="1"/>
      <p:bldP spid="71" grpId="0" animBg="1"/>
      <p:bldP spid="71" grpId="1" animBg="1"/>
      <p:bldP spid="72" grpId="0" animBg="1"/>
      <p:bldP spid="75" grpId="0"/>
      <p:bldP spid="75" grpId="1"/>
      <p:bldP spid="76" grpId="0"/>
      <p:bldP spid="77" grpId="0"/>
      <p:bldP spid="77" grpId="1"/>
      <p:bldP spid="78" grpId="0"/>
      <p:bldP spid="78" grpId="1"/>
      <p:bldP spid="7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>
            <a:spLocks noChangeAspect="1"/>
          </p:cNvSpPr>
          <p:nvPr/>
        </p:nvSpPr>
        <p:spPr bwMode="auto">
          <a:xfrm>
            <a:off x="900893" y="268817"/>
            <a:ext cx="6861437" cy="6760583"/>
          </a:xfrm>
          <a:prstGeom prst="ellipse">
            <a:avLst/>
          </a:prstGeom>
          <a:gradFill flip="none" rotWithShape="1">
            <a:gsLst>
              <a:gs pos="0">
                <a:srgbClr val="0066FF"/>
              </a:gs>
              <a:gs pos="50000">
                <a:srgbClr val="0000FF"/>
              </a:gs>
              <a:gs pos="100000">
                <a:schemeClr val="tx1">
                  <a:alpha val="2000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70C0">
              <a:alpha val="65000"/>
            </a:srgb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85532" y="3778591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66746" y="2949599"/>
            <a:ext cx="387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16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1" name="CaixaDeTexto 60"/>
          <p:cNvSpPr txBox="1"/>
          <p:nvPr/>
        </p:nvSpPr>
        <p:spPr>
          <a:xfrm>
            <a:off x="107504" y="158820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-78376" y="5476639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2834283" y="593883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" name="Grupo 44"/>
          <p:cNvGrpSpPr>
            <a:grpSpLocks noChangeAspect="1"/>
          </p:cNvGrpSpPr>
          <p:nvPr/>
        </p:nvGrpSpPr>
        <p:grpSpPr>
          <a:xfrm>
            <a:off x="7092280" y="1700808"/>
            <a:ext cx="1257280" cy="1309461"/>
            <a:chOff x="7618448" y="2832375"/>
            <a:chExt cx="864096" cy="899960"/>
          </a:xfrm>
        </p:grpSpPr>
        <p:grpSp>
          <p:nvGrpSpPr>
            <p:cNvPr id="3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48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0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1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2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3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54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47" name="Elipse 46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8" name="CaixaDeTexto 57"/>
          <p:cNvSpPr txBox="1"/>
          <p:nvPr/>
        </p:nvSpPr>
        <p:spPr>
          <a:xfrm>
            <a:off x="2411760" y="2554455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4257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Título 3"/>
          <p:cNvSpPr>
            <a:spLocks noGrp="1"/>
          </p:cNvSpPr>
          <p:nvPr>
            <p:ph type="title"/>
          </p:nvPr>
        </p:nvSpPr>
        <p:spPr>
          <a:xfrm>
            <a:off x="0" y="-18256"/>
            <a:ext cx="9144000" cy="1143000"/>
          </a:xfrm>
        </p:spPr>
        <p:txBody>
          <a:bodyPr/>
          <a:lstStyle/>
          <a:p>
            <a:r>
              <a:rPr 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Movimento pendular</a:t>
            </a:r>
          </a:p>
        </p:txBody>
      </p:sp>
      <p:sp>
        <p:nvSpPr>
          <p:cNvPr id="79" name="CaixaDeTexto 78"/>
          <p:cNvSpPr txBox="1"/>
          <p:nvPr/>
        </p:nvSpPr>
        <p:spPr>
          <a:xfrm>
            <a:off x="5940152" y="6457890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path" presetSubtype="0" repeatCount="indefinite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0.01146 0.07176 C 0.01597 0.09121 0.01875 0.1169 0.02014 0.14121 C 0.02205 0.16598 0.02274 0.19422 0.0217 0.22038 C 0.02101 0.247 0.01632 0.28241 0.01441 0.29838 C 0.01163 0.32061 0.00712 0.33496 0.0033 0.35093 L -0.00851 0.39491 L -0.02083 0.43172 " pathEditMode="relative" rAng="205560" ptsTypes="FfafaFAF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0" y="217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3752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Visão heliocêntrica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2065591" y="1993549"/>
            <a:ext cx="4861182" cy="3518900"/>
          </a:xfrm>
          <a:prstGeom prst="ellipse">
            <a:avLst/>
          </a:prstGeom>
          <a:noFill/>
          <a:ln w="60325">
            <a:solidFill>
              <a:srgbClr val="99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algn="ctr"/>
            <a:endParaRPr lang="pt-BR" sz="6000" b="0">
              <a:latin typeface="Helvetica 55 Roman" panose="000B0500000000000000" pitchFamily="34" charset="0"/>
            </a:endParaRPr>
          </a:p>
        </p:txBody>
      </p:sp>
      <p:grpSp>
        <p:nvGrpSpPr>
          <p:cNvPr id="3" name="Grupo 45"/>
          <p:cNvGrpSpPr/>
          <p:nvPr/>
        </p:nvGrpSpPr>
        <p:grpSpPr>
          <a:xfrm>
            <a:off x="4097460" y="1412776"/>
            <a:ext cx="706171" cy="1075696"/>
            <a:chOff x="4169468" y="1412776"/>
            <a:chExt cx="706171" cy="1075696"/>
          </a:xfrm>
        </p:grpSpPr>
        <p:cxnSp>
          <p:nvCxnSpPr>
            <p:cNvPr id="6" name="Conector reto 5"/>
            <p:cNvCxnSpPr/>
            <p:nvPr/>
          </p:nvCxnSpPr>
          <p:spPr bwMode="auto">
            <a:xfrm flipV="1">
              <a:off x="4269069" y="1412776"/>
              <a:ext cx="537847" cy="107569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5" name="Grupo 53"/>
            <p:cNvGrpSpPr>
              <a:grpSpLocks noChangeAspect="1"/>
            </p:cNvGrpSpPr>
            <p:nvPr/>
          </p:nvGrpSpPr>
          <p:grpSpPr>
            <a:xfrm rot="10800000">
              <a:off x="4169468" y="1591757"/>
              <a:ext cx="706171" cy="691380"/>
              <a:chOff x="2799991" y="1617840"/>
              <a:chExt cx="1072052" cy="1049611"/>
            </a:xfrm>
          </p:grpSpPr>
          <p:grpSp>
            <p:nvGrpSpPr>
              <p:cNvPr id="9" name="Grupo 76"/>
              <p:cNvGrpSpPr/>
              <p:nvPr/>
            </p:nvGrpSpPr>
            <p:grpSpPr>
              <a:xfrm>
                <a:off x="2799991" y="1617840"/>
                <a:ext cx="1072052" cy="1049611"/>
                <a:chOff x="3967884" y="2559293"/>
                <a:chExt cx="1072052" cy="1049611"/>
              </a:xfrm>
            </p:grpSpPr>
            <p:pic>
              <p:nvPicPr>
                <p:cNvPr id="42" name="Picture 12" descr="Earth_rotate_200_x_200_72dpi"/>
                <p:cNvPicPr>
                  <a:picLocks noChangeAspect="1" noChangeArrowheads="1" noCrop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2180000">
                  <a:off x="3995936" y="2564904"/>
                  <a:ext cx="1044000" cy="1044000"/>
                </a:xfrm>
                <a:prstGeom prst="rect">
                  <a:avLst/>
                </a:prstGeom>
                <a:noFill/>
                <a:ln w="22225">
                  <a:noFill/>
                </a:ln>
              </p:spPr>
            </p:pic>
            <p:sp>
              <p:nvSpPr>
                <p:cNvPr id="43" name="Lua 30"/>
                <p:cNvSpPr/>
                <p:nvPr/>
              </p:nvSpPr>
              <p:spPr bwMode="auto">
                <a:xfrm>
                  <a:off x="3967884" y="2559293"/>
                  <a:ext cx="504000" cy="1044000"/>
                </a:xfrm>
                <a:prstGeom prst="moon">
                  <a:avLst>
                    <a:gd name="adj" fmla="val 0"/>
                  </a:avLst>
                </a:prstGeom>
                <a:solidFill>
                  <a:schemeClr val="tx1">
                    <a:lumMod val="75000"/>
                    <a:lumOff val="25000"/>
                  </a:schemeClr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defTabSz="3657600"/>
                  <a:endParaRPr kumimoji="0" lang="pt-BR" sz="6000" b="0" i="0" u="none" strike="noStrike" cap="none" normalizeH="0" baseline="0" dirty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41" name="Elipse 28"/>
              <p:cNvSpPr/>
              <p:nvPr/>
            </p:nvSpPr>
            <p:spPr>
              <a:xfrm rot="10800000">
                <a:off x="2810203" y="1620962"/>
                <a:ext cx="1059538" cy="1045040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6000" b="0">
                  <a:latin typeface="Helvetica 55 Roman" panose="000B0500000000000000" pitchFamily="34" charset="0"/>
                </a:endParaRPr>
              </a:p>
            </p:txBody>
          </p:sp>
        </p:grpSp>
      </p:grpSp>
      <p:sp>
        <p:nvSpPr>
          <p:cNvPr id="10" name="Corda 9"/>
          <p:cNvSpPr/>
          <p:nvPr/>
        </p:nvSpPr>
        <p:spPr>
          <a:xfrm rot="13620000">
            <a:off x="6627379" y="3222554"/>
            <a:ext cx="677293" cy="677303"/>
          </a:xfrm>
          <a:prstGeom prst="chord">
            <a:avLst>
              <a:gd name="adj1" fmla="val 2398126"/>
              <a:gd name="adj2" fmla="val 13696459"/>
            </a:avLst>
          </a:prstGeom>
          <a:solidFill>
            <a:schemeClr val="tx2">
              <a:lumMod val="75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algn="ctr"/>
            <a:endParaRPr lang="pt-BR" sz="6000" b="0">
              <a:latin typeface="Helvetica 55 Roman" panose="000B0500000000000000" pitchFamily="34" charset="0"/>
            </a:endParaRPr>
          </a:p>
        </p:txBody>
      </p:sp>
      <p:grpSp>
        <p:nvGrpSpPr>
          <p:cNvPr id="11" name="Grupo 116"/>
          <p:cNvGrpSpPr/>
          <p:nvPr/>
        </p:nvGrpSpPr>
        <p:grpSpPr>
          <a:xfrm>
            <a:off x="3132969" y="2017377"/>
            <a:ext cx="2688940" cy="2688942"/>
            <a:chOff x="7931363" y="3862827"/>
            <a:chExt cx="845160" cy="911418"/>
          </a:xfrm>
        </p:grpSpPr>
        <p:sp>
          <p:nvSpPr>
            <p:cNvPr id="36" name="Elipse 35"/>
            <p:cNvSpPr/>
            <p:nvPr/>
          </p:nvSpPr>
          <p:spPr bwMode="auto">
            <a:xfrm>
              <a:off x="7931363" y="3862827"/>
              <a:ext cx="845160" cy="911418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47000">
                  <a:srgbClr val="FFFF8B"/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3656330"/>
              <a:endParaRPr lang="pt-BR" sz="6000" b="0" dirty="0" smtClean="0">
                <a:latin typeface="Helvetica 55 Roman" panose="000B0500000000000000" pitchFamily="34" charset="0"/>
              </a:endParaRPr>
            </a:p>
          </p:txBody>
        </p:sp>
        <p:grpSp>
          <p:nvGrpSpPr>
            <p:cNvPr id="12" name="Group 2"/>
            <p:cNvGrpSpPr/>
            <p:nvPr/>
          </p:nvGrpSpPr>
          <p:grpSpPr bwMode="auto">
            <a:xfrm>
              <a:off x="8029557" y="3976886"/>
              <a:ext cx="657469" cy="708660"/>
              <a:chOff x="5481" y="5955"/>
              <a:chExt cx="1036" cy="1116"/>
            </a:xfrm>
          </p:grpSpPr>
          <p:sp>
            <p:nvSpPr>
              <p:cNvPr id="38" name="AutoShape 3"/>
              <p:cNvSpPr>
                <a:spLocks noChangeArrowheads="1"/>
              </p:cNvSpPr>
              <p:nvPr/>
            </p:nvSpPr>
            <p:spPr bwMode="auto">
              <a:xfrm>
                <a:off x="5481" y="5955"/>
                <a:ext cx="1036" cy="1116"/>
              </a:xfrm>
              <a:prstGeom prst="star16">
                <a:avLst>
                  <a:gd name="adj" fmla="val 36712"/>
                </a:avLst>
              </a:prstGeom>
              <a:gradFill>
                <a:gsLst>
                  <a:gs pos="64000">
                    <a:srgbClr val="FFFF00"/>
                  </a:gs>
                  <a:gs pos="81000">
                    <a:srgbClr val="FFC000">
                      <a:alpha val="36000"/>
                    </a:srgbClr>
                  </a:gs>
                  <a:gs pos="96000">
                    <a:schemeClr val="tx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 sz="6000" b="0">
                  <a:latin typeface="Helvetica 55 Roman" panose="000B0500000000000000" pitchFamily="34" charset="0"/>
                </a:endParaRPr>
              </a:p>
            </p:txBody>
          </p:sp>
          <p:sp>
            <p:nvSpPr>
              <p:cNvPr id="39" name="Oval 4"/>
              <p:cNvSpPr>
                <a:spLocks noChangeAspect="1" noChangeArrowheads="1"/>
              </p:cNvSpPr>
              <p:nvPr/>
            </p:nvSpPr>
            <p:spPr bwMode="auto">
              <a:xfrm>
                <a:off x="5726" y="6214"/>
                <a:ext cx="542" cy="585"/>
              </a:xfrm>
              <a:prstGeom prst="ellipse">
                <a:avLst/>
              </a:prstGeom>
              <a:solidFill>
                <a:srgbClr val="FFFFCC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 sz="6000" b="0">
                  <a:latin typeface="Helvetica 55 Roman" panose="000B0500000000000000" pitchFamily="34" charset="0"/>
                </a:endParaRPr>
              </a:p>
            </p:txBody>
          </p:sp>
        </p:grpSp>
      </p:grpSp>
      <p:grpSp>
        <p:nvGrpSpPr>
          <p:cNvPr id="13" name="Grupo 43"/>
          <p:cNvGrpSpPr/>
          <p:nvPr/>
        </p:nvGrpSpPr>
        <p:grpSpPr>
          <a:xfrm>
            <a:off x="3722545" y="4318611"/>
            <a:ext cx="1659547" cy="2330674"/>
            <a:chOff x="3794553" y="4318611"/>
            <a:chExt cx="1659547" cy="2330674"/>
          </a:xfrm>
        </p:grpSpPr>
        <p:cxnSp>
          <p:nvCxnSpPr>
            <p:cNvPr id="4" name="Conector reto 3"/>
            <p:cNvCxnSpPr/>
            <p:nvPr/>
          </p:nvCxnSpPr>
          <p:spPr bwMode="auto">
            <a:xfrm flipV="1">
              <a:off x="4057109" y="4318611"/>
              <a:ext cx="1115536" cy="2330674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5" name="Grupo 61"/>
            <p:cNvGrpSpPr>
              <a:grpSpLocks noChangeAspect="1"/>
            </p:cNvGrpSpPr>
            <p:nvPr/>
          </p:nvGrpSpPr>
          <p:grpSpPr>
            <a:xfrm>
              <a:off x="3794553" y="4674451"/>
              <a:ext cx="1659547" cy="1628279"/>
              <a:chOff x="25851516" y="17833454"/>
              <a:chExt cx="2653328" cy="2603337"/>
            </a:xfrm>
          </p:grpSpPr>
          <p:grpSp>
            <p:nvGrpSpPr>
              <p:cNvPr id="18" name="Grupo 53"/>
              <p:cNvGrpSpPr>
                <a:grpSpLocks noChangeAspect="1"/>
              </p:cNvGrpSpPr>
              <p:nvPr/>
            </p:nvGrpSpPr>
            <p:grpSpPr>
              <a:xfrm rot="10800000">
                <a:off x="25851516" y="17833454"/>
                <a:ext cx="2653328" cy="2603337"/>
                <a:chOff x="2799991" y="1617840"/>
                <a:chExt cx="1069750" cy="1049611"/>
              </a:xfrm>
            </p:grpSpPr>
            <p:grpSp>
              <p:nvGrpSpPr>
                <p:cNvPr id="20" name="Grupo 76"/>
                <p:cNvGrpSpPr/>
                <p:nvPr/>
              </p:nvGrpSpPr>
              <p:grpSpPr>
                <a:xfrm>
                  <a:off x="2799991" y="1617840"/>
                  <a:ext cx="1065201" cy="1049611"/>
                  <a:chOff x="3967884" y="2559293"/>
                  <a:chExt cx="1065201" cy="1049611"/>
                </a:xfrm>
              </p:grpSpPr>
              <p:pic>
                <p:nvPicPr>
                  <p:cNvPr id="34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89085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35" name="Lua 34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33" name="Elipse 32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31" name="Corda 30"/>
              <p:cNvSpPr>
                <a:spLocks noChangeAspect="1"/>
              </p:cNvSpPr>
              <p:nvPr/>
            </p:nvSpPr>
            <p:spPr bwMode="auto">
              <a:xfrm flipH="1">
                <a:off x="25869050" y="17889296"/>
                <a:ext cx="2591999" cy="2520000"/>
              </a:xfrm>
              <a:prstGeom prst="chord">
                <a:avLst>
                  <a:gd name="adj1" fmla="val 5336299"/>
                  <a:gd name="adj2" fmla="val 5243506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6000" b="0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Helvetica 55 Roman" panose="000B0500000000000000" pitchFamily="34" charset="0"/>
                </a:endParaRPr>
              </a:p>
            </p:txBody>
          </p:sp>
        </p:grpSp>
      </p:grpSp>
      <p:grpSp>
        <p:nvGrpSpPr>
          <p:cNvPr id="24" name="Grupo 44"/>
          <p:cNvGrpSpPr/>
          <p:nvPr/>
        </p:nvGrpSpPr>
        <p:grpSpPr>
          <a:xfrm>
            <a:off x="6429588" y="2627914"/>
            <a:ext cx="1095816" cy="1733066"/>
            <a:chOff x="6501596" y="2627914"/>
            <a:chExt cx="1095816" cy="1733066"/>
          </a:xfrm>
        </p:grpSpPr>
        <p:cxnSp>
          <p:nvCxnSpPr>
            <p:cNvPr id="7" name="Conector reto 6"/>
            <p:cNvCxnSpPr/>
            <p:nvPr/>
          </p:nvCxnSpPr>
          <p:spPr bwMode="auto">
            <a:xfrm flipV="1">
              <a:off x="6659504" y="2627914"/>
              <a:ext cx="816732" cy="1733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26" name="Grupo 44"/>
            <p:cNvGrpSpPr>
              <a:grpSpLocks noChangeAspect="1"/>
            </p:cNvGrpSpPr>
            <p:nvPr/>
          </p:nvGrpSpPr>
          <p:grpSpPr>
            <a:xfrm>
              <a:off x="6501596" y="2926717"/>
              <a:ext cx="1095816" cy="1072861"/>
              <a:chOff x="25424435" y="11150578"/>
              <a:chExt cx="2659038" cy="2603337"/>
            </a:xfrm>
          </p:grpSpPr>
          <p:grpSp>
            <p:nvGrpSpPr>
              <p:cNvPr id="30" name="Grupo 53"/>
              <p:cNvGrpSpPr>
                <a:grpSpLocks noChangeAspect="1"/>
              </p:cNvGrpSpPr>
              <p:nvPr/>
            </p:nvGrpSpPr>
            <p:grpSpPr>
              <a:xfrm rot="10800000">
                <a:off x="25424435" y="11150578"/>
                <a:ext cx="2659038" cy="2603337"/>
                <a:chOff x="2799991" y="1617840"/>
                <a:chExt cx="1072052" cy="1049611"/>
              </a:xfrm>
            </p:grpSpPr>
            <p:grpSp>
              <p:nvGrpSpPr>
                <p:cNvPr id="32" name="Grupo 76"/>
                <p:cNvGrpSpPr/>
                <p:nvPr/>
              </p:nvGrpSpPr>
              <p:grpSpPr>
                <a:xfrm>
                  <a:off x="2799991" y="1617840"/>
                  <a:ext cx="1072052" cy="1049611"/>
                  <a:chOff x="3967884" y="2559293"/>
                  <a:chExt cx="1072052" cy="1049611"/>
                </a:xfrm>
              </p:grpSpPr>
              <p:pic>
                <p:nvPicPr>
                  <p:cNvPr id="28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95936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9" name="Lua 28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27" name="Elipse 26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25" name="Lua 24"/>
              <p:cNvSpPr/>
              <p:nvPr/>
            </p:nvSpPr>
            <p:spPr bwMode="auto">
              <a:xfrm rot="10800000">
                <a:off x="26841710" y="11209671"/>
                <a:ext cx="1188001" cy="2520000"/>
              </a:xfrm>
              <a:prstGeom prst="moon">
                <a:avLst>
                  <a:gd name="adj" fmla="val 83177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37" name="Grupo 46"/>
          <p:cNvGrpSpPr/>
          <p:nvPr/>
        </p:nvGrpSpPr>
        <p:grpSpPr>
          <a:xfrm>
            <a:off x="1547664" y="2548233"/>
            <a:ext cx="1095816" cy="1733066"/>
            <a:chOff x="1619672" y="2548233"/>
            <a:chExt cx="1095816" cy="1733066"/>
          </a:xfrm>
        </p:grpSpPr>
        <p:cxnSp>
          <p:nvCxnSpPr>
            <p:cNvPr id="14" name="Conector reto 13"/>
            <p:cNvCxnSpPr/>
            <p:nvPr/>
          </p:nvCxnSpPr>
          <p:spPr bwMode="auto">
            <a:xfrm flipV="1">
              <a:off x="1719273" y="2548233"/>
              <a:ext cx="836652" cy="1733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0" name="Grupo 52"/>
            <p:cNvGrpSpPr>
              <a:grpSpLocks noChangeAspect="1"/>
            </p:cNvGrpSpPr>
            <p:nvPr/>
          </p:nvGrpSpPr>
          <p:grpSpPr>
            <a:xfrm>
              <a:off x="1619672" y="2886878"/>
              <a:ext cx="1095816" cy="1072861"/>
              <a:chOff x="7777217" y="11006562"/>
              <a:chExt cx="2659038" cy="2603337"/>
            </a:xfrm>
          </p:grpSpPr>
          <p:grpSp>
            <p:nvGrpSpPr>
              <p:cNvPr id="44" name="Grupo 53"/>
              <p:cNvGrpSpPr>
                <a:grpSpLocks noChangeAspect="1"/>
              </p:cNvGrpSpPr>
              <p:nvPr/>
            </p:nvGrpSpPr>
            <p:grpSpPr>
              <a:xfrm rot="10800000">
                <a:off x="7777217" y="11006562"/>
                <a:ext cx="2659038" cy="2603337"/>
                <a:chOff x="2799991" y="1617840"/>
                <a:chExt cx="1072052" cy="1049611"/>
              </a:xfrm>
            </p:grpSpPr>
            <p:grpSp>
              <p:nvGrpSpPr>
                <p:cNvPr id="45" name="Grupo 76"/>
                <p:cNvGrpSpPr/>
                <p:nvPr/>
              </p:nvGrpSpPr>
              <p:grpSpPr>
                <a:xfrm>
                  <a:off x="2799991" y="1617840"/>
                  <a:ext cx="1072052" cy="1049611"/>
                  <a:chOff x="3967884" y="2559293"/>
                  <a:chExt cx="1072052" cy="1049611"/>
                </a:xfrm>
              </p:grpSpPr>
              <p:pic>
                <p:nvPicPr>
                  <p:cNvPr id="22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95936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3" name="Lua 22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21" name="Elipse 20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19" name="Lua 18"/>
              <p:cNvSpPr/>
              <p:nvPr/>
            </p:nvSpPr>
            <p:spPr bwMode="auto">
              <a:xfrm>
                <a:off x="7787309" y="11043217"/>
                <a:ext cx="1188000" cy="2520000"/>
              </a:xfrm>
              <a:prstGeom prst="moon">
                <a:avLst>
                  <a:gd name="adj" fmla="val 87500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6" name="Triângulo isósceles 15"/>
          <p:cNvSpPr/>
          <p:nvPr/>
        </p:nvSpPr>
        <p:spPr bwMode="auto">
          <a:xfrm rot="14743544">
            <a:off x="2977974" y="2108565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riângulo isósceles 16"/>
          <p:cNvSpPr/>
          <p:nvPr/>
        </p:nvSpPr>
        <p:spPr bwMode="auto">
          <a:xfrm rot="3335769">
            <a:off x="6065332" y="4800656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5868144" y="6457890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0" y="3081154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 junho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7236296" y="3657218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 dezembro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4860032" y="1136938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março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1691680" y="5445224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setembro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3752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Visão heliocêntrica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2065591" y="1993549"/>
            <a:ext cx="4861182" cy="3518900"/>
          </a:xfrm>
          <a:prstGeom prst="ellipse">
            <a:avLst/>
          </a:prstGeom>
          <a:noFill/>
          <a:ln w="60325">
            <a:solidFill>
              <a:srgbClr val="99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algn="ctr"/>
            <a:endParaRPr lang="pt-BR" sz="6000" b="0">
              <a:latin typeface="Helvetica 55 Roman" panose="000B0500000000000000" pitchFamily="34" charset="0"/>
            </a:endParaRPr>
          </a:p>
        </p:txBody>
      </p:sp>
      <p:grpSp>
        <p:nvGrpSpPr>
          <p:cNvPr id="3" name="Grupo 45"/>
          <p:cNvGrpSpPr/>
          <p:nvPr/>
        </p:nvGrpSpPr>
        <p:grpSpPr>
          <a:xfrm>
            <a:off x="4097460" y="1412776"/>
            <a:ext cx="706171" cy="1075696"/>
            <a:chOff x="4169468" y="1412776"/>
            <a:chExt cx="706171" cy="1075696"/>
          </a:xfrm>
        </p:grpSpPr>
        <p:cxnSp>
          <p:nvCxnSpPr>
            <p:cNvPr id="6" name="Conector reto 5"/>
            <p:cNvCxnSpPr/>
            <p:nvPr/>
          </p:nvCxnSpPr>
          <p:spPr bwMode="auto">
            <a:xfrm flipV="1">
              <a:off x="4269069" y="1412776"/>
              <a:ext cx="537847" cy="107569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5" name="Grupo 53"/>
            <p:cNvGrpSpPr>
              <a:grpSpLocks noChangeAspect="1"/>
            </p:cNvGrpSpPr>
            <p:nvPr/>
          </p:nvGrpSpPr>
          <p:grpSpPr>
            <a:xfrm rot="10800000">
              <a:off x="4169468" y="1591757"/>
              <a:ext cx="706171" cy="691380"/>
              <a:chOff x="2799991" y="1617840"/>
              <a:chExt cx="1072052" cy="1049611"/>
            </a:xfrm>
          </p:grpSpPr>
          <p:grpSp>
            <p:nvGrpSpPr>
              <p:cNvPr id="9" name="Grupo 76"/>
              <p:cNvGrpSpPr/>
              <p:nvPr/>
            </p:nvGrpSpPr>
            <p:grpSpPr>
              <a:xfrm>
                <a:off x="2799991" y="1617840"/>
                <a:ext cx="1072052" cy="1049611"/>
                <a:chOff x="3967884" y="2559293"/>
                <a:chExt cx="1072052" cy="1049611"/>
              </a:xfrm>
            </p:grpSpPr>
            <p:pic>
              <p:nvPicPr>
                <p:cNvPr id="42" name="Picture 12" descr="Earth_rotate_200_x_200_72dpi"/>
                <p:cNvPicPr>
                  <a:picLocks noChangeAspect="1" noChangeArrowheads="1" noCrop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2180000">
                  <a:off x="3995936" y="2564904"/>
                  <a:ext cx="1044000" cy="1044000"/>
                </a:xfrm>
                <a:prstGeom prst="rect">
                  <a:avLst/>
                </a:prstGeom>
                <a:noFill/>
                <a:ln w="22225">
                  <a:noFill/>
                </a:ln>
              </p:spPr>
            </p:pic>
            <p:sp>
              <p:nvSpPr>
                <p:cNvPr id="43" name="Lua 30"/>
                <p:cNvSpPr/>
                <p:nvPr/>
              </p:nvSpPr>
              <p:spPr bwMode="auto">
                <a:xfrm>
                  <a:off x="3967884" y="2559293"/>
                  <a:ext cx="504000" cy="1044000"/>
                </a:xfrm>
                <a:prstGeom prst="moon">
                  <a:avLst>
                    <a:gd name="adj" fmla="val 0"/>
                  </a:avLst>
                </a:prstGeom>
                <a:solidFill>
                  <a:schemeClr val="tx1">
                    <a:lumMod val="75000"/>
                    <a:lumOff val="25000"/>
                  </a:schemeClr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defTabSz="3657600"/>
                  <a:endParaRPr kumimoji="0" lang="pt-BR" sz="6000" b="0" i="0" u="none" strike="noStrike" cap="none" normalizeH="0" baseline="0" dirty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41" name="Elipse 28"/>
              <p:cNvSpPr/>
              <p:nvPr/>
            </p:nvSpPr>
            <p:spPr>
              <a:xfrm rot="10800000">
                <a:off x="2810203" y="1620962"/>
                <a:ext cx="1059538" cy="1045040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6000" b="0">
                  <a:latin typeface="Helvetica 55 Roman" panose="000B0500000000000000" pitchFamily="34" charset="0"/>
                </a:endParaRPr>
              </a:p>
            </p:txBody>
          </p:sp>
        </p:grpSp>
      </p:grpSp>
      <p:sp>
        <p:nvSpPr>
          <p:cNvPr id="10" name="Corda 9"/>
          <p:cNvSpPr/>
          <p:nvPr/>
        </p:nvSpPr>
        <p:spPr>
          <a:xfrm rot="13620000">
            <a:off x="6627379" y="3222554"/>
            <a:ext cx="677293" cy="677303"/>
          </a:xfrm>
          <a:prstGeom prst="chord">
            <a:avLst>
              <a:gd name="adj1" fmla="val 2398126"/>
              <a:gd name="adj2" fmla="val 13696459"/>
            </a:avLst>
          </a:prstGeom>
          <a:solidFill>
            <a:schemeClr val="tx2">
              <a:lumMod val="75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algn="ctr"/>
            <a:endParaRPr lang="pt-BR" sz="6000" b="0">
              <a:latin typeface="Helvetica 55 Roman" panose="000B0500000000000000" pitchFamily="34" charset="0"/>
            </a:endParaRPr>
          </a:p>
        </p:txBody>
      </p:sp>
      <p:grpSp>
        <p:nvGrpSpPr>
          <p:cNvPr id="11" name="Grupo 116"/>
          <p:cNvGrpSpPr/>
          <p:nvPr/>
        </p:nvGrpSpPr>
        <p:grpSpPr>
          <a:xfrm>
            <a:off x="3132969" y="2017377"/>
            <a:ext cx="2688940" cy="2688942"/>
            <a:chOff x="7931363" y="3862827"/>
            <a:chExt cx="845160" cy="911418"/>
          </a:xfrm>
        </p:grpSpPr>
        <p:sp>
          <p:nvSpPr>
            <p:cNvPr id="36" name="Elipse 35"/>
            <p:cNvSpPr/>
            <p:nvPr/>
          </p:nvSpPr>
          <p:spPr bwMode="auto">
            <a:xfrm>
              <a:off x="7931363" y="3862827"/>
              <a:ext cx="845160" cy="911418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47000">
                  <a:srgbClr val="FFFF8B"/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3656330"/>
              <a:endParaRPr lang="pt-BR" sz="6000" b="0" dirty="0" smtClean="0">
                <a:latin typeface="Helvetica 55 Roman" panose="000B0500000000000000" pitchFamily="34" charset="0"/>
              </a:endParaRPr>
            </a:p>
          </p:txBody>
        </p:sp>
        <p:grpSp>
          <p:nvGrpSpPr>
            <p:cNvPr id="12" name="Group 2"/>
            <p:cNvGrpSpPr/>
            <p:nvPr/>
          </p:nvGrpSpPr>
          <p:grpSpPr bwMode="auto">
            <a:xfrm>
              <a:off x="8029557" y="3976886"/>
              <a:ext cx="657469" cy="708660"/>
              <a:chOff x="5481" y="5955"/>
              <a:chExt cx="1036" cy="1116"/>
            </a:xfrm>
          </p:grpSpPr>
          <p:sp>
            <p:nvSpPr>
              <p:cNvPr id="38" name="AutoShape 3"/>
              <p:cNvSpPr>
                <a:spLocks noChangeArrowheads="1"/>
              </p:cNvSpPr>
              <p:nvPr/>
            </p:nvSpPr>
            <p:spPr bwMode="auto">
              <a:xfrm>
                <a:off x="5481" y="5955"/>
                <a:ext cx="1036" cy="1116"/>
              </a:xfrm>
              <a:prstGeom prst="star16">
                <a:avLst>
                  <a:gd name="adj" fmla="val 36712"/>
                </a:avLst>
              </a:prstGeom>
              <a:gradFill>
                <a:gsLst>
                  <a:gs pos="64000">
                    <a:srgbClr val="FFFF00"/>
                  </a:gs>
                  <a:gs pos="81000">
                    <a:srgbClr val="FFC000">
                      <a:alpha val="36000"/>
                    </a:srgbClr>
                  </a:gs>
                  <a:gs pos="96000">
                    <a:schemeClr val="tx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 sz="6000" b="0">
                  <a:latin typeface="Helvetica 55 Roman" panose="000B0500000000000000" pitchFamily="34" charset="0"/>
                </a:endParaRPr>
              </a:p>
            </p:txBody>
          </p:sp>
          <p:sp>
            <p:nvSpPr>
              <p:cNvPr id="39" name="Oval 4"/>
              <p:cNvSpPr>
                <a:spLocks noChangeAspect="1" noChangeArrowheads="1"/>
              </p:cNvSpPr>
              <p:nvPr/>
            </p:nvSpPr>
            <p:spPr bwMode="auto">
              <a:xfrm>
                <a:off x="5726" y="6214"/>
                <a:ext cx="542" cy="585"/>
              </a:xfrm>
              <a:prstGeom prst="ellipse">
                <a:avLst/>
              </a:prstGeom>
              <a:solidFill>
                <a:srgbClr val="FFFFCC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 sz="6000" b="0">
                  <a:latin typeface="Helvetica 55 Roman" panose="000B0500000000000000" pitchFamily="34" charset="0"/>
                </a:endParaRPr>
              </a:p>
            </p:txBody>
          </p:sp>
        </p:grpSp>
      </p:grpSp>
      <p:grpSp>
        <p:nvGrpSpPr>
          <p:cNvPr id="13" name="Grupo 43"/>
          <p:cNvGrpSpPr/>
          <p:nvPr/>
        </p:nvGrpSpPr>
        <p:grpSpPr>
          <a:xfrm>
            <a:off x="3722545" y="4318611"/>
            <a:ext cx="1659547" cy="2330674"/>
            <a:chOff x="3794553" y="4318611"/>
            <a:chExt cx="1659547" cy="2330674"/>
          </a:xfrm>
        </p:grpSpPr>
        <p:cxnSp>
          <p:nvCxnSpPr>
            <p:cNvPr id="4" name="Conector reto 3"/>
            <p:cNvCxnSpPr/>
            <p:nvPr/>
          </p:nvCxnSpPr>
          <p:spPr bwMode="auto">
            <a:xfrm flipV="1">
              <a:off x="4057109" y="4318611"/>
              <a:ext cx="1115536" cy="2330674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5" name="Grupo 61"/>
            <p:cNvGrpSpPr>
              <a:grpSpLocks noChangeAspect="1"/>
            </p:cNvGrpSpPr>
            <p:nvPr/>
          </p:nvGrpSpPr>
          <p:grpSpPr>
            <a:xfrm>
              <a:off x="3794553" y="4674451"/>
              <a:ext cx="1659547" cy="1628279"/>
              <a:chOff x="25851516" y="17833454"/>
              <a:chExt cx="2653328" cy="2603337"/>
            </a:xfrm>
          </p:grpSpPr>
          <p:grpSp>
            <p:nvGrpSpPr>
              <p:cNvPr id="18" name="Grupo 53"/>
              <p:cNvGrpSpPr>
                <a:grpSpLocks noChangeAspect="1"/>
              </p:cNvGrpSpPr>
              <p:nvPr/>
            </p:nvGrpSpPr>
            <p:grpSpPr>
              <a:xfrm rot="10800000">
                <a:off x="25851516" y="17833454"/>
                <a:ext cx="2653328" cy="2603337"/>
                <a:chOff x="2799991" y="1617840"/>
                <a:chExt cx="1069750" cy="1049611"/>
              </a:xfrm>
            </p:grpSpPr>
            <p:grpSp>
              <p:nvGrpSpPr>
                <p:cNvPr id="20" name="Grupo 76"/>
                <p:cNvGrpSpPr/>
                <p:nvPr/>
              </p:nvGrpSpPr>
              <p:grpSpPr>
                <a:xfrm>
                  <a:off x="2799991" y="1617840"/>
                  <a:ext cx="1065201" cy="1049611"/>
                  <a:chOff x="3967884" y="2559293"/>
                  <a:chExt cx="1065201" cy="1049611"/>
                </a:xfrm>
              </p:grpSpPr>
              <p:pic>
                <p:nvPicPr>
                  <p:cNvPr id="34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89085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35" name="Lua 34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33" name="Elipse 32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31" name="Corda 30"/>
              <p:cNvSpPr>
                <a:spLocks noChangeAspect="1"/>
              </p:cNvSpPr>
              <p:nvPr/>
            </p:nvSpPr>
            <p:spPr bwMode="auto">
              <a:xfrm flipH="1">
                <a:off x="25869050" y="17889296"/>
                <a:ext cx="2591999" cy="2520000"/>
              </a:xfrm>
              <a:prstGeom prst="chord">
                <a:avLst>
                  <a:gd name="adj1" fmla="val 5336299"/>
                  <a:gd name="adj2" fmla="val 5243506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6000" b="0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Helvetica 55 Roman" panose="000B0500000000000000" pitchFamily="34" charset="0"/>
                </a:endParaRPr>
              </a:p>
            </p:txBody>
          </p:sp>
        </p:grpSp>
      </p:grpSp>
      <p:grpSp>
        <p:nvGrpSpPr>
          <p:cNvPr id="24" name="Grupo 44"/>
          <p:cNvGrpSpPr/>
          <p:nvPr/>
        </p:nvGrpSpPr>
        <p:grpSpPr>
          <a:xfrm>
            <a:off x="6429588" y="2627914"/>
            <a:ext cx="1095816" cy="1733066"/>
            <a:chOff x="6501596" y="2627914"/>
            <a:chExt cx="1095816" cy="1733066"/>
          </a:xfrm>
        </p:grpSpPr>
        <p:cxnSp>
          <p:nvCxnSpPr>
            <p:cNvPr id="7" name="Conector reto 6"/>
            <p:cNvCxnSpPr/>
            <p:nvPr/>
          </p:nvCxnSpPr>
          <p:spPr bwMode="auto">
            <a:xfrm flipV="1">
              <a:off x="6659504" y="2627914"/>
              <a:ext cx="816732" cy="1733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26" name="Grupo 44"/>
            <p:cNvGrpSpPr>
              <a:grpSpLocks noChangeAspect="1"/>
            </p:cNvGrpSpPr>
            <p:nvPr/>
          </p:nvGrpSpPr>
          <p:grpSpPr>
            <a:xfrm>
              <a:off x="6501596" y="2926717"/>
              <a:ext cx="1095816" cy="1072861"/>
              <a:chOff x="25424435" y="11150578"/>
              <a:chExt cx="2659038" cy="2603337"/>
            </a:xfrm>
          </p:grpSpPr>
          <p:grpSp>
            <p:nvGrpSpPr>
              <p:cNvPr id="30" name="Grupo 53"/>
              <p:cNvGrpSpPr>
                <a:grpSpLocks noChangeAspect="1"/>
              </p:cNvGrpSpPr>
              <p:nvPr/>
            </p:nvGrpSpPr>
            <p:grpSpPr>
              <a:xfrm rot="10800000">
                <a:off x="25424435" y="11150578"/>
                <a:ext cx="2659038" cy="2603337"/>
                <a:chOff x="2799991" y="1617840"/>
                <a:chExt cx="1072052" cy="1049611"/>
              </a:xfrm>
            </p:grpSpPr>
            <p:grpSp>
              <p:nvGrpSpPr>
                <p:cNvPr id="32" name="Grupo 76"/>
                <p:cNvGrpSpPr/>
                <p:nvPr/>
              </p:nvGrpSpPr>
              <p:grpSpPr>
                <a:xfrm>
                  <a:off x="2799991" y="1617840"/>
                  <a:ext cx="1072052" cy="1049611"/>
                  <a:chOff x="3967884" y="2559293"/>
                  <a:chExt cx="1072052" cy="1049611"/>
                </a:xfrm>
              </p:grpSpPr>
              <p:pic>
                <p:nvPicPr>
                  <p:cNvPr id="28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95936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9" name="Lua 28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27" name="Elipse 26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25" name="Lua 24"/>
              <p:cNvSpPr/>
              <p:nvPr/>
            </p:nvSpPr>
            <p:spPr bwMode="auto">
              <a:xfrm rot="10800000">
                <a:off x="26841710" y="11209671"/>
                <a:ext cx="1188001" cy="2520000"/>
              </a:xfrm>
              <a:prstGeom prst="moon">
                <a:avLst>
                  <a:gd name="adj" fmla="val 83177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37" name="Grupo 46"/>
          <p:cNvGrpSpPr/>
          <p:nvPr/>
        </p:nvGrpSpPr>
        <p:grpSpPr>
          <a:xfrm>
            <a:off x="1547664" y="2548233"/>
            <a:ext cx="1095816" cy="1733066"/>
            <a:chOff x="1619672" y="2548233"/>
            <a:chExt cx="1095816" cy="1733066"/>
          </a:xfrm>
        </p:grpSpPr>
        <p:cxnSp>
          <p:nvCxnSpPr>
            <p:cNvPr id="14" name="Conector reto 13"/>
            <p:cNvCxnSpPr/>
            <p:nvPr/>
          </p:nvCxnSpPr>
          <p:spPr bwMode="auto">
            <a:xfrm flipV="1">
              <a:off x="1719273" y="2548233"/>
              <a:ext cx="836652" cy="1733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0" name="Grupo 52"/>
            <p:cNvGrpSpPr>
              <a:grpSpLocks noChangeAspect="1"/>
            </p:cNvGrpSpPr>
            <p:nvPr/>
          </p:nvGrpSpPr>
          <p:grpSpPr>
            <a:xfrm>
              <a:off x="1619672" y="2886878"/>
              <a:ext cx="1095816" cy="1072861"/>
              <a:chOff x="7777217" y="11006562"/>
              <a:chExt cx="2659038" cy="2603337"/>
            </a:xfrm>
          </p:grpSpPr>
          <p:grpSp>
            <p:nvGrpSpPr>
              <p:cNvPr id="44" name="Grupo 53"/>
              <p:cNvGrpSpPr>
                <a:grpSpLocks noChangeAspect="1"/>
              </p:cNvGrpSpPr>
              <p:nvPr/>
            </p:nvGrpSpPr>
            <p:grpSpPr>
              <a:xfrm rot="10800000">
                <a:off x="7777217" y="11006562"/>
                <a:ext cx="2659038" cy="2603337"/>
                <a:chOff x="2799991" y="1617840"/>
                <a:chExt cx="1072052" cy="1049611"/>
              </a:xfrm>
            </p:grpSpPr>
            <p:grpSp>
              <p:nvGrpSpPr>
                <p:cNvPr id="45" name="Grupo 76"/>
                <p:cNvGrpSpPr/>
                <p:nvPr/>
              </p:nvGrpSpPr>
              <p:grpSpPr>
                <a:xfrm>
                  <a:off x="2799991" y="1617840"/>
                  <a:ext cx="1072052" cy="1049611"/>
                  <a:chOff x="3967884" y="2559293"/>
                  <a:chExt cx="1072052" cy="1049611"/>
                </a:xfrm>
              </p:grpSpPr>
              <p:pic>
                <p:nvPicPr>
                  <p:cNvPr id="22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95936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3" name="Lua 22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21" name="Elipse 20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19" name="Lua 18"/>
              <p:cNvSpPr/>
              <p:nvPr/>
            </p:nvSpPr>
            <p:spPr bwMode="auto">
              <a:xfrm>
                <a:off x="7787309" y="11043217"/>
                <a:ext cx="1188000" cy="2520000"/>
              </a:xfrm>
              <a:prstGeom prst="moon">
                <a:avLst>
                  <a:gd name="adj" fmla="val 87500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6" name="Triângulo isósceles 15"/>
          <p:cNvSpPr/>
          <p:nvPr/>
        </p:nvSpPr>
        <p:spPr bwMode="auto">
          <a:xfrm rot="14743544">
            <a:off x="2977974" y="2108565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riângulo isósceles 16"/>
          <p:cNvSpPr/>
          <p:nvPr/>
        </p:nvSpPr>
        <p:spPr bwMode="auto">
          <a:xfrm rot="3335769">
            <a:off x="6065332" y="4800656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5868144" y="6457890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0" y="3081154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 junho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7236296" y="3657218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 dezembro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4860032" y="1136938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março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1691680" y="5445224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setembro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ubtítulo 28"/>
          <p:cNvSpPr>
            <a:spLocks noGrp="1"/>
          </p:cNvSpPr>
          <p:nvPr>
            <p:ph type="subTitle" idx="1"/>
          </p:nvPr>
        </p:nvSpPr>
        <p:spPr>
          <a:xfrm>
            <a:off x="395536" y="2324472"/>
            <a:ext cx="8568952" cy="1752600"/>
          </a:xfrm>
        </p:spPr>
        <p:txBody>
          <a:bodyPr/>
          <a:lstStyle/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Importante! </a:t>
            </a:r>
            <a:r>
              <a:rPr lang="pt-BR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Nas figuras usamos perspectiva oblíqua. Cuidado para não interpretar que a órbita é achatada!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14375" y="30003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solstícios e equinócios</a:t>
            </a: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3"/>
          <p:cNvSpPr>
            <a:spLocks noGrp="1"/>
          </p:cNvSpPr>
          <p:nvPr>
            <p:ph type="title"/>
          </p:nvPr>
        </p:nvSpPr>
        <p:spPr>
          <a:xfrm>
            <a:off x="0" y="2741082"/>
            <a:ext cx="9144000" cy="1143000"/>
          </a:xfrm>
        </p:spPr>
        <p:txBody>
          <a:bodyPr/>
          <a:lstStyle/>
          <a:p>
            <a:r>
              <a:rPr lang="pt-BR" b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Apêndices</a:t>
            </a:r>
            <a:endParaRPr lang="pt-BR" b="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6197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61" y="3068960"/>
            <a:ext cx="2455263" cy="2520000"/>
          </a:xfrm>
          <a:prstGeom prst="rect">
            <a:avLst/>
          </a:prstGeom>
          <a:noFill/>
          <a:ln w="317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Universidade de Nebraska-Lincoln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714375" y="1285875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Simulador: visão topocêntrica das estações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 l="4890" r="1397"/>
          <a:stretch>
            <a:fillRect/>
          </a:stretch>
        </p:blipFill>
        <p:spPr bwMode="auto">
          <a:xfrm>
            <a:off x="3524769" y="3000773"/>
            <a:ext cx="2559399" cy="2549366"/>
          </a:xfrm>
          <a:prstGeom prst="rect">
            <a:avLst/>
          </a:prstGeom>
          <a:noFill/>
          <a:ln w="381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  <p:sp>
        <p:nvSpPr>
          <p:cNvPr id="5" name="Text Box 141"/>
          <p:cNvSpPr txBox="1">
            <a:spLocks noChangeArrowheads="1"/>
          </p:cNvSpPr>
          <p:nvPr/>
        </p:nvSpPr>
        <p:spPr bwMode="auto">
          <a:xfrm>
            <a:off x="0" y="6381328"/>
            <a:ext cx="9144000" cy="2769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</a:t>
            </a:r>
            <a:r>
              <a:rPr lang="pt-BR" sz="12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Univerdidade</a:t>
            </a:r>
            <a:r>
              <a:rPr lang="pt-BR" sz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 de Nebraska-Lincoln</a:t>
            </a:r>
            <a:endParaRPr lang="pt-BR" sz="120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ítulo 3"/>
          <p:cNvSpPr>
            <a:spLocks noGrp="1"/>
          </p:cNvSpPr>
          <p:nvPr>
            <p:ph type="title"/>
          </p:nvPr>
        </p:nvSpPr>
        <p:spPr>
          <a:xfrm>
            <a:off x="785813" y="1285875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Simulador: as estações do ano vistas do espaço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ubtítulo 28"/>
          <p:cNvSpPr>
            <a:spLocks noGrp="1"/>
          </p:cNvSpPr>
          <p:nvPr>
            <p:ph type="subTitle" idx="1"/>
          </p:nvPr>
        </p:nvSpPr>
        <p:spPr>
          <a:xfrm>
            <a:off x="395536" y="2324472"/>
            <a:ext cx="8568952" cy="1752600"/>
          </a:xfrm>
        </p:spPr>
        <p:txBody>
          <a:bodyPr/>
          <a:lstStyle/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Gostou do assunto?  </a:t>
            </a:r>
            <a:r>
              <a:rPr lang="pt-BR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Então venha fazer o minicurso de aprofundamento em Estações do Ano – consulte a programação para o próximo oferecimento!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rco 41"/>
          <p:cNvSpPr/>
          <p:nvPr/>
        </p:nvSpPr>
        <p:spPr bwMode="auto">
          <a:xfrm rot="6957849">
            <a:off x="3490417" y="1273692"/>
            <a:ext cx="2232645" cy="4669769"/>
          </a:xfrm>
          <a:prstGeom prst="arc">
            <a:avLst>
              <a:gd name="adj1" fmla="val 5455419"/>
              <a:gd name="adj2" fmla="val 16031859"/>
            </a:avLst>
          </a:prstGeom>
          <a:noFill/>
          <a:ln w="63500" cap="flat" cmpd="sng" algn="ctr">
            <a:solidFill>
              <a:schemeClr val="bg1">
                <a:alpha val="7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13315" name="Arc 3"/>
          <p:cNvSpPr/>
          <p:nvPr/>
        </p:nvSpPr>
        <p:spPr bwMode="auto">
          <a:xfrm rot="20930720" flipV="1">
            <a:off x="2766210" y="3031307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lIns="91405" tIns="45703" rIns="91405" bIns="45703" anchor="ctr"/>
          <a:lstStyle/>
          <a:p>
            <a:endParaRPr lang="pt-BR">
              <a:latin typeface="Helvetica 55 Roman" panose="000B0500000000000000" pitchFamily="34" charset="0"/>
            </a:endParaRPr>
          </a:p>
        </p:txBody>
      </p:sp>
      <p:sp>
        <p:nvSpPr>
          <p:cNvPr id="35" name="Oval 2"/>
          <p:cNvSpPr>
            <a:spLocks noChangeAspect="1" noChangeArrowheads="1"/>
          </p:cNvSpPr>
          <p:nvPr/>
        </p:nvSpPr>
        <p:spPr bwMode="auto">
          <a:xfrm rot="18342476">
            <a:off x="2272116" y="1083406"/>
            <a:ext cx="4752000" cy="4752975"/>
          </a:xfrm>
          <a:prstGeom prst="ellipse">
            <a:avLst/>
          </a:prstGeom>
          <a:gradFill flip="none" rotWithShape="1">
            <a:gsLst>
              <a:gs pos="64000">
                <a:srgbClr val="000000">
                  <a:alpha val="57000"/>
                </a:srgbClr>
              </a:gs>
              <a:gs pos="39999">
                <a:srgbClr val="0A128C">
                  <a:alpha val="37000"/>
                </a:srgbClr>
              </a:gs>
              <a:gs pos="71000">
                <a:srgbClr val="873AC0">
                  <a:alpha val="65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0">
            <a:solidFill>
              <a:schemeClr val="accent6">
                <a:lumMod val="60000"/>
                <a:lumOff val="40000"/>
                <a:alpha val="50000"/>
              </a:schemeClr>
            </a:solidFill>
            <a:rou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Helvetica 55 Roman" panose="000B0500000000000000" pitchFamily="34" charset="0"/>
            </a:endParaRPr>
          </a:p>
        </p:txBody>
      </p:sp>
      <p:sp>
        <p:nvSpPr>
          <p:cNvPr id="83" name="Arco 82"/>
          <p:cNvSpPr/>
          <p:nvPr/>
        </p:nvSpPr>
        <p:spPr bwMode="auto">
          <a:xfrm rot="5400000">
            <a:off x="3994057" y="1094116"/>
            <a:ext cx="1296146" cy="4669769"/>
          </a:xfrm>
          <a:prstGeom prst="arc">
            <a:avLst>
              <a:gd name="adj1" fmla="val 5300658"/>
              <a:gd name="adj2" fmla="val 16218859"/>
            </a:avLst>
          </a:prstGeom>
          <a:noFill/>
          <a:ln w="66675" cap="flat" cmpd="sng" algn="ctr">
            <a:solidFill>
              <a:srgbClr val="00B0F0">
                <a:alpha val="4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grpSp>
        <p:nvGrpSpPr>
          <p:cNvPr id="2" name="Grupo 101"/>
          <p:cNvGrpSpPr/>
          <p:nvPr/>
        </p:nvGrpSpPr>
        <p:grpSpPr>
          <a:xfrm rot="18342476">
            <a:off x="5150317" y="2509215"/>
            <a:ext cx="636551" cy="636551"/>
            <a:chOff x="7097745" y="2064314"/>
            <a:chExt cx="636551" cy="636551"/>
          </a:xfrm>
        </p:grpSpPr>
        <p:sp>
          <p:nvSpPr>
            <p:cNvPr id="74" name="Elipse 73"/>
            <p:cNvSpPr>
              <a:spLocks noChangeAspect="1"/>
            </p:cNvSpPr>
            <p:nvPr/>
          </p:nvSpPr>
          <p:spPr bwMode="auto">
            <a:xfrm>
              <a:off x="7097745" y="2064314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FFC0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72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grpSp>
        <p:nvGrpSpPr>
          <p:cNvPr id="3" name="Grupo 91"/>
          <p:cNvGrpSpPr/>
          <p:nvPr/>
        </p:nvGrpSpPr>
        <p:grpSpPr>
          <a:xfrm>
            <a:off x="5056516" y="2372802"/>
            <a:ext cx="864096" cy="899960"/>
            <a:chOff x="7618448" y="2832375"/>
            <a:chExt cx="864096" cy="899960"/>
          </a:xfrm>
        </p:grpSpPr>
        <p:grpSp>
          <p:nvGrpSpPr>
            <p:cNvPr id="4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04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05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06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07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08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109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101" name="Elipse 100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48" name="Elipse 47"/>
          <p:cNvSpPr>
            <a:spLocks noChangeAspect="1"/>
          </p:cNvSpPr>
          <p:nvPr/>
        </p:nvSpPr>
        <p:spPr bwMode="auto">
          <a:xfrm>
            <a:off x="3024894" y="1343710"/>
            <a:ext cx="3240361" cy="2304256"/>
          </a:xfrm>
          <a:prstGeom prst="ellipse">
            <a:avLst/>
          </a:prstGeom>
          <a:gradFill>
            <a:gsLst>
              <a:gs pos="48000">
                <a:srgbClr val="7030A0">
                  <a:alpha val="77000"/>
                </a:srgbClr>
              </a:gs>
              <a:gs pos="91000">
                <a:schemeClr val="tx1">
                  <a:alpha val="2000"/>
                </a:schemeClr>
              </a:gs>
              <a:gs pos="2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37" name="Lua 36"/>
          <p:cNvSpPr/>
          <p:nvPr/>
        </p:nvSpPr>
        <p:spPr bwMode="auto">
          <a:xfrm rot="16200000">
            <a:off x="4081208" y="3370624"/>
            <a:ext cx="1125232" cy="3312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22000"/>
                </a:schemeClr>
              </a:gs>
              <a:gs pos="66000">
                <a:srgbClr val="7030A0">
                  <a:alpha val="47000"/>
                </a:srgbClr>
              </a:gs>
              <a:gs pos="19000">
                <a:schemeClr val="bg1">
                  <a:alpha val="35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grpSp>
        <p:nvGrpSpPr>
          <p:cNvPr id="5" name="Grupo 46"/>
          <p:cNvGrpSpPr>
            <a:grpSpLocks noChangeAspect="1"/>
          </p:cNvGrpSpPr>
          <p:nvPr/>
        </p:nvGrpSpPr>
        <p:grpSpPr>
          <a:xfrm>
            <a:off x="4355976" y="3140969"/>
            <a:ext cx="576067" cy="576000"/>
            <a:chOff x="-985786" y="1102671"/>
            <a:chExt cx="4795558" cy="4984734"/>
          </a:xfrm>
        </p:grpSpPr>
        <p:sp>
          <p:nvSpPr>
            <p:cNvPr id="44" name="Oval 2"/>
            <p:cNvSpPr>
              <a:spLocks noChangeArrowheads="1"/>
            </p:cNvSpPr>
            <p:nvPr/>
          </p:nvSpPr>
          <p:spPr bwMode="auto">
            <a:xfrm rot="18342476">
              <a:off x="-1080374" y="1197259"/>
              <a:ext cx="4984734" cy="4795558"/>
            </a:xfrm>
            <a:prstGeom prst="ellipse">
              <a:avLst/>
            </a:prstGeom>
            <a:solidFill>
              <a:srgbClr val="0070C0"/>
            </a:solidFill>
            <a:ln w="44450">
              <a:noFill/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Helvetica 55 Roman" panose="000B0500000000000000" pitchFamily="34" charset="0"/>
              </a:endParaRPr>
            </a:p>
          </p:txBody>
        </p:sp>
        <p:sp>
          <p:nvSpPr>
            <p:cNvPr id="45" name="Elipse 44"/>
            <p:cNvSpPr/>
            <p:nvPr/>
          </p:nvSpPr>
          <p:spPr bwMode="auto">
            <a:xfrm>
              <a:off x="-258644" y="1560955"/>
              <a:ext cx="3402511" cy="2803913"/>
            </a:xfrm>
            <a:prstGeom prst="ellipse">
              <a:avLst/>
            </a:prstGeom>
            <a:gradFill>
              <a:gsLst>
                <a:gs pos="85000">
                  <a:srgbClr val="00B0F0">
                    <a:alpha val="12000"/>
                  </a:srgbClr>
                </a:gs>
                <a:gs pos="100000">
                  <a:schemeClr val="accent1">
                    <a:lumMod val="20000"/>
                    <a:lumOff val="80000"/>
                    <a:alpha val="0"/>
                  </a:schemeClr>
                </a:gs>
                <a:gs pos="3000">
                  <a:schemeClr val="bg1"/>
                </a:gs>
              </a:gsLst>
              <a:lin ang="5400000" scaled="0"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05" tIns="45703" rIns="91405" bIns="45703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46" name="Lua 45"/>
            <p:cNvSpPr/>
            <p:nvPr/>
          </p:nvSpPr>
          <p:spPr bwMode="auto">
            <a:xfrm rot="16200000">
              <a:off x="818874" y="3590212"/>
              <a:ext cx="1223467" cy="2996875"/>
            </a:xfrm>
            <a:prstGeom prst="moon">
              <a:avLst>
                <a:gd name="adj" fmla="val 87500"/>
              </a:avLst>
            </a:prstGeom>
            <a:gradFill flip="none" rotWithShape="1">
              <a:gsLst>
                <a:gs pos="100000">
                  <a:schemeClr val="tx1">
                    <a:alpha val="0"/>
                  </a:schemeClr>
                </a:gs>
                <a:gs pos="66000">
                  <a:srgbClr val="00B0F0">
                    <a:alpha val="44000"/>
                  </a:srgbClr>
                </a:gs>
                <a:gs pos="19000">
                  <a:schemeClr val="bg1">
                    <a:alpha val="70000"/>
                  </a:schemeClr>
                </a:gs>
              </a:gsLst>
              <a:lin ang="21594000" scaled="0"/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/>
            </a:p>
          </p:txBody>
        </p:sp>
      </p:grpSp>
      <p:sp>
        <p:nvSpPr>
          <p:cNvPr id="49" name="CaixaDeTexto 48"/>
          <p:cNvSpPr txBox="1"/>
          <p:nvPr/>
        </p:nvSpPr>
        <p:spPr>
          <a:xfrm>
            <a:off x="4139952" y="3218542"/>
            <a:ext cx="252028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B0F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Terra</a:t>
            </a:r>
            <a:endParaRPr lang="pt-BR" sz="2400" dirty="0">
              <a:solidFill>
                <a:srgbClr val="00B0F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Arco 72"/>
          <p:cNvSpPr/>
          <p:nvPr/>
        </p:nvSpPr>
        <p:spPr bwMode="auto">
          <a:xfrm rot="5400000">
            <a:off x="3926837" y="1094116"/>
            <a:ext cx="1440159" cy="4669769"/>
          </a:xfrm>
          <a:prstGeom prst="arc">
            <a:avLst>
              <a:gd name="adj1" fmla="val 16205770"/>
              <a:gd name="adj2" fmla="val 5408790"/>
            </a:avLst>
          </a:prstGeom>
          <a:noFill/>
          <a:ln w="889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grpSp>
        <p:nvGrpSpPr>
          <p:cNvPr id="6" name="Grupo 42"/>
          <p:cNvGrpSpPr>
            <a:grpSpLocks noChangeAspect="1"/>
          </p:cNvGrpSpPr>
          <p:nvPr/>
        </p:nvGrpSpPr>
        <p:grpSpPr>
          <a:xfrm rot="8589899">
            <a:off x="4841326" y="3630042"/>
            <a:ext cx="144017" cy="324036"/>
            <a:chOff x="4499992" y="3313216"/>
            <a:chExt cx="288032" cy="648072"/>
          </a:xfrm>
        </p:grpSpPr>
        <p:sp>
          <p:nvSpPr>
            <p:cNvPr id="47" name="Elipse 46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0" name="Conector reto 49"/>
            <p:cNvCxnSpPr>
              <a:stCxn id="47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Conector reto 50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Conector reto 51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3" name="Conector reto 52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Conector reto 53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7" name="Grupo 32"/>
          <p:cNvGrpSpPr/>
          <p:nvPr/>
        </p:nvGrpSpPr>
        <p:grpSpPr>
          <a:xfrm rot="8327644" flipH="1">
            <a:off x="2800868" y="1442342"/>
            <a:ext cx="3698234" cy="3989721"/>
            <a:chOff x="2555875" y="2204156"/>
            <a:chExt cx="3805696" cy="3089301"/>
          </a:xfrm>
        </p:grpSpPr>
        <p:sp>
          <p:nvSpPr>
            <p:cNvPr id="62" name="AutoShape 12"/>
            <p:cNvSpPr>
              <a:spLocks noChangeArrowheads="1"/>
            </p:cNvSpPr>
            <p:nvPr/>
          </p:nvSpPr>
          <p:spPr bwMode="auto">
            <a:xfrm>
              <a:off x="6144083" y="2925366"/>
              <a:ext cx="217488" cy="144463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56" name="AutoShape 9"/>
            <p:cNvSpPr>
              <a:spLocks noChangeArrowheads="1"/>
            </p:cNvSpPr>
            <p:nvPr/>
          </p:nvSpPr>
          <p:spPr bwMode="auto">
            <a:xfrm>
              <a:off x="3445499" y="4868887"/>
              <a:ext cx="217488" cy="144462"/>
            </a:xfrm>
            <a:prstGeom prst="star5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57" name="AutoShape 17"/>
            <p:cNvSpPr>
              <a:spLocks noChangeArrowheads="1"/>
            </p:cNvSpPr>
            <p:nvPr/>
          </p:nvSpPr>
          <p:spPr bwMode="auto">
            <a:xfrm>
              <a:off x="5879747" y="4747872"/>
              <a:ext cx="217488" cy="144462"/>
            </a:xfrm>
            <a:prstGeom prst="star5">
              <a:avLst/>
            </a:prstGeom>
            <a:solidFill>
              <a:srgbClr val="C00000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58" name="AutoShape 18"/>
            <p:cNvSpPr>
              <a:spLocks noChangeArrowheads="1"/>
            </p:cNvSpPr>
            <p:nvPr/>
          </p:nvSpPr>
          <p:spPr bwMode="auto">
            <a:xfrm>
              <a:off x="4483547" y="5148995"/>
              <a:ext cx="217487" cy="144462"/>
            </a:xfrm>
            <a:prstGeom prst="star5">
              <a:avLst/>
            </a:prstGeom>
            <a:solidFill>
              <a:srgbClr val="00B0F0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59" name="AutoShape 19"/>
            <p:cNvSpPr>
              <a:spLocks noChangeArrowheads="1"/>
            </p:cNvSpPr>
            <p:nvPr/>
          </p:nvSpPr>
          <p:spPr bwMode="auto">
            <a:xfrm>
              <a:off x="2771775" y="4724400"/>
              <a:ext cx="217488" cy="144463"/>
            </a:xfrm>
            <a:prstGeom prst="star5">
              <a:avLst/>
            </a:prstGeom>
            <a:solidFill>
              <a:schemeClr val="accent3">
                <a:lumMod val="85000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60" name="AutoShape 8"/>
            <p:cNvSpPr>
              <a:spLocks noChangeArrowheads="1"/>
            </p:cNvSpPr>
            <p:nvPr/>
          </p:nvSpPr>
          <p:spPr bwMode="auto">
            <a:xfrm>
              <a:off x="2555875" y="2852738"/>
              <a:ext cx="217488" cy="144462"/>
            </a:xfrm>
            <a:prstGeom prst="star5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61" name="AutoShape 10"/>
            <p:cNvSpPr>
              <a:spLocks noChangeArrowheads="1"/>
            </p:cNvSpPr>
            <p:nvPr/>
          </p:nvSpPr>
          <p:spPr bwMode="auto">
            <a:xfrm>
              <a:off x="5669626" y="2781300"/>
              <a:ext cx="217488" cy="144463"/>
            </a:xfrm>
            <a:prstGeom prst="star5">
              <a:avLst/>
            </a:prstGeom>
            <a:solidFill>
              <a:srgbClr val="FFC000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63" name="AutoShape 14"/>
            <p:cNvSpPr>
              <a:spLocks noChangeArrowheads="1"/>
            </p:cNvSpPr>
            <p:nvPr/>
          </p:nvSpPr>
          <p:spPr bwMode="auto">
            <a:xfrm>
              <a:off x="4427538" y="2205038"/>
              <a:ext cx="217487" cy="144462"/>
            </a:xfrm>
            <a:prstGeom prst="star5">
              <a:avLst/>
            </a:prstGeom>
            <a:solidFill>
              <a:srgbClr val="FFFF00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64" name="AutoShape 15"/>
            <p:cNvSpPr>
              <a:spLocks noChangeArrowheads="1"/>
            </p:cNvSpPr>
            <p:nvPr/>
          </p:nvSpPr>
          <p:spPr bwMode="auto">
            <a:xfrm>
              <a:off x="3904585" y="2204156"/>
              <a:ext cx="217487" cy="144463"/>
            </a:xfrm>
            <a:prstGeom prst="star5">
              <a:avLst/>
            </a:prstGeom>
            <a:solidFill>
              <a:srgbClr val="FFFFCC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</p:grpSp>
      <p:sp>
        <p:nvSpPr>
          <p:cNvPr id="65" name="Arco 64"/>
          <p:cNvSpPr>
            <a:spLocks noChangeAspect="1"/>
          </p:cNvSpPr>
          <p:nvPr/>
        </p:nvSpPr>
        <p:spPr bwMode="auto">
          <a:xfrm rot="5400000">
            <a:off x="4558387" y="3147955"/>
            <a:ext cx="169362" cy="549165"/>
          </a:xfrm>
          <a:prstGeom prst="arc">
            <a:avLst>
              <a:gd name="adj1" fmla="val 16266446"/>
              <a:gd name="adj2" fmla="val 5408790"/>
            </a:avLst>
          </a:prstGeom>
          <a:noFill/>
          <a:ln w="38100" cap="flat" cmpd="sng" algn="ctr">
            <a:solidFill>
              <a:srgbClr val="37CB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66" name="Arco 65"/>
          <p:cNvSpPr>
            <a:spLocks noChangeAspect="1"/>
          </p:cNvSpPr>
          <p:nvPr/>
        </p:nvSpPr>
        <p:spPr bwMode="auto">
          <a:xfrm rot="5400000">
            <a:off x="4554768" y="3161394"/>
            <a:ext cx="174444" cy="565640"/>
          </a:xfrm>
          <a:prstGeom prst="arc">
            <a:avLst>
              <a:gd name="adj1" fmla="val 5539178"/>
              <a:gd name="adj2" fmla="val 16097651"/>
            </a:avLst>
          </a:prstGeom>
          <a:noFill/>
          <a:ln w="25400" cap="flat" cmpd="sng" algn="ctr">
            <a:solidFill>
              <a:srgbClr val="37CBFF">
                <a:alpha val="35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43" name="Arco 42"/>
          <p:cNvSpPr/>
          <p:nvPr/>
        </p:nvSpPr>
        <p:spPr bwMode="auto">
          <a:xfrm rot="6957849">
            <a:off x="3497161" y="1239976"/>
            <a:ext cx="2232645" cy="4669769"/>
          </a:xfrm>
          <a:prstGeom prst="arc">
            <a:avLst>
              <a:gd name="adj1" fmla="val 16092204"/>
              <a:gd name="adj2" fmla="val 5376935"/>
            </a:avLst>
          </a:prstGeom>
          <a:noFill/>
          <a:ln w="889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grpSp>
        <p:nvGrpSpPr>
          <p:cNvPr id="8" name="Grupo 101"/>
          <p:cNvGrpSpPr/>
          <p:nvPr/>
        </p:nvGrpSpPr>
        <p:grpSpPr>
          <a:xfrm rot="18342476">
            <a:off x="2769770" y="3580267"/>
            <a:ext cx="837238" cy="855158"/>
            <a:chOff x="7101472" y="2060354"/>
            <a:chExt cx="636552" cy="636551"/>
          </a:xfrm>
        </p:grpSpPr>
        <p:sp>
          <p:nvSpPr>
            <p:cNvPr id="70" name="Elipse 69"/>
            <p:cNvSpPr>
              <a:spLocks noChangeAspect="1"/>
            </p:cNvSpPr>
            <p:nvPr/>
          </p:nvSpPr>
          <p:spPr bwMode="auto">
            <a:xfrm>
              <a:off x="7101472" y="2060354"/>
              <a:ext cx="636552" cy="636551"/>
            </a:xfrm>
            <a:prstGeom prst="ellipse">
              <a:avLst/>
            </a:prstGeom>
            <a:gradFill>
              <a:gsLst>
                <a:gs pos="7000">
                  <a:srgbClr val="FFC0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69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81" name="CaixaDeTexto 80"/>
          <p:cNvSpPr txBox="1"/>
          <p:nvPr/>
        </p:nvSpPr>
        <p:spPr>
          <a:xfrm>
            <a:off x="7055768" y="2996952"/>
            <a:ext cx="208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0B0F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Equador </a:t>
            </a:r>
          </a:p>
          <a:p>
            <a:r>
              <a:rPr lang="pt-BR" sz="2800" dirty="0" smtClean="0">
                <a:solidFill>
                  <a:srgbClr val="00B0F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Celeste</a:t>
            </a:r>
            <a:endParaRPr lang="pt-BR" sz="2800" dirty="0">
              <a:solidFill>
                <a:srgbClr val="00B0F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CaixaDeTexto 81"/>
          <p:cNvSpPr txBox="1"/>
          <p:nvPr/>
        </p:nvSpPr>
        <p:spPr>
          <a:xfrm>
            <a:off x="3563888" y="484999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Eclíptica</a:t>
            </a:r>
            <a:endParaRPr lang="pt-BR" sz="2800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upo 91"/>
          <p:cNvGrpSpPr/>
          <p:nvPr/>
        </p:nvGrpSpPr>
        <p:grpSpPr>
          <a:xfrm>
            <a:off x="2771800" y="3573016"/>
            <a:ext cx="864096" cy="899960"/>
            <a:chOff x="7618448" y="2832375"/>
            <a:chExt cx="864096" cy="899960"/>
          </a:xfrm>
        </p:grpSpPr>
        <p:grpSp>
          <p:nvGrpSpPr>
            <p:cNvPr id="10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95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96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97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98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99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100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94" name="Elipse 93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2" name="CaixaDeTexto 101"/>
          <p:cNvSpPr txBox="1"/>
          <p:nvPr/>
        </p:nvSpPr>
        <p:spPr>
          <a:xfrm>
            <a:off x="2555776" y="4027711"/>
            <a:ext cx="864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0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  <a:sym typeface="Wingdings" panose="05000000000000000000"/>
              </a:rPr>
              <a:t></a:t>
            </a:r>
            <a:endParaRPr lang="pt-BR" sz="4400" b="0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CaixaDeTexto 102"/>
          <p:cNvSpPr txBox="1"/>
          <p:nvPr/>
        </p:nvSpPr>
        <p:spPr>
          <a:xfrm>
            <a:off x="5364088" y="2132856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  <a:sym typeface="Wingdings" panose="05000000000000000000"/>
              </a:rPr>
              <a:t></a:t>
            </a:r>
            <a:endParaRPr lang="pt-BR" sz="2800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upo 91"/>
          <p:cNvGrpSpPr/>
          <p:nvPr/>
        </p:nvGrpSpPr>
        <p:grpSpPr>
          <a:xfrm>
            <a:off x="2123728" y="1988840"/>
            <a:ext cx="864096" cy="899960"/>
            <a:chOff x="7618448" y="2832375"/>
            <a:chExt cx="864096" cy="899960"/>
          </a:xfrm>
        </p:grpSpPr>
        <p:grpSp>
          <p:nvGrpSpPr>
            <p:cNvPr id="12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77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78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79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80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84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88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76" name="Elipse 75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3" name="Grupo 91"/>
          <p:cNvGrpSpPr/>
          <p:nvPr/>
        </p:nvGrpSpPr>
        <p:grpSpPr>
          <a:xfrm>
            <a:off x="6156176" y="4293096"/>
            <a:ext cx="864096" cy="899960"/>
            <a:chOff x="7618448" y="2832375"/>
            <a:chExt cx="864096" cy="899960"/>
          </a:xfrm>
        </p:grpSpPr>
        <p:grpSp>
          <p:nvGrpSpPr>
            <p:cNvPr id="14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13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4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5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6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7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118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112" name="Elipse 111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21" name="Text Box 29"/>
          <p:cNvSpPr txBox="1">
            <a:spLocks noChangeArrowheads="1"/>
          </p:cNvSpPr>
          <p:nvPr/>
        </p:nvSpPr>
        <p:spPr bwMode="auto">
          <a:xfrm>
            <a:off x="2339752" y="457508"/>
            <a:ext cx="482453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28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Hemisfério Celeste Norte</a:t>
            </a:r>
            <a:endParaRPr lang="pt-BR" sz="2800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23" name="Text Box 29"/>
          <p:cNvSpPr txBox="1">
            <a:spLocks noChangeArrowheads="1"/>
          </p:cNvSpPr>
          <p:nvPr/>
        </p:nvSpPr>
        <p:spPr bwMode="auto">
          <a:xfrm>
            <a:off x="2195736" y="6021288"/>
            <a:ext cx="482453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28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Hemisfério Celeste Sul</a:t>
            </a:r>
            <a:endParaRPr lang="pt-BR" sz="2800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6" name="Texto explicativo retangular 85"/>
          <p:cNvSpPr/>
          <p:nvPr/>
        </p:nvSpPr>
        <p:spPr bwMode="auto">
          <a:xfrm>
            <a:off x="6804248" y="980728"/>
            <a:ext cx="1907704" cy="936104"/>
          </a:xfrm>
          <a:prstGeom prst="wedgeRectCallout">
            <a:avLst>
              <a:gd name="adj1" fmla="val -120503"/>
              <a:gd name="adj2" fmla="val 146747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março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87" name="Texto explicativo retangular 86"/>
          <p:cNvSpPr/>
          <p:nvPr/>
        </p:nvSpPr>
        <p:spPr bwMode="auto">
          <a:xfrm>
            <a:off x="323528" y="1196752"/>
            <a:ext cx="1907704" cy="936104"/>
          </a:xfrm>
          <a:prstGeom prst="wedgeRectCallout">
            <a:avLst>
              <a:gd name="adj1" fmla="val 67749"/>
              <a:gd name="adj2" fmla="val 79737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de junho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89" name="Texto explicativo retangular 88"/>
          <p:cNvSpPr/>
          <p:nvPr/>
        </p:nvSpPr>
        <p:spPr bwMode="auto">
          <a:xfrm>
            <a:off x="323528" y="4293096"/>
            <a:ext cx="2160240" cy="936104"/>
          </a:xfrm>
          <a:prstGeom prst="wedgeRectCallout">
            <a:avLst>
              <a:gd name="adj1" fmla="val 82922"/>
              <a:gd name="adj2" fmla="val -78392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setembro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90" name="Texto explicativo retangular 89"/>
          <p:cNvSpPr/>
          <p:nvPr/>
        </p:nvSpPr>
        <p:spPr bwMode="auto">
          <a:xfrm>
            <a:off x="6858327" y="5373216"/>
            <a:ext cx="1907704" cy="936104"/>
          </a:xfrm>
          <a:prstGeom prst="wedgeRectCallout">
            <a:avLst>
              <a:gd name="adj1" fmla="val -64732"/>
              <a:gd name="adj2" fmla="val -116699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de dezembro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91" name="CaixaDeTexto 90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6" grpId="1" animBg="1"/>
      <p:bldP spid="87" grpId="0" animBg="1"/>
      <p:bldP spid="87" grpId="1" animBg="1"/>
      <p:bldP spid="89" grpId="0" animBg="1"/>
      <p:bldP spid="89" grpId="1" animBg="1"/>
      <p:bldP spid="90" grpId="0" animBg="1"/>
      <p:bldP spid="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5"/>
          <p:cNvSpPr txBox="1">
            <a:spLocks noChangeArrowheads="1"/>
          </p:cNvSpPr>
          <p:nvPr/>
        </p:nvSpPr>
        <p:spPr bwMode="auto">
          <a:xfrm>
            <a:off x="324544" y="620688"/>
            <a:ext cx="8819456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>
              <a:buFont typeface="Wingdings" panose="05000000000000000000" pitchFamily="2" charset="2"/>
              <a:buChar char="v"/>
            </a:pPr>
            <a:r>
              <a:rPr lang="pt-BR" sz="3200" dirty="0" smtClean="0">
                <a:solidFill>
                  <a:srgbClr val="FF9900"/>
                </a:solidFill>
                <a:latin typeface="Century Gothic" panose="020B0502020202020204" pitchFamily="34" charset="0"/>
              </a:rPr>
              <a:t> 21 </a:t>
            </a:r>
            <a:r>
              <a:rPr lang="pt-BR" sz="3200" dirty="0">
                <a:solidFill>
                  <a:srgbClr val="FF9900"/>
                </a:solidFill>
                <a:latin typeface="Century Gothic" panose="020B0502020202020204" pitchFamily="34" charset="0"/>
              </a:rPr>
              <a:t>de </a:t>
            </a:r>
            <a:r>
              <a:rPr lang="pt-BR" sz="3200" dirty="0" smtClean="0">
                <a:solidFill>
                  <a:srgbClr val="FF9900"/>
                </a:solidFill>
                <a:latin typeface="Century Gothic" panose="020B0502020202020204" pitchFamily="34" charset="0"/>
              </a:rPr>
              <a:t>março: Equinócio de Outono – início do Outono HS</a:t>
            </a:r>
            <a:endParaRPr lang="pt-BR" sz="3200" dirty="0">
              <a:solidFill>
                <a:srgbClr val="FF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 Box 86"/>
          <p:cNvSpPr txBox="1">
            <a:spLocks noChangeArrowheads="1"/>
          </p:cNvSpPr>
          <p:nvPr/>
        </p:nvSpPr>
        <p:spPr bwMode="auto">
          <a:xfrm>
            <a:off x="323528" y="3645024"/>
            <a:ext cx="8715375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buFont typeface="Wingdings" panose="05000000000000000000" pitchFamily="2" charset="2"/>
              <a:buChar char="v"/>
            </a:pPr>
            <a:r>
              <a:rPr lang="pt-BR" sz="3200" dirty="0" smtClean="0">
                <a:latin typeface="Century Gothic" panose="020B0502020202020204" pitchFamily="34" charset="0"/>
              </a:rPr>
              <a:t> 22 </a:t>
            </a:r>
            <a:r>
              <a:rPr lang="pt-BR" sz="3200" dirty="0">
                <a:latin typeface="Century Gothic" panose="020B0502020202020204" pitchFamily="34" charset="0"/>
              </a:rPr>
              <a:t>de </a:t>
            </a:r>
            <a:r>
              <a:rPr lang="pt-BR" sz="3200" dirty="0" smtClean="0">
                <a:latin typeface="Century Gothic" panose="020B0502020202020204" pitchFamily="34" charset="0"/>
              </a:rPr>
              <a:t>setembro: Equinócio de Primavera – início da Primavera HS</a:t>
            </a:r>
            <a:endParaRPr lang="pt-BR" sz="3200" dirty="0">
              <a:latin typeface="Century Gothic" panose="020B0502020202020204" pitchFamily="34" charset="0"/>
            </a:endParaRPr>
          </a:p>
        </p:txBody>
      </p:sp>
      <p:sp>
        <p:nvSpPr>
          <p:cNvPr id="5" name="Text Box 87"/>
          <p:cNvSpPr txBox="1">
            <a:spLocks noChangeArrowheads="1"/>
          </p:cNvSpPr>
          <p:nvPr/>
        </p:nvSpPr>
        <p:spPr bwMode="auto">
          <a:xfrm>
            <a:off x="323528" y="2084655"/>
            <a:ext cx="8143875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buFont typeface="Wingdings" panose="05000000000000000000" pitchFamily="2" charset="2"/>
              <a:buChar char="v"/>
            </a:pPr>
            <a:r>
              <a:rPr lang="pt-BR" sz="3200" dirty="0" smtClean="0">
                <a:solidFill>
                  <a:srgbClr val="99CCFF"/>
                </a:solidFill>
                <a:latin typeface="Century Gothic" panose="020B0502020202020204" pitchFamily="34" charset="0"/>
              </a:rPr>
              <a:t> 21 </a:t>
            </a:r>
            <a:r>
              <a:rPr lang="pt-BR" sz="3200" dirty="0">
                <a:solidFill>
                  <a:srgbClr val="99CCFF"/>
                </a:solidFill>
                <a:latin typeface="Century Gothic" panose="020B0502020202020204" pitchFamily="34" charset="0"/>
              </a:rPr>
              <a:t>de </a:t>
            </a:r>
            <a:r>
              <a:rPr lang="pt-BR" sz="3200" dirty="0" smtClean="0">
                <a:solidFill>
                  <a:srgbClr val="99CCFF"/>
                </a:solidFill>
                <a:latin typeface="Century Gothic" panose="020B0502020202020204" pitchFamily="34" charset="0"/>
              </a:rPr>
              <a:t>junho: Solstício de Inverno – início do Inverno HS</a:t>
            </a:r>
            <a:endParaRPr lang="pt-BR" sz="3200" dirty="0">
              <a:solidFill>
                <a:srgbClr val="99CC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 Box 90"/>
          <p:cNvSpPr txBox="1">
            <a:spLocks noChangeArrowheads="1"/>
          </p:cNvSpPr>
          <p:nvPr/>
        </p:nvSpPr>
        <p:spPr bwMode="auto">
          <a:xfrm>
            <a:off x="323528" y="5157192"/>
            <a:ext cx="8568952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>
              <a:buFont typeface="Wingdings" panose="05000000000000000000" pitchFamily="2" charset="2"/>
              <a:buChar char="v"/>
            </a:pPr>
            <a:r>
              <a:rPr lang="pt-BR" sz="3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21 </a:t>
            </a:r>
            <a:r>
              <a:rPr lang="pt-BR" sz="3200" dirty="0">
                <a:solidFill>
                  <a:srgbClr val="FF0000"/>
                </a:solidFill>
                <a:latin typeface="Century Gothic" panose="020B0502020202020204" pitchFamily="34" charset="0"/>
              </a:rPr>
              <a:t>de </a:t>
            </a:r>
            <a:r>
              <a:rPr lang="pt-BR" sz="3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dezembro: Solstício de Verão – início do Verão do HS</a:t>
            </a:r>
            <a:endParaRPr lang="pt-BR" sz="32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14375" y="30003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A visão topocêntrica </a:t>
            </a:r>
            <a:b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</a:b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das estações</a:t>
            </a: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23528" y="980728"/>
            <a:ext cx="8352928" cy="1143000"/>
          </a:xfrm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Trajetórias diurnas do Sol em locais intertropicais </a:t>
            </a:r>
            <a:b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(o caso de São Carlos)</a:t>
            </a: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</a:b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ANDRE\Documents\1-OBSERVATÓRIO\1-ATIVIDADES\4-Minicursos\minicursos-2015\1-minicurso-IA-prim-sem-2015\apresentacoes\aula-2-Astrometria-e-estacoes-do-ano\zonas-climaticas.png"/>
          <p:cNvPicPr>
            <a:picLocks noChangeAspect="1" noChangeArrowheads="1"/>
          </p:cNvPicPr>
          <p:nvPr/>
        </p:nvPicPr>
        <p:blipFill>
          <a:blip r:embed="rId2" cstate="print"/>
          <a:srcRect l="22444" t="11025" r="11419" b="11550"/>
          <a:stretch>
            <a:fillRect/>
          </a:stretch>
        </p:blipFill>
        <p:spPr bwMode="auto">
          <a:xfrm>
            <a:off x="3131840" y="3140968"/>
            <a:ext cx="3657579" cy="3211565"/>
          </a:xfrm>
          <a:prstGeom prst="rect">
            <a:avLst/>
          </a:prstGeom>
          <a:noFill/>
        </p:spPr>
      </p:pic>
      <p:sp>
        <p:nvSpPr>
          <p:cNvPr id="55" name="Chave direita 54"/>
          <p:cNvSpPr/>
          <p:nvPr/>
        </p:nvSpPr>
        <p:spPr bwMode="auto">
          <a:xfrm>
            <a:off x="6012160" y="4267200"/>
            <a:ext cx="504056" cy="1033220"/>
          </a:xfrm>
          <a:prstGeom prst="rightBrace">
            <a:avLst>
              <a:gd name="adj1" fmla="val 43826"/>
              <a:gd name="adj2" fmla="val 48800"/>
            </a:avLst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6372200" y="4437112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Zona Tropical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Elipse 68"/>
          <p:cNvSpPr>
            <a:spLocks noChangeAspect="1"/>
          </p:cNvSpPr>
          <p:nvPr/>
        </p:nvSpPr>
        <p:spPr bwMode="auto">
          <a:xfrm>
            <a:off x="3079929" y="2081428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16393" name="Arc 3"/>
          <p:cNvSpPr/>
          <p:nvPr/>
        </p:nvSpPr>
        <p:spPr bwMode="auto">
          <a:xfrm rot="20930720" flipV="1">
            <a:off x="2823146" y="3712212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" name="Grupo 40"/>
          <p:cNvGrpSpPr/>
          <p:nvPr/>
        </p:nvGrpSpPr>
        <p:grpSpPr bwMode="auto">
          <a:xfrm>
            <a:off x="1835696" y="1793396"/>
            <a:ext cx="5665787" cy="4752975"/>
            <a:chOff x="1714480" y="1484313"/>
            <a:chExt cx="5665808" cy="4752975"/>
          </a:xfrm>
        </p:grpSpPr>
        <p:sp>
          <p:nvSpPr>
            <p:cNvPr id="42" name="Oval 2"/>
            <p:cNvSpPr>
              <a:spLocks noChangeArrowheads="1"/>
            </p:cNvSpPr>
            <p:nvPr/>
          </p:nvSpPr>
          <p:spPr bwMode="auto">
            <a:xfrm>
              <a:off x="2237634" y="1484313"/>
              <a:ext cx="4681537" cy="4752975"/>
            </a:xfrm>
            <a:prstGeom prst="ellipse">
              <a:avLst/>
            </a:prstGeom>
            <a:gradFill flip="none" rotWithShape="1">
              <a:gsLst>
                <a:gs pos="65000">
                  <a:srgbClr val="0070C0">
                    <a:alpha val="24000"/>
                  </a:srgbClr>
                </a:gs>
                <a:gs pos="70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101600">
              <a:solidFill>
                <a:srgbClr val="7030A0">
                  <a:alpha val="70000"/>
                </a:srgbClr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44" name="Line 6"/>
            <p:cNvSpPr>
              <a:spLocks noChangeShapeType="1"/>
            </p:cNvSpPr>
            <p:nvPr/>
          </p:nvSpPr>
          <p:spPr bwMode="auto">
            <a:xfrm flipV="1">
              <a:off x="4094151" y="3140496"/>
              <a:ext cx="860701" cy="1596603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5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16418" name="Text Box 20"/>
            <p:cNvSpPr txBox="1">
              <a:spLocks noChangeArrowheads="1"/>
            </p:cNvSpPr>
            <p:nvPr/>
          </p:nvSpPr>
          <p:spPr bwMode="auto">
            <a:xfrm>
              <a:off x="3714744" y="4797425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16419" name="Text Box 21"/>
            <p:cNvSpPr txBox="1">
              <a:spLocks noChangeArrowheads="1"/>
            </p:cNvSpPr>
            <p:nvPr/>
          </p:nvSpPr>
          <p:spPr bwMode="auto">
            <a:xfrm>
              <a:off x="1714480" y="3573463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N</a:t>
              </a:r>
            </a:p>
          </p:txBody>
        </p:sp>
        <p:sp>
          <p:nvSpPr>
            <p:cNvPr id="16420" name="Text Box 22"/>
            <p:cNvSpPr txBox="1">
              <a:spLocks noChangeArrowheads="1"/>
            </p:cNvSpPr>
            <p:nvPr/>
          </p:nvSpPr>
          <p:spPr bwMode="auto">
            <a:xfrm>
              <a:off x="4857752" y="2428868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L</a:t>
              </a:r>
            </a:p>
          </p:txBody>
        </p:sp>
        <p:sp>
          <p:nvSpPr>
            <p:cNvPr id="16421" name="Text Box 23"/>
            <p:cNvSpPr txBox="1">
              <a:spLocks noChangeArrowheads="1"/>
            </p:cNvSpPr>
            <p:nvPr/>
          </p:nvSpPr>
          <p:spPr bwMode="auto">
            <a:xfrm>
              <a:off x="7019925" y="3571876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>
                  <a:solidFill>
                    <a:srgbClr val="FF3300"/>
                  </a:solidFill>
                  <a:latin typeface="Century Gothic" panose="020B0502020202020204" pitchFamily="34" charset="0"/>
                </a:rPr>
                <a:t>S</a:t>
              </a:r>
            </a:p>
          </p:txBody>
        </p:sp>
        <p:sp>
          <p:nvSpPr>
            <p:cNvPr id="49" name="Line 7"/>
            <p:cNvSpPr>
              <a:spLocks noChangeShapeType="1"/>
            </p:cNvSpPr>
            <p:nvPr/>
          </p:nvSpPr>
          <p:spPr bwMode="auto">
            <a:xfrm>
              <a:off x="2285982" y="3929063"/>
              <a:ext cx="4679967" cy="0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2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16416" name="Arc 4"/>
            <p:cNvSpPr/>
            <p:nvPr/>
          </p:nvSpPr>
          <p:spPr bwMode="auto">
            <a:xfrm flipV="1">
              <a:off x="2248442" y="3141663"/>
              <a:ext cx="4679950" cy="1584325"/>
            </a:xfrm>
            <a:custGeom>
              <a:avLst/>
              <a:gdLst>
                <a:gd name="T0" fmla="*/ 2147483647 w 43200"/>
                <a:gd name="T1" fmla="*/ 2147483647 h 43200"/>
                <a:gd name="T2" fmla="*/ 2147483647 w 43200"/>
                <a:gd name="T3" fmla="*/ 2147483647 h 43200"/>
                <a:gd name="T4" fmla="*/ 2147483647 w 43200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 w="38100" cap="rnd">
              <a:solidFill>
                <a:srgbClr val="339966"/>
              </a:solidFill>
              <a:prstDash val="sysDash"/>
              <a:round/>
            </a:ln>
          </p:spPr>
          <p:txBody>
            <a:bodyPr wrap="none" anchor="ctr"/>
            <a:lstStyle/>
            <a:p>
              <a:endParaRPr lang="pt-BR">
                <a:latin typeface="Century Gothic" panose="020B0502020202020204" pitchFamily="34" charset="0"/>
              </a:endParaRPr>
            </a:p>
          </p:txBody>
        </p:sp>
      </p:grpSp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Trajetória diurna do Sol no Solstício de Verão do HS</a:t>
            </a:r>
          </a:p>
        </p:txBody>
      </p:sp>
      <p:sp>
        <p:nvSpPr>
          <p:cNvPr id="16408" name="Arc 5"/>
          <p:cNvSpPr/>
          <p:nvPr/>
        </p:nvSpPr>
        <p:spPr bwMode="auto">
          <a:xfrm flipV="1">
            <a:off x="2377892" y="4169660"/>
            <a:ext cx="4642867" cy="879475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143C2B">
              <a:alpha val="2000"/>
            </a:srgbClr>
          </a:solidFill>
          <a:ln w="101600">
            <a:solidFill>
              <a:srgbClr val="339966">
                <a:alpha val="90000"/>
              </a:srgbClr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" name="Grupo 55"/>
          <p:cNvGrpSpPr/>
          <p:nvPr/>
        </p:nvGrpSpPr>
        <p:grpSpPr>
          <a:xfrm>
            <a:off x="4516343" y="3621828"/>
            <a:ext cx="288032" cy="648072"/>
            <a:chOff x="4499992" y="3313216"/>
            <a:chExt cx="288032" cy="648072"/>
          </a:xfrm>
        </p:grpSpPr>
        <p:sp>
          <p:nvSpPr>
            <p:cNvPr id="60" name="Elipse 59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61" name="Conector reto 60"/>
            <p:cNvCxnSpPr>
              <a:stCxn id="60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Conector reto 61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3" name="Conector reto 62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4" name="Conector reto 63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5" name="Conector reto 64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5" name="Oval 25"/>
          <p:cNvSpPr>
            <a:spLocks noChangeArrowheads="1"/>
          </p:cNvSpPr>
          <p:nvPr/>
        </p:nvSpPr>
        <p:spPr bwMode="auto">
          <a:xfrm>
            <a:off x="230702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48" name="Oval 25"/>
          <p:cNvSpPr>
            <a:spLocks noChangeArrowheads="1"/>
          </p:cNvSpPr>
          <p:nvPr/>
        </p:nvSpPr>
        <p:spPr bwMode="auto">
          <a:xfrm>
            <a:off x="698754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70" name="Lua 69"/>
          <p:cNvSpPr/>
          <p:nvPr/>
        </p:nvSpPr>
        <p:spPr bwMode="auto">
          <a:xfrm rot="16200000">
            <a:off x="4131392" y="4088098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50" name="Line 26"/>
          <p:cNvSpPr>
            <a:spLocks noChangeShapeType="1"/>
          </p:cNvSpPr>
          <p:nvPr/>
        </p:nvSpPr>
        <p:spPr bwMode="auto">
          <a:xfrm>
            <a:off x="4675812" y="1792925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grpSp>
        <p:nvGrpSpPr>
          <p:cNvPr id="7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58" name="Elipse 57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57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71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anose="020B0502020202020204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Arco 73"/>
          <p:cNvSpPr/>
          <p:nvPr/>
        </p:nvSpPr>
        <p:spPr bwMode="auto">
          <a:xfrm rot="9691245">
            <a:off x="3962644" y="1913406"/>
            <a:ext cx="1297481" cy="4643961"/>
          </a:xfrm>
          <a:prstGeom prst="arc">
            <a:avLst>
              <a:gd name="adj1" fmla="val 18975847"/>
              <a:gd name="adj2" fmla="val 8205678"/>
            </a:avLst>
          </a:prstGeom>
          <a:noFill/>
          <a:ln w="101600" cap="flat" cmpd="sng" algn="ctr">
            <a:solidFill>
              <a:srgbClr val="FFFF00">
                <a:alpha val="7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Arco 75"/>
          <p:cNvSpPr/>
          <p:nvPr/>
        </p:nvSpPr>
        <p:spPr bwMode="auto">
          <a:xfrm rot="9616622">
            <a:off x="4817479" y="1778987"/>
            <a:ext cx="1279817" cy="4237784"/>
          </a:xfrm>
          <a:prstGeom prst="arc">
            <a:avLst>
              <a:gd name="adj1" fmla="val 18008657"/>
              <a:gd name="adj2" fmla="val 10273742"/>
            </a:avLst>
          </a:prstGeom>
          <a:noFill/>
          <a:ln w="1016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Oval 25"/>
          <p:cNvSpPr>
            <a:spLocks noChangeArrowheads="1"/>
          </p:cNvSpPr>
          <p:nvPr/>
        </p:nvSpPr>
        <p:spPr bwMode="auto">
          <a:xfrm>
            <a:off x="4971321" y="3402973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47" name="Oval 25"/>
          <p:cNvSpPr>
            <a:spLocks noChangeArrowheads="1"/>
          </p:cNvSpPr>
          <p:nvPr/>
        </p:nvSpPr>
        <p:spPr bwMode="auto">
          <a:xfrm>
            <a:off x="4141093" y="496174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grpSp>
        <p:nvGrpSpPr>
          <p:cNvPr id="5" name="Grupo 42"/>
          <p:cNvGrpSpPr/>
          <p:nvPr/>
        </p:nvGrpSpPr>
        <p:grpSpPr>
          <a:xfrm>
            <a:off x="5580112" y="3068960"/>
            <a:ext cx="864096" cy="899960"/>
            <a:chOff x="7618448" y="2832375"/>
            <a:chExt cx="864096" cy="899960"/>
          </a:xfrm>
        </p:grpSpPr>
        <p:grpSp>
          <p:nvGrpSpPr>
            <p:cNvPr id="6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54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5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9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6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7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68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53" name="Elipse 52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rgbClr val="FFFFCC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0.00209 C -0.0007 -0.00463 -0.0073 -0.02361 -0.0125 -0.03819 C -0.01771 -0.05277 -0.02396 -0.07106 -0.02934 -0.08565 C -0.03473 -0.10023 -0.03959 -0.11296 -0.04514 -0.12615 C -0.0507 -0.13935 -0.0566 -0.15254 -0.06268 -0.16435 C -0.06875 -0.17615 -0.07309 -0.18541 -0.08195 -0.19722 C -0.0908 -0.20902 -0.10487 -0.22963 -0.11615 -0.23472 C -0.12744 -0.23981 -0.14184 -0.23958 -0.14983 -0.22754 C -0.15782 -0.21551 -0.16181 -0.18102 -0.16407 -0.16227 C -0.16632 -0.14352 -0.16389 -0.1294 -0.1632 -0.11435 C -0.1625 -0.0993 -0.16129 -0.08634 -0.15973 -0.07245 C -0.15816 -0.05856 -0.15591 -0.04444 -0.1533 -0.03032 C -0.1507 -0.0162 -0.14671 -0.00023 -0.1441 0.0125 C -0.1415 0.02523 -0.14063 0.03241 -0.1375 0.04607 C -0.13438 0.05973 -0.12934 0.08056 -0.12535 0.09445 C -0.12136 0.10834 -0.11789 0.11598 -0.11337 0.1294 C -0.10886 0.14283 -0.10278 0.16065 -0.09792 0.175 C -0.09306 0.18935 -0.08716 0.20695 -0.08438 0.21528 " pathEditMode="relative" rAng="0" ptsTypes="aaaaaaaaaaaaaaaaaa">
                                      <p:cBhvr>
                                        <p:cTn id="6" dur="13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00" y="-14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Trajetória diurna do Sol nos equinócios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Elipse 55"/>
          <p:cNvSpPr>
            <a:spLocks noChangeAspect="1"/>
          </p:cNvSpPr>
          <p:nvPr/>
        </p:nvSpPr>
        <p:spPr bwMode="auto">
          <a:xfrm>
            <a:off x="3079929" y="2081428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57" name="Arc 3"/>
          <p:cNvSpPr/>
          <p:nvPr/>
        </p:nvSpPr>
        <p:spPr bwMode="auto">
          <a:xfrm rot="20930720" flipV="1">
            <a:off x="2823146" y="3712212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58" name="Grupo 40"/>
          <p:cNvGrpSpPr/>
          <p:nvPr/>
        </p:nvGrpSpPr>
        <p:grpSpPr bwMode="auto">
          <a:xfrm>
            <a:off x="1835696" y="1793396"/>
            <a:ext cx="5665787" cy="4752975"/>
            <a:chOff x="1714480" y="1484313"/>
            <a:chExt cx="5665808" cy="4752975"/>
          </a:xfrm>
        </p:grpSpPr>
        <p:sp>
          <p:nvSpPr>
            <p:cNvPr id="71" name="Oval 2"/>
            <p:cNvSpPr>
              <a:spLocks noChangeArrowheads="1"/>
            </p:cNvSpPr>
            <p:nvPr/>
          </p:nvSpPr>
          <p:spPr bwMode="auto">
            <a:xfrm>
              <a:off x="2237634" y="1484313"/>
              <a:ext cx="4681537" cy="4752975"/>
            </a:xfrm>
            <a:prstGeom prst="ellipse">
              <a:avLst/>
            </a:prstGeom>
            <a:gradFill flip="none" rotWithShape="1">
              <a:gsLst>
                <a:gs pos="65000">
                  <a:srgbClr val="0070C0">
                    <a:alpha val="24000"/>
                  </a:srgbClr>
                </a:gs>
                <a:gs pos="70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101600">
              <a:solidFill>
                <a:srgbClr val="7030A0">
                  <a:alpha val="70000"/>
                </a:srgbClr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72" name="Line 6"/>
            <p:cNvSpPr>
              <a:spLocks noChangeShapeType="1"/>
            </p:cNvSpPr>
            <p:nvPr/>
          </p:nvSpPr>
          <p:spPr bwMode="auto">
            <a:xfrm flipV="1">
              <a:off x="4094151" y="3140496"/>
              <a:ext cx="860701" cy="1596603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5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73" name="Text Box 20"/>
            <p:cNvSpPr txBox="1">
              <a:spLocks noChangeArrowheads="1"/>
            </p:cNvSpPr>
            <p:nvPr/>
          </p:nvSpPr>
          <p:spPr bwMode="auto">
            <a:xfrm>
              <a:off x="3714744" y="4797425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1714480" y="3573463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N</a:t>
              </a:r>
            </a:p>
          </p:txBody>
        </p:sp>
        <p:sp>
          <p:nvSpPr>
            <p:cNvPr id="76" name="Text Box 22"/>
            <p:cNvSpPr txBox="1">
              <a:spLocks noChangeArrowheads="1"/>
            </p:cNvSpPr>
            <p:nvPr/>
          </p:nvSpPr>
          <p:spPr bwMode="auto">
            <a:xfrm>
              <a:off x="4857752" y="2428868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L</a:t>
              </a:r>
            </a:p>
          </p:txBody>
        </p:sp>
        <p:sp>
          <p:nvSpPr>
            <p:cNvPr id="78" name="Text Box 23"/>
            <p:cNvSpPr txBox="1">
              <a:spLocks noChangeArrowheads="1"/>
            </p:cNvSpPr>
            <p:nvPr/>
          </p:nvSpPr>
          <p:spPr bwMode="auto">
            <a:xfrm>
              <a:off x="7019925" y="3571876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>
                  <a:solidFill>
                    <a:srgbClr val="FF3300"/>
                  </a:solidFill>
                  <a:latin typeface="Century Gothic" panose="020B0502020202020204" pitchFamily="34" charset="0"/>
                </a:rPr>
                <a:t>S</a:t>
              </a:r>
            </a:p>
          </p:txBody>
        </p:sp>
        <p:sp>
          <p:nvSpPr>
            <p:cNvPr id="80" name="Line 7"/>
            <p:cNvSpPr>
              <a:spLocks noChangeShapeType="1"/>
            </p:cNvSpPr>
            <p:nvPr/>
          </p:nvSpPr>
          <p:spPr bwMode="auto">
            <a:xfrm>
              <a:off x="2285982" y="3929063"/>
              <a:ext cx="4679967" cy="0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2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83" name="Arc 4"/>
            <p:cNvSpPr/>
            <p:nvPr/>
          </p:nvSpPr>
          <p:spPr bwMode="auto">
            <a:xfrm flipV="1">
              <a:off x="2248442" y="3141663"/>
              <a:ext cx="4679950" cy="1584325"/>
            </a:xfrm>
            <a:custGeom>
              <a:avLst/>
              <a:gdLst>
                <a:gd name="T0" fmla="*/ 2147483647 w 43200"/>
                <a:gd name="T1" fmla="*/ 2147483647 h 43200"/>
                <a:gd name="T2" fmla="*/ 2147483647 w 43200"/>
                <a:gd name="T3" fmla="*/ 2147483647 h 43200"/>
                <a:gd name="T4" fmla="*/ 2147483647 w 43200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 w="38100" cap="rnd">
              <a:solidFill>
                <a:srgbClr val="339966"/>
              </a:solidFill>
              <a:prstDash val="sysDash"/>
              <a:round/>
            </a:ln>
          </p:spPr>
          <p:txBody>
            <a:bodyPr wrap="none" anchor="ctr"/>
            <a:lstStyle/>
            <a:p>
              <a:endParaRPr lang="pt-BR">
                <a:latin typeface="Century Gothic" panose="020B0502020202020204" pitchFamily="34" charset="0"/>
              </a:endParaRPr>
            </a:p>
          </p:txBody>
        </p:sp>
      </p:grpSp>
      <p:sp>
        <p:nvSpPr>
          <p:cNvPr id="84" name="Arc 5"/>
          <p:cNvSpPr/>
          <p:nvPr/>
        </p:nvSpPr>
        <p:spPr bwMode="auto">
          <a:xfrm flipV="1">
            <a:off x="2377892" y="4169660"/>
            <a:ext cx="4642867" cy="879475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143C2B">
              <a:alpha val="2000"/>
            </a:srgbClr>
          </a:solidFill>
          <a:ln w="101600">
            <a:solidFill>
              <a:srgbClr val="339966">
                <a:alpha val="90000"/>
              </a:srgbClr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5" name="Grupo 55"/>
          <p:cNvGrpSpPr/>
          <p:nvPr/>
        </p:nvGrpSpPr>
        <p:grpSpPr>
          <a:xfrm>
            <a:off x="4516343" y="3621828"/>
            <a:ext cx="288032" cy="648072"/>
            <a:chOff x="4499992" y="3313216"/>
            <a:chExt cx="288032" cy="648072"/>
          </a:xfrm>
        </p:grpSpPr>
        <p:sp>
          <p:nvSpPr>
            <p:cNvPr id="86" name="Elipse 85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87" name="Conector reto 86"/>
            <p:cNvCxnSpPr>
              <a:stCxn id="86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8" name="Conector reto 87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9" name="Conector reto 88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Conector reto 89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1" name="Conector reto 90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92" name="Oval 25"/>
          <p:cNvSpPr>
            <a:spLocks noChangeArrowheads="1"/>
          </p:cNvSpPr>
          <p:nvPr/>
        </p:nvSpPr>
        <p:spPr bwMode="auto">
          <a:xfrm>
            <a:off x="230702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3" name="Oval 25"/>
          <p:cNvSpPr>
            <a:spLocks noChangeArrowheads="1"/>
          </p:cNvSpPr>
          <p:nvPr/>
        </p:nvSpPr>
        <p:spPr bwMode="auto">
          <a:xfrm>
            <a:off x="698754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4" name="Lua 93"/>
          <p:cNvSpPr/>
          <p:nvPr/>
        </p:nvSpPr>
        <p:spPr bwMode="auto">
          <a:xfrm rot="16200000">
            <a:off x="4131392" y="4088098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95" name="Line 26"/>
          <p:cNvSpPr>
            <a:spLocks noChangeShapeType="1"/>
          </p:cNvSpPr>
          <p:nvPr/>
        </p:nvSpPr>
        <p:spPr bwMode="auto">
          <a:xfrm>
            <a:off x="4675812" y="1792925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02" name="Arco 101"/>
          <p:cNvSpPr/>
          <p:nvPr/>
        </p:nvSpPr>
        <p:spPr bwMode="auto">
          <a:xfrm rot="9691245">
            <a:off x="3962644" y="1913406"/>
            <a:ext cx="1297481" cy="4643961"/>
          </a:xfrm>
          <a:prstGeom prst="arc">
            <a:avLst>
              <a:gd name="adj1" fmla="val 18975847"/>
              <a:gd name="adj2" fmla="val 8205678"/>
            </a:avLst>
          </a:prstGeom>
          <a:noFill/>
          <a:ln w="101600" cap="flat" cmpd="sng" algn="ctr">
            <a:solidFill>
              <a:srgbClr val="FFFF00">
                <a:alpha val="7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" name="Oval 25"/>
          <p:cNvSpPr>
            <a:spLocks noChangeArrowheads="1"/>
          </p:cNvSpPr>
          <p:nvPr/>
        </p:nvSpPr>
        <p:spPr bwMode="auto">
          <a:xfrm>
            <a:off x="4971321" y="3402973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05" name="Oval 25"/>
          <p:cNvSpPr>
            <a:spLocks noChangeArrowheads="1"/>
          </p:cNvSpPr>
          <p:nvPr/>
        </p:nvSpPr>
        <p:spPr bwMode="auto">
          <a:xfrm>
            <a:off x="4141093" y="496174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grpSp>
        <p:nvGrpSpPr>
          <p:cNvPr id="106" name="Grupo 42"/>
          <p:cNvGrpSpPr/>
          <p:nvPr/>
        </p:nvGrpSpPr>
        <p:grpSpPr>
          <a:xfrm>
            <a:off x="4584374" y="2996952"/>
            <a:ext cx="864096" cy="899960"/>
            <a:chOff x="7618448" y="2832375"/>
            <a:chExt cx="864096" cy="899960"/>
          </a:xfrm>
        </p:grpSpPr>
        <p:grpSp>
          <p:nvGrpSpPr>
            <p:cNvPr id="107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09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0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1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2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3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114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108" name="Elipse 107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rgbClr val="FFFFCC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3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44" name="Elipse 43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45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46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anose="020B0502020202020204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00208 C -0.00069 -0.00463 -0.00729 -0.02361 -0.0125 -0.0382 C -0.01771 -0.05278 -0.02344 -0.07176 -0.02934 -0.08565 C -0.03524 -0.09954 -0.04132 -0.10926 -0.04757 -0.1213 C -0.05382 -0.13334 -0.05989 -0.14584 -0.06701 -0.15764 C -0.07413 -0.16945 -0.08073 -0.18449 -0.08993 -0.19236 C -0.09913 -0.20024 -0.11371 -0.20811 -0.12257 -0.20556 C -0.13142 -0.20301 -0.13871 -0.19121 -0.14323 -0.17639 C -0.14774 -0.16158 -0.14896 -0.13473 -0.14965 -0.11713 C -0.15035 -0.09954 -0.14861 -0.08588 -0.14757 -0.07061 C -0.14653 -0.05533 -0.14479 -0.0419 -0.14323 -0.0257 C -0.14167 -0.00949 -0.14028 0.00879 -0.13767 0.02639 C -0.13507 0.04398 -0.13125 0.06435 -0.12795 0.08009 C -0.12465 0.09583 -0.12205 0.10648 -0.11823 0.1206 C -0.11441 0.13472 -0.11024 0.14699 -0.10521 0.16551 C -0.10017 0.18402 -0.09132 0.21828 -0.08767 0.23217 " pathEditMode="relative" rAng="0" ptsTypes="aaaaaaaaaaaaaaaa">
                                      <p:cBhvr>
                                        <p:cTn id="6" dur="1325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00" y="10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Trajetória diurna do Sol no Solstício de Inverno do HS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Elipse 55"/>
          <p:cNvSpPr>
            <a:spLocks noChangeAspect="1"/>
          </p:cNvSpPr>
          <p:nvPr/>
        </p:nvSpPr>
        <p:spPr bwMode="auto">
          <a:xfrm>
            <a:off x="3079929" y="2081428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57" name="Arc 3"/>
          <p:cNvSpPr/>
          <p:nvPr/>
        </p:nvSpPr>
        <p:spPr bwMode="auto">
          <a:xfrm rot="20930720" flipV="1">
            <a:off x="2823146" y="3712212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58" name="Grupo 40"/>
          <p:cNvGrpSpPr/>
          <p:nvPr/>
        </p:nvGrpSpPr>
        <p:grpSpPr bwMode="auto">
          <a:xfrm>
            <a:off x="1835696" y="1793396"/>
            <a:ext cx="5665787" cy="4752975"/>
            <a:chOff x="1714480" y="1484313"/>
            <a:chExt cx="5665808" cy="4752975"/>
          </a:xfrm>
        </p:grpSpPr>
        <p:sp>
          <p:nvSpPr>
            <p:cNvPr id="71" name="Oval 2"/>
            <p:cNvSpPr>
              <a:spLocks noChangeArrowheads="1"/>
            </p:cNvSpPr>
            <p:nvPr/>
          </p:nvSpPr>
          <p:spPr bwMode="auto">
            <a:xfrm>
              <a:off x="2237634" y="1484313"/>
              <a:ext cx="4681537" cy="4752975"/>
            </a:xfrm>
            <a:prstGeom prst="ellipse">
              <a:avLst/>
            </a:prstGeom>
            <a:gradFill flip="none" rotWithShape="1">
              <a:gsLst>
                <a:gs pos="65000">
                  <a:srgbClr val="0070C0">
                    <a:alpha val="24000"/>
                  </a:srgbClr>
                </a:gs>
                <a:gs pos="70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101600">
              <a:solidFill>
                <a:srgbClr val="7030A0">
                  <a:alpha val="70000"/>
                </a:srgbClr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75" name="Line 6"/>
            <p:cNvSpPr>
              <a:spLocks noChangeShapeType="1"/>
            </p:cNvSpPr>
            <p:nvPr/>
          </p:nvSpPr>
          <p:spPr bwMode="auto">
            <a:xfrm flipV="1">
              <a:off x="4094151" y="3140496"/>
              <a:ext cx="860701" cy="1596603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5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77" name="Text Box 20"/>
            <p:cNvSpPr txBox="1">
              <a:spLocks noChangeArrowheads="1"/>
            </p:cNvSpPr>
            <p:nvPr/>
          </p:nvSpPr>
          <p:spPr bwMode="auto">
            <a:xfrm>
              <a:off x="3714744" y="4797425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81" name="Text Box 21"/>
            <p:cNvSpPr txBox="1">
              <a:spLocks noChangeArrowheads="1"/>
            </p:cNvSpPr>
            <p:nvPr/>
          </p:nvSpPr>
          <p:spPr bwMode="auto">
            <a:xfrm>
              <a:off x="1714480" y="3573463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N</a:t>
              </a:r>
            </a:p>
          </p:txBody>
        </p:sp>
        <p:sp>
          <p:nvSpPr>
            <p:cNvPr id="82" name="Text Box 22"/>
            <p:cNvSpPr txBox="1">
              <a:spLocks noChangeArrowheads="1"/>
            </p:cNvSpPr>
            <p:nvPr/>
          </p:nvSpPr>
          <p:spPr bwMode="auto">
            <a:xfrm>
              <a:off x="4857752" y="2428868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L</a:t>
              </a:r>
            </a:p>
          </p:txBody>
        </p:sp>
        <p:sp>
          <p:nvSpPr>
            <p:cNvPr id="83" name="Text Box 23"/>
            <p:cNvSpPr txBox="1">
              <a:spLocks noChangeArrowheads="1"/>
            </p:cNvSpPr>
            <p:nvPr/>
          </p:nvSpPr>
          <p:spPr bwMode="auto">
            <a:xfrm>
              <a:off x="7019925" y="3571876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>
                  <a:solidFill>
                    <a:srgbClr val="FF3300"/>
                  </a:solidFill>
                  <a:latin typeface="Century Gothic" panose="020B0502020202020204" pitchFamily="34" charset="0"/>
                </a:rPr>
                <a:t>S</a:t>
              </a:r>
            </a:p>
          </p:txBody>
        </p:sp>
        <p:sp>
          <p:nvSpPr>
            <p:cNvPr id="84" name="Line 7"/>
            <p:cNvSpPr>
              <a:spLocks noChangeShapeType="1"/>
            </p:cNvSpPr>
            <p:nvPr/>
          </p:nvSpPr>
          <p:spPr bwMode="auto">
            <a:xfrm>
              <a:off x="2285982" y="3929063"/>
              <a:ext cx="4679967" cy="0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2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85" name="Arc 4"/>
            <p:cNvSpPr/>
            <p:nvPr/>
          </p:nvSpPr>
          <p:spPr bwMode="auto">
            <a:xfrm flipV="1">
              <a:off x="2248442" y="3141663"/>
              <a:ext cx="4679950" cy="1584325"/>
            </a:xfrm>
            <a:custGeom>
              <a:avLst/>
              <a:gdLst>
                <a:gd name="T0" fmla="*/ 2147483647 w 43200"/>
                <a:gd name="T1" fmla="*/ 2147483647 h 43200"/>
                <a:gd name="T2" fmla="*/ 2147483647 w 43200"/>
                <a:gd name="T3" fmla="*/ 2147483647 h 43200"/>
                <a:gd name="T4" fmla="*/ 2147483647 w 43200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 w="38100" cap="rnd">
              <a:solidFill>
                <a:srgbClr val="339966"/>
              </a:solidFill>
              <a:prstDash val="sysDash"/>
              <a:round/>
            </a:ln>
          </p:spPr>
          <p:txBody>
            <a:bodyPr wrap="none" anchor="ctr"/>
            <a:lstStyle/>
            <a:p>
              <a:endParaRPr lang="pt-BR">
                <a:latin typeface="Century Gothic" panose="020B0502020202020204" pitchFamily="34" charset="0"/>
              </a:endParaRPr>
            </a:p>
          </p:txBody>
        </p:sp>
      </p:grpSp>
      <p:sp>
        <p:nvSpPr>
          <p:cNvPr id="86" name="Arc 5"/>
          <p:cNvSpPr/>
          <p:nvPr/>
        </p:nvSpPr>
        <p:spPr bwMode="auto">
          <a:xfrm flipV="1">
            <a:off x="2377892" y="4169660"/>
            <a:ext cx="4642867" cy="879475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143C2B">
              <a:alpha val="2000"/>
            </a:srgbClr>
          </a:solidFill>
          <a:ln w="101600">
            <a:solidFill>
              <a:srgbClr val="339966">
                <a:alpha val="90000"/>
              </a:srgbClr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7" name="Grupo 55"/>
          <p:cNvGrpSpPr/>
          <p:nvPr/>
        </p:nvGrpSpPr>
        <p:grpSpPr>
          <a:xfrm>
            <a:off x="4516343" y="3621828"/>
            <a:ext cx="288032" cy="648072"/>
            <a:chOff x="4499992" y="3313216"/>
            <a:chExt cx="288032" cy="648072"/>
          </a:xfrm>
        </p:grpSpPr>
        <p:sp>
          <p:nvSpPr>
            <p:cNvPr id="88" name="Elipse 87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89" name="Conector reto 88"/>
            <p:cNvCxnSpPr>
              <a:stCxn id="88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Conector reto 89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1" name="Conector reto 90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2" name="Conector reto 91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3" name="Conector reto 92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94" name="Oval 25"/>
          <p:cNvSpPr>
            <a:spLocks noChangeArrowheads="1"/>
          </p:cNvSpPr>
          <p:nvPr/>
        </p:nvSpPr>
        <p:spPr bwMode="auto">
          <a:xfrm>
            <a:off x="230702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5" name="Oval 25"/>
          <p:cNvSpPr>
            <a:spLocks noChangeArrowheads="1"/>
          </p:cNvSpPr>
          <p:nvPr/>
        </p:nvSpPr>
        <p:spPr bwMode="auto">
          <a:xfrm>
            <a:off x="698754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6" name="Lua 95"/>
          <p:cNvSpPr/>
          <p:nvPr/>
        </p:nvSpPr>
        <p:spPr bwMode="auto">
          <a:xfrm rot="16200000">
            <a:off x="4131392" y="4088098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97" name="Line 26"/>
          <p:cNvSpPr>
            <a:spLocks noChangeShapeType="1"/>
          </p:cNvSpPr>
          <p:nvPr/>
        </p:nvSpPr>
        <p:spPr bwMode="auto">
          <a:xfrm>
            <a:off x="4675812" y="1792925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03" name="Arco 102"/>
          <p:cNvSpPr/>
          <p:nvPr/>
        </p:nvSpPr>
        <p:spPr bwMode="auto">
          <a:xfrm rot="9617277">
            <a:off x="3232243" y="2415417"/>
            <a:ext cx="1279817" cy="4150201"/>
          </a:xfrm>
          <a:prstGeom prst="arc">
            <a:avLst>
              <a:gd name="adj1" fmla="val 20582531"/>
              <a:gd name="adj2" fmla="val 7418066"/>
            </a:avLst>
          </a:prstGeom>
          <a:noFill/>
          <a:ln w="101600" cap="flat" cmpd="sng" algn="ctr">
            <a:solidFill>
              <a:srgbClr val="00B0F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8" name="Grupo 42"/>
          <p:cNvGrpSpPr/>
          <p:nvPr/>
        </p:nvGrpSpPr>
        <p:grpSpPr>
          <a:xfrm>
            <a:off x="3635896" y="2996952"/>
            <a:ext cx="864096" cy="899960"/>
            <a:chOff x="7618448" y="2832375"/>
            <a:chExt cx="864096" cy="899960"/>
          </a:xfrm>
        </p:grpSpPr>
        <p:grpSp>
          <p:nvGrpSpPr>
            <p:cNvPr id="109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11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2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3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4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5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116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110" name="Elipse 109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rgbClr val="FFFFCC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4" name="Arco 103"/>
          <p:cNvSpPr/>
          <p:nvPr/>
        </p:nvSpPr>
        <p:spPr bwMode="auto">
          <a:xfrm rot="9691245">
            <a:off x="3962644" y="1913406"/>
            <a:ext cx="1297481" cy="4643961"/>
          </a:xfrm>
          <a:prstGeom prst="arc">
            <a:avLst>
              <a:gd name="adj1" fmla="val 18975847"/>
              <a:gd name="adj2" fmla="val 8205678"/>
            </a:avLst>
          </a:prstGeom>
          <a:noFill/>
          <a:ln w="101600" cap="flat" cmpd="sng" algn="ctr">
            <a:solidFill>
              <a:srgbClr val="FFFF00">
                <a:alpha val="7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" name="Oval 25"/>
          <p:cNvSpPr>
            <a:spLocks noChangeArrowheads="1"/>
          </p:cNvSpPr>
          <p:nvPr/>
        </p:nvSpPr>
        <p:spPr bwMode="auto">
          <a:xfrm>
            <a:off x="4971321" y="3402973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07" name="Oval 25"/>
          <p:cNvSpPr>
            <a:spLocks noChangeArrowheads="1"/>
          </p:cNvSpPr>
          <p:nvPr/>
        </p:nvSpPr>
        <p:spPr bwMode="auto">
          <a:xfrm>
            <a:off x="4141093" y="496174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grpSp>
        <p:nvGrpSpPr>
          <p:cNvPr id="44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45" name="Elipse 44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46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47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anose="020B0502020202020204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0.00231 C 0.0033 -0.00278 -0.00104 -0.01551 -0.00573 -0.02662 C -0.01041 -0.03774 -0.01719 -0.05301 -0.02326 -0.06482 C -0.02934 -0.07662 -0.03472 -0.08681 -0.04253 -0.09769 C -0.05035 -0.10857 -0.06232 -0.12269 -0.07066 -0.1294 C -0.07899 -0.13611 -0.08594 -0.13912 -0.09288 -0.13727 C -0.09982 -0.13542 -0.10781 -0.12848 -0.11285 -0.11852 C -0.11788 -0.10857 -0.12135 -0.08912 -0.12326 -0.07732 C -0.12517 -0.06551 -0.12465 -0.05857 -0.12482 -0.04815 C -0.125 -0.03774 -0.12448 -0.02732 -0.12378 -0.01482 C -0.12309 -0.00232 -0.12187 0.01319 -0.12031 0.02708 C -0.11875 0.04097 -0.11649 0.05509 -0.11389 0.06921 C -0.11128 0.08333 -0.10729 0.0993 -0.10469 0.11203 C -0.10208 0.12476 -0.10121 0.13194 -0.09809 0.14537 C -0.09496 0.15902 -0.08906 0.1824 -0.08594 0.19375 C -0.08281 0.20509 -0.0809 0.20949 -0.07969 0.21365 " pathEditMode="relative" rAng="0" ptsTypes="aaaaaaaaaaaaaaaa">
                                      <p:cBhvr>
                                        <p:cTn id="6" dur="132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00" y="3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35</TotalTime>
  <Words>592</Words>
  <Application>Microsoft Office PowerPoint</Application>
  <PresentationFormat>Apresentação na tela (4:3)</PresentationFormat>
  <Paragraphs>145</Paragraphs>
  <Slides>23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9" baseType="lpstr">
      <vt:lpstr>Arial</vt:lpstr>
      <vt:lpstr>Century Gothic</vt:lpstr>
      <vt:lpstr>Helvetica 55 Roman</vt:lpstr>
      <vt:lpstr>Times New Roman</vt:lpstr>
      <vt:lpstr>Wingdings</vt:lpstr>
      <vt:lpstr>Blank Presentation</vt:lpstr>
      <vt:lpstr>Apresentação do PowerPoint</vt:lpstr>
      <vt:lpstr>solstícios e equinócios</vt:lpstr>
      <vt:lpstr>Apresentação do PowerPoint</vt:lpstr>
      <vt:lpstr>Apresentação do PowerPoint</vt:lpstr>
      <vt:lpstr>A visão topocêntrica  das estações</vt:lpstr>
      <vt:lpstr>Trajetórias diurnas do Sol em locais intertropicais  (o caso de São Carlos) </vt:lpstr>
      <vt:lpstr>Trajetória diurna do Sol no Solstício de Verão do HS</vt:lpstr>
      <vt:lpstr>Trajetória diurna do Sol nos equinócios</vt:lpstr>
      <vt:lpstr>Trajetória diurna do Sol no Solstício de Inverno do HS</vt:lpstr>
      <vt:lpstr>As trajetórias do Sol nos equinócios e nos solstícios</vt:lpstr>
      <vt:lpstr>As trajetórias do Sol nos equinócios e nos solstícios</vt:lpstr>
      <vt:lpstr>Apresentação do PowerPoint</vt:lpstr>
      <vt:lpstr>As estações do ano  vistas do espaço</vt:lpstr>
      <vt:lpstr>Zonas climáticas da Terra</vt:lpstr>
      <vt:lpstr>Visão geocêntrica</vt:lpstr>
      <vt:lpstr>Movimento pendular</vt:lpstr>
      <vt:lpstr>Visão heliocêntrica</vt:lpstr>
      <vt:lpstr>Visão heliocêntrica</vt:lpstr>
      <vt:lpstr>Apresentação do PowerPoint</vt:lpstr>
      <vt:lpstr>Apêndices</vt:lpstr>
      <vt:lpstr>Simulador: visão topocêntrica das estações</vt:lpstr>
      <vt:lpstr>Simulador: as estações do ano vistas do espaço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Calendários</dc:title>
  <dc:creator>Iagusp</dc:creator>
  <cp:lastModifiedBy>ANDRE</cp:lastModifiedBy>
  <cp:revision>563</cp:revision>
  <cp:lastPrinted>2000-05-01T12:23:00Z</cp:lastPrinted>
  <dcterms:created xsi:type="dcterms:W3CDTF">1995-06-17T23:31:00Z</dcterms:created>
  <dcterms:modified xsi:type="dcterms:W3CDTF">2017-09-28T20:56:05Z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1033-10.2.0.5934</vt:lpwstr>
  </property>
</Properties>
</file>