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987" r:id="rId3"/>
    <p:sldId id="927" r:id="rId5"/>
    <p:sldId id="1002" r:id="rId6"/>
    <p:sldId id="1004" r:id="rId7"/>
    <p:sldId id="1003" r:id="rId8"/>
    <p:sldId id="982" r:id="rId9"/>
    <p:sldId id="988" r:id="rId10"/>
    <p:sldId id="993" r:id="rId11"/>
    <p:sldId id="1007" r:id="rId12"/>
    <p:sldId id="1006" r:id="rId13"/>
    <p:sldId id="991" r:id="rId14"/>
    <p:sldId id="994" r:id="rId15"/>
    <p:sldId id="992" r:id="rId16"/>
    <p:sldId id="995" r:id="rId17"/>
    <p:sldId id="996" r:id="rId18"/>
    <p:sldId id="1009" r:id="rId19"/>
    <p:sldId id="1010" r:id="rId20"/>
    <p:sldId id="1048" r:id="rId21"/>
    <p:sldId id="1052" r:id="rId22"/>
    <p:sldId id="1050" r:id="rId23"/>
    <p:sldId id="1023" r:id="rId24"/>
    <p:sldId id="1051" r:id="rId25"/>
    <p:sldId id="1026" r:id="rId26"/>
    <p:sldId id="1073" r:id="rId27"/>
    <p:sldId id="1012" r:id="rId28"/>
    <p:sldId id="1016" r:id="rId29"/>
    <p:sldId id="1015" r:id="rId30"/>
    <p:sldId id="1019" r:id="rId31"/>
    <p:sldId id="1018" r:id="rId32"/>
    <p:sldId id="1014" r:id="rId33"/>
    <p:sldId id="1013" r:id="rId34"/>
    <p:sldId id="1020" r:id="rId35"/>
    <p:sldId id="1022" r:id="rId36"/>
    <p:sldId id="1043" r:id="rId37"/>
    <p:sldId id="1024" r:id="rId38"/>
    <p:sldId id="1041" r:id="rId39"/>
    <p:sldId id="1021" r:id="rId40"/>
    <p:sldId id="1005" r:id="rId4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66FF"/>
    <a:srgbClr val="FF3399"/>
    <a:srgbClr val="EE8800"/>
    <a:srgbClr val="66FF33"/>
    <a:srgbClr val="0000FF"/>
    <a:srgbClr val="FFFFCC"/>
    <a:srgbClr val="000066"/>
    <a:srgbClr val="00CC99"/>
    <a:srgbClr val="143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6" autoAdjust="0"/>
    <p:restoredTop sz="94348" autoAdjust="0"/>
  </p:normalViewPr>
  <p:slideViewPr>
    <p:cSldViewPr>
      <p:cViewPr>
        <p:scale>
          <a:sx n="77" d="100"/>
          <a:sy n="77" d="100"/>
        </p:scale>
        <p:origin x="-840" y="624"/>
      </p:cViewPr>
      <p:guideLst>
        <p:guide orient="horz" pos="2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208"/>
        <p:guide pos="28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hyperlink" Target="eclipticsimulator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youtube.com/watch?v=R5uZdVpXrv0" TargetMode="External"/><Relationship Id="rId2" Type="http://schemas.openxmlformats.org/officeDocument/2006/relationships/hyperlink" Target="http://www.fisica.ufmg.br/~dsoares/caniato/jdmare.htm" TargetMode="External"/><Relationship Id="rId1" Type="http://schemas.openxmlformats.org/officeDocument/2006/relationships/hyperlink" Target="http://www.youtube.com/watch?v=SE7H19FAv8Q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hyperlink" Target="Espaconave-Terra-Inclinacao-raios-solarese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As estações do ano vistas do espaço</a:t>
            </a:r>
            <a:endParaRPr lang="pt-BR" sz="6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017" y="332279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62" y="1500957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Slid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-1905"/>
            <a:ext cx="2350770" cy="23507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6552352" y="3293605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flipH="1">
            <a:off x="6552352" y="4272599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6444208" y="457357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67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rot="-1380000" flipH="1">
            <a:off x="6117640" y="231734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rot="-1380000" flipH="1">
            <a:off x="6273004" y="270952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-1380000" flipH="1">
            <a:off x="6430460" y="31094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0" name="CaixaDeTexto 39"/>
          <p:cNvSpPr txBox="1"/>
          <p:nvPr/>
        </p:nvSpPr>
        <p:spPr>
          <a:xfrm>
            <a:off x="7380312" y="177281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942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2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flipH="1">
            <a:off x="6552352" y="3293605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flipH="1">
            <a:off x="6552352" y="4272599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6444208" y="457357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 bwMode="auto">
          <a:xfrm rot="1380000" flipH="1">
            <a:off x="6455556" y="450469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rot="1380000" flipH="1">
            <a:off x="6284416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Conector de seta reta 32"/>
          <p:cNvCxnSpPr/>
          <p:nvPr/>
        </p:nvCxnSpPr>
        <p:spPr bwMode="auto">
          <a:xfrm rot="1380000" flipH="1">
            <a:off x="6140432" y="527501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7308304" y="5077633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1218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641326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29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8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4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grpSp>
        <p:nvGrpSpPr>
          <p:cNvPr id="56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5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61965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72" name="Corda 71"/>
          <p:cNvSpPr/>
          <p:nvPr/>
        </p:nvSpPr>
        <p:spPr bwMode="auto">
          <a:xfrm rot="12180000" flipH="1">
            <a:off x="2289911" y="1653873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Equinócios e Solstícios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  <p:bldP spid="70" grpId="2" animBg="1"/>
      <p:bldP spid="70" grpId="3" animBg="1"/>
      <p:bldP spid="71" grpId="0" animBg="1"/>
      <p:bldP spid="71" grpId="1" animBg="1"/>
      <p:bldP spid="72" grpId="0" animBg="1"/>
      <p:bldP spid="75" grpId="0"/>
      <p:bldP spid="75" grpId="1"/>
      <p:bldP spid="76" grpId="0"/>
      <p:bldP spid="77" grpId="0"/>
      <p:bldP spid="77" grpId="1"/>
      <p:bldP spid="78" grpId="0"/>
      <p:bldP spid="78" grpId="1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900893" y="268817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chemeClr val="tx1">
              <a:alpha val="39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CC">
                    <a:alpha val="85000"/>
                  </a:srgbClr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pendular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60" ptsTypes="FfafaFA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Atividade prática 1: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tridimensional: duração do dia e da noite em diferentes latitudes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ã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helioc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ê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ntrica</a:t>
            </a: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6858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heliocêntrica- de cima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065655" y="1340485"/>
            <a:ext cx="4860925" cy="4860036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59639" y="242123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3656330"/>
              <a:endParaRPr lang="pt-BR" sz="6000" b="0" dirty="0" smtClean="0">
                <a:latin typeface="Helvetica 55 Roman" panose="000B0500000000000000" pitchFamily="34" charset="0"/>
              </a:endParaRPr>
            </a:p>
          </p:txBody>
        </p:sp>
        <p:grpSp>
          <p:nvGrpSpPr>
            <p:cNvPr id="37" name="Group 2"/>
            <p:cNvGrpSpPr/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563544">
            <a:off x="3049729" y="153452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035768">
            <a:off x="6065332" y="5302941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87020" y="422923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092786" y="423125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147052" y="128044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185450" y="60294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39845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Crédito: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95258" y="9407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564640" y="3245485"/>
            <a:ext cx="1104900" cy="1108710"/>
            <a:chOff x="2464" y="5111"/>
            <a:chExt cx="1740" cy="1746"/>
          </a:xfrm>
        </p:grpSpPr>
        <p:grpSp>
          <p:nvGrpSpPr>
            <p:cNvPr id="61" name="Grupo 40"/>
            <p:cNvGrpSpPr>
              <a:grpSpLocks noChangeAspect="1"/>
            </p:cNvGrpSpPr>
            <p:nvPr/>
          </p:nvGrpSpPr>
          <p:grpSpPr>
            <a:xfrm rot="0">
              <a:off x="2464" y="5111"/>
              <a:ext cx="1741" cy="1746"/>
              <a:chOff x="2288251" y="1307529"/>
              <a:chExt cx="4217128" cy="4227632"/>
            </a:xfrm>
          </p:grpSpPr>
          <p:sp>
            <p:nvSpPr>
              <p:cNvPr id="62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345" y="5655"/>
              <a:ext cx="634" cy="680"/>
              <a:chOff x="3345" y="5655"/>
              <a:chExt cx="634" cy="68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388735" y="3222625"/>
            <a:ext cx="1104900" cy="1148080"/>
            <a:chOff x="10061" y="5075"/>
            <a:chExt cx="1740" cy="1808"/>
          </a:xfrm>
        </p:grpSpPr>
        <p:sp>
          <p:nvSpPr>
            <p:cNvPr id="10" name="Corda 9"/>
            <p:cNvSpPr/>
            <p:nvPr/>
          </p:nvSpPr>
          <p:spPr>
            <a:xfrm rot="13620000">
              <a:off x="10437" y="5075"/>
              <a:ext cx="1067" cy="1067"/>
            </a:xfrm>
            <a:prstGeom prst="chord">
              <a:avLst>
                <a:gd name="adj1" fmla="val 2398126"/>
                <a:gd name="adj2" fmla="val 13696459"/>
              </a:avLst>
            </a:prstGeom>
            <a:solidFill>
              <a:schemeClr val="tx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97" tIns="182898" rIns="365797" bIns="182898" rtlCol="0" anchor="ctr"/>
            <a:lstStyle/>
            <a:p>
              <a:pPr algn="ctr"/>
              <a:endParaRPr lang="pt-BR" sz="6000" b="0">
                <a:latin typeface="Helvetica 55 Roman" panose="000B0500000000000000" pitchFamily="34" charset="0"/>
              </a:endParaRPr>
            </a:p>
          </p:txBody>
        </p:sp>
        <p:grpSp>
          <p:nvGrpSpPr>
            <p:cNvPr id="55" name="Grupo 40"/>
            <p:cNvGrpSpPr>
              <a:grpSpLocks noChangeAspect="1"/>
            </p:cNvGrpSpPr>
            <p:nvPr/>
          </p:nvGrpSpPr>
          <p:grpSpPr>
            <a:xfrm rot="10800000">
              <a:off x="10061" y="5137"/>
              <a:ext cx="1741" cy="1746"/>
              <a:chOff x="2288251" y="1307529"/>
              <a:chExt cx="4217128" cy="4227632"/>
            </a:xfrm>
          </p:grpSpPr>
          <p:sp>
            <p:nvSpPr>
              <p:cNvPr id="56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0968" y="5655"/>
              <a:ext cx="634" cy="680"/>
              <a:chOff x="3345" y="5655"/>
              <a:chExt cx="634" cy="6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018915" y="5631815"/>
            <a:ext cx="1108710" cy="1104900"/>
            <a:chOff x="6329" y="8869"/>
            <a:chExt cx="1746" cy="1740"/>
          </a:xfrm>
        </p:grpSpPr>
        <p:grpSp>
          <p:nvGrpSpPr>
            <p:cNvPr id="58" name="Grupo 40"/>
            <p:cNvGrpSpPr>
              <a:grpSpLocks noChangeAspect="1"/>
            </p:cNvGrpSpPr>
            <p:nvPr/>
          </p:nvGrpSpPr>
          <p:grpSpPr>
            <a:xfrm rot="16200000">
              <a:off x="6332" y="8866"/>
              <a:ext cx="1741" cy="1746"/>
              <a:chOff x="2288251" y="1307529"/>
              <a:chExt cx="4217128" cy="4227632"/>
            </a:xfrm>
          </p:grpSpPr>
          <p:sp>
            <p:nvSpPr>
              <p:cNvPr id="59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186" y="9423"/>
              <a:ext cx="634" cy="680"/>
              <a:chOff x="3345" y="5655"/>
              <a:chExt cx="634" cy="68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Can 72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963670" y="840740"/>
            <a:ext cx="1108710" cy="1104900"/>
            <a:chOff x="6242" y="1324"/>
            <a:chExt cx="1746" cy="1740"/>
          </a:xfrm>
        </p:grpSpPr>
        <p:grpSp>
          <p:nvGrpSpPr>
            <p:cNvPr id="3" name="Grupo 40"/>
            <p:cNvGrpSpPr>
              <a:grpSpLocks noChangeAspect="1"/>
            </p:cNvGrpSpPr>
            <p:nvPr/>
          </p:nvGrpSpPr>
          <p:grpSpPr>
            <a:xfrm rot="5400000">
              <a:off x="6245" y="1321"/>
              <a:ext cx="1741" cy="1746"/>
              <a:chOff x="2288251" y="1307529"/>
              <a:chExt cx="4217128" cy="4227632"/>
            </a:xfrm>
          </p:grpSpPr>
          <p:sp>
            <p:nvSpPr>
              <p:cNvPr id="5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115" y="1856"/>
              <a:ext cx="634" cy="680"/>
              <a:chOff x="3345" y="5655"/>
              <a:chExt cx="634" cy="68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Can 75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5730"/>
            <a:ext cx="7772400" cy="6858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heliocêntrica- de perfil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59639" y="242123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3656330"/>
              <a:endParaRPr lang="pt-BR" sz="6000" b="0" dirty="0" smtClean="0">
                <a:latin typeface="Helvetica 55 Roman" panose="000B0500000000000000" pitchFamily="34" charset="0"/>
              </a:endParaRPr>
            </a:p>
          </p:txBody>
        </p:sp>
        <p:grpSp>
          <p:nvGrpSpPr>
            <p:cNvPr id="37" name="Group 2"/>
            <p:cNvGrpSpPr/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sp>
        <p:nvSpPr>
          <p:cNvPr id="49" name="CaixaDeTexto 48"/>
          <p:cNvSpPr txBox="1"/>
          <p:nvPr/>
        </p:nvSpPr>
        <p:spPr>
          <a:xfrm>
            <a:off x="546735" y="204991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092786" y="4877053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269867" y="2059593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060990" y="4949289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39845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Crédito: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5761668" y="64156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6625" y="3085465"/>
            <a:ext cx="1105535" cy="1350010"/>
            <a:chOff x="1475" y="4859"/>
            <a:chExt cx="1741" cy="2126"/>
          </a:xfrm>
        </p:grpSpPr>
        <p:grpSp>
          <p:nvGrpSpPr>
            <p:cNvPr id="47" name="Grupo 46"/>
            <p:cNvGrpSpPr/>
            <p:nvPr/>
          </p:nvGrpSpPr>
          <p:grpSpPr>
            <a:xfrm>
              <a:off x="1799" y="4859"/>
              <a:ext cx="1413" cy="2126"/>
              <a:chOff x="1818258" y="2720340"/>
              <a:chExt cx="897230" cy="1350010"/>
            </a:xfrm>
          </p:grpSpPr>
          <p:cxnSp>
            <p:nvCxnSpPr>
              <p:cNvPr id="14" name="Conector reto 13"/>
              <p:cNvCxnSpPr/>
              <p:nvPr/>
            </p:nvCxnSpPr>
            <p:spPr bwMode="auto">
              <a:xfrm flipV="1">
                <a:off x="1818258" y="2720340"/>
                <a:ext cx="646430" cy="135001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3" name="Lua 22"/>
              <p:cNvSpPr/>
              <p:nvPr/>
            </p:nvSpPr>
            <p:spPr bwMode="auto">
              <a:xfrm rot="10800000">
                <a:off x="2200316" y="2892613"/>
                <a:ext cx="515172" cy="1067126"/>
              </a:xfrm>
              <a:prstGeom prst="moon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defTabSz="3657600"/>
                <a:endParaRPr kumimoji="0" lang="pt-BR" sz="6000" b="0" i="0" u="none" strike="noStrike" cap="none" normalizeH="0" baseline="0" dirty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grpSp>
          <p:nvGrpSpPr>
            <p:cNvPr id="61" name="Grupo 40"/>
            <p:cNvGrpSpPr>
              <a:grpSpLocks noChangeAspect="1"/>
            </p:cNvGrpSpPr>
            <p:nvPr/>
          </p:nvGrpSpPr>
          <p:grpSpPr>
            <a:xfrm rot="0">
              <a:off x="1475" y="5087"/>
              <a:ext cx="1741" cy="1746"/>
              <a:chOff x="2288251" y="1307529"/>
              <a:chExt cx="4217128" cy="4227632"/>
            </a:xfrm>
          </p:grpSpPr>
          <p:sp>
            <p:nvSpPr>
              <p:cNvPr id="62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341" y="5078"/>
              <a:ext cx="612" cy="30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1656" y="6479"/>
              <a:ext cx="667" cy="34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1570" y="5560"/>
              <a:ext cx="1600" cy="78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2667000" y="3356610"/>
            <a:ext cx="647700" cy="863600"/>
            <a:chOff x="4200" y="5286"/>
            <a:chExt cx="1020" cy="1360"/>
          </a:xfrm>
        </p:grpSpPr>
        <p:cxnSp>
          <p:nvCxnSpPr>
            <p:cNvPr id="6" name="Conector reto 13"/>
            <p:cNvCxnSpPr/>
            <p:nvPr/>
          </p:nvCxnSpPr>
          <p:spPr bwMode="auto">
            <a:xfrm flipV="1">
              <a:off x="4365" y="5286"/>
              <a:ext cx="680" cy="136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" name="Elipse 38"/>
            <p:cNvSpPr/>
            <p:nvPr/>
          </p:nvSpPr>
          <p:spPr bwMode="auto">
            <a:xfrm rot="2861338">
              <a:off x="4202" y="5458"/>
              <a:ext cx="1018" cy="101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Moon 6"/>
            <p:cNvSpPr>
              <a:spLocks noChangeAspect="1"/>
            </p:cNvSpPr>
            <p:nvPr/>
          </p:nvSpPr>
          <p:spPr>
            <a:xfrm>
              <a:off x="4200" y="5459"/>
              <a:ext cx="509" cy="1020"/>
            </a:xfrm>
            <a:prstGeom prst="moon">
              <a:avLst>
                <a:gd name="adj" fmla="val 28480"/>
              </a:avLst>
            </a:prstGeom>
            <a:solidFill>
              <a:schemeClr val="tx1">
                <a:alpha val="5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665" y="5459"/>
              <a:ext cx="458" cy="2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4259" y="5745"/>
              <a:ext cx="911" cy="45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4308" y="6252"/>
              <a:ext cx="458" cy="2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roup 15"/>
          <p:cNvGrpSpPr/>
          <p:nvPr/>
        </p:nvGrpSpPr>
        <p:grpSpPr>
          <a:xfrm>
            <a:off x="7528560" y="3164205"/>
            <a:ext cx="1071880" cy="1295400"/>
            <a:chOff x="11856" y="4933"/>
            <a:chExt cx="1688" cy="2040"/>
          </a:xfrm>
        </p:grpSpPr>
        <p:cxnSp>
          <p:nvCxnSpPr>
            <p:cNvPr id="33" name="Conector reto 13"/>
            <p:cNvCxnSpPr/>
            <p:nvPr/>
          </p:nvCxnSpPr>
          <p:spPr bwMode="auto">
            <a:xfrm flipV="1">
              <a:off x="12195" y="4933"/>
              <a:ext cx="973" cy="204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5" name="Grupo 40"/>
            <p:cNvGrpSpPr>
              <a:grpSpLocks noChangeAspect="1"/>
            </p:cNvGrpSpPr>
            <p:nvPr/>
          </p:nvGrpSpPr>
          <p:grpSpPr>
            <a:xfrm rot="10800000">
              <a:off x="11856" y="5110"/>
              <a:ext cx="1689" cy="1693"/>
              <a:chOff x="2288251" y="1307529"/>
              <a:chExt cx="4217128" cy="4227632"/>
            </a:xfrm>
          </p:grpSpPr>
          <p:sp>
            <p:nvSpPr>
              <p:cNvPr id="56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11941" y="5128"/>
              <a:ext cx="1508" cy="1666"/>
              <a:chOff x="8840" y="4761"/>
              <a:chExt cx="2236" cy="247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9959" y="4761"/>
                <a:ext cx="941" cy="44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8986" y="6744"/>
                <a:ext cx="970" cy="4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840" y="5421"/>
                <a:ext cx="2236" cy="110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5" name="Straight Connector 44"/>
          <p:cNvCxnSpPr/>
          <p:nvPr/>
        </p:nvCxnSpPr>
        <p:spPr>
          <a:xfrm>
            <a:off x="7120255" y="3805555"/>
            <a:ext cx="91694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66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4" name="Straight Connector 3"/>
          <p:cNvCxnSpPr>
            <a:endCxn id="24" idx="2"/>
          </p:cNvCxnSpPr>
          <p:nvPr/>
        </p:nvCxnSpPr>
        <p:spPr>
          <a:xfrm>
            <a:off x="1475740" y="3780155"/>
            <a:ext cx="5700395" cy="3302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66FF"/>
            </a:solidFill>
            <a:prstDash val="sysDash"/>
            <a:round/>
            <a:headEnd type="none" w="sm" len="sm"/>
            <a:tailEnd type="none" w="sm" len="sm"/>
          </a:ln>
        </p:spPr>
      </p:cxnSp>
      <p:grpSp>
        <p:nvGrpSpPr>
          <p:cNvPr id="15" name="Group 14"/>
          <p:cNvGrpSpPr/>
          <p:nvPr/>
        </p:nvGrpSpPr>
        <p:grpSpPr>
          <a:xfrm>
            <a:off x="5560060" y="2833370"/>
            <a:ext cx="1616075" cy="1887220"/>
            <a:chOff x="8756" y="4462"/>
            <a:chExt cx="2545" cy="2972"/>
          </a:xfrm>
        </p:grpSpPr>
        <p:grpSp>
          <p:nvGrpSpPr>
            <p:cNvPr id="25" name="Grupo 46"/>
            <p:cNvGrpSpPr/>
            <p:nvPr/>
          </p:nvGrpSpPr>
          <p:grpSpPr>
            <a:xfrm>
              <a:off x="9271" y="4462"/>
              <a:ext cx="1584" cy="2972"/>
              <a:chOff x="1709673" y="2432050"/>
              <a:chExt cx="1005815" cy="1887220"/>
            </a:xfrm>
          </p:grpSpPr>
          <p:cxnSp>
            <p:nvCxnSpPr>
              <p:cNvPr id="26" name="Conector reto 13"/>
              <p:cNvCxnSpPr/>
              <p:nvPr/>
            </p:nvCxnSpPr>
            <p:spPr bwMode="auto">
              <a:xfrm flipV="1">
                <a:off x="1709673" y="2432050"/>
                <a:ext cx="907415" cy="188722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Lua 22"/>
              <p:cNvSpPr/>
              <p:nvPr/>
            </p:nvSpPr>
            <p:spPr bwMode="auto">
              <a:xfrm rot="10800000">
                <a:off x="2200316" y="2892613"/>
                <a:ext cx="515172" cy="1067126"/>
              </a:xfrm>
              <a:prstGeom prst="moon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defTabSz="3657600"/>
                <a:endParaRPr kumimoji="0" lang="pt-BR" sz="6000" b="0" i="0" u="none" strike="noStrike" cap="none" normalizeH="0" baseline="0" dirty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  <p:sp>
          <p:nvSpPr>
            <p:cNvPr id="59" name="Elipse 38"/>
            <p:cNvSpPr/>
            <p:nvPr/>
          </p:nvSpPr>
          <p:spPr bwMode="auto">
            <a:xfrm rot="13661338">
              <a:off x="8756" y="4769"/>
              <a:ext cx="2432" cy="2432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Elipse 38"/>
            <p:cNvSpPr/>
            <p:nvPr/>
          </p:nvSpPr>
          <p:spPr bwMode="auto">
            <a:xfrm rot="10800000">
              <a:off x="8869" y="4789"/>
              <a:ext cx="2432" cy="2432"/>
            </a:xfrm>
            <a:prstGeom prst="ellipse">
              <a:avLst/>
            </a:prstGeom>
            <a:solidFill>
              <a:schemeClr val="tx1">
                <a:alpha val="5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890" y="4789"/>
              <a:ext cx="2186" cy="2413"/>
              <a:chOff x="8890" y="4789"/>
              <a:chExt cx="2186" cy="241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9966" y="4789"/>
                <a:ext cx="941" cy="44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073" y="6774"/>
                <a:ext cx="882" cy="4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890" y="5453"/>
                <a:ext cx="2186" cy="107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Ângulo de incidência da luz do Sol</a:t>
            </a: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819785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heliocêntrica-oblíqua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40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1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/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3657600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11" name="Grupo 116"/>
          <p:cNvGrpSpPr/>
          <p:nvPr/>
        </p:nvGrpSpPr>
        <p:grpSpPr>
          <a:xfrm>
            <a:off x="3132969" y="2017377"/>
            <a:ext cx="2688940" cy="2688942"/>
            <a:chOff x="7931363" y="3862827"/>
            <a:chExt cx="845160" cy="911418"/>
          </a:xfrm>
        </p:grpSpPr>
        <p:sp>
          <p:nvSpPr>
            <p:cNvPr id="36" name="Elipse 35"/>
            <p:cNvSpPr/>
            <p:nvPr/>
          </p:nvSpPr>
          <p:spPr bwMode="auto">
            <a:xfrm>
              <a:off x="7931363" y="3862827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chemeClr val="tx1">
                    <a:alpha val="2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3656330"/>
              <a:endParaRPr lang="pt-BR" sz="6000" b="0" dirty="0" smtClean="0">
                <a:latin typeface="Helvetica 55 Roman" panose="000B0500000000000000" pitchFamily="34" charset="0"/>
              </a:endParaRPr>
            </a:p>
          </p:txBody>
        </p:sp>
        <p:grpSp>
          <p:nvGrpSpPr>
            <p:cNvPr id="37" name="Group 2"/>
            <p:cNvGrpSpPr/>
            <p:nvPr/>
          </p:nvGrpSpPr>
          <p:grpSpPr bwMode="auto">
            <a:xfrm>
              <a:off x="8029557" y="3976886"/>
              <a:ext cx="657469" cy="708660"/>
              <a:chOff x="5481" y="5955"/>
              <a:chExt cx="1036" cy="1116"/>
            </a:xfrm>
          </p:grpSpPr>
          <p:sp>
            <p:nvSpPr>
              <p:cNvPr id="38" name="AutoShape 3"/>
              <p:cNvSpPr>
                <a:spLocks noChangeArrowheads="1"/>
              </p:cNvSpPr>
              <p:nvPr/>
            </p:nvSpPr>
            <p:spPr bwMode="auto">
              <a:xfrm>
                <a:off x="5481" y="5955"/>
                <a:ext cx="1036" cy="1116"/>
              </a:xfrm>
              <a:prstGeom prst="star16">
                <a:avLst>
                  <a:gd name="adj" fmla="val 36712"/>
                </a:avLst>
              </a:prstGeom>
              <a:gradFill>
                <a:gsLst>
                  <a:gs pos="64000">
                    <a:srgbClr val="FFFF00"/>
                  </a:gs>
                  <a:gs pos="81000">
                    <a:srgbClr val="FFC000">
                      <a:alpha val="36000"/>
                    </a:srgbClr>
                  </a:gs>
                  <a:gs pos="96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  <p:sp>
            <p:nvSpPr>
              <p:cNvPr id="39" name="Oval 4"/>
              <p:cNvSpPr>
                <a:spLocks noChangeAspect="1" noChangeArrowheads="1"/>
              </p:cNvSpPr>
              <p:nvPr/>
            </p:nvSpPr>
            <p:spPr bwMode="auto">
              <a:xfrm>
                <a:off x="5726" y="6214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grpSp>
        <p:nvGrpSpPr>
          <p:cNvPr id="44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2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1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914503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3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24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26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1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841710" y="11209671"/>
                <a:ext cx="1188001" cy="2520000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1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Silva/CDA/CDCC/USP; fonte da animação da Terra girando: http://www.perceptions.couk.com/coriolis.html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23528" y="134076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/>
      <p:bldP spid="50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 da Universidade de Nebraska – as estações do ano vistas do espaço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7" name="Picture 1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 l="4890" r="1397"/>
          <a:stretch>
            <a:fillRect/>
          </a:stretch>
        </p:blipFill>
        <p:spPr bwMode="auto">
          <a:xfrm>
            <a:off x="3320934" y="3000773"/>
            <a:ext cx="2559399" cy="254936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Univerdidade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de Nebraska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Atividade prática 2: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usando o telúrio do Observatório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cdcc.usp.br/cda/atividades/vo/telurio/teluri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83769" y="2420888"/>
            <a:ext cx="4176464" cy="3132348"/>
          </a:xfrm>
          <a:prstGeom prst="rect">
            <a:avLst/>
          </a:prstGeom>
          <a:noFill/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 e as 13 constelações zodiacais*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24838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66FF"/>
                </a:solidFill>
                <a:latin typeface="Century Gothic" panose="020B0502020202020204" pitchFamily="34" charset="0"/>
              </a:rPr>
              <a:t>Fonte da imagem</a:t>
            </a:r>
            <a:r>
              <a:rPr lang="pt-BR" sz="1200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: https://newtonsnotepad.files.wordpress.com/2016/03/zodiac.gif?w=723</a:t>
            </a:r>
            <a:endParaRPr lang="pt-BR" sz="1200" dirty="0" smtClean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4" descr="zodia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73835"/>
            <a:ext cx="9143365" cy="4907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14160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Deslocamento do Sol pelo Zodíaco 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4" descr="Ecliptic_with_earth_and_sun_animatio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0" y="1558925"/>
            <a:ext cx="8876665" cy="4705350"/>
          </a:xfrm>
          <a:prstGeom prst="rect">
            <a:avLst/>
          </a:prstGeom>
        </p:spPr>
      </p:pic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381328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Fonte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https://pics-about-space.com/moving-pictures-of-constellations-and-solar-system?p=2#</a:t>
            </a:r>
            <a:endParaRPr lang="pt-BR" sz="12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ó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rbita elíptica da Terra </a:t>
            </a:r>
            <a:b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as estações do ano</a:t>
            </a: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Elipse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Focos da elipse</a:t>
            </a:r>
            <a:endParaRPr lang="pt-BR" sz="3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</a:t>
            </a:r>
            <a:r>
              <a:rPr lang="pt-BR" sz="1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Wikipedia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3" grpId="0" bldLvl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 bwMode="auto">
          <a:xfrm>
            <a:off x="2496961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Primeira lei de Kepler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anose="020B0502020202020204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8"/>
          <p:cNvSpPr>
            <a:spLocks noChangeArrowheads="1"/>
          </p:cNvSpPr>
          <p:nvPr/>
        </p:nvSpPr>
        <p:spPr bwMode="auto">
          <a:xfrm>
            <a:off x="3252473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Sol</a:t>
            </a:r>
            <a:endParaRPr lang="pt-BR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703463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148" grpId="0"/>
      <p:bldP spid="21" grpId="0" animBg="1"/>
      <p:bldP spid="11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2496961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Segunda lei de Kepler</a:t>
            </a:r>
            <a:endParaRPr lang="pt-BR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2225460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5418719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pt-BR" sz="3200" baseline="-25000" dirty="0"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7020272" y="5364505"/>
            <a:ext cx="13452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pt-BR" sz="3200" baseline="-25000" dirty="0">
              <a:latin typeface="Century Gothic" panose="020B0502020202020204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881049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pt-BR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777770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pt-BR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3252473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Sol</a:t>
            </a:r>
            <a:endParaRPr lang="pt-BR" sz="32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2159493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pt-BR" sz="3200" baseline="-25000" dirty="0">
              <a:latin typeface="Century Gothic" panose="020B0502020202020204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2243117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216431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703463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2359926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6636704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3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no 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no 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ítulo 1"/>
          <p:cNvSpPr txBox="1"/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planeta no </a:t>
            </a:r>
            <a:endParaRPr lang="pt-BR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periélio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planeta no </a:t>
            </a:r>
            <a:endParaRPr lang="pt-BR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afélio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Distância 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no </a:t>
            </a:r>
            <a:r>
              <a:rPr lang="pt-BR" sz="20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PERiélio</a:t>
            </a:r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Distância </a:t>
            </a:r>
            <a:endParaRPr lang="pt-BR" sz="32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no </a:t>
            </a:r>
            <a:r>
              <a:rPr lang="pt-BR" sz="32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AFélio</a:t>
            </a:r>
            <a:endParaRPr lang="pt-BR" sz="3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99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99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899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 animBg="1"/>
      <p:bldP spid="10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auto">
          <a:xfrm>
            <a:off x="1115616" y="4432552"/>
            <a:ext cx="2376264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Ângulos de incidência e distribuição da energia solar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302821" y="3230159"/>
            <a:ext cx="2023969" cy="1511572"/>
            <a:chOff x="1446837" y="3018695"/>
            <a:chExt cx="2023969" cy="1511572"/>
          </a:xfrm>
        </p:grpSpPr>
        <p:grpSp>
          <p:nvGrpSpPr>
            <p:cNvPr id="12" name="Grupo 11"/>
            <p:cNvGrpSpPr/>
            <p:nvPr/>
          </p:nvGrpSpPr>
          <p:grpSpPr>
            <a:xfrm rot="17563929">
              <a:off x="1092471" y="3373061"/>
              <a:ext cx="1500820" cy="792088"/>
              <a:chOff x="2076507" y="3373061"/>
              <a:chExt cx="1500820" cy="792088"/>
            </a:xfrm>
          </p:grpSpPr>
          <p:cxnSp>
            <p:nvCxnSpPr>
              <p:cNvPr id="3" name="Conector de seta reta 2"/>
              <p:cNvCxnSpPr/>
              <p:nvPr/>
            </p:nvCxnSpPr>
            <p:spPr bwMode="auto">
              <a:xfrm rot="-1380000" flipH="1">
                <a:off x="2076507" y="3373061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" name="Conector de seta reta 3"/>
              <p:cNvCxnSpPr/>
              <p:nvPr/>
            </p:nvCxnSpPr>
            <p:spPr bwMode="auto">
              <a:xfrm rot="-1380000" flipH="1">
                <a:off x="2231871" y="3765243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" name="Conector de seta reta 4"/>
              <p:cNvCxnSpPr/>
              <p:nvPr/>
            </p:nvCxnSpPr>
            <p:spPr bwMode="auto">
              <a:xfrm rot="-1380000" flipH="1">
                <a:off x="2389327" y="4165149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4" name="Grupo 13"/>
            <p:cNvGrpSpPr/>
            <p:nvPr/>
          </p:nvGrpSpPr>
          <p:grpSpPr>
            <a:xfrm rot="17563929">
              <a:off x="2329260" y="3388720"/>
              <a:ext cx="1507626" cy="775467"/>
              <a:chOff x="2069701" y="3389682"/>
              <a:chExt cx="1507626" cy="775467"/>
            </a:xfrm>
          </p:grpSpPr>
          <p:cxnSp>
            <p:nvCxnSpPr>
              <p:cNvPr id="15" name="Conector de seta reta 14"/>
              <p:cNvCxnSpPr/>
              <p:nvPr/>
            </p:nvCxnSpPr>
            <p:spPr bwMode="auto">
              <a:xfrm rot="20220000" flipH="1">
                <a:off x="2069701" y="3389682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" name="Conector de seta reta 15"/>
              <p:cNvCxnSpPr/>
              <p:nvPr/>
            </p:nvCxnSpPr>
            <p:spPr bwMode="auto">
              <a:xfrm rot="-1380000" flipH="1">
                <a:off x="2231871" y="3765243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" name="Conector de seta reta 16"/>
              <p:cNvCxnSpPr/>
              <p:nvPr/>
            </p:nvCxnSpPr>
            <p:spPr bwMode="auto">
              <a:xfrm rot="-1380000" flipH="1">
                <a:off x="2389327" y="4165149"/>
                <a:ext cx="1188000" cy="0"/>
              </a:xfrm>
              <a:prstGeom prst="straightConnector1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  <p:sp>
        <p:nvSpPr>
          <p:cNvPr id="19" name="Retângulo 18"/>
          <p:cNvSpPr/>
          <p:nvPr/>
        </p:nvSpPr>
        <p:spPr bwMode="auto">
          <a:xfrm>
            <a:off x="5076056" y="4432552"/>
            <a:ext cx="3168352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 bwMode="auto">
          <a:xfrm>
            <a:off x="5077844" y="4418159"/>
            <a:ext cx="3168352" cy="288032"/>
          </a:xfrm>
          <a:prstGeom prst="rect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>
            <a:off x="6151983" y="2200303"/>
            <a:ext cx="2020417" cy="2304256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3"/>
          <p:cNvCxnSpPr/>
          <p:nvPr/>
        </p:nvCxnSpPr>
        <p:spPr bwMode="auto">
          <a:xfrm>
            <a:off x="4438122" y="3427603"/>
            <a:ext cx="853958" cy="1076957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Conector de seta reta 4"/>
          <p:cNvCxnSpPr/>
          <p:nvPr/>
        </p:nvCxnSpPr>
        <p:spPr bwMode="auto">
          <a:xfrm>
            <a:off x="4788024" y="3212976"/>
            <a:ext cx="1080120" cy="129158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>
            <a:off x="5105648" y="2950099"/>
            <a:ext cx="1266552" cy="155446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>
            <a:off x="5444480" y="2721376"/>
            <a:ext cx="1503784" cy="1783184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Conector de seta reta 24"/>
          <p:cNvCxnSpPr/>
          <p:nvPr/>
        </p:nvCxnSpPr>
        <p:spPr bwMode="auto">
          <a:xfrm>
            <a:off x="5796013" y="2475760"/>
            <a:ext cx="1800324" cy="202880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CaixaDeTexto 62"/>
          <p:cNvSpPr txBox="1"/>
          <p:nvPr/>
        </p:nvSpPr>
        <p:spPr>
          <a:xfrm>
            <a:off x="1475656" y="47251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Área 1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5796136" y="47400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Área 2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4499992" y="542606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Área 2 &gt; Área 1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Chave direita 65"/>
          <p:cNvSpPr/>
          <p:nvPr/>
        </p:nvSpPr>
        <p:spPr bwMode="auto">
          <a:xfrm>
            <a:off x="4427984" y="4581128"/>
            <a:ext cx="288032" cy="1512168"/>
          </a:xfrm>
          <a:prstGeom prst="rightBrace">
            <a:avLst>
              <a:gd name="adj1" fmla="val 47216"/>
              <a:gd name="adj2" fmla="val 72765"/>
            </a:avLst>
          </a:prstGeom>
          <a:noFill/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Chave direita 66"/>
          <p:cNvSpPr/>
          <p:nvPr/>
        </p:nvSpPr>
        <p:spPr bwMode="auto">
          <a:xfrm rot="16200000">
            <a:off x="2141730" y="2078850"/>
            <a:ext cx="288032" cy="2124236"/>
          </a:xfrm>
          <a:prstGeom prst="rightBrace">
            <a:avLst>
              <a:gd name="adj1" fmla="val 47216"/>
              <a:gd name="adj2" fmla="val 49692"/>
            </a:avLst>
          </a:prstGeom>
          <a:noFill/>
          <a:ln w="476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59632" y="227687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Raios provenientes do Sol</a:t>
            </a:r>
            <a:endParaRPr lang="pt-BR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220000">
                                      <p:cBhvr>
                                        <p:cTn id="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0521 -0.084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0017 0.187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8796 L -0.43437 0.189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2" grpId="0" animBg="1"/>
      <p:bldP spid="62" grpId="1" animBg="1"/>
      <p:bldP spid="62" grpId="2" animBg="1"/>
      <p:bldP spid="64" grpId="0"/>
      <p:bldP spid="65" grpId="1"/>
      <p:bldP spid="66" grpId="0" animBg="1"/>
      <p:bldP spid="67" grpId="0" animBg="1"/>
      <p:bldP spid="67" grpId="1" animBg="1"/>
      <p:bldP spid="67" grpId="2" animBg="1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l="7344" t="735" r="17514" b="2941"/>
          <a:stretch>
            <a:fillRect/>
          </a:stretch>
        </p:blipFill>
        <p:spPr bwMode="auto">
          <a:xfrm>
            <a:off x="1446139" y="764704"/>
            <a:ext cx="6006181" cy="59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Órbita de Mercúrio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8144" y="5661248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média 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ao Sol: 0,4 UA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Universidade de Nebraska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561" r="22430"/>
          <a:stretch>
            <a:fillRect/>
          </a:stretch>
        </p:blipFill>
        <p:spPr bwMode="auto">
          <a:xfrm>
            <a:off x="1535451" y="733915"/>
            <a:ext cx="5988877" cy="59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Órbita da Terra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868144" y="5661248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média 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ao Sol: 1 UA</a:t>
            </a: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Universidade de Nebraska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 caso da Terra: 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Periélio: por volta do dia 04 de janeiro (verão no HS)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6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6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Afélio: por volta do dia 04 de julho (verão no HN)</a:t>
            </a:r>
            <a:endParaRPr lang="pt-BR" sz="36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6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6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 Diferença de distâncias: cerca de 5 milhões de km (3% </a:t>
            </a:r>
            <a:r>
              <a:rPr lang="pt-BR" sz="3600" b="0" dirty="0" err="1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dist</a:t>
            </a:r>
            <a:r>
              <a:rPr lang="pt-BR" sz="36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. média)</a:t>
            </a:r>
            <a:endParaRPr lang="pt-BR" sz="3600" b="0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288032"/>
            <a:ext cx="9144000" cy="1700808"/>
          </a:xfrm>
        </p:spPr>
        <p:txBody>
          <a:bodyPr/>
          <a:lstStyle/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Duração das estações do ano </a:t>
            </a: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(2015 – HS)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208912" cy="324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4287"/>
                <a:gridCol w="3134281"/>
                <a:gridCol w="24903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Estação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início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duração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OUTONO</a:t>
                      </a:r>
                      <a:endParaRPr lang="pt-BR" sz="3200" b="1" dirty="0">
                        <a:solidFill>
                          <a:srgbClr val="EE88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20 mar -19h 45m</a:t>
                      </a:r>
                      <a:r>
                        <a:rPr lang="pt-BR" sz="2400" b="1" dirty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EE88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92d 17h 53m</a:t>
                      </a:r>
                      <a:endParaRPr lang="pt-BR" sz="2400" b="1" dirty="0">
                        <a:solidFill>
                          <a:srgbClr val="EE88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INVERNO</a:t>
                      </a:r>
                      <a:endParaRPr lang="pt-BR" sz="32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jun -</a:t>
                      </a:r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13h 38m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93d 15h 43m</a:t>
                      </a:r>
                      <a:endParaRPr lang="pt-BR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PRIMAVERA</a:t>
                      </a:r>
                      <a:endParaRPr lang="pt-BR" sz="32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23 set - 05h 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21m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89d 20h 27m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22 dez - 01h 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48m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88d 23h 42m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25345"/>
            <a:ext cx="86044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Fonte dos dados: Prof. Irineu Gomes Varella,  disponíveis em www.uranometrianova.pro.br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61645" y="3025140"/>
            <a:ext cx="2455545" cy="532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43865" y="4307205"/>
            <a:ext cx="2501900" cy="5511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438150" y="4959985"/>
            <a:ext cx="2488565" cy="5410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032760" y="3025140"/>
            <a:ext cx="3034030" cy="532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3032125" y="4305300"/>
            <a:ext cx="3035300" cy="5600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3042285" y="4950460"/>
            <a:ext cx="3025140" cy="5537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6177915" y="3025140"/>
            <a:ext cx="2344420" cy="532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6162040" y="4307205"/>
            <a:ext cx="2409825" cy="5511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6174105" y="4950460"/>
            <a:ext cx="2335530" cy="54102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461010" y="3650615"/>
            <a:ext cx="2456180" cy="56578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3053715" y="3651250"/>
            <a:ext cx="2982595" cy="56515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6161405" y="3651250"/>
            <a:ext cx="2410460" cy="53467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8" grpId="0" bldLvl="0" animBg="1"/>
      <p:bldP spid="8" grpId="1" bldLvl="0" animBg="1"/>
      <p:bldP spid="9" grpId="0" bldLvl="0" animBg="1"/>
      <p:bldP spid="10" grpId="0" bldLvl="0" animBg="1"/>
      <p:bldP spid="10" grpId="1" bldLvl="0" animBg="1"/>
      <p:bldP spid="12" grpId="0" bldLvl="0" animBg="1"/>
      <p:bldP spid="12" grpId="1" bldLvl="0" animBg="1"/>
      <p:bldP spid="13" grpId="0" bldLvl="0" animBg="1"/>
      <p:bldP spid="14" grpId="0" bldLvl="0" animBg="1"/>
      <p:bldP spid="14" grpId="1" bldLvl="0" animBg="1"/>
      <p:bldP spid="16" grpId="0" bldLvl="0" animBg="1"/>
      <p:bldP spid="16" grpId="1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288032"/>
            <a:ext cx="9144000" cy="1700808"/>
          </a:xfrm>
        </p:spPr>
        <p:txBody>
          <a:bodyPr/>
          <a:lstStyle/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Duração das estações do ano </a:t>
            </a:r>
            <a:endParaRPr lang="pt-BR" sz="360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(2015)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208912" cy="324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84287"/>
                <a:gridCol w="3134281"/>
                <a:gridCol w="24903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Estação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início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duração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OUTONO</a:t>
                      </a:r>
                      <a:endParaRPr lang="pt-BR" sz="3200" b="1" dirty="0">
                        <a:solidFill>
                          <a:srgbClr val="EE88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20 mar -19h 45m</a:t>
                      </a:r>
                      <a:r>
                        <a:rPr lang="pt-BR" sz="2400" b="1" dirty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EE88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EE8800"/>
                          </a:solidFill>
                          <a:latin typeface="Century Gothic" panose="020B0502020202020204" pitchFamily="34" charset="0"/>
                        </a:rPr>
                        <a:t>92d 17h 53m</a:t>
                      </a:r>
                      <a:endParaRPr lang="pt-BR" sz="2400" b="1" dirty="0">
                        <a:solidFill>
                          <a:srgbClr val="EE88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 - HN</a:t>
                      </a:r>
                      <a:endParaRPr lang="pt-BR" sz="32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jun -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13h 38m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93d 15h 43m</a:t>
                      </a:r>
                      <a:endParaRPr lang="pt-BR" sz="24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PRIMAVERA</a:t>
                      </a:r>
                      <a:endParaRPr lang="pt-BR" sz="32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23 set - 05h 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21m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89d 20h 27m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32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 - HS</a:t>
                      </a:r>
                      <a:endParaRPr lang="pt-BR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22 dez - 01h 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48m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88d 23h 42m</a:t>
                      </a: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25345"/>
            <a:ext cx="86044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Fonte dos dados: Prof. Irineu Gomes Varella,  disponíveis em www.uranometrianova.pro.br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61645" y="3025140"/>
            <a:ext cx="2455545" cy="532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443865" y="4307205"/>
            <a:ext cx="2501900" cy="5511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032760" y="3025140"/>
            <a:ext cx="3034030" cy="532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3032125" y="4305300"/>
            <a:ext cx="3035300" cy="5600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6177915" y="3025140"/>
            <a:ext cx="2344420" cy="5327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6162040" y="4307205"/>
            <a:ext cx="2409825" cy="5511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288032"/>
            <a:ext cx="9144000" cy="1700808"/>
          </a:xfrm>
        </p:spPr>
        <p:txBody>
          <a:bodyPr/>
          <a:lstStyle/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Primavera-Verão nos dois hemisférios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208912" cy="324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  <a:gridCol w="3054272"/>
                <a:gridCol w="24903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Estação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Período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duração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PRIMAVERA (HN)</a:t>
                      </a:r>
                      <a:endParaRPr lang="pt-BR" sz="2400" b="1" dirty="0" smtClean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 20 mar -21 jun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92,7d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 (HN)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jun -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 set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93,6 d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PRIMAVERA (HS)</a:t>
                      </a:r>
                      <a:endParaRPr lang="pt-BR" sz="2400" b="1" dirty="0" smtClean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 23 set – 22 dez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89,8 d 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 (HS)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22 dez – 20 mar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89,0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25345"/>
            <a:ext cx="86044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Fonte dos dados: Prof. Irineu Gomes Varella,  disponíveis em www.uranometrianova.pro.br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443865" y="3016885"/>
            <a:ext cx="2538730" cy="53530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449580" y="4305300"/>
            <a:ext cx="2559685" cy="55689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480060" y="4971415"/>
            <a:ext cx="2489835" cy="52324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3169285" y="3020695"/>
            <a:ext cx="2865755" cy="5283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3152140" y="4320540"/>
            <a:ext cx="2902585" cy="52641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3148965" y="4962525"/>
            <a:ext cx="2904490" cy="52197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453390" y="3649980"/>
            <a:ext cx="2515870" cy="54673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3133725" y="3657600"/>
            <a:ext cx="2914015" cy="52451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6203950" y="3042285"/>
            <a:ext cx="2346960" cy="48641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6193155" y="4333240"/>
            <a:ext cx="2386965" cy="497205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6203950" y="4972050"/>
            <a:ext cx="2364740" cy="49403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6193155" y="3703320"/>
            <a:ext cx="2340610" cy="49339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174511" y="4633972"/>
            <a:ext cx="1584176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178,8 d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74511" y="3337828"/>
            <a:ext cx="1584176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186,3 d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1" grpId="0" bldLvl="0" animBg="1"/>
      <p:bldP spid="32" grpId="0" bldLvl="0" animBg="1"/>
      <p:bldP spid="34" grpId="0" bldLvl="0" animBg="1"/>
      <p:bldP spid="21" grpId="0" bldLvl="0" animBg="1"/>
      <p:bldP spid="28" grpId="0" bldLvl="0" animBg="1"/>
      <p:bldP spid="29" grpId="0" bldLvl="0" animBg="1"/>
      <p:bldP spid="30" grpId="0" bldLvl="0" animBg="1"/>
      <p:bldP spid="3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288032"/>
            <a:ext cx="9144000" cy="1700808"/>
          </a:xfrm>
        </p:spPr>
        <p:txBody>
          <a:bodyPr/>
          <a:lstStyle/>
          <a:p>
            <a:pPr>
              <a:buClr>
                <a:srgbClr val="EE8800"/>
              </a:buClr>
              <a:buFont typeface="Wingdings" panose="05000000000000000000" pitchFamily="2" charset="2"/>
              <a:buNone/>
              <a:defRPr/>
            </a:pP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Primavera-Verão nos dois hemisférios</a:t>
            </a:r>
            <a:endParaRPr lang="pt-BR" b="0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95536" y="2312288"/>
          <a:ext cx="8208912" cy="324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  <a:gridCol w="3054272"/>
                <a:gridCol w="249034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Estação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Período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entury Gothic" panose="020B0502020202020204" pitchFamily="34" charset="0"/>
                        </a:rPr>
                        <a:t>duração</a:t>
                      </a:r>
                      <a:endParaRPr lang="pt-BR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PRIMAVERA (HN)</a:t>
                      </a:r>
                      <a:endParaRPr lang="pt-BR" sz="2400" b="1" dirty="0" smtClean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 20 mar -21 jun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92,7d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 (HN)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jun -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 set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93,6 d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PRIMAVERA (HS)</a:t>
                      </a:r>
                      <a:endParaRPr lang="pt-BR" sz="2400" b="1" dirty="0" smtClean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 23 set – 22 dez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89,8 d </a:t>
                      </a:r>
                      <a:r>
                        <a:rPr lang="pt-BR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  <a:endParaRPr lang="pt-BR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VERÃO (HS)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   22 dez – 20 mar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89,0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25345"/>
            <a:ext cx="860444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Fonte dos dados: Prof. Irineu Gomes Varella,  disponíveis em www.uranometrianova.pro.br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174511" y="4633972"/>
            <a:ext cx="1584176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178,8 d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74511" y="3337828"/>
            <a:ext cx="1584176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186,3 d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Diferenças entre durações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nos dois hemisférios: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Verão do HS: cerca de 89dias</a:t>
            </a:r>
            <a:endParaRPr lang="pt-BR" sz="32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</a:pPr>
            <a:r>
              <a:rPr lang="pt-BR" sz="32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Verão do HN: cerca de 93,5 dias</a:t>
            </a: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Mais de 4 dias de diferença</a:t>
            </a: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3200" b="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anose="020B0502020202020204" pitchFamily="34" charset="0"/>
              </a:rPr>
              <a:t> Período Primavera-Verão: diferença de mais de uma semana (≈ 7,5 d)</a:t>
            </a:r>
            <a:endParaRPr lang="pt-BR" sz="3200" b="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20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600" dirty="0" smtClean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  <a:p>
            <a:pPr marL="0" lvl="1"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pt-BR" sz="3600" b="0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Indicações para estudo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184576"/>
          </a:xfrm>
        </p:spPr>
        <p:txBody>
          <a:bodyPr/>
          <a:lstStyle/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24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Série “Espaçonave Terra”. Recomendamos a série inteira, que é muito boa (embora haja problemas de tradução e dublagem que não contou com revisão técnica);  em especial o episódio 1, trecho do qual exibimos nesta aula: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1"/>
              </a:rPr>
              <a:t>http://www.youtube.com/watch?v=SE7H19FAv8Q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Texto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Rodolpho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Caniato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publicado no Boletim </a:t>
            </a:r>
            <a:r>
              <a:rPr lang="pt-BR" sz="2000" dirty="0" smtClean="0"/>
              <a:t>m 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 Sociedade Astronômica Brasileira, ano 6, número 2, 31-37, 1983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http://www.fisica.ufmg.br/~dsoares/caniato/jdmare.htm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Recomendável para professores: vídeo do curso de Astronomia para a docência do INCT-A/IAG-USP sobre perspectivas das representações dos movimentos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https://www.youtube.com/watch?v=R5uZdVpXrv0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pt-BR" sz="20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pt-BR" sz="2400" b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82486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Trecho do “Espaçonave Terra” sobre ângulo de incidência dos raios solares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Content Placeholder 1">
            <a:hlinkClick r:id="rId1" action="ppaction://hlinkfile"/>
          </p:cNvPr>
          <p:cNvGraphicFramePr>
            <a:graphicFrameLocks noChangeAspect="1"/>
          </p:cNvGraphicFramePr>
          <p:nvPr>
            <p:ph idx="1"/>
          </p:nvPr>
        </p:nvGraphicFramePr>
        <p:xfrm>
          <a:off x="3311843" y="2896553"/>
          <a:ext cx="2520019" cy="252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3829050" imgH="3829050" progId="Paint.Picture">
                  <p:embed/>
                </p:oleObj>
              </mc:Choice>
              <mc:Fallback>
                <p:oleObj name="" r:id="rId2" imgW="3829050" imgH="382905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</p:blipFill>
                    <p:spPr>
                      <a:xfrm>
                        <a:off x="3311843" y="2896553"/>
                        <a:ext cx="2520019" cy="2520019"/>
                      </a:xfrm>
                      <a:prstGeom prst="rect">
                        <a:avLst/>
                      </a:prstGeom>
                      <a:ln w="2540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maior inclinação = feixe luminoso percorre um caminho maior na </a:t>
            </a:r>
            <a:r>
              <a:rPr lang="pt-BR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atm</a:t>
            </a: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. , sofrendo perdas</a:t>
            </a:r>
            <a:endParaRPr lang="en-US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2513613" y="2141111"/>
            <a:ext cx="3581028" cy="3528392"/>
          </a:xfrm>
          <a:prstGeom prst="ellipse">
            <a:avLst/>
          </a:prstGeom>
          <a:gradFill flip="none" rotWithShape="1">
            <a:gsLst>
              <a:gs pos="90000">
                <a:srgbClr val="0066FF">
                  <a:alpha val="30000"/>
                </a:srgbClr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660232" y="429309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Raios provenientes </a:t>
            </a:r>
            <a:endParaRPr lang="pt-BR" sz="20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do Sol</a:t>
            </a:r>
            <a:endParaRPr lang="pt-BR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1" name="Grupo 40"/>
          <p:cNvGrpSpPr>
            <a:grpSpLocks noChangeAspect="1"/>
          </p:cNvGrpSpPr>
          <p:nvPr/>
        </p:nvGrpSpPr>
        <p:grpSpPr>
          <a:xfrm rot="1475840">
            <a:off x="3336159" y="2934223"/>
            <a:ext cx="1939879" cy="1944713"/>
            <a:chOff x="2288251" y="1307529"/>
            <a:chExt cx="4217128" cy="4227632"/>
          </a:xfrm>
        </p:grpSpPr>
        <p:sp>
          <p:nvSpPr>
            <p:cNvPr id="39" name="Elipse 38"/>
            <p:cNvSpPr/>
            <p:nvPr/>
          </p:nvSpPr>
          <p:spPr bwMode="auto">
            <a:xfrm rot="2861338">
              <a:off x="2298312" y="1316673"/>
              <a:ext cx="4207068" cy="4207067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Corda 39"/>
            <p:cNvSpPr/>
            <p:nvPr/>
          </p:nvSpPr>
          <p:spPr bwMode="auto">
            <a:xfrm rot="10800000" flipH="1">
              <a:off x="2288251" y="1307529"/>
              <a:ext cx="4206601" cy="4227632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5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31" name="Conector de seta reta 30"/>
          <p:cNvCxnSpPr/>
          <p:nvPr/>
        </p:nvCxnSpPr>
        <p:spPr bwMode="auto">
          <a:xfrm flipH="1" flipV="1">
            <a:off x="5220072" y="4293096"/>
            <a:ext cx="576063" cy="29479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4788024" y="3062197"/>
            <a:ext cx="1088644" cy="5361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43" name="CaixaDeTexto 42"/>
          <p:cNvSpPr txBox="1"/>
          <p:nvPr/>
        </p:nvSpPr>
        <p:spPr>
          <a:xfrm>
            <a:off x="5724128" y="62373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Conector de seta reta 43"/>
          <p:cNvCxnSpPr/>
          <p:nvPr/>
        </p:nvCxnSpPr>
        <p:spPr bwMode="auto">
          <a:xfrm flipH="1" flipV="1">
            <a:off x="5868144" y="3595527"/>
            <a:ext cx="1088644" cy="5361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5" name="Conector de seta reta 44"/>
          <p:cNvCxnSpPr/>
          <p:nvPr/>
        </p:nvCxnSpPr>
        <p:spPr bwMode="auto">
          <a:xfrm flipH="1" flipV="1">
            <a:off x="5796136" y="4581128"/>
            <a:ext cx="656594" cy="32034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000375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ã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geoc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ê</a:t>
            </a:r>
            <a:r>
              <a:rPr lang="pt-BR" b="0" dirty="0" smtClean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ntrica: o "bamboleio" do Sol na Esfera Celeste</a:t>
            </a:r>
            <a:endParaRPr lang="pt-BR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316672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429000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600008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272350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48663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349331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307530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2048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389298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02889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2687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15719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600813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478176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484784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343399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263399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601371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270783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17281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317532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314785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293614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597041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79664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45789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Lembrar: a Terra tem rotação!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upo 24"/>
          <p:cNvGrpSpPr>
            <a:grpSpLocks noChangeAspect="1"/>
          </p:cNvGrpSpPr>
          <p:nvPr/>
        </p:nvGrpSpPr>
        <p:grpSpPr>
          <a:xfrm rot="-1560000">
            <a:off x="2173511" y="1138535"/>
            <a:ext cx="4504510" cy="5307105"/>
            <a:chOff x="6454133" y="2796224"/>
            <a:chExt cx="1143277" cy="1346983"/>
          </a:xfrm>
        </p:grpSpPr>
        <p:cxnSp>
          <p:nvCxnSpPr>
            <p:cNvPr id="28" name="Conector reto 27"/>
            <p:cNvCxnSpPr>
              <a:endCxn id="42" idx="0"/>
            </p:cNvCxnSpPr>
            <p:nvPr/>
          </p:nvCxnSpPr>
          <p:spPr bwMode="auto">
            <a:xfrm rot="1560000" flipH="1" flipV="1">
              <a:off x="7016745" y="2796224"/>
              <a:ext cx="9138" cy="134698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0" name="Grupo 53"/>
            <p:cNvGrpSpPr>
              <a:grpSpLocks noChangeAspect="1"/>
            </p:cNvGrpSpPr>
            <p:nvPr/>
          </p:nvGrpSpPr>
          <p:grpSpPr>
            <a:xfrm rot="10800000">
              <a:off x="6454133" y="2901798"/>
              <a:ext cx="1143277" cy="1110920"/>
              <a:chOff x="2799991" y="1605006"/>
              <a:chExt cx="1118483" cy="1086862"/>
            </a:xfrm>
          </p:grpSpPr>
          <p:grpSp>
            <p:nvGrpSpPr>
              <p:cNvPr id="35" name="Grupo 76"/>
              <p:cNvGrpSpPr/>
              <p:nvPr/>
            </p:nvGrpSpPr>
            <p:grpSpPr>
              <a:xfrm>
                <a:off x="2799991" y="1606463"/>
                <a:ext cx="1107011" cy="1078514"/>
                <a:chOff x="3967884" y="2547917"/>
                <a:chExt cx="1107011" cy="1078514"/>
              </a:xfrm>
            </p:grpSpPr>
            <p:pic>
              <p:nvPicPr>
                <p:cNvPr id="39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1">
                  <a:lum bright="7000" contrast="4000"/>
                </a:blip>
                <a:srcRect/>
                <a:stretch>
                  <a:fillRect/>
                </a:stretch>
              </p:blipFill>
              <p:spPr bwMode="auto">
                <a:xfrm rot="12420000">
                  <a:off x="3996416" y="2547917"/>
                  <a:ext cx="1078479" cy="1078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" name="Lua 39"/>
                <p:cNvSpPr/>
                <p:nvPr/>
              </p:nvSpPr>
              <p:spPr bwMode="auto">
                <a:xfrm>
                  <a:off x="3967884" y="2559290"/>
                  <a:ext cx="504000" cy="1043999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3657600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38" name="Elipse 37"/>
              <p:cNvSpPr>
                <a:spLocks noChangeAspect="1"/>
              </p:cNvSpPr>
              <p:nvPr/>
            </p:nvSpPr>
            <p:spPr>
              <a:xfrm rot="10800000">
                <a:off x="2816555" y="1605006"/>
                <a:ext cx="1101919" cy="1086862"/>
              </a:xfrm>
              <a:prstGeom prst="ellipse">
                <a:avLst/>
              </a:prstGeom>
              <a:noFill/>
              <a:ln w="1682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77234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369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315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12160" y="141277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73226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André Luiz da Silva/CDA/CDCC/USP; fonte da animação da Terra girando: http://www.perceptions.couk.com/coriolis.html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992888" cy="1752600"/>
          </a:xfrm>
        </p:spPr>
        <p:txBody>
          <a:bodyPr/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 </a:t>
            </a:r>
            <a:r>
              <a:rPr lang="pt-BR" sz="4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Para simplificar os diagramas a seguir, vamos omitir a rotação...</a:t>
            </a:r>
            <a:endParaRPr lang="en-US" sz="40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6803</Words>
  <Application>WPS Presentation</Application>
  <PresentationFormat>Apresentação na tela (4:3)</PresentationFormat>
  <Paragraphs>543</Paragraphs>
  <Slides>38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Century Gothic</vt:lpstr>
      <vt:lpstr>Helvetica 55 Roman</vt:lpstr>
      <vt:lpstr>Microsoft YaHei</vt:lpstr>
      <vt:lpstr>Blank Presentation</vt:lpstr>
      <vt:lpstr>Paint.Picture</vt:lpstr>
      <vt:lpstr>PowerPoint 演示文稿</vt:lpstr>
      <vt:lpstr>Ângulo de incidência da luz do Sol</vt:lpstr>
      <vt:lpstr>Ângulos de incidência e distribuição da energia solar</vt:lpstr>
      <vt:lpstr>Trecho do “Espaçonave Terra” sobre ângulo de incidência dos raios solares</vt:lpstr>
      <vt:lpstr>PowerPoint 演示文稿</vt:lpstr>
      <vt:lpstr>Visão geocêntrica: o "bamboleio" do Sol na Esfera Celeste</vt:lpstr>
      <vt:lpstr>PowerPoint 演示文稿</vt:lpstr>
      <vt:lpstr>Lembrar: a Terra tem rotação!</vt:lpstr>
      <vt:lpstr>PowerPoint 演示文稿</vt:lpstr>
      <vt:lpstr>Equinócio de março</vt:lpstr>
      <vt:lpstr>Solstício de junho</vt:lpstr>
      <vt:lpstr>Equinócio de setembro</vt:lpstr>
      <vt:lpstr>Solstício de dezembro</vt:lpstr>
      <vt:lpstr>Equinócios e Solstícios</vt:lpstr>
      <vt:lpstr>Movimento pendular</vt:lpstr>
      <vt:lpstr>Atividade prática 1:  modelo tridimensional: duração do dia e da noite em diferentes latitudes</vt:lpstr>
      <vt:lpstr>Visão heliocêntrica</vt:lpstr>
      <vt:lpstr>Visão heliocêntrica- de cima</vt:lpstr>
      <vt:lpstr>Visão heliocêntrica- de perfil</vt:lpstr>
      <vt:lpstr>Visão heliocêntrica-oblíqua</vt:lpstr>
      <vt:lpstr>Simulador da Universidade de Nebraska – as estações do ano vistas do espaço</vt:lpstr>
      <vt:lpstr>Atividade prática 2:  usando o telúrio do Observatório</vt:lpstr>
      <vt:lpstr>Sol e as 13 constelações zodiacais*</vt:lpstr>
      <vt:lpstr> Deslocamento do Sol pelo Zodíaco </vt:lpstr>
      <vt:lpstr>A órbita elíptica da Terra  e as estações do ano</vt:lpstr>
      <vt:lpstr>Elipse</vt:lpstr>
      <vt:lpstr>Primeira lei de Kepler</vt:lpstr>
      <vt:lpstr>Segunda lei de Kepler</vt:lpstr>
      <vt:lpstr>PowerPoint 演示文稿</vt:lpstr>
      <vt:lpstr>Órbita de Mercúrio</vt:lpstr>
      <vt:lpstr>Órbita da Terra</vt:lpstr>
      <vt:lpstr>No caso da Terra: </vt:lpstr>
      <vt:lpstr>PowerPoint 演示文稿</vt:lpstr>
      <vt:lpstr>PowerPoint 演示文稿</vt:lpstr>
      <vt:lpstr>PowerPoint 演示文稿</vt:lpstr>
      <vt:lpstr>PowerPoint 演示文稿</vt:lpstr>
      <vt:lpstr>Diferenças entre durações  nos dois hemisférios:</vt:lpstr>
      <vt:lpstr>Indicações para estudo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601</cp:revision>
  <cp:lastPrinted>2000-05-01T12:23:00Z</cp:lastPrinted>
  <dcterms:created xsi:type="dcterms:W3CDTF">1995-06-17T23:31:00Z</dcterms:created>
  <dcterms:modified xsi:type="dcterms:W3CDTF">2017-06-23T21:06:15Z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</Properties>
</file>