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996" r:id="rId3"/>
    <p:sldId id="1015" r:id="rId5"/>
    <p:sldId id="1000" r:id="rId6"/>
    <p:sldId id="1001" r:id="rId7"/>
    <p:sldId id="1002" r:id="rId8"/>
    <p:sldId id="1022" r:id="rId9"/>
    <p:sldId id="1023" r:id="rId10"/>
    <p:sldId id="1024" r:id="rId11"/>
    <p:sldId id="1025" r:id="rId12"/>
    <p:sldId id="1026" r:id="rId13"/>
    <p:sldId id="1027" r:id="rId14"/>
    <p:sldId id="1029" r:id="rId15"/>
    <p:sldId id="1030" r:id="rId16"/>
    <p:sldId id="1032" r:id="rId17"/>
    <p:sldId id="1034" r:id="rId18"/>
    <p:sldId id="1035" r:id="rId19"/>
    <p:sldId id="1003" r:id="rId20"/>
    <p:sldId id="1004" r:id="rId21"/>
    <p:sldId id="1005" r:id="rId22"/>
    <p:sldId id="1006" r:id="rId23"/>
    <p:sldId id="1007" r:id="rId24"/>
    <p:sldId id="1008" r:id="rId25"/>
    <p:sldId id="1009" r:id="rId26"/>
    <p:sldId id="1010" r:id="rId27"/>
    <p:sldId id="1011" r:id="rId28"/>
    <p:sldId id="1012" r:id="rId29"/>
    <p:sldId id="1013" r:id="rId30"/>
    <p:sldId id="991" r:id="rId31"/>
    <p:sldId id="992" r:id="rId32"/>
    <p:sldId id="1017" r:id="rId33"/>
    <p:sldId id="1021" r:id="rId34"/>
    <p:sldId id="993" r:id="rId35"/>
    <p:sldId id="995" r:id="rId36"/>
    <p:sldId id="1019" r:id="rId37"/>
    <p:sldId id="1018" r:id="rId38"/>
    <p:sldId id="1020" r:id="rId39"/>
    <p:sldId id="1016" r:id="rId40"/>
    <p:sldId id="998" r:id="rId41"/>
    <p:sldId id="997" r:id="rId4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7CBFF"/>
    <a:srgbClr val="FFFFCC"/>
    <a:srgbClr val="00FF00"/>
    <a:srgbClr val="00CC99"/>
    <a:srgbClr val="000066"/>
    <a:srgbClr val="0066FF"/>
    <a:srgbClr val="143C2B"/>
    <a:srgbClr val="005392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3" d="100"/>
          <a:sy n="93" d="100"/>
        </p:scale>
        <p:origin x="-1188" y="426"/>
      </p:cViewPr>
      <p:guideLst>
        <p:guide orient="horz" pos="2316"/>
        <p:guide pos="2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39"/>
        <p:guide pos="28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http://geografares.blogspot.com.br/2013/07/cartografia.html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http://geografares.blogspot.com.br/2013/07/cartografia.html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hyperlink" Target="celestialhorizon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hyperlink" Target="celhorcomp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hyperlink" Target="http://wwwdevinin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hyperlink" Target="altazimuth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hyperlink" Target="radecdemo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teclas-de-atalho-Stellarium.pdf" TargetMode="External"/><Relationship Id="rId2" Type="http://schemas.openxmlformats.org/officeDocument/2006/relationships/hyperlink" Target="http://staff.on.br/maia/Intr_Astron_eAstrof_Curso_do_INPE.pdf" TargetMode="External"/><Relationship Id="rId1" Type="http://schemas.openxmlformats.org/officeDocument/2006/relationships/hyperlink" Target="http://www.cdcc.usp.br/cda/ensino-fundamental-astronomia/parte1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hyperlink" Target="astrolabe.gif" TargetMode="External"/><Relationship Id="rId1" Type="http://schemas.openxmlformats.org/officeDocument/2006/relationships/hyperlink" Target="instrucoes-astrolabio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A Esfera Celeste e alguns </a:t>
            </a:r>
            <a:endParaRPr lang="pt-BR" sz="48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r>
              <a:rPr lang="pt-BR" sz="48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de seus elementos</a:t>
            </a:r>
            <a:endParaRPr lang="pt-BR" sz="48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37CB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rgbClr val="37CB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017" y="332279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62" y="1500957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Slid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-1905"/>
            <a:ext cx="2350770" cy="23507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032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Método do </a:t>
            </a:r>
            <a:r>
              <a:rPr lang="pt-B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gnômon</a:t>
            </a:r>
            <a:endParaRPr lang="pt-BR" dirty="0" err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84" name="Picture 4" descr="C:\Documents and Settings\andre silva\Meus documentos\CONCURSO_CDCC\apresentações\Imagens\orientação\método_gnomon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316180"/>
            <a:ext cx="8640960" cy="52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0000FF"/>
                </a:solidFill>
                <a:latin typeface="Century Gothic" panose="020B0502020202020204" pitchFamily="34" charset="0"/>
              </a:rPr>
              <a:t>Crédito da imagem: http://relogiosdesol.blogspot.com</a:t>
            </a:r>
            <a:endParaRPr lang="pt-BR" sz="120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340" y="-18415"/>
            <a:ext cx="7772400" cy="82486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Método do </a:t>
            </a:r>
            <a:r>
              <a:rPr lang="pt-B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gnômon</a:t>
            </a:r>
            <a:endParaRPr lang="pt-BR" dirty="0" err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0000FF"/>
                </a:solidFill>
                <a:latin typeface="Century Gothic" panose="020B0502020202020204" pitchFamily="34" charset="0"/>
              </a:rPr>
              <a:t>Crédito da imagem: http://relogiosdesol.blogspot.com</a:t>
            </a:r>
            <a:endParaRPr lang="pt-BR" sz="120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3" descr="C:\Documents and Settings\andre silva\Meus documentos\CONCURSO_CDCC\apresentações\Imagens\orientação\método_gnomon2.jpg"/>
          <p:cNvPicPr>
            <a:picLocks noChangeAspect="1" noChangeArrowheads="1"/>
          </p:cNvPicPr>
          <p:nvPr/>
        </p:nvPicPr>
        <p:blipFill>
          <a:blip r:embed="rId1" cstate="print"/>
          <a:srcRect l="-5" t="6667" r="-5" b="6667"/>
          <a:stretch>
            <a:fillRect/>
          </a:stretch>
        </p:blipFill>
        <p:spPr bwMode="auto">
          <a:xfrm>
            <a:off x="2195736" y="1365853"/>
            <a:ext cx="5112568" cy="468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593965" y="3649663"/>
            <a:ext cx="360363" cy="704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41917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4465955" y="661353"/>
            <a:ext cx="360363" cy="704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394200" y="5948998"/>
            <a:ext cx="360363" cy="704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685030" y="2637155"/>
            <a:ext cx="894715" cy="104013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cxnSp>
        <p:nvCxnSpPr>
          <p:cNvPr id="8" name="Straight Arrow Connector 7"/>
          <p:cNvCxnSpPr/>
          <p:nvPr/>
        </p:nvCxnSpPr>
        <p:spPr>
          <a:xfrm flipH="1" flipV="1">
            <a:off x="3780155" y="2637155"/>
            <a:ext cx="904875" cy="104013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Determinação dos pontos cardeais usando estrelas</a:t>
            </a:r>
            <a:endParaRPr lang="pt-BR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1" cstate="print"/>
          <a:srcRect l="36509" t="18566" b="23208"/>
          <a:stretch>
            <a:fillRect/>
          </a:stretch>
        </p:blipFill>
        <p:spPr bwMode="auto">
          <a:xfrm>
            <a:off x="751851" y="1889292"/>
            <a:ext cx="8032996" cy="46088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3984060" y="2633122"/>
            <a:ext cx="1440160" cy="2304256"/>
            <a:chOff x="5201358" y="2377757"/>
            <a:chExt cx="1440171" cy="2304273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201358" y="3074092"/>
              <a:ext cx="1440171" cy="14401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flipH="1">
              <a:off x="5933316" y="2377757"/>
              <a:ext cx="72009" cy="230427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upo 50"/>
          <p:cNvGrpSpPr>
            <a:grpSpLocks noChangeAspect="1"/>
          </p:cNvGrpSpPr>
          <p:nvPr/>
        </p:nvGrpSpPr>
        <p:grpSpPr bwMode="auto">
          <a:xfrm>
            <a:off x="3554549" y="4893665"/>
            <a:ext cx="2661760" cy="1002809"/>
            <a:chOff x="5214942" y="4185164"/>
            <a:chExt cx="1643074" cy="619023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284981"/>
            </a:xfrm>
            <a:prstGeom prst="rect">
              <a:avLst/>
            </a:prstGeom>
            <a:noFill/>
            <a:ln w="508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  <a:endParaRPr lang="pt-BR" sz="2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 bwMode="auto">
          <a:xfrm>
            <a:off x="5277715" y="3021396"/>
            <a:ext cx="2661762" cy="578062"/>
            <a:chOff x="6286512" y="3029993"/>
            <a:chExt cx="1643074" cy="357190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285267"/>
            </a:xfrm>
            <a:prstGeom prst="rect">
              <a:avLst/>
            </a:prstGeom>
            <a:noFill/>
            <a:ln w="508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  <a:endParaRPr lang="pt-BR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>
            <a:grpSpLocks noChangeAspect="1"/>
          </p:cNvGrpSpPr>
          <p:nvPr/>
        </p:nvGrpSpPr>
        <p:grpSpPr bwMode="auto">
          <a:xfrm>
            <a:off x="2279619" y="3198069"/>
            <a:ext cx="2661762" cy="952440"/>
            <a:chOff x="4429124" y="3144687"/>
            <a:chExt cx="1643074" cy="587929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284980"/>
            </a:xfrm>
            <a:prstGeom prst="rect">
              <a:avLst/>
            </a:prstGeom>
            <a:noFill/>
            <a:ln w="508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  <a:endParaRPr lang="pt-BR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>
            <a:grpSpLocks noChangeAspect="1"/>
          </p:cNvGrpSpPr>
          <p:nvPr/>
        </p:nvGrpSpPr>
        <p:grpSpPr bwMode="auto">
          <a:xfrm>
            <a:off x="3541916" y="1613135"/>
            <a:ext cx="2661760" cy="1071217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284981"/>
            </a:xfrm>
            <a:prstGeom prst="rect">
              <a:avLst/>
            </a:prstGeom>
            <a:noFill/>
            <a:ln w="508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4860032" y="3840533"/>
            <a:ext cx="2509382" cy="749438"/>
            <a:chOff x="5989290" y="3414450"/>
            <a:chExt cx="2509400" cy="750360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5989290" y="3702577"/>
              <a:ext cx="2509400" cy="462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  <a:endParaRPr lang="pt-BR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414450"/>
              <a:ext cx="289066" cy="296593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>
            <a:lum bright="15000" contrast="19000"/>
          </a:blip>
          <a:srcRect l="35093" t="30574" r="27429" b="14962"/>
          <a:stretch>
            <a:fillRect/>
          </a:stretch>
        </p:blipFill>
        <p:spPr bwMode="auto">
          <a:xfrm>
            <a:off x="1746970" y="980728"/>
            <a:ext cx="5993382" cy="54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50"/>
          <p:cNvGrpSpPr/>
          <p:nvPr/>
        </p:nvGrpSpPr>
        <p:grpSpPr bwMode="auto">
          <a:xfrm>
            <a:off x="2878533" y="4929598"/>
            <a:ext cx="1643063" cy="925650"/>
            <a:chOff x="5201821" y="4209468"/>
            <a:chExt cx="1643074" cy="925654"/>
          </a:xfrm>
        </p:grpSpPr>
        <p:sp>
          <p:nvSpPr>
            <p:cNvPr id="27671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01821" y="4735010"/>
              <a:ext cx="1643074" cy="400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  <a:endParaRPr lang="pt-BR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611085" y="1512450"/>
            <a:ext cx="1769227" cy="515815"/>
            <a:chOff x="6389494" y="2955981"/>
            <a:chExt cx="1769240" cy="516340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515660" y="3071804"/>
              <a:ext cx="1643074" cy="400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  <a:endParaRPr lang="pt-BR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70" name="Elipse 37"/>
            <p:cNvSpPr>
              <a:spLocks noChangeAspect="1" noChangeArrowheads="1"/>
            </p:cNvSpPr>
            <p:nvPr/>
          </p:nvSpPr>
          <p:spPr bwMode="auto">
            <a:xfrm>
              <a:off x="6389494" y="2955981"/>
              <a:ext cx="468475" cy="468476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pt-BR" dirty="0" smtClean="0">
                  <a:latin typeface="Century Gothic" panose="020B0502020202020204" pitchFamily="34" charset="0"/>
                </a:rPr>
                <a:t>                  </a:t>
              </a:r>
              <a:endParaRPr lang="pt-B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3616835" y="3822254"/>
            <a:ext cx="202420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21" name="Elipse 43"/>
          <p:cNvSpPr>
            <a:spLocks noChangeAspect="1" noChangeArrowheads="1"/>
          </p:cNvSpPr>
          <p:nvPr/>
        </p:nvSpPr>
        <p:spPr bwMode="auto">
          <a:xfrm>
            <a:off x="4501128" y="3193466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spect="1" noChangeArrowheads="1"/>
          </p:cNvSpPr>
          <p:nvPr/>
        </p:nvSpPr>
        <p:spPr bwMode="auto">
          <a:xfrm>
            <a:off x="4771393" y="3334820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spect="1" noChangeArrowheads="1"/>
          </p:cNvSpPr>
          <p:nvPr/>
        </p:nvSpPr>
        <p:spPr bwMode="auto">
          <a:xfrm>
            <a:off x="5028338" y="3495462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flipV="1">
            <a:off x="4599709" y="3506550"/>
            <a:ext cx="0" cy="37826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8329" y="3032671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364088" y="3645024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223006" y="2642492"/>
            <a:ext cx="202420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upo 50"/>
          <p:cNvGrpSpPr/>
          <p:nvPr/>
        </p:nvGrpSpPr>
        <p:grpSpPr bwMode="auto">
          <a:xfrm>
            <a:off x="2319160" y="3342859"/>
            <a:ext cx="1643063" cy="925650"/>
            <a:chOff x="5109221" y="4209468"/>
            <a:chExt cx="1643074" cy="925654"/>
          </a:xfrm>
        </p:grpSpPr>
        <p:sp>
          <p:nvSpPr>
            <p:cNvPr id="35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CaixaDeTexto 30"/>
            <p:cNvSpPr txBox="1">
              <a:spLocks noChangeArrowheads="1"/>
            </p:cNvSpPr>
            <p:nvPr/>
          </p:nvSpPr>
          <p:spPr bwMode="auto">
            <a:xfrm>
              <a:off x="5109221" y="4735010"/>
              <a:ext cx="1643074" cy="400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0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Bellatrix</a:t>
              </a:r>
              <a:endParaRPr lang="pt-BR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upo 50"/>
          <p:cNvGrpSpPr/>
          <p:nvPr/>
        </p:nvGrpSpPr>
        <p:grpSpPr bwMode="auto">
          <a:xfrm>
            <a:off x="6457329" y="2564904"/>
            <a:ext cx="1643063" cy="956831"/>
            <a:chOff x="5526124" y="3716981"/>
            <a:chExt cx="1643074" cy="956834"/>
          </a:xfrm>
        </p:grpSpPr>
        <p:sp>
          <p:nvSpPr>
            <p:cNvPr id="40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CaixaDeTexto 30"/>
            <p:cNvSpPr txBox="1">
              <a:spLocks noChangeArrowheads="1"/>
            </p:cNvSpPr>
            <p:nvPr/>
          </p:nvSpPr>
          <p:spPr bwMode="auto">
            <a:xfrm>
              <a:off x="5526124" y="3716981"/>
              <a:ext cx="1643074" cy="4001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0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Saiph</a:t>
              </a:r>
              <a:endParaRPr lang="pt-BR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Grupo 15"/>
          <p:cNvGrpSpPr/>
          <p:nvPr/>
        </p:nvGrpSpPr>
        <p:grpSpPr bwMode="auto">
          <a:xfrm>
            <a:off x="3206188" y="1911915"/>
            <a:ext cx="2473503" cy="3042050"/>
            <a:chOff x="4423478" y="1656545"/>
            <a:chExt cx="2473521" cy="3042072"/>
          </a:xfrm>
        </p:grpSpPr>
        <p:cxnSp>
          <p:nvCxnSpPr>
            <p:cNvPr id="43" name="Conector reto 42"/>
            <p:cNvCxnSpPr>
              <a:endCxn id="27670" idx="3"/>
            </p:cNvCxnSpPr>
            <p:nvPr/>
          </p:nvCxnSpPr>
          <p:spPr bwMode="auto">
            <a:xfrm flipV="1">
              <a:off x="4562375" y="1656545"/>
              <a:ext cx="2334624" cy="1514202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423478" y="3575864"/>
              <a:ext cx="312519" cy="112275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3" name="Grupo 15"/>
          <p:cNvGrpSpPr/>
          <p:nvPr/>
        </p:nvGrpSpPr>
        <p:grpSpPr bwMode="auto">
          <a:xfrm>
            <a:off x="3845982" y="1989116"/>
            <a:ext cx="2863576" cy="3008270"/>
            <a:chOff x="3703393" y="1314592"/>
            <a:chExt cx="2863597" cy="3008291"/>
          </a:xfrm>
        </p:grpSpPr>
        <p:cxnSp>
          <p:nvCxnSpPr>
            <p:cNvPr id="54" name="Conector reto 53"/>
            <p:cNvCxnSpPr/>
            <p:nvPr/>
          </p:nvCxnSpPr>
          <p:spPr bwMode="auto">
            <a:xfrm flipV="1">
              <a:off x="3703393" y="2751516"/>
              <a:ext cx="2816096" cy="157136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Conector reto 55"/>
            <p:cNvCxnSpPr/>
            <p:nvPr/>
          </p:nvCxnSpPr>
          <p:spPr bwMode="auto">
            <a:xfrm>
              <a:off x="5860403" y="1314592"/>
              <a:ext cx="706587" cy="105691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649713" y="3411098"/>
            <a:ext cx="123212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7000">
                  <a:schemeClr val="bg1">
                    <a:alpha val="100000"/>
                  </a:schemeClr>
                </a:gs>
                <a:gs pos="33000">
                  <a:srgbClr val="00B0F0"/>
                </a:gs>
                <a:gs pos="65000">
                  <a:srgbClr val="37CB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/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/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3" name="Arc 25"/>
          <p:cNvSpPr/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/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298219" y="1178664"/>
            <a:ext cx="636551" cy="636551"/>
            <a:chOff x="7100825" y="2059484"/>
            <a:chExt cx="636551" cy="636551"/>
          </a:xfrm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28000">
                  <a:srgbClr val="21FF46"/>
                </a:gs>
                <a:gs pos="88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Esfera Celeste e Cia.</a:t>
            </a:r>
            <a:endParaRPr lang="pt-BR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1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9000">
                  <a:srgbClr val="FFFF00"/>
                </a:gs>
                <a:gs pos="74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  <a:endParaRPr lang="el-GR" sz="4000" b="0" i="1" dirty="0" smtClean="0">
              <a:solidFill>
                <a:srgbClr val="00FF00"/>
              </a:solidFill>
              <a:latin typeface="+mj-lt"/>
              <a:cs typeface="+mj-lt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1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4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  <a:endParaRPr lang="pt-BR" sz="4000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  <a:endParaRPr lang="pt-BR" sz="400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  <a:endParaRPr lang="pt-BR" sz="18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08" name="Arc 5"/>
          <p:cNvSpPr/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38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  <a:endParaRPr lang="pt-BR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  <a:endParaRPr lang="pt-BR"/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6333" y="209914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3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54992" y="4978284"/>
            <a:ext cx="636551" cy="636551"/>
            <a:chOff x="7092236" y="2056245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33764" y="2307428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092236" y="2056245"/>
              <a:ext cx="636551" cy="636551"/>
            </a:xfrm>
            <a:prstGeom prst="ellipse">
              <a:avLst/>
            </a:prstGeom>
            <a:gradFill>
              <a:gsLst>
                <a:gs pos="13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-9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65860"/>
            <a:ext cx="9131935" cy="57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rgbClr val="37CBFF"/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37CBFF"/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24447" y="5487437"/>
            <a:ext cx="636551" cy="636551"/>
            <a:chOff x="7100036" y="2067090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036" y="2067090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123728" y="28233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 bwMode="auto">
          <a:xfrm>
            <a:off x="3840045" y="3117218"/>
            <a:ext cx="444567" cy="2808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Elipse 69"/>
          <p:cNvSpPr>
            <a:spLocks noChangeAspect="1"/>
          </p:cNvSpPr>
          <p:nvPr/>
        </p:nvSpPr>
        <p:spPr bwMode="auto">
          <a:xfrm rot="18342476">
            <a:off x="4529418" y="303002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76256" y="23912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Polo Norte</a:t>
            </a:r>
            <a:endParaRPr lang="pt-BR" sz="2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ector reto 73"/>
          <p:cNvCxnSpPr/>
          <p:nvPr/>
        </p:nvCxnSpPr>
        <p:spPr bwMode="auto">
          <a:xfrm flipH="1">
            <a:off x="4712679" y="2640458"/>
            <a:ext cx="2294296" cy="4644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CaixaDeTexto 79"/>
          <p:cNvSpPr txBox="1"/>
          <p:nvPr/>
        </p:nvSpPr>
        <p:spPr>
          <a:xfrm>
            <a:off x="683568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Polo Sul</a:t>
            </a:r>
            <a:endParaRPr lang="pt-BR" sz="2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Conector reto 80"/>
          <p:cNvCxnSpPr/>
          <p:nvPr/>
        </p:nvCxnSpPr>
        <p:spPr bwMode="auto">
          <a:xfrm flipV="1">
            <a:off x="2339752" y="3760342"/>
            <a:ext cx="2232248" cy="5327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  <p:bldP spid="43" grpId="0"/>
      <p:bldP spid="70" grpId="0" bldLvl="0" animBg="1"/>
      <p:bldP spid="71" grpId="0" bldLvl="0" animBg="1"/>
      <p:bldP spid="72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24447" y="5492517"/>
            <a:ext cx="636551" cy="636551"/>
            <a:chOff x="7104161" y="2064125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4161" y="2064125"/>
              <a:ext cx="636551" cy="636551"/>
            </a:xfrm>
            <a:prstGeom prst="ellipse">
              <a:avLst/>
            </a:prstGeom>
            <a:gradFill>
              <a:gsLst>
                <a:gs pos="12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7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lipse 69"/>
          <p:cNvSpPr>
            <a:spLocks noChangeAspect="1"/>
          </p:cNvSpPr>
          <p:nvPr/>
        </p:nvSpPr>
        <p:spPr bwMode="auto">
          <a:xfrm rot="18342476">
            <a:off x="4529418" y="303002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100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Simulando as trajetórias diárias dos astros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  <a:endParaRPr lang="pt-BR" sz="2800" b="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  <a:endParaRPr lang="pt-BR" sz="2800" b="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Latitude = -22° 00' 40.24”</a:t>
            </a: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400" b="0" dirty="0">
              <a:solidFill>
                <a:srgbClr val="37CB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Sistemas de coordenadas</a:t>
            </a:r>
            <a:endParaRPr lang="pt-BR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Coordenadas </a:t>
            </a:r>
            <a:r>
              <a:rPr lang="pt-BR" b="0" dirty="0" err="1" smtClean="0">
                <a:solidFill>
                  <a:srgbClr val="37CBFF"/>
                </a:solidFill>
                <a:latin typeface="Century Gothic" panose="020B0502020202020204" pitchFamily="34" charset="0"/>
              </a:rPr>
              <a:t>altazimutais</a:t>
            </a:r>
            <a:endParaRPr lang="pt-BR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37CBFF"/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rgbClr val="37CBFF"/>
                </a:solidFill>
                <a:latin typeface="Century Gothic" panose="020B0502020202020204" pitchFamily="34" charset="0"/>
                <a:hlinkClick r:id="rId1"/>
              </a:rPr>
              <a:t>http://</a:t>
            </a: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  <a:hlinkClick r:id="rId1"/>
              </a:rPr>
              <a:t>wwwdevinin.blogspot.com/</a:t>
            </a: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esfera celeste: André Luiz da Silva/CDA/CDCC/USP</a:t>
            </a:r>
            <a:endParaRPr lang="pt-BR" sz="12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3017496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coordenadas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 l="539" t="5687" b="3102"/>
          <a:stretch>
            <a:fillRect/>
          </a:stretch>
        </p:blipFill>
        <p:spPr bwMode="auto">
          <a:xfrm>
            <a:off x="3275856" y="2492896"/>
            <a:ext cx="2635268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 l="539" t="5687" b="3102"/>
          <a:stretch>
            <a:fillRect/>
          </a:stretch>
        </p:blipFill>
        <p:spPr bwMode="auto">
          <a:xfrm>
            <a:off x="1269488" y="476672"/>
            <a:ext cx="6641025" cy="63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coordenadas </a:t>
            </a:r>
            <a:r>
              <a:rPr lang="pt-B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altazimutais</a:t>
            </a:r>
            <a:endParaRPr lang="pt-B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6453336"/>
            <a:ext cx="2987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697773"/>
            <a:ext cx="4824536" cy="2592288"/>
          </a:xfrm>
          <a:prstGeom prst="arc">
            <a:avLst>
              <a:gd name="adj1" fmla="val 15146680"/>
              <a:gd name="adj2" fmla="val 19226066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17865907">
            <a:off x="1748993" y="2199288"/>
            <a:ext cx="4824536" cy="3284854"/>
          </a:xfrm>
          <a:prstGeom prst="arc">
            <a:avLst>
              <a:gd name="adj1" fmla="val 14082186"/>
              <a:gd name="adj2" fmla="val 1867835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H="1" flipV="1">
            <a:off x="1547664" y="1698373"/>
            <a:ext cx="1224136" cy="12154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95536" y="111359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Altura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H="1" flipV="1">
            <a:off x="3998495" y="5258323"/>
            <a:ext cx="2157681" cy="9678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5652120" y="592942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Azimute</a:t>
            </a:r>
            <a:endParaRPr lang="pt-BR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Coordenadas equatoriais</a:t>
            </a:r>
            <a:endParaRPr lang="pt-BR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4.bp.blogspot.com/--hZJHMDEai4/Udp_lG-yZtI/AAAAAAAAFGc/7-5FOp48KV4/s1600/Paralelos+e+Meridianos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496" y="1268760"/>
            <a:ext cx="9145016" cy="49434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http://geografares.blogspot.com.br/2013/07/cartografia.html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0" y="1268760"/>
            <a:ext cx="9158990" cy="496855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801878" y="1211742"/>
            <a:ext cx="4385957" cy="500917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4.bp.blogspot.com/--hZJHMDEai4/Udp_lG-yZtI/AAAAAAAAFGc/7-5FOp48KV4/s1600/Paralelos+e+Meridianos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496" y="1268760"/>
            <a:ext cx="9145016" cy="49434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http://geografares.blogspot.com.br/2013/07/cartografia.html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coordenadas equatoriais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 l="538" t="4159" b="2599"/>
          <a:stretch>
            <a:fillRect/>
          </a:stretch>
        </p:blipFill>
        <p:spPr bwMode="auto">
          <a:xfrm>
            <a:off x="3325630" y="2708920"/>
            <a:ext cx="2599409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538" t="4159" b="2599"/>
          <a:stretch>
            <a:fillRect/>
          </a:stretch>
        </p:blipFill>
        <p:spPr bwMode="auto">
          <a:xfrm>
            <a:off x="1151956" y="291154"/>
            <a:ext cx="6732411" cy="6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coordenadas equatoriais</a:t>
            </a:r>
            <a:endParaRPr lang="pt-B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20680" y="6453336"/>
            <a:ext cx="2987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564903"/>
            <a:ext cx="4824536" cy="2592288"/>
          </a:xfrm>
          <a:prstGeom prst="arc">
            <a:avLst>
              <a:gd name="adj1" fmla="val 13964427"/>
              <a:gd name="adj2" fmla="val 1950711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4187491">
            <a:off x="2342337" y="2064172"/>
            <a:ext cx="4824536" cy="2592288"/>
          </a:xfrm>
          <a:prstGeom prst="arc">
            <a:avLst>
              <a:gd name="adj1" fmla="val 14037178"/>
              <a:gd name="adj2" fmla="val 1970928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V="1">
            <a:off x="6084168" y="2132856"/>
            <a:ext cx="1296144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6228184" y="15480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Declinação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2411760" y="5157192"/>
            <a:ext cx="180020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35496" y="58772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Ascensão reta</a:t>
            </a:r>
            <a:endParaRPr lang="pt-BR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Atividade prática </a:t>
            </a:r>
            <a:b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com o </a:t>
            </a:r>
            <a:r>
              <a:rPr lang="pt-BR" b="0" dirty="0" err="1" smtClean="0">
                <a:solidFill>
                  <a:srgbClr val="37CBFF"/>
                </a:solidFill>
                <a:latin typeface="Century Gothic" panose="020B0502020202020204" pitchFamily="34" charset="0"/>
              </a:rPr>
              <a:t>Stellarium</a:t>
            </a:r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</a:t>
            </a:r>
            <a:endParaRPr lang="pt-BR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980728"/>
            <a:ext cx="7772400" cy="1143000"/>
          </a:xfrm>
        </p:spPr>
        <p:txBody>
          <a:bodyPr/>
          <a:lstStyle/>
          <a:p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Elementos da Esfera Celeste com o </a:t>
            </a:r>
            <a:r>
              <a:rPr lang="pt-BR" sz="36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software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Stellarium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2996952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5184576"/>
          </a:xfrm>
        </p:spPr>
        <p:txBody>
          <a:bodyPr/>
          <a:lstStyle/>
          <a:p>
            <a:pPr algn="just">
              <a:buClr>
                <a:srgbClr val="37CBFF"/>
              </a:buClr>
              <a:buFont typeface="Wingdings" panose="05000000000000000000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Material para professores disponibilizado para professores de ciências, no site do Observatório:</a:t>
            </a:r>
            <a:endParaRPr lang="pt-BR" sz="24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  <a:hlinkClick r:id="rId1"/>
              </a:rPr>
              <a:t>http://www.cdcc.usp.br/cda/ensino-fundamental-astronomia/parte1a.html#parte-1a</a:t>
            </a: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v"/>
            </a:pP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Apostila do curso de Introdução à Astronomia e Astrofísica do Instituto Nacional de Pesquisas Espaciais (INPE): em especial a seção 1.4.3</a:t>
            </a:r>
            <a:endParaRPr lang="pt-BR" sz="24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  <a:hlinkClick r:id="rId2"/>
              </a:rPr>
              <a:t>http://www.das.inpe.br/ciaa/pdfs/completo.pdf</a:t>
            </a: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  <a:hlinkClick r:id="rId2"/>
            </a:endParaRPr>
          </a:p>
          <a:p>
            <a:pPr algn="just">
              <a:buClrTx/>
            </a:pP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  <a:hlinkClick r:id="rId3" action="ppaction://hlinkfile"/>
              </a:rPr>
              <a:t>Teclas de atalho do </a:t>
            </a:r>
            <a:r>
              <a:rPr lang="pt-BR" sz="2400" b="0" dirty="0" err="1" smtClean="0">
                <a:solidFill>
                  <a:srgbClr val="37CBFF"/>
                </a:solidFill>
                <a:latin typeface="Century Gothic" panose="020B0502020202020204" pitchFamily="34" charset="0"/>
                <a:hlinkClick r:id="rId3" action="ppaction://hlinkfile"/>
              </a:rPr>
              <a:t>Stellarium</a:t>
            </a: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r>
              <a:rPr lang="pt-BR" sz="2400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 </a:t>
            </a:r>
            <a:endParaRPr lang="pt-BR" sz="2400" b="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endParaRPr lang="pt-BR" sz="24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  <a:endParaRPr lang="pt-BR" sz="12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  <a:endParaRPr lang="pt-BR" sz="12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Astrolábio caseiro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http://cse.ssl.berkeley.edu/AtHomeAstronomy/activity_07.html</a:t>
            </a:r>
            <a:endParaRPr lang="pt-BR" sz="12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Astrolábi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9752" y="1412776"/>
            <a:ext cx="4824536" cy="4840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Astrolábio caseiro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hlinkClick r:id="rId1" action="ppaction://hlinkfile"/>
              </a:rPr>
              <a:t>Instruções (em inglês)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683568" y="3294112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hlinkClick r:id="rId2" action="ppaction://hlinkfile"/>
              </a:rPr>
              <a:t>gabarito para impressão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Determinação dos pontos cardeais usando o Sol</a:t>
            </a:r>
            <a:endParaRPr lang="pt-BR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37CBFF"/>
                </a:solidFill>
                <a:latin typeface="Century Gothic" panose="020B0502020202020204" pitchFamily="34" charset="0"/>
              </a:rPr>
              <a:t>Crédito das imagens:  à esquerda: http://www.intermatica.org; à direita: www.aprendizesdawicca.blogspot.com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346" name="Picture 2" descr="C:\Documents and Settings\andre silva\Meus documentos\CONCURSO_CDCC\apresentações\Imagens\orientação\Gnomon_haste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" y="3071813"/>
            <a:ext cx="37750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Documents and Settings\andre silva\Meus documentos\CONCURSO_CDCC\apresentações\Imagens\orientação\Gnom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663" y="2176463"/>
            <a:ext cx="12874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/>
          <p:nvPr/>
        </p:nvSpPr>
        <p:spPr bwMode="auto">
          <a:xfrm>
            <a:off x="4286250" y="3786188"/>
            <a:ext cx="2286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960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Times New Roman" panose="02020603050405020304"/>
              </a:rPr>
              <a:t>≠</a:t>
            </a:r>
            <a:endParaRPr lang="pt-BR" sz="9600" ker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/>
          <p:nvPr/>
        </p:nvSpPr>
        <p:spPr bwMode="auto">
          <a:xfrm>
            <a:off x="785813" y="928688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200" b="0" kern="0" dirty="0">
                <a:solidFill>
                  <a:srgbClr val="37CBFF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pt-BR" sz="3200" b="0" kern="0" dirty="0" err="1">
                <a:solidFill>
                  <a:srgbClr val="37CBFF"/>
                </a:solidFill>
                <a:latin typeface="Century Gothic" panose="020B0502020202020204" pitchFamily="34" charset="0"/>
                <a:ea typeface="+mj-ea"/>
                <a:cs typeface="+mj-cs"/>
              </a:rPr>
              <a:t>Gnômon</a:t>
            </a:r>
            <a:r>
              <a:rPr lang="pt-BR" sz="3200" b="0" kern="0" dirty="0">
                <a:solidFill>
                  <a:srgbClr val="37CBFF"/>
                </a:solidFill>
                <a:latin typeface="Century Gothic" panose="020B0502020202020204" pitchFamily="34" charset="0"/>
                <a:ea typeface="+mj-ea"/>
                <a:cs typeface="+mj-cs"/>
              </a:rPr>
              <a:t> não é gnomo!</a:t>
            </a:r>
            <a:endParaRPr lang="pt-BR" sz="3200" b="0" kern="0" dirty="0">
              <a:solidFill>
                <a:srgbClr val="37CB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3854</Words>
  <Application>WPS Presentation</Application>
  <PresentationFormat>Apresentação na tela (4:3)</PresentationFormat>
  <Paragraphs>332</Paragraphs>
  <Slides>39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Century Gothic</vt:lpstr>
      <vt:lpstr>Helvetica 55 Roman</vt:lpstr>
      <vt:lpstr>Times New Roman</vt:lpstr>
      <vt:lpstr>Wingdings</vt:lpstr>
      <vt:lpstr>Microsoft YaHei</vt:lpstr>
      <vt:lpstr>Wingdings</vt:lpstr>
      <vt:lpstr>Blank Presentation</vt:lpstr>
      <vt:lpstr>PowerPoint 演示文稿</vt:lpstr>
      <vt:lpstr>Esfera Celeste e Cia.</vt:lpstr>
      <vt:lpstr>O horizonte e os pontos cardeais</vt:lpstr>
      <vt:lpstr>Medidas angulares aproximadas no céu</vt:lpstr>
      <vt:lpstr>Medidas angulares aproximadas no céu</vt:lpstr>
      <vt:lpstr>Astrolábio caseiro</vt:lpstr>
      <vt:lpstr>Astrolábio caseiro</vt:lpstr>
      <vt:lpstr>Determinação dos pontos cardeais usando o Sol</vt:lpstr>
      <vt:lpstr>Método do gnômon</vt:lpstr>
      <vt:lpstr>Método do gnômon</vt:lpstr>
      <vt:lpstr>Método do gnômon</vt:lpstr>
      <vt:lpstr>Determinação dos pontos cardeais usando estrelas</vt:lpstr>
      <vt:lpstr>A constelação do  Cruzeiro do Sul</vt:lpstr>
      <vt:lpstr>Cruzeiro do Sul e o Ponto Cardeal Sul</vt:lpstr>
      <vt:lpstr>A constelação de Órion</vt:lpstr>
      <vt:lpstr>A Constelação de Órion e o ponto cardeal leste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PowerPoint 演示文稿</vt:lpstr>
      <vt:lpstr>PowerPoint 演示文稿</vt:lpstr>
      <vt:lpstr>Simulando as trajetórias diárias dos astros</vt:lpstr>
      <vt:lpstr>Sistemas de coordenadas</vt:lpstr>
      <vt:lpstr>Coordenadas altazimutais</vt:lpstr>
      <vt:lpstr>Simulador: coordenadas altazimutais</vt:lpstr>
      <vt:lpstr>coordenadas altazimutais</vt:lpstr>
      <vt:lpstr>Coordenadas equatoriais</vt:lpstr>
      <vt:lpstr>Coordenadas geográficas</vt:lpstr>
      <vt:lpstr>Coordenadas geográficas</vt:lpstr>
      <vt:lpstr>Simulador: coordenadas equatoriais</vt:lpstr>
      <vt:lpstr>coordenadas equatoriais</vt:lpstr>
      <vt:lpstr>Atividade prática  com o Stellarium </vt:lpstr>
      <vt:lpstr>  Elementos da Esfera Celeste com o software Stellarium</vt:lpstr>
      <vt:lpstr>Indicações para estudo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572</cp:revision>
  <cp:lastPrinted>2000-05-01T12:23:00Z</cp:lastPrinted>
  <dcterms:created xsi:type="dcterms:W3CDTF">1995-06-17T23:31:00Z</dcterms:created>
  <dcterms:modified xsi:type="dcterms:W3CDTF">2017-05-31T14:33:17Z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1033-10.2.0.5845</vt:lpwstr>
  </property>
</Properties>
</file>