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982" r:id="rId3"/>
    <p:sldId id="984" r:id="rId5"/>
    <p:sldId id="927" r:id="rId6"/>
    <p:sldId id="978" r:id="rId7"/>
    <p:sldId id="979" r:id="rId8"/>
    <p:sldId id="983" r:id="rId9"/>
    <p:sldId id="980" r:id="rId10"/>
    <p:sldId id="977" r:id="rId11"/>
    <p:sldId id="985" r:id="rId12"/>
    <p:sldId id="986" r:id="rId13"/>
    <p:sldId id="987" r:id="rId14"/>
    <p:sldId id="988" r:id="rId15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CBFF"/>
    <a:srgbClr val="CAAFFF"/>
    <a:srgbClr val="7030A0"/>
    <a:srgbClr val="9966FF"/>
    <a:srgbClr val="00C85A"/>
    <a:srgbClr val="FFFFCC"/>
    <a:srgbClr val="000066"/>
    <a:srgbClr val="0066FF"/>
    <a:srgbClr val="00CC99"/>
    <a:srgbClr val="143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34" autoAdjust="0"/>
  </p:normalViewPr>
  <p:slideViewPr>
    <p:cSldViewPr>
      <p:cViewPr varScale="1">
        <p:scale>
          <a:sx n="80" d="100"/>
          <a:sy n="80" d="100"/>
        </p:scale>
        <p:origin x="-762" y="-96"/>
      </p:cViewPr>
      <p:guideLst>
        <p:guide orient="horz" pos="2290"/>
        <p:guide pos="2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  <a:endParaRPr lang="pt-BR" noProof="0" smtClean="0"/>
          </a:p>
          <a:p>
            <a:pPr lvl="1"/>
            <a:r>
              <a:rPr lang="pt-BR" noProof="0" smtClean="0"/>
              <a:t>Segundo nível</a:t>
            </a:r>
            <a:endParaRPr lang="pt-BR" noProof="0" smtClean="0"/>
          </a:p>
          <a:p>
            <a:pPr lvl="2"/>
            <a:r>
              <a:rPr lang="pt-BR" noProof="0" smtClean="0"/>
              <a:t>Terceiro nível</a:t>
            </a:r>
            <a:endParaRPr lang="pt-BR" noProof="0" smtClean="0"/>
          </a:p>
          <a:p>
            <a:pPr lvl="3"/>
            <a:r>
              <a:rPr lang="pt-BR" noProof="0" smtClean="0"/>
              <a:t>Quarto nível</a:t>
            </a:r>
            <a:endParaRPr lang="pt-BR" noProof="0" smtClean="0"/>
          </a:p>
          <a:p>
            <a:pPr lvl="4"/>
            <a:r>
              <a:rPr lang="pt-BR" noProof="0" smtClean="0"/>
              <a:t>Quinto nível</a:t>
            </a:r>
            <a:endParaRPr lang="pt-BR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/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  <a:endParaRPr lang="pt-B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  <a:endParaRPr lang="pt-B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pt-BR" smtClean="0"/>
              <a:t>Click to edit Master title style</a:t>
            </a:r>
            <a:endParaRPr lang="pt-B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pt-BR" smtClean="0"/>
              <a:t>Click to edit Master text styles</a:t>
            </a:r>
            <a:endParaRPr lang="pt-BR" smtClean="0"/>
          </a:p>
          <a:p>
            <a:pPr lvl="1"/>
            <a:r>
              <a:rPr lang="pt-BR" smtClean="0"/>
              <a:t>Second level</a:t>
            </a:r>
            <a:endParaRPr lang="pt-BR" smtClean="0"/>
          </a:p>
          <a:p>
            <a:pPr lvl="2"/>
            <a:r>
              <a:rPr lang="pt-BR" smtClean="0"/>
              <a:t>Third level</a:t>
            </a:r>
            <a:endParaRPr lang="pt-BR" smtClean="0"/>
          </a:p>
          <a:p>
            <a:pPr lvl="3"/>
            <a:r>
              <a:rPr lang="pt-BR" smtClean="0"/>
              <a:t>Fourth level</a:t>
            </a:r>
            <a:endParaRPr lang="pt-BR" smtClean="0"/>
          </a:p>
          <a:p>
            <a:pPr lvl="4"/>
            <a:r>
              <a:rPr lang="pt-BR" smtClean="0"/>
              <a:t>Fifth level</a:t>
            </a:r>
            <a:endParaRPr lang="pt-B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5004048" y="2852936"/>
            <a:ext cx="38164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André Luiz da Silva/</a:t>
            </a:r>
            <a:endParaRPr lang="pt-BR" sz="2400" dirty="0" smtClean="0">
              <a:solidFill>
                <a:srgbClr val="37CBFF"/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24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Jorge </a:t>
            </a:r>
            <a:r>
              <a:rPr lang="pt-BR" sz="2400" dirty="0" err="1" smtClean="0">
                <a:solidFill>
                  <a:srgbClr val="37CBFF"/>
                </a:solidFill>
                <a:latin typeface="Century Gothic" panose="020B0502020202020204" pitchFamily="34" charset="0"/>
              </a:rPr>
              <a:t>Hönel</a:t>
            </a:r>
            <a:endParaRPr lang="pt-BR" sz="2400" dirty="0" smtClean="0">
              <a:solidFill>
                <a:srgbClr val="37CBFF"/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20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Observatório  Dietrich </a:t>
            </a:r>
            <a:r>
              <a:rPr lang="pt-BR" sz="2000" dirty="0" err="1" smtClean="0">
                <a:solidFill>
                  <a:srgbClr val="37CBFF"/>
                </a:solidFill>
                <a:latin typeface="Century Gothic" panose="020B0502020202020204" pitchFamily="34" charset="0"/>
              </a:rPr>
              <a:t>Schiel</a:t>
            </a:r>
            <a:endParaRPr lang="pt-BR" sz="2000" dirty="0" smtClean="0">
              <a:solidFill>
                <a:srgbClr val="37CBFF"/>
              </a:solidFill>
              <a:latin typeface="Century Gothic" panose="020B0502020202020204" pitchFamily="34" charset="0"/>
            </a:endParaRPr>
          </a:p>
          <a:p>
            <a:pPr algn="l"/>
            <a:r>
              <a:rPr lang="pt-BR" sz="20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/CDCC/USP</a:t>
            </a:r>
            <a:endParaRPr lang="pt-BR" sz="2000" dirty="0" smtClean="0">
              <a:solidFill>
                <a:srgbClr val="37CBFF"/>
              </a:solidFill>
              <a:latin typeface="Century Gothic" panose="020B0502020202020204" pitchFamily="34" charset="0"/>
            </a:endParaRP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80529" y="260648"/>
            <a:ext cx="9143999" cy="1062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5455" tIns="42727" rIns="85455" bIns="42727" numCol="1" anchor="t" anchorCtr="0" compatLnSpc="1">
            <a:spAutoFit/>
          </a:bodyPr>
          <a:lstStyle/>
          <a:p>
            <a:pPr defTabSz="854075"/>
            <a:r>
              <a:rPr lang="pt-BR" sz="3200" dirty="0" smtClean="0">
                <a:ln w="9525">
                  <a:noFill/>
                </a:ln>
                <a:solidFill>
                  <a:srgbClr val="37CB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Minicurso </a:t>
            </a:r>
            <a:endParaRPr lang="pt-BR" sz="3200" dirty="0" smtClean="0">
              <a:ln w="9525">
                <a:noFill/>
              </a:ln>
              <a:solidFill>
                <a:srgbClr val="37CBFF"/>
              </a:solidFill>
              <a:latin typeface="Century Gothic" panose="020B050202020202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defTabSz="854075"/>
            <a:r>
              <a:rPr lang="pt-BR" sz="3200" dirty="0" smtClean="0">
                <a:ln w="9525">
                  <a:noFill/>
                </a:ln>
                <a:solidFill>
                  <a:srgbClr val="37CB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introdutório</a:t>
            </a:r>
            <a:endParaRPr lang="pt-BR" sz="3200" dirty="0" smtClean="0">
              <a:ln w="9525">
                <a:noFill/>
              </a:ln>
              <a:solidFill>
                <a:srgbClr val="37CBFF"/>
              </a:solidFill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36513" y="5085184"/>
            <a:ext cx="9143999" cy="11942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5455" tIns="42727" rIns="85455" bIns="42727" numCol="1" anchor="t" anchorCtr="0" compatLnSpc="1">
            <a:spAutoFit/>
          </a:bodyPr>
          <a:lstStyle/>
          <a:p>
            <a:pPr defTabSz="854075"/>
            <a:r>
              <a:rPr lang="pt-BR" sz="7200" dirty="0" smtClean="0">
                <a:ln w="19050">
                  <a:noFill/>
                </a:ln>
                <a:solidFill>
                  <a:srgbClr val="37CB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Estações do Ano</a:t>
            </a:r>
            <a:endParaRPr lang="pt-BR" sz="7200" dirty="0" smtClean="0">
              <a:ln w="19050">
                <a:noFill/>
              </a:ln>
              <a:solidFill>
                <a:srgbClr val="37CBFF"/>
              </a:solidFill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  <p:pic>
        <p:nvPicPr>
          <p:cNvPr id="69" name="Picture 2" descr="C:\Users\ANDRE\Documents\1-OBSERVATÓRIO\1-ATIVIDADES\4-Minicursos\minicursos-2015\6-minicurso-Estacoes-do-Ano-seg-sem-not-2015\divulgacao\logo-do-curso.png"/>
          <p:cNvPicPr>
            <a:picLocks noChangeAspect="1" noChangeArrowheads="1"/>
          </p:cNvPicPr>
          <p:nvPr/>
        </p:nvPicPr>
        <p:blipFill>
          <a:blip r:embed="rId1" cstate="print"/>
          <a:srcRect l="21652" t="14990" r="13325" b="26649"/>
          <a:stretch>
            <a:fillRect/>
          </a:stretch>
        </p:blipFill>
        <p:spPr bwMode="auto">
          <a:xfrm>
            <a:off x="1331640" y="1988840"/>
            <a:ext cx="3456384" cy="3102262"/>
          </a:xfrm>
          <a:prstGeom prst="rect">
            <a:avLst/>
          </a:prstGeom>
          <a:noFill/>
        </p:spPr>
      </p:pic>
      <p:pic>
        <p:nvPicPr>
          <p:cNvPr id="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252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4624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Retângulo 71"/>
          <p:cNvSpPr/>
          <p:nvPr/>
        </p:nvSpPr>
        <p:spPr>
          <a:xfrm>
            <a:off x="5701362" y="1213302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Centro de Divulgação da Astronomia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44624"/>
            <a:ext cx="8712968" cy="6678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37CB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09 de junho, aula 2:</a:t>
            </a:r>
            <a:endParaRPr lang="pt-BR" sz="3600" b="0" dirty="0" smtClean="0">
              <a:solidFill>
                <a:srgbClr val="37CB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Repassada em elementos da Esfera Celeste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Solstícios e equinócios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O movimento aparente do Sol ao longo das estações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As constelações e as estações do ano 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44624"/>
            <a:ext cx="8712968" cy="6007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37CB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 de junho, aula 3:</a:t>
            </a:r>
            <a:endParaRPr lang="pt-BR" sz="3600" b="0" dirty="0" smtClean="0">
              <a:solidFill>
                <a:srgbClr val="37CB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Ângulo de incidência da luz do Sol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Visão geocêntrica das estações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Visão heliocêntrica das estações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44624"/>
            <a:ext cx="8712968" cy="3813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37CB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 de junho, aula 4:</a:t>
            </a:r>
            <a:endParaRPr lang="pt-BR" sz="3600" b="0" dirty="0" smtClean="0">
              <a:solidFill>
                <a:srgbClr val="37CB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600" b="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Miscelânea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pt-BR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" y="-173421"/>
            <a:ext cx="117293" cy="3627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15370" tIns="57685" rIns="115370" bIns="57685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" y="19461"/>
            <a:ext cx="117293" cy="36271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15370" tIns="57685" rIns="115370" bIns="57685" numCol="1" anchor="ctr" anchorCtr="0" compatLnSpc="1">
            <a:spAutoFit/>
          </a:bodyPr>
          <a:lstStyle/>
          <a:p>
            <a:endParaRPr lang="pt-BR"/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36513" y="2492896"/>
            <a:ext cx="9143999" cy="174828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5455" tIns="42727" rIns="85455" bIns="42727" numCol="1" anchor="t" anchorCtr="0" compatLnSpc="1">
            <a:spAutoFit/>
          </a:bodyPr>
          <a:lstStyle/>
          <a:p>
            <a:pPr defTabSz="854075"/>
            <a:r>
              <a:rPr lang="pt-BR" sz="5400" dirty="0" smtClean="0">
                <a:ln w="19050">
                  <a:noFill/>
                </a:ln>
                <a:solidFill>
                  <a:srgbClr val="37CBFF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Apresentação do minicurso</a:t>
            </a:r>
            <a:endParaRPr lang="pt-BR" sz="5400" dirty="0" smtClean="0">
              <a:ln w="19050">
                <a:noFill/>
              </a:ln>
              <a:solidFill>
                <a:srgbClr val="37CBFF"/>
              </a:solidFill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794462"/>
            <a:ext cx="7848872" cy="53245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Objetivo:</a:t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Aprofundar os conceitos relacionados com o ciclo das estações do ano, repassando os conceitos básicos vistos no curso de Introdução à Astronomia, abordando vários aspectos do fenômeno e buscando levar os alunos a uma compreensão abrangente, em especial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da conexão entre as duas perspectivas: estações do ano observadas a partir da superfície terrestre e a partir do espaço. </a:t>
            </a:r>
            <a:endParaRPr kumimoji="0" 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1836108"/>
            <a:ext cx="7848872" cy="360098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Público-alvo:</a:t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interessados em geral com idade igual ou superior a 14 anos. </a:t>
            </a:r>
            <a:b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b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663216"/>
            <a:ext cx="7848872" cy="5946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Duração e horário:</a:t>
            </a:r>
            <a:b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Quatro semanas 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(02 a 30 de junho de 2016); </a:t>
            </a:r>
            <a:r>
              <a:rPr lang="pt-BR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ATENÇÃO: </a:t>
            </a: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não haverá aula no dia 16 de junho (ponte de Corpus Christi)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  <a:sym typeface="+mn-ea"/>
              </a:rPr>
              <a:t>Carga horária de 08 horas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  <a:sym typeface="+mn-ea"/>
              </a:rPr>
            </a:b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  <a:sym typeface="+mn-ea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  <a:sym typeface="+mn-ea"/>
              </a:rPr>
              <a:t>Sempre às sextas-feiras, das 15h às 17h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  <a:sym typeface="+mn-ea"/>
              </a:rPr>
            </a:br>
            <a:br>
              <a:rPr lang="pt-BR" sz="2800" dirty="0" smtClean="0">
                <a:solidFill>
                  <a:srgbClr val="00C85A"/>
                </a:solidFill>
                <a:latin typeface="Century Gothic" panose="020B0502020202020204" pitchFamily="34" charset="0"/>
                <a:sym typeface="+mn-ea"/>
              </a:rPr>
            </a:b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568" y="764704"/>
            <a:ext cx="7848872" cy="44012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Ministrantes</a:t>
            </a:r>
            <a:b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André Luiz da Silva, astrofísico 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Jorge </a:t>
            </a:r>
            <a:r>
              <a:rPr lang="pt-BR" sz="2800" dirty="0" err="1" smtClean="0">
                <a:solidFill>
                  <a:srgbClr val="37CBFF"/>
                </a:solidFill>
                <a:latin typeface="Century Gothic" panose="020B0502020202020204" pitchFamily="34" charset="0"/>
              </a:rPr>
              <a:t>Hönel</a:t>
            </a: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, físico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ambos especialistas em laboratório do Observatório Dietrich </a:t>
            </a:r>
            <a:r>
              <a:rPr lang="pt-BR" sz="2800" dirty="0" err="1" smtClean="0">
                <a:solidFill>
                  <a:srgbClr val="37CBFF"/>
                </a:solidFill>
                <a:latin typeface="Century Gothic" panose="020B0502020202020204" pitchFamily="34" charset="0"/>
              </a:rPr>
              <a:t>Schiel</a:t>
            </a: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 – Setor de Astronomia do CDCC/USP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37CBFF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1638577"/>
            <a:ext cx="7848872" cy="39960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Certificado de participação:</a:t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Será concedido para os participantes 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  <a:t>que obtiverem 85% de presença (ou seja, precisa estar presente nas quatro aulas)</a:t>
            </a:r>
            <a:br>
              <a:rPr lang="pt-BR" sz="2800" dirty="0" smtClean="0">
                <a:solidFill>
                  <a:srgbClr val="37CBFF"/>
                </a:solidFill>
                <a:latin typeface="Century Gothic" panose="020B0502020202020204" pitchFamily="34" charset="0"/>
              </a:rPr>
            </a:br>
            <a:br>
              <a:rPr lang="pt-BR" sz="2400" dirty="0" smtClean="0">
                <a:solidFill>
                  <a:srgbClr val="00C85A"/>
                </a:solidFill>
                <a:latin typeface="Century Gothic" panose="020B0502020202020204" pitchFamily="34" charset="0"/>
              </a:rPr>
            </a:b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2420888"/>
            <a:ext cx="8640960" cy="3631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pt-BR" sz="5400" b="1" i="0" u="none" strike="noStrike" cap="none" normalizeH="0" baseline="0" dirty="0" smtClean="0">
                <a:ln>
                  <a:noFill/>
                </a:ln>
                <a:solidFill>
                  <a:srgbClr val="37CB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Programação do minicurso</a:t>
            </a:r>
            <a:br>
              <a:rPr kumimoji="0" lang="pt-BR" sz="5400" b="1" i="0" u="none" strike="noStrike" cap="none" normalizeH="0" baseline="0" dirty="0" smtClean="0">
                <a:ln>
                  <a:noFill/>
                </a:ln>
                <a:solidFill>
                  <a:srgbClr val="37CB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5400" b="0" i="0" u="none" strike="noStrike" cap="none" normalizeH="0" baseline="0" dirty="0" smtClean="0">
              <a:ln>
                <a:noFill/>
              </a:ln>
              <a:solidFill>
                <a:srgbClr val="37CBFF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lvl="0" algn="l"/>
            <a:br>
              <a:rPr lang="pt-BR" sz="2400" dirty="0" smtClean="0">
                <a:solidFill>
                  <a:srgbClr val="CAAF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pt-BR" sz="2400" dirty="0" smtClean="0">
                <a:solidFill>
                  <a:srgbClr val="CAAF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44624"/>
            <a:ext cx="8712968" cy="6678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37CB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02 de junho, aula 1:</a:t>
            </a:r>
            <a:endParaRPr lang="pt-BR" sz="3600" b="0" dirty="0" smtClean="0">
              <a:solidFill>
                <a:srgbClr val="37CB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Esfera Celeste, Pontos Cardeais, horizonte, medidas angulares no céu, Zênite, Nadir, Meridiano,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almucântares</a:t>
            </a: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Equador Celeste e Eclíptica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Sistemas de Coordenadas: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Altazimutal</a:t>
            </a: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Equatorial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Atividade prática com o software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Stellarium</a:t>
            </a:r>
            <a:endParaRPr lang="pt-BR" sz="32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0</TotalTime>
  <Words>1787</Words>
  <Application>WPS Presentation</Application>
  <PresentationFormat>Apresentação na tela (4:3)</PresentationFormat>
  <Paragraphs>77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Century Gothic</vt:lpstr>
      <vt:lpstr>Calibri</vt:lpstr>
      <vt:lpstr>Aharoni</vt:lpstr>
      <vt:lpstr>Microsoft YaHei</vt:lpstr>
      <vt:lpstr>Blank Presentation</vt:lpstr>
      <vt:lpstr>PowerPoint 演示文稿</vt:lpstr>
      <vt:lpstr>PowerPoint 演示文稿</vt:lpstr>
      <vt:lpstr>Aprofundar os conceitos relacionados com o ciclo das estações do ano, repassando os conceitos básicos vistos no curso de Introdução à Astronomia, abordando vários aspectos do fenômeno e buscando levar os alunos a uma compreensão abrangente, em especial da conexão entre as duas perspectivas: estações do ano observadas a partir da superfície terrestre e a partir do espaço. </vt:lpstr>
      <vt:lpstr> </vt:lpstr>
      <vt:lpstr>Quatro semanas  (02 a 30 de junho de 2016); ATENÇÃO: não haverá aula no dia 16 de junho (ponte de Corpus Christi)  Carga horária de 08 horas  Sempre às sextas-feiras, das 15h às 17h   </vt:lpstr>
      <vt:lpstr>André Luiz da Silva, astrofísico   Jorge Hönel, físico  ambos especialistas em laboratório do Observatório Dietrich Schiel – Setor de Astronomia do CDCC/USP</vt:lpstr>
      <vt:lpstr> </vt:lpstr>
      <vt:lpstr> 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558</cp:revision>
  <cp:lastPrinted>2000-05-01T12:23:00Z</cp:lastPrinted>
  <dcterms:created xsi:type="dcterms:W3CDTF">1995-06-17T23:31:00Z</dcterms:created>
  <dcterms:modified xsi:type="dcterms:W3CDTF">2017-05-31T14:09:01Z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1033-10.2.0.5845</vt:lpwstr>
  </property>
</Properties>
</file>