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61" r:id="rId2"/>
    <p:sldId id="950" r:id="rId3"/>
    <p:sldId id="978" r:id="rId4"/>
    <p:sldId id="979" r:id="rId5"/>
    <p:sldId id="980" r:id="rId6"/>
    <p:sldId id="981" r:id="rId7"/>
    <p:sldId id="983" r:id="rId8"/>
    <p:sldId id="984" r:id="rId9"/>
    <p:sldId id="985" r:id="rId10"/>
    <p:sldId id="986" r:id="rId11"/>
    <p:sldId id="992" r:id="rId12"/>
    <p:sldId id="987" r:id="rId13"/>
    <p:sldId id="988" r:id="rId14"/>
    <p:sldId id="965" r:id="rId15"/>
    <p:sldId id="993" r:id="rId16"/>
    <p:sldId id="917" r:id="rId17"/>
    <p:sldId id="994" r:id="rId18"/>
    <p:sldId id="989" r:id="rId19"/>
    <p:sldId id="990" r:id="rId20"/>
    <p:sldId id="991" r:id="rId21"/>
    <p:sldId id="964" r:id="rId22"/>
    <p:sldId id="975" r:id="rId23"/>
    <p:sldId id="976" r:id="rId24"/>
    <p:sldId id="974" r:id="rId25"/>
    <p:sldId id="977" r:id="rId26"/>
    <p:sldId id="918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4155" autoAdjust="0"/>
  </p:normalViewPr>
  <p:slideViewPr>
    <p:cSldViewPr>
      <p:cViewPr>
        <p:scale>
          <a:sx n="71" d="100"/>
          <a:sy n="71" d="100"/>
        </p:scale>
        <p:origin x="-1362" y="27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38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Full Moon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Date: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7 Dec 1992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During its flight, the Galileo spacecraft returned images of the Moon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Lua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não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é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tão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brilhante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parece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seu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albedo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ou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percentual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luz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refletida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é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apenas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7%.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Comparando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albedo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asfalto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recém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colocado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é de 4% e 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asfalto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velho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é de 12%,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Lua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tem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albedo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mais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semelhante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asfalto</a:t>
            </a:r>
            <a:r>
              <a:rPr lang="en-US" sz="1200" b="0" i="0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novo!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aeromoe.com/Moon_110612_0346M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92847" y="1886560"/>
            <a:ext cx="6021288" cy="3777577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http://www.aeromoe.com/lunar.html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09320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NASA/JPL</a:t>
            </a:r>
            <a:endParaRPr lang="pt-BR" sz="12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626" name="Picture 2" descr="Full Moon (click to enlarge)"/>
          <p:cNvPicPr>
            <a:picLocks noChangeAspect="1" noChangeArrowheads="1"/>
          </p:cNvPicPr>
          <p:nvPr/>
        </p:nvPicPr>
        <p:blipFill>
          <a:blip r:embed="rId3" cstate="print"/>
          <a:srcRect l="11230"/>
          <a:stretch>
            <a:fillRect/>
          </a:stretch>
        </p:blipFill>
        <p:spPr bwMode="auto">
          <a:xfrm rot="10800000">
            <a:off x="182176" y="144015"/>
            <a:ext cx="7558176" cy="6048672"/>
          </a:xfrm>
          <a:prstGeom prst="rect">
            <a:avLst/>
          </a:prstGeom>
          <a:noFill/>
        </p:spPr>
      </p:pic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067800" y="6593159"/>
            <a:ext cx="76200" cy="76200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520" y="350747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Cratera  </a:t>
            </a: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64288" y="1297884"/>
            <a:ext cx="1512168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Cratera 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Copernicus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48264" y="3879139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Imbrium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92280" y="2348880"/>
            <a:ext cx="1728192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Oceanus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Procellarum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512" y="2522020"/>
            <a:ext cx="108012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Crisium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55576" y="5751347"/>
            <a:ext cx="2088232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Serenitatis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4752527"/>
            <a:ext cx="1727176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Tranquilitatis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1585916"/>
            <a:ext cx="169168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Foecunditatis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79512" y="865836"/>
            <a:ext cx="1188640" cy="64633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Nectatis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1" name="Conector de seta reta 20"/>
          <p:cNvCxnSpPr>
            <a:stCxn id="18" idx="3"/>
          </p:cNvCxnSpPr>
          <p:nvPr/>
        </p:nvCxnSpPr>
        <p:spPr bwMode="auto">
          <a:xfrm>
            <a:off x="1691680" y="1909082"/>
            <a:ext cx="792088" cy="6111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22" name="Conector de seta reta 21"/>
          <p:cNvCxnSpPr>
            <a:stCxn id="11" idx="2"/>
          </p:cNvCxnSpPr>
          <p:nvPr/>
        </p:nvCxnSpPr>
        <p:spPr bwMode="auto">
          <a:xfrm flipH="1">
            <a:off x="5868144" y="1944215"/>
            <a:ext cx="2052228" cy="11521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24" name="Conector de seta reta 23"/>
          <p:cNvCxnSpPr>
            <a:stCxn id="14" idx="2"/>
          </p:cNvCxnSpPr>
          <p:nvPr/>
        </p:nvCxnSpPr>
        <p:spPr bwMode="auto">
          <a:xfrm flipH="1">
            <a:off x="6948264" y="2995211"/>
            <a:ext cx="1008112" cy="677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0" name="Conector de seta reta 29"/>
          <p:cNvCxnSpPr/>
          <p:nvPr/>
        </p:nvCxnSpPr>
        <p:spPr bwMode="auto">
          <a:xfrm flipH="1">
            <a:off x="5436096" y="4077071"/>
            <a:ext cx="1512168" cy="9939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2" name="Conector de seta reta 31"/>
          <p:cNvCxnSpPr>
            <a:stCxn id="17" idx="0"/>
          </p:cNvCxnSpPr>
          <p:nvPr/>
        </p:nvCxnSpPr>
        <p:spPr bwMode="auto">
          <a:xfrm flipV="1">
            <a:off x="863588" y="3024336"/>
            <a:ext cx="2628292" cy="172819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4" name="Conector de seta reta 33"/>
          <p:cNvCxnSpPr/>
          <p:nvPr/>
        </p:nvCxnSpPr>
        <p:spPr bwMode="auto">
          <a:xfrm>
            <a:off x="1187624" y="2852935"/>
            <a:ext cx="1080120" cy="74746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37" name="Conector de seta reta 36"/>
          <p:cNvCxnSpPr/>
          <p:nvPr/>
        </p:nvCxnSpPr>
        <p:spPr bwMode="auto">
          <a:xfrm flipV="1">
            <a:off x="1835696" y="3888431"/>
            <a:ext cx="2160240" cy="177281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49" name="Conector de seta reta 48"/>
          <p:cNvCxnSpPr>
            <a:stCxn id="9" idx="3"/>
          </p:cNvCxnSpPr>
          <p:nvPr/>
        </p:nvCxnSpPr>
        <p:spPr bwMode="auto">
          <a:xfrm>
            <a:off x="2195736" y="535413"/>
            <a:ext cx="3024336" cy="1846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54" name="Conector de seta reta 53"/>
          <p:cNvCxnSpPr>
            <a:stCxn id="19" idx="3"/>
          </p:cNvCxnSpPr>
          <p:nvPr/>
        </p:nvCxnSpPr>
        <p:spPr bwMode="auto">
          <a:xfrm>
            <a:off x="1368152" y="1189002"/>
            <a:ext cx="1835696" cy="6111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7062312" y="5013175"/>
            <a:ext cx="1902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Cratera  Platão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40" name="Conector de seta reta 39"/>
          <p:cNvCxnSpPr>
            <a:stCxn id="39" idx="1"/>
          </p:cNvCxnSpPr>
          <p:nvPr/>
        </p:nvCxnSpPr>
        <p:spPr bwMode="auto">
          <a:xfrm flipH="1" flipV="1">
            <a:off x="5010592" y="5040559"/>
            <a:ext cx="2051720" cy="15728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cxnSp>
        <p:nvCxnSpPr>
          <p:cNvPr id="46" name="Conector de seta reta 45"/>
          <p:cNvCxnSpPr>
            <a:stCxn id="47" idx="1"/>
          </p:cNvCxnSpPr>
          <p:nvPr/>
        </p:nvCxnSpPr>
        <p:spPr bwMode="auto">
          <a:xfrm flipH="1">
            <a:off x="5652120" y="751437"/>
            <a:ext cx="1368152" cy="83273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20272" y="566771"/>
            <a:ext cx="194421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Mare</a:t>
            </a:r>
            <a:r>
              <a:rPr lang="pt-BR" sz="1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Nubium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9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25964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Century Gothic" pitchFamily="34" charset="0"/>
              </a:rPr>
              <a:t>Lua</a:t>
            </a:r>
          </a:p>
          <a:p>
            <a:r>
              <a:rPr lang="pt-BR" dirty="0">
                <a:solidFill>
                  <a:srgbClr val="FFFF00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6" y="285728"/>
            <a:ext cx="2249489" cy="1924050"/>
            <a:chOff x="2239" y="192"/>
            <a:chExt cx="1417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800469" y="4643446"/>
            <a:ext cx="1339851" cy="2076450"/>
            <a:chOff x="2397" y="2976"/>
            <a:chExt cx="844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397" y="2976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293096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395536" y="188640"/>
            <a:ext cx="201622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rgbClr val="57D3FF"/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453336"/>
            <a:ext cx="5436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Roberto 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, com  adaptações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04864"/>
            <a:ext cx="5000625" cy="1652761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4" y="3000374"/>
            <a:ext cx="5000625" cy="1652761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20"/>
            <a:ext cx="6120680" cy="48133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faz um “C” (para quem está no hemisfério sul)</a:t>
            </a:r>
            <a:r>
              <a:rPr lang="pt-BR" sz="4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“D” (para quem está no hemisfério sul)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tarde da noite/ de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Quantas e quais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Fases da Lua: simulador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bright="27000"/>
          </a:blip>
          <a:srcRect/>
          <a:stretch>
            <a:fillRect/>
          </a:stretch>
        </p:blipFill>
        <p:spPr bwMode="auto">
          <a:xfrm>
            <a:off x="3419872" y="2349160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Universidade de Nebraska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da Lua: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Azul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/>
                <a:gridCol w="555490"/>
                <a:gridCol w="555490"/>
                <a:gridCol w="555490"/>
                <a:gridCol w="555490"/>
                <a:gridCol w="555490"/>
                <a:gridCol w="555490"/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JULHO - 2015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solidFill>
                          <a:srgbClr val="FF0000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0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406068" y="5589240"/>
            <a:ext cx="750108" cy="806680"/>
            <a:chOff x="1738020" y="6696944"/>
            <a:chExt cx="750108" cy="806680"/>
          </a:xfrm>
        </p:grpSpPr>
        <p:grpSp>
          <p:nvGrpSpPr>
            <p:cNvPr id="24" name="Grupo 70"/>
            <p:cNvGrpSpPr/>
            <p:nvPr/>
          </p:nvGrpSpPr>
          <p:grpSpPr>
            <a:xfrm>
              <a:off x="1944316" y="6696944"/>
              <a:ext cx="543812" cy="604490"/>
              <a:chOff x="5760740" y="6840960"/>
              <a:chExt cx="543812" cy="604490"/>
            </a:xfrm>
          </p:grpSpPr>
          <p:grpSp>
            <p:nvGrpSpPr>
              <p:cNvPr id="26" name="Group 5"/>
              <p:cNvGrpSpPr>
                <a:grpSpLocks noChangeAspect="1"/>
              </p:cNvGrpSpPr>
              <p:nvPr/>
            </p:nvGrpSpPr>
            <p:grpSpPr bwMode="auto">
              <a:xfrm>
                <a:off x="5760740" y="6840960"/>
                <a:ext cx="184712" cy="367826"/>
                <a:chOff x="1259" y="5604"/>
                <a:chExt cx="142" cy="283"/>
              </a:xfrm>
            </p:grpSpPr>
            <p:sp>
              <p:nvSpPr>
                <p:cNvPr id="28" name="Arc 6"/>
                <p:cNvSpPr>
                  <a:spLocks/>
                </p:cNvSpPr>
                <p:nvPr/>
              </p:nvSpPr>
              <p:spPr bwMode="auto">
                <a:xfrm rot="5400000">
                  <a:off x="1188" y="5675"/>
                  <a:ext cx="283" cy="14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2 w 43200"/>
                    <a:gd name="T1" fmla="*/ 22768 h 22768"/>
                    <a:gd name="T2" fmla="*/ 43200 w 43200"/>
                    <a:gd name="T3" fmla="*/ 21600 h 22768"/>
                    <a:gd name="T4" fmla="*/ 21600 w 43200"/>
                    <a:gd name="T5" fmla="*/ 21600 h 22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768" fill="none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768" stroke="0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9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1267" y="5604"/>
                  <a:ext cx="0" cy="28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811538" y="7106896"/>
                <a:ext cx="4930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eorgia" pitchFamily="18" charset="0"/>
                    <a:cs typeface="Arial" pitchFamily="34" charset="0"/>
                  </a:rPr>
                  <a:t>E</a:t>
                </a:r>
                <a:endParaRPr kumimoji="0" 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8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156176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15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876256" y="5593333"/>
            <a:ext cx="667527" cy="824823"/>
            <a:chOff x="3600500" y="6683954"/>
            <a:chExt cx="667527" cy="824823"/>
          </a:xfrm>
        </p:grpSpPr>
        <p:grpSp>
          <p:nvGrpSpPr>
            <p:cNvPr id="34" name="Grupo 69"/>
            <p:cNvGrpSpPr/>
            <p:nvPr/>
          </p:nvGrpSpPr>
          <p:grpSpPr>
            <a:xfrm>
              <a:off x="3600500" y="6683954"/>
              <a:ext cx="493014" cy="589427"/>
              <a:chOff x="4979694" y="6827970"/>
              <a:chExt cx="493014" cy="589427"/>
            </a:xfrm>
          </p:grpSpPr>
          <p:grpSp>
            <p:nvGrpSpPr>
              <p:cNvPr id="36" name="Group 8"/>
              <p:cNvGrpSpPr>
                <a:grpSpLocks noChangeAspect="1"/>
              </p:cNvGrpSpPr>
              <p:nvPr/>
            </p:nvGrpSpPr>
            <p:grpSpPr bwMode="auto">
              <a:xfrm rot="10800000">
                <a:off x="5256684" y="6827970"/>
                <a:ext cx="184712" cy="380823"/>
                <a:chOff x="1259" y="5604"/>
                <a:chExt cx="142" cy="293"/>
              </a:xfrm>
            </p:grpSpPr>
            <p:sp>
              <p:nvSpPr>
                <p:cNvPr id="38" name="Arc 9"/>
                <p:cNvSpPr>
                  <a:spLocks/>
                </p:cNvSpPr>
                <p:nvPr/>
              </p:nvSpPr>
              <p:spPr bwMode="auto">
                <a:xfrm rot="5400000">
                  <a:off x="1188" y="5685"/>
                  <a:ext cx="283" cy="14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2 w 43200"/>
                    <a:gd name="T1" fmla="*/ 22768 h 22768"/>
                    <a:gd name="T2" fmla="*/ 43200 w 43200"/>
                    <a:gd name="T3" fmla="*/ 21600 h 22768"/>
                    <a:gd name="T4" fmla="*/ 21600 w 43200"/>
                    <a:gd name="T5" fmla="*/ 21600 h 22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768" fill="none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768" stroke="0" extrusionOk="0">
                      <a:moveTo>
                        <a:pt x="31" y="22768"/>
                      </a:moveTo>
                      <a:cubicBezTo>
                        <a:pt x="10" y="22379"/>
                        <a:pt x="0" y="2198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1266" y="5604"/>
                  <a:ext cx="0" cy="28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4979694" y="7078843"/>
                <a:ext cx="4930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eorgia" pitchFamily="18" charset="0"/>
                    <a:cs typeface="Arial" pitchFamily="34" charset="0"/>
                  </a:rPr>
                  <a:t>W</a:t>
                </a:r>
                <a:endParaRPr kumimoji="0" lang="pt-BR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852936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924374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210124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FF0000"/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210124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FF0000"/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217" y="1340768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659" y="4437112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219" y="4437112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40768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2297653" y="270892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5148064" y="2751311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2108627" y="5661248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5580112" y="5703639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1" y="1500188"/>
            <a:ext cx="6624736" cy="4000500"/>
          </a:xfrm>
        </p:spPr>
        <p:txBody>
          <a:bodyPr/>
          <a:lstStyle/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Podemos definir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quatro </a:t>
            </a:r>
            <a:r>
              <a:rPr lang="pt-BR" sz="4000" b="0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</a:t>
            </a:r>
            <a:r>
              <a:rPr lang="pt-BR" sz="4000" b="0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principais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698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63688" y="980728"/>
            <a:ext cx="3371850" cy="5629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740000">
            <a:off x="1599570" y="805343"/>
            <a:ext cx="6000750" cy="6000750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7510</TotalTime>
  <Words>511</Words>
  <Application>Microsoft Office PowerPoint</Application>
  <PresentationFormat>Apresentação na tela (4:3)</PresentationFormat>
  <Paragraphs>203</Paragraphs>
  <Slides>26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Quantas e quais  fases a Lua tem?</vt:lpstr>
      <vt:lpstr>Slide 3</vt:lpstr>
      <vt:lpstr>Slide 4</vt:lpstr>
      <vt:lpstr>As “caras” das fases principais</vt:lpstr>
      <vt:lpstr>Lua Nova</vt:lpstr>
      <vt:lpstr>Slide 7</vt:lpstr>
      <vt:lpstr>Lua Quarto Crescente</vt:lpstr>
      <vt:lpstr>Lua Cheia</vt:lpstr>
      <vt:lpstr>Lua Quarto Minguante</vt:lpstr>
      <vt:lpstr>Slide 11</vt:lpstr>
      <vt:lpstr>E as outras fases?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Fases da Lua: simulador </vt:lpstr>
      <vt:lpstr>Slide 22</vt:lpstr>
      <vt:lpstr>A Luz Cinérea</vt:lpstr>
      <vt:lpstr>“Superlua”</vt:lpstr>
      <vt:lpstr>Lua Azul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443</cp:revision>
  <cp:lastPrinted>2000-05-01T12:23:36Z</cp:lastPrinted>
  <dcterms:created xsi:type="dcterms:W3CDTF">1995-06-17T23:31:02Z</dcterms:created>
  <dcterms:modified xsi:type="dcterms:W3CDTF">2017-03-17T13:13:38Z</dcterms:modified>
</cp:coreProperties>
</file>