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961" r:id="rId2"/>
    <p:sldId id="927" r:id="rId3"/>
    <p:sldId id="978" r:id="rId4"/>
    <p:sldId id="979" r:id="rId5"/>
    <p:sldId id="980" r:id="rId6"/>
    <p:sldId id="977" r:id="rId7"/>
    <p:sldId id="976" r:id="rId8"/>
    <p:sldId id="981" r:id="rId9"/>
    <p:sldId id="982" r:id="rId10"/>
  </p:sldIdLst>
  <p:sldSz cx="9144000" cy="6858000" type="screen4x3"/>
  <p:notesSz cx="6858000" cy="8686800"/>
  <p:defaultTextStyle>
    <a:defPPr>
      <a:defRPr lang="pt-BR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rgbClr val="FF0066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rgbClr val="FF0066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rgbClr val="FF0066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rgbClr val="FF0066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85A"/>
    <a:srgbClr val="FFFFCC"/>
    <a:srgbClr val="000066"/>
    <a:srgbClr val="0066FF"/>
    <a:srgbClr val="00CC99"/>
    <a:srgbClr val="143C2B"/>
    <a:srgbClr val="005392"/>
    <a:srgbClr val="0000FF"/>
    <a:srgbClr val="EE88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67" autoAdjust="0"/>
    <p:restoredTop sz="86377" autoAdjust="0"/>
  </p:normalViewPr>
  <p:slideViewPr>
    <p:cSldViewPr>
      <p:cViewPr>
        <p:scale>
          <a:sx n="100" d="100"/>
          <a:sy n="100" d="100"/>
        </p:scale>
        <p:origin x="-252" y="666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42" y="40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39" y="863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CFA652CD-3B31-4DA3-A018-E4E32F35A5A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657225"/>
            <a:ext cx="4330700" cy="3244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125913"/>
            <a:ext cx="5029200" cy="391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4C27E86-A91C-48BC-BC6F-3157D93EDA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E9EFDE-3931-4916-A185-632897AC7FC4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1190625" y="835025"/>
            <a:ext cx="4476750" cy="30067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132263"/>
            <a:ext cx="4735512" cy="3333750"/>
          </a:xfrm>
          <a:noFill/>
          <a:ln/>
        </p:spPr>
        <p:txBody>
          <a:bodyPr wrap="none" anchor="ctr"/>
          <a:lstStyle/>
          <a:p>
            <a:r>
              <a:rPr lang="pt-BR" dirty="0" smtClean="0"/>
              <a:t>Fonte da imagem: http://www.superbwallpapers.com/space/green-nebula-22094/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43F6D-B3BC-43C7-9F61-0D3E4270499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55AC8-A920-4769-B1A2-5912854039D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7A315-CC19-44C3-8593-18B8EBEC57D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B8734-B6FD-4E2E-86CF-4B48DF8D703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31C9D-6521-4E9E-9867-0D56DF9C17A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2774E-4E5F-42E4-9C2D-D1ED87FE5F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47BA4-A96F-4A96-AB57-9474F243713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8D6FD-40CF-4EB0-807D-3CD31BDC69B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E96D3-7929-4008-98A5-E4F536520FE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1A674-F612-46AE-A196-8603CB9EACB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229ED-2D68-4DDB-BE4F-5D3D651D7D6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6C6CC0E-1808-46ED-B6CB-D709E7537B0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aula-1-Links-com-material-de-estudo.pdf" TargetMode="External"/><Relationship Id="rId2" Type="http://schemas.openxmlformats.org/officeDocument/2006/relationships/hyperlink" Target="http://www.cdcc.usp.br/cda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aula-1-teclas-de-atalho-Stellarium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AutoShape 9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386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7" name="AutoShape 11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386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8" name="AutoShape 13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386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016" y="66528"/>
            <a:ext cx="2699792" cy="144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44624"/>
            <a:ext cx="152382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tângulo 10"/>
          <p:cNvSpPr/>
          <p:nvPr/>
        </p:nvSpPr>
        <p:spPr>
          <a:xfrm>
            <a:off x="5701362" y="1213302"/>
            <a:ext cx="405521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050" b="1" dirty="0" smtClean="0">
                <a:solidFill>
                  <a:schemeClr val="bg1"/>
                </a:solidFill>
                <a:latin typeface="Century Gothic" pitchFamily="34" charset="0"/>
              </a:rPr>
              <a:t>Centro de Divulgação da Astronomia</a:t>
            </a:r>
          </a:p>
          <a:p>
            <a:pPr algn="ctr"/>
            <a:r>
              <a:rPr lang="pt-BR" sz="1050" b="1" dirty="0" smtClean="0">
                <a:solidFill>
                  <a:schemeClr val="bg1"/>
                </a:solidFill>
                <a:latin typeface="Century Gothic" pitchFamily="34" charset="0"/>
              </a:rPr>
              <a:t>Observatório Dietrich </a:t>
            </a:r>
            <a:r>
              <a:rPr lang="pt-BR" sz="1050" b="1" dirty="0" err="1" smtClean="0">
                <a:solidFill>
                  <a:schemeClr val="bg1"/>
                </a:solidFill>
                <a:latin typeface="Century Gothic" pitchFamily="34" charset="0"/>
              </a:rPr>
              <a:t>Schiel</a:t>
            </a:r>
            <a:endParaRPr lang="pt-BR" sz="1050" b="1" dirty="0" smtClean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5652120" y="5212357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00C85A"/>
                </a:solidFill>
                <a:latin typeface="Century Gothic" pitchFamily="34" charset="0"/>
              </a:rPr>
              <a:t>André Luiz da Silva</a:t>
            </a:r>
          </a:p>
          <a:p>
            <a:pPr algn="l"/>
            <a:r>
              <a:rPr lang="pt-BR" sz="1400" dirty="0" smtClean="0">
                <a:solidFill>
                  <a:srgbClr val="00C85A"/>
                </a:solidFill>
                <a:latin typeface="Century Gothic" pitchFamily="34" charset="0"/>
              </a:rPr>
              <a:t>Observatório  Dietrich </a:t>
            </a:r>
            <a:r>
              <a:rPr lang="pt-BR" sz="1400" dirty="0" err="1" smtClean="0">
                <a:solidFill>
                  <a:srgbClr val="00C85A"/>
                </a:solidFill>
                <a:latin typeface="Century Gothic" pitchFamily="34" charset="0"/>
              </a:rPr>
              <a:t>Schiel</a:t>
            </a:r>
            <a:endParaRPr lang="pt-BR" sz="1400" dirty="0" smtClean="0">
              <a:solidFill>
                <a:srgbClr val="00C85A"/>
              </a:solidFill>
              <a:latin typeface="Century Gothic" pitchFamily="34" charset="0"/>
            </a:endParaRPr>
          </a:p>
          <a:p>
            <a:pPr algn="l"/>
            <a:r>
              <a:rPr lang="pt-BR" sz="1400" dirty="0" smtClean="0">
                <a:solidFill>
                  <a:srgbClr val="00C85A"/>
                </a:solidFill>
                <a:latin typeface="Century Gothic" pitchFamily="34" charset="0"/>
              </a:rPr>
              <a:t>/CDCC/USP</a:t>
            </a:r>
          </a:p>
          <a:p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1" y="-173421"/>
            <a:ext cx="117293" cy="36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5370" tIns="57685" rIns="115370" bIns="57685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1" y="19461"/>
            <a:ext cx="117293" cy="36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5370" tIns="57685" rIns="115370" bIns="57685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8" name="Subtítulo 3"/>
          <p:cNvSpPr txBox="1">
            <a:spLocks/>
          </p:cNvSpPr>
          <p:nvPr/>
        </p:nvSpPr>
        <p:spPr bwMode="auto">
          <a:xfrm>
            <a:off x="0" y="1628800"/>
            <a:ext cx="9144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66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pt-BR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C85A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Apresentação do minicurso</a:t>
            </a:r>
          </a:p>
          <a:p>
            <a:pPr marL="0" marR="0" lvl="0" indent="0" algn="ctr" defTabSz="115369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66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pt-BR" sz="3600" b="1" i="0" u="none" strike="noStrike" kern="0" cap="none" spc="0" normalizeH="0" baseline="0" noProof="0" dirty="0" smtClean="0">
                <a:ln w="34925">
                  <a:noFill/>
                </a:ln>
                <a:solidFill>
                  <a:srgbClr val="00C85A"/>
                </a:solidFill>
                <a:effectLst/>
                <a:uLnTx/>
                <a:uFillTx/>
                <a:latin typeface="Century Gothic" pitchFamily="34" charset="0"/>
                <a:ea typeface="Calibri" pitchFamily="34" charset="0"/>
                <a:cs typeface="Aharoni" pitchFamily="2" charset="-79"/>
              </a:rPr>
              <a:t>Introdução à Astronomia</a:t>
            </a:r>
            <a:endParaRPr kumimoji="0" lang="pt-BR" sz="3600" b="1" i="0" u="none" strike="noStrike" kern="0" cap="none" spc="0" normalizeH="0" baseline="0" noProof="0" dirty="0" smtClean="0">
              <a:ln w="34925">
                <a:noFill/>
              </a:ln>
              <a:solidFill>
                <a:srgbClr val="00C85A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026" name="Picture 2" descr="C:\Users\CDA\Downloads\fig-face-inscr-abertas.png"/>
          <p:cNvPicPr>
            <a:picLocks noChangeAspect="1" noChangeArrowheads="1"/>
          </p:cNvPicPr>
          <p:nvPr/>
        </p:nvPicPr>
        <p:blipFill>
          <a:blip r:embed="rId5" cstate="print"/>
          <a:srcRect l="333" t="333"/>
          <a:stretch>
            <a:fillRect/>
          </a:stretch>
        </p:blipFill>
        <p:spPr bwMode="auto">
          <a:xfrm>
            <a:off x="1918745" y="2863977"/>
            <a:ext cx="3301327" cy="330132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404664"/>
            <a:ext cx="78488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Objetivo: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395536" y="1906954"/>
            <a:ext cx="84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pt-BR" sz="2800" dirty="0" smtClean="0">
                <a:solidFill>
                  <a:srgbClr val="00C85A"/>
                </a:solidFill>
                <a:latin typeface="Century Gothic" pitchFamily="34" charset="0"/>
              </a:rPr>
              <a:t> introduzir conceitos básicos de Astronomia para o público interessado, sem formação prévia sobre o assunto, por meio de:</a:t>
            </a:r>
          </a:p>
          <a:p>
            <a:pPr algn="l"/>
            <a:endParaRPr lang="pt-BR" sz="2800" dirty="0" smtClean="0">
              <a:solidFill>
                <a:srgbClr val="00C85A"/>
              </a:solidFill>
              <a:latin typeface="Century Gothic" pitchFamily="34" charset="0"/>
            </a:endParaRPr>
          </a:p>
          <a:p>
            <a:pPr lvl="1" algn="l">
              <a:buFont typeface="Arial" pitchFamily="34" charset="0"/>
              <a:buChar char="•"/>
            </a:pPr>
            <a:r>
              <a:rPr lang="pt-BR" sz="2800" dirty="0" smtClean="0">
                <a:solidFill>
                  <a:srgbClr val="00C85A"/>
                </a:solidFill>
                <a:latin typeface="Century Gothic" pitchFamily="34" charset="0"/>
              </a:rPr>
              <a:t> aulas presenciais com recursos multimídia</a:t>
            </a:r>
          </a:p>
          <a:p>
            <a:pPr lvl="1" algn="l">
              <a:buFont typeface="Arial" pitchFamily="34" charset="0"/>
              <a:buChar char="•"/>
            </a:pPr>
            <a:endParaRPr lang="pt-BR" sz="2800" dirty="0" smtClean="0">
              <a:solidFill>
                <a:srgbClr val="00C85A"/>
              </a:solidFill>
              <a:latin typeface="Century Gothic" pitchFamily="34" charset="0"/>
            </a:endParaRPr>
          </a:p>
          <a:p>
            <a:pPr lvl="1" algn="l">
              <a:buFont typeface="Arial" pitchFamily="34" charset="0"/>
              <a:buChar char="•"/>
            </a:pPr>
            <a:r>
              <a:rPr lang="pt-BR" sz="2800" dirty="0" smtClean="0">
                <a:solidFill>
                  <a:srgbClr val="00C85A"/>
                </a:solidFill>
                <a:latin typeface="Century Gothic" pitchFamily="34" charset="0"/>
              </a:rPr>
              <a:t> atividades práticas de observação do céu</a:t>
            </a:r>
          </a:p>
          <a:p>
            <a:pPr lvl="1" algn="l">
              <a:buFont typeface="Arial" pitchFamily="34" charset="0"/>
              <a:buChar char="•"/>
            </a:pPr>
            <a:endParaRPr lang="pt-BR" sz="2800" dirty="0" smtClean="0">
              <a:solidFill>
                <a:srgbClr val="00C85A"/>
              </a:solidFill>
              <a:latin typeface="Century Gothic" pitchFamily="34" charset="0"/>
            </a:endParaRPr>
          </a:p>
          <a:p>
            <a:pPr lvl="1" algn="l">
              <a:buFont typeface="Arial" pitchFamily="34" charset="0"/>
              <a:buChar char="•"/>
            </a:pPr>
            <a:r>
              <a:rPr lang="pt-BR" sz="2800" dirty="0" smtClean="0">
                <a:solidFill>
                  <a:srgbClr val="00C85A"/>
                </a:solidFill>
                <a:latin typeface="Century Gothic" pitchFamily="34" charset="0"/>
              </a:rPr>
              <a:t> e manuseio de telescópios</a:t>
            </a:r>
            <a:endParaRPr lang="pt-BR" sz="28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1836108"/>
            <a:ext cx="7848872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Público-alvo: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</a:b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rgbClr val="00C85A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algn="l"/>
            <a:r>
              <a:rPr lang="pt-BR" sz="2800" dirty="0" smtClean="0">
                <a:solidFill>
                  <a:srgbClr val="00C85A"/>
                </a:solidFill>
                <a:latin typeface="Century Gothic" pitchFamily="34" charset="0"/>
              </a:rPr>
              <a:t>interessados em geral com idade igual ou superior a 14 anos. </a:t>
            </a:r>
            <a:br>
              <a:rPr lang="pt-BR" sz="2800" dirty="0" smtClean="0">
                <a:solidFill>
                  <a:srgbClr val="00C85A"/>
                </a:solidFill>
                <a:latin typeface="Century Gothic" pitchFamily="34" charset="0"/>
              </a:rPr>
            </a:br>
            <a:r>
              <a:rPr lang="pt-BR" sz="2400" dirty="0" smtClean="0">
                <a:solidFill>
                  <a:srgbClr val="00C85A"/>
                </a:solidFill>
                <a:latin typeface="Century Gothic" pitchFamily="34" charset="0"/>
              </a:rPr>
              <a:t/>
            </a:r>
            <a:br>
              <a:rPr lang="pt-BR" sz="2400" dirty="0" smtClean="0">
                <a:solidFill>
                  <a:srgbClr val="00C85A"/>
                </a:solidFill>
                <a:latin typeface="Century Gothic" pitchFamily="34" charset="0"/>
              </a:rPr>
            </a:b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</a:b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</a:b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539552" y="-315416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Duração e horário: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rgbClr val="00C85A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7560840" cy="3888432"/>
          </a:xfrm>
        </p:spPr>
        <p:txBody>
          <a:bodyPr/>
          <a:lstStyle/>
          <a:p>
            <a:pPr algn="l">
              <a:buClr>
                <a:srgbClr val="00B050"/>
              </a:buClr>
              <a:buFont typeface="Wingdings" pitchFamily="2" charset="2"/>
              <a:buChar char="v"/>
            </a:pPr>
            <a:r>
              <a:rPr lang="pt-BR" sz="2800" dirty="0" smtClean="0">
                <a:solidFill>
                  <a:srgbClr val="00C85A"/>
                </a:solidFill>
                <a:latin typeface="Century Gothic" pitchFamily="34" charset="0"/>
              </a:rPr>
              <a:t> Oito semanas </a:t>
            </a:r>
            <a:br>
              <a:rPr lang="pt-BR" sz="2800" dirty="0" smtClean="0">
                <a:solidFill>
                  <a:srgbClr val="00C85A"/>
                </a:solidFill>
                <a:latin typeface="Century Gothic" pitchFamily="34" charset="0"/>
              </a:rPr>
            </a:br>
            <a:r>
              <a:rPr lang="pt-BR" sz="2800" dirty="0" smtClean="0">
                <a:solidFill>
                  <a:srgbClr val="00C85A"/>
                </a:solidFill>
                <a:latin typeface="Century Gothic" pitchFamily="34" charset="0"/>
              </a:rPr>
              <a:t>(03 de março a 05 de maio - 2017)</a:t>
            </a:r>
          </a:p>
          <a:p>
            <a:pPr algn="l">
              <a:buClr>
                <a:srgbClr val="00B050"/>
              </a:buClr>
            </a:pPr>
            <a:endParaRPr lang="pt-BR" sz="2800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pPr algn="l">
              <a:buClr>
                <a:srgbClr val="00B050"/>
              </a:buClr>
              <a:buFont typeface="Wingdings" pitchFamily="2" charset="2"/>
              <a:buChar char="v"/>
            </a:pPr>
            <a:r>
              <a:rPr lang="pt-BR" sz="2800" dirty="0" smtClean="0">
                <a:solidFill>
                  <a:srgbClr val="00C85A"/>
                </a:solidFill>
                <a:latin typeface="Century Gothic" pitchFamily="34" charset="0"/>
              </a:rPr>
              <a:t> Carga horária de 16 horas</a:t>
            </a:r>
          </a:p>
          <a:p>
            <a:pPr algn="l">
              <a:buClr>
                <a:srgbClr val="00B050"/>
              </a:buClr>
              <a:buFont typeface="Wingdings" pitchFamily="2" charset="2"/>
              <a:buChar char="v"/>
            </a:pPr>
            <a:endParaRPr lang="pt-BR" sz="2800" dirty="0" smtClean="0">
              <a:solidFill>
                <a:srgbClr val="00C85A"/>
              </a:solidFill>
              <a:latin typeface="Century Gothic" pitchFamily="34" charset="0"/>
            </a:endParaRPr>
          </a:p>
          <a:p>
            <a:pPr algn="l">
              <a:buClr>
                <a:srgbClr val="00B050"/>
              </a:buClr>
              <a:buFont typeface="Wingdings" pitchFamily="2" charset="2"/>
              <a:buChar char="v"/>
            </a:pPr>
            <a:r>
              <a:rPr lang="pt-BR" sz="2800" dirty="0" smtClean="0">
                <a:solidFill>
                  <a:srgbClr val="00C85A"/>
                </a:solidFill>
                <a:latin typeface="Century Gothic" pitchFamily="34" charset="0"/>
              </a:rPr>
              <a:t> Sempre às sextas-feiras, das 15h às 17h</a:t>
            </a:r>
            <a:endParaRPr lang="pt-BR" sz="28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1589890"/>
            <a:ext cx="7848872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Certificado de participação: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</a:b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rgbClr val="00C85A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algn="l"/>
            <a:r>
              <a:rPr lang="pt-BR" sz="2800" dirty="0" smtClean="0">
                <a:solidFill>
                  <a:srgbClr val="00C85A"/>
                </a:solidFill>
                <a:latin typeface="Century Gothic" pitchFamily="34" charset="0"/>
              </a:rPr>
              <a:t>Será concedido para os participantes que obtiverem 85% de presença (ou seja, máximo de </a:t>
            </a:r>
            <a:r>
              <a:rPr lang="pt-BR" sz="2800" dirty="0" smtClean="0">
                <a:solidFill>
                  <a:schemeClr val="bg1"/>
                </a:solidFill>
                <a:latin typeface="Century Gothic" pitchFamily="34" charset="0"/>
              </a:rPr>
              <a:t>1 falta </a:t>
            </a:r>
            <a:r>
              <a:rPr lang="pt-BR" sz="2800" dirty="0" smtClean="0">
                <a:solidFill>
                  <a:srgbClr val="00C85A"/>
                </a:solidFill>
                <a:latin typeface="Century Gothic" pitchFamily="34" charset="0"/>
              </a:rPr>
              <a:t>para ter direito ao certificado)</a:t>
            </a:r>
            <a:br>
              <a:rPr lang="pt-BR" sz="2800" dirty="0" smtClean="0">
                <a:solidFill>
                  <a:srgbClr val="00C85A"/>
                </a:solidFill>
                <a:latin typeface="Century Gothic" pitchFamily="34" charset="0"/>
              </a:rPr>
            </a:br>
            <a:r>
              <a:rPr lang="pt-BR" sz="2400" dirty="0" smtClean="0">
                <a:solidFill>
                  <a:srgbClr val="00C85A"/>
                </a:solidFill>
                <a:latin typeface="Century Gothic" pitchFamily="34" charset="0"/>
              </a:rPr>
              <a:t/>
            </a:r>
            <a:br>
              <a:rPr lang="pt-BR" sz="2400" dirty="0" smtClean="0">
                <a:solidFill>
                  <a:srgbClr val="00C85A"/>
                </a:solidFill>
                <a:latin typeface="Century Gothic" pitchFamily="34" charset="0"/>
              </a:rPr>
            </a:b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</a:b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190381"/>
            <a:ext cx="78488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Programação do Curso 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611560" y="1052736"/>
            <a:ext cx="79208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 smtClean="0">
                <a:solidFill>
                  <a:srgbClr val="00C85A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03 de março: </a:t>
            </a:r>
            <a:r>
              <a:rPr lang="pt-BR" sz="28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apresentação do curso; visão geral da Astronomia; reconhecimento do céu; </a:t>
            </a:r>
            <a:r>
              <a:rPr lang="pt-BR" sz="2800" b="0" i="1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software</a:t>
            </a:r>
            <a:r>
              <a:rPr lang="pt-BR" sz="28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pt-BR" sz="2800" b="0" dirty="0" err="1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Stellarium</a:t>
            </a:r>
            <a:r>
              <a:rPr lang="pt-BR" sz="28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(André)</a:t>
            </a:r>
            <a:endParaRPr lang="pt-BR" sz="2800" dirty="0"/>
          </a:p>
        </p:txBody>
      </p:sp>
      <p:sp>
        <p:nvSpPr>
          <p:cNvPr id="4" name="Retângulo 3"/>
          <p:cNvSpPr/>
          <p:nvPr/>
        </p:nvSpPr>
        <p:spPr>
          <a:xfrm>
            <a:off x="539552" y="2564904"/>
            <a:ext cx="78488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 smtClean="0">
                <a:solidFill>
                  <a:srgbClr val="00C85A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10 de março: </a:t>
            </a:r>
            <a:r>
              <a:rPr lang="pt-BR" sz="28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conceitos de Astrometria; estações do ano (André)</a:t>
            </a:r>
            <a:endParaRPr lang="pt-BR" sz="2800" dirty="0"/>
          </a:p>
        </p:txBody>
      </p:sp>
      <p:sp>
        <p:nvSpPr>
          <p:cNvPr id="5" name="Retângulo 4"/>
          <p:cNvSpPr/>
          <p:nvPr/>
        </p:nvSpPr>
        <p:spPr>
          <a:xfrm>
            <a:off x="539552" y="3717032"/>
            <a:ext cx="78488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 smtClean="0">
                <a:solidFill>
                  <a:srgbClr val="00C85A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17 de março: </a:t>
            </a:r>
            <a:r>
              <a:rPr lang="pt-BR" sz="28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fases da Lua, eclipses e marés (André)</a:t>
            </a:r>
            <a:endParaRPr lang="pt-BR" sz="2800" dirty="0"/>
          </a:p>
        </p:txBody>
      </p:sp>
      <p:sp>
        <p:nvSpPr>
          <p:cNvPr id="6" name="Retângulo 5"/>
          <p:cNvSpPr/>
          <p:nvPr/>
        </p:nvSpPr>
        <p:spPr>
          <a:xfrm>
            <a:off x="576064" y="4797152"/>
            <a:ext cx="79563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 smtClean="0">
                <a:solidFill>
                  <a:srgbClr val="00C85A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24 de março: </a:t>
            </a:r>
            <a:r>
              <a:rPr lang="pt-BR" sz="28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Sistema Solar: movimento planetário e características dos principais corpos do </a:t>
            </a:r>
            <a:r>
              <a:rPr lang="pt-BR" sz="2800" b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Sistema Solar </a:t>
            </a:r>
            <a:r>
              <a:rPr lang="pt-BR" sz="28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(André);</a:t>
            </a:r>
            <a:endParaRPr lang="pt-BR" sz="28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323528" y="1100336"/>
            <a:ext cx="8568952" cy="4920952"/>
          </a:xfrm>
        </p:spPr>
        <p:txBody>
          <a:bodyPr/>
          <a:lstStyle/>
          <a:p>
            <a:pPr lvl="0" algn="l"/>
            <a:r>
              <a:rPr lang="pt-BR" sz="2800" dirty="0" smtClean="0">
                <a:solidFill>
                  <a:srgbClr val="00C85A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31 de março: </a:t>
            </a:r>
            <a:r>
              <a:rPr lang="pt-BR" sz="28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o planeta Terra e o Sol (Jorge);</a:t>
            </a:r>
            <a:br>
              <a:rPr lang="pt-BR" sz="28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</a:br>
            <a:endParaRPr lang="pt-BR" sz="2800" b="0" dirty="0" smtClean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  <a:p>
            <a:pPr lvl="0" algn="l"/>
            <a:r>
              <a:rPr lang="pt-BR" sz="2800" dirty="0" smtClean="0">
                <a:solidFill>
                  <a:srgbClr val="00C85A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07 de abril: </a:t>
            </a:r>
            <a:r>
              <a:rPr lang="pt-BR" sz="28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as estrelas: brilhos, cores, distâncias e tamanhos; evolução estelar (André);</a:t>
            </a:r>
            <a:br>
              <a:rPr lang="pt-BR" sz="28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</a:br>
            <a:r>
              <a:rPr lang="pt-BR" sz="28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pt-BR" sz="28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</a:br>
            <a:r>
              <a:rPr lang="pt-BR" sz="28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pt-BR" sz="28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</a:br>
            <a:endParaRPr lang="pt-BR" sz="2800" b="0" dirty="0" smtClean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  <a:p>
            <a:pPr lvl="0" algn="l">
              <a:spcBef>
                <a:spcPct val="0"/>
              </a:spcBef>
              <a:buClrTx/>
            </a:pPr>
            <a:endParaRPr lang="pt-BR" sz="2800" dirty="0" smtClean="0">
              <a:solidFill>
                <a:srgbClr val="00C85A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lvl="0" algn="l">
              <a:spcBef>
                <a:spcPct val="0"/>
              </a:spcBef>
              <a:buClrTx/>
            </a:pPr>
            <a:r>
              <a:rPr lang="pt-BR" sz="2800" dirty="0" smtClean="0">
                <a:solidFill>
                  <a:srgbClr val="00C85A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05 de maio: </a:t>
            </a:r>
            <a:r>
              <a:rPr lang="pt-BR" sz="28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telescópios e equipamentos de observação do céu (Jorge);</a:t>
            </a:r>
            <a:endParaRPr lang="pt-BR" sz="2800" dirty="0"/>
          </a:p>
        </p:txBody>
      </p:sp>
      <p:sp>
        <p:nvSpPr>
          <p:cNvPr id="5" name="Retângulo 4"/>
          <p:cNvSpPr/>
          <p:nvPr/>
        </p:nvSpPr>
        <p:spPr>
          <a:xfrm>
            <a:off x="323528" y="3429000"/>
            <a:ext cx="82809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 smtClean="0">
                <a:solidFill>
                  <a:srgbClr val="00C85A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28 de abril: </a:t>
            </a:r>
            <a:r>
              <a:rPr lang="pt-BR" sz="28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a Via Láctea e outras galáxias; Cosmologia (André);</a:t>
            </a:r>
          </a:p>
          <a:p>
            <a:pPr algn="just"/>
            <a:endParaRPr lang="pt-BR" sz="2800" b="0" dirty="0" smtClean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467544" y="620688"/>
            <a:ext cx="7772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/>
            <a:r>
              <a:rPr lang="pt-BR" sz="2400" dirty="0" smtClean="0">
                <a:solidFill>
                  <a:srgbClr val="00C85A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pt-BR" sz="2400" dirty="0" smtClean="0">
                <a:solidFill>
                  <a:srgbClr val="00C85A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</a:br>
            <a:r>
              <a:rPr lang="pt-BR" sz="2400" dirty="0" smtClean="0">
                <a:solidFill>
                  <a:srgbClr val="00C85A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</a:b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44624"/>
            <a:ext cx="7992888" cy="1752600"/>
          </a:xfrm>
        </p:spPr>
        <p:txBody>
          <a:bodyPr/>
          <a:lstStyle/>
          <a:p>
            <a:pPr algn="l"/>
            <a:r>
              <a:rPr lang="pt-BR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Astronomia </a:t>
            </a:r>
          </a:p>
          <a:p>
            <a:pPr lvl="1" algn="l">
              <a:buClr>
                <a:srgbClr val="00C85A"/>
              </a:buClr>
              <a:buFont typeface="Courier New" pitchFamily="49" charset="0"/>
              <a:buChar char="o"/>
            </a:pPr>
            <a:r>
              <a:rPr lang="pt-BR" sz="2000" dirty="0" smtClean="0">
                <a:solidFill>
                  <a:srgbClr val="00C85A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pt-BR" sz="22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Astronomia Fundamental</a:t>
            </a:r>
          </a:p>
          <a:p>
            <a:pPr lvl="2" algn="l">
              <a:buClr>
                <a:srgbClr val="00C85A"/>
              </a:buClr>
              <a:buFont typeface="Courier New" pitchFamily="49" charset="0"/>
              <a:buChar char="o"/>
            </a:pPr>
            <a:r>
              <a:rPr lang="pt-BR" sz="2200" dirty="0" smtClean="0">
                <a:solidFill>
                  <a:srgbClr val="00C85A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Astronomia Dinâmica (Mecânica Celeste)</a:t>
            </a:r>
          </a:p>
          <a:p>
            <a:pPr lvl="2" algn="l">
              <a:buClr>
                <a:srgbClr val="00C85A"/>
              </a:buClr>
              <a:buFont typeface="Courier New" pitchFamily="49" charset="0"/>
              <a:buChar char="o"/>
            </a:pPr>
            <a:r>
              <a:rPr lang="pt-BR" sz="2200" dirty="0" smtClean="0">
                <a:solidFill>
                  <a:srgbClr val="00C85A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Astrometria (Astronomia de Posição)</a:t>
            </a:r>
          </a:p>
          <a:p>
            <a:pPr lvl="2" algn="l">
              <a:buClr>
                <a:srgbClr val="00C85A"/>
              </a:buClr>
              <a:buFont typeface="Courier New" pitchFamily="49" charset="0"/>
              <a:buChar char="o"/>
            </a:pPr>
            <a:r>
              <a:rPr lang="pt-BR" sz="2200" dirty="0" smtClean="0">
                <a:solidFill>
                  <a:srgbClr val="00C85A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pt-BR" sz="2200" dirty="0" err="1" smtClean="0">
                <a:solidFill>
                  <a:srgbClr val="00C85A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Uranografia</a:t>
            </a:r>
            <a:endParaRPr lang="pt-BR" sz="2200" dirty="0" smtClean="0">
              <a:solidFill>
                <a:srgbClr val="00C85A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lvl="1" algn="l">
              <a:buClr>
                <a:srgbClr val="00C85A"/>
              </a:buClr>
              <a:buFont typeface="Courier New" pitchFamily="49" charset="0"/>
              <a:buChar char="o"/>
            </a:pPr>
            <a:r>
              <a:rPr lang="pt-BR" sz="2200" dirty="0" smtClean="0">
                <a:solidFill>
                  <a:srgbClr val="00C85A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pt-BR" sz="22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Astrofísica</a:t>
            </a:r>
          </a:p>
          <a:p>
            <a:pPr lvl="2" algn="l">
              <a:buClr>
                <a:srgbClr val="00C85A"/>
              </a:buClr>
              <a:buFont typeface="Courier New" pitchFamily="49" charset="0"/>
              <a:buChar char="o"/>
            </a:pPr>
            <a:r>
              <a:rPr lang="pt-BR" sz="2200" dirty="0" smtClean="0">
                <a:solidFill>
                  <a:srgbClr val="00C85A"/>
                </a:solidFill>
                <a:latin typeface="Century Gothic" pitchFamily="34" charset="0"/>
                <a:cs typeface="Arial" pitchFamily="34" charset="0"/>
              </a:rPr>
              <a:t> Astrofísica do Sistema Solar</a:t>
            </a:r>
          </a:p>
          <a:p>
            <a:pPr lvl="2" algn="l">
              <a:buClr>
                <a:srgbClr val="00C85A"/>
              </a:buClr>
              <a:buFont typeface="Courier New" pitchFamily="49" charset="0"/>
              <a:buChar char="o"/>
            </a:pPr>
            <a:r>
              <a:rPr lang="pt-BR" sz="2200" dirty="0" smtClean="0">
                <a:solidFill>
                  <a:srgbClr val="00C85A"/>
                </a:solidFill>
                <a:latin typeface="Century Gothic" pitchFamily="34" charset="0"/>
                <a:cs typeface="Arial" pitchFamily="34" charset="0"/>
              </a:rPr>
              <a:t> Astrofísica Estelar</a:t>
            </a:r>
          </a:p>
          <a:p>
            <a:pPr lvl="2" algn="l">
              <a:buClr>
                <a:srgbClr val="00C85A"/>
              </a:buClr>
              <a:buFont typeface="Courier New" pitchFamily="49" charset="0"/>
              <a:buChar char="o"/>
            </a:pPr>
            <a:r>
              <a:rPr lang="pt-BR" sz="2200" dirty="0" smtClean="0">
                <a:solidFill>
                  <a:srgbClr val="00C85A"/>
                </a:solidFill>
                <a:latin typeface="Century Gothic" pitchFamily="34" charset="0"/>
                <a:cs typeface="Arial" pitchFamily="34" charset="0"/>
              </a:rPr>
              <a:t> Astrofísica Galáctica</a:t>
            </a:r>
          </a:p>
          <a:p>
            <a:pPr lvl="2" algn="l">
              <a:buClr>
                <a:srgbClr val="00C85A"/>
              </a:buClr>
              <a:buFont typeface="Courier New" pitchFamily="49" charset="0"/>
              <a:buChar char="o"/>
            </a:pPr>
            <a:r>
              <a:rPr lang="pt-BR" sz="2200" dirty="0" smtClean="0">
                <a:solidFill>
                  <a:srgbClr val="00C85A"/>
                </a:solidFill>
                <a:latin typeface="Century Gothic" pitchFamily="34" charset="0"/>
                <a:cs typeface="Arial" pitchFamily="34" charset="0"/>
              </a:rPr>
              <a:t> Astrofísica Extragaláctica</a:t>
            </a:r>
          </a:p>
          <a:p>
            <a:pPr lvl="1" algn="l">
              <a:buClr>
                <a:srgbClr val="00C85A"/>
              </a:buClr>
              <a:buFont typeface="Courier New" pitchFamily="49" charset="0"/>
              <a:buChar char="o"/>
            </a:pPr>
            <a:r>
              <a:rPr lang="pt-BR" sz="2200" dirty="0" smtClean="0">
                <a:solidFill>
                  <a:srgbClr val="00C85A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pt-BR" sz="22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entury Gothic" pitchFamily="34" charset="0"/>
                <a:cs typeface="Arial" pitchFamily="34" charset="0"/>
              </a:rPr>
              <a:t>Cosmologia</a:t>
            </a:r>
          </a:p>
          <a:p>
            <a:pPr lvl="1" algn="l">
              <a:buClr>
                <a:srgbClr val="00C85A"/>
              </a:buClr>
              <a:buFont typeface="Courier New" pitchFamily="49" charset="0"/>
              <a:buChar char="o"/>
            </a:pPr>
            <a:r>
              <a:rPr lang="pt-BR" sz="2200" dirty="0" smtClean="0">
                <a:solidFill>
                  <a:srgbClr val="00C85A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pt-BR" sz="22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entury Gothic" pitchFamily="34" charset="0"/>
                <a:cs typeface="Arial" pitchFamily="34" charset="0"/>
              </a:rPr>
              <a:t>Astronáutica</a:t>
            </a:r>
          </a:p>
          <a:p>
            <a:pPr lvl="1" algn="l">
              <a:buClr>
                <a:srgbClr val="00C85A"/>
              </a:buClr>
              <a:buFont typeface="Courier New" pitchFamily="49" charset="0"/>
              <a:buChar char="o"/>
            </a:pPr>
            <a:r>
              <a:rPr lang="pt-BR" sz="22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entury Gothic" pitchFamily="34" charset="0"/>
                <a:cs typeface="Arial" pitchFamily="34" charset="0"/>
              </a:rPr>
              <a:t>Astroquímica</a:t>
            </a:r>
            <a:endParaRPr lang="pt-BR" sz="2200" dirty="0" smtClean="0">
              <a:solidFill>
                <a:schemeClr val="accent1">
                  <a:lumMod val="40000"/>
                  <a:lumOff val="60000"/>
                </a:schemeClr>
              </a:solidFill>
              <a:latin typeface="Century Gothic" pitchFamily="34" charset="0"/>
              <a:cs typeface="Arial" pitchFamily="34" charset="0"/>
            </a:endParaRPr>
          </a:p>
          <a:p>
            <a:pPr lvl="1" algn="l">
              <a:buClr>
                <a:srgbClr val="00C85A"/>
              </a:buClr>
              <a:buFont typeface="Courier New" pitchFamily="49" charset="0"/>
              <a:buChar char="o"/>
            </a:pPr>
            <a:r>
              <a:rPr lang="pt-BR" sz="2200" dirty="0" smtClean="0">
                <a:solidFill>
                  <a:srgbClr val="00C85A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entury Gothic" pitchFamily="34" charset="0"/>
                <a:cs typeface="Arial" pitchFamily="34" charset="0"/>
              </a:rPr>
              <a:t>Astrobiologia</a:t>
            </a:r>
            <a:endParaRPr lang="pt-BR" sz="2200" dirty="0" smtClean="0">
              <a:solidFill>
                <a:schemeClr val="accent1">
                  <a:lumMod val="40000"/>
                  <a:lumOff val="60000"/>
                </a:schemeClr>
              </a:solidFill>
              <a:latin typeface="Century Gothic" pitchFamily="34" charset="0"/>
              <a:cs typeface="Arial" pitchFamily="34" charset="0"/>
            </a:endParaRPr>
          </a:p>
          <a:p>
            <a:pPr lvl="1" algn="l">
              <a:buClr>
                <a:srgbClr val="00C85A"/>
              </a:buClr>
              <a:buFont typeface="Courier New" pitchFamily="49" charset="0"/>
              <a:buChar char="o"/>
            </a:pPr>
            <a:r>
              <a:rPr lang="pt-BR" sz="2200" dirty="0" smtClean="0">
                <a:solidFill>
                  <a:srgbClr val="00C85A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pt-BR" sz="22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entury Gothic" pitchFamily="34" charset="0"/>
                <a:cs typeface="Arial" pitchFamily="34" charset="0"/>
              </a:rPr>
              <a:t>Arqueoastronomia</a:t>
            </a:r>
          </a:p>
          <a:p>
            <a:pPr lvl="1" algn="l">
              <a:buClr>
                <a:srgbClr val="00C85A"/>
              </a:buClr>
              <a:buFont typeface="Courier New" pitchFamily="49" charset="0"/>
              <a:buChar char="o"/>
            </a:pPr>
            <a:r>
              <a:rPr lang="pt-BR" sz="2200" dirty="0" smtClean="0">
                <a:solidFill>
                  <a:srgbClr val="00C85A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entury Gothic" pitchFamily="34" charset="0"/>
                <a:cs typeface="Arial" pitchFamily="34" charset="0"/>
              </a:rPr>
              <a:t>Etnoastronomia</a:t>
            </a:r>
            <a:endParaRPr lang="pt-BR" sz="2200" dirty="0" smtClean="0">
              <a:solidFill>
                <a:schemeClr val="accent1">
                  <a:lumMod val="40000"/>
                  <a:lumOff val="60000"/>
                </a:schemeClr>
              </a:solidFill>
              <a:latin typeface="Century Gothic" pitchFamily="34" charset="0"/>
              <a:cs typeface="Arial" pitchFamily="34" charset="0"/>
            </a:endParaRPr>
          </a:p>
          <a:p>
            <a:pPr lvl="1" algn="l"/>
            <a:endParaRPr lang="pt-BR" sz="20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126876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Indicações para estudos</a:t>
            </a:r>
            <a:b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</a:br>
            <a:r>
              <a:rPr lang="pt-BR" sz="360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pt-BR" sz="360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</a:b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9552" y="2708920"/>
            <a:ext cx="7920880" cy="1752600"/>
          </a:xfrm>
          <a:ln>
            <a:noFill/>
          </a:ln>
        </p:spPr>
        <p:txBody>
          <a:bodyPr/>
          <a:lstStyle/>
          <a:p>
            <a:pPr algn="l">
              <a:buClr>
                <a:srgbClr val="00C85A"/>
              </a:buClr>
              <a:buFont typeface="Wingdings" pitchFamily="2" charset="2"/>
              <a:buChar char="v"/>
            </a:pPr>
            <a:r>
              <a:rPr lang="pt-BR" b="0" dirty="0" smtClean="0">
                <a:solidFill>
                  <a:srgbClr val="00C85A"/>
                </a:solidFill>
                <a:latin typeface="Century Gothic" pitchFamily="34" charset="0"/>
                <a:hlinkClick r:id="rId2"/>
              </a:rPr>
              <a:t>Site do </a:t>
            </a:r>
            <a:r>
              <a:rPr lang="pt-BR" b="0" dirty="0" smtClean="0">
                <a:solidFill>
                  <a:srgbClr val="00C85A"/>
                </a:solidFill>
                <a:latin typeface="Century Gothic" pitchFamily="34" charset="0"/>
                <a:hlinkClick r:id="rId2"/>
              </a:rPr>
              <a:t>Observatório</a:t>
            </a:r>
            <a:endParaRPr lang="pt-BR" b="0" dirty="0" smtClean="0">
              <a:solidFill>
                <a:srgbClr val="00C85A"/>
              </a:solidFill>
              <a:latin typeface="Century Gothic" pitchFamily="34" charset="0"/>
            </a:endParaRPr>
          </a:p>
          <a:p>
            <a:pPr algn="l">
              <a:buClr>
                <a:srgbClr val="00C85A"/>
              </a:buClr>
            </a:pPr>
            <a:endParaRPr lang="pt-BR" b="0" dirty="0" smtClean="0">
              <a:solidFill>
                <a:srgbClr val="00C85A"/>
              </a:solidFill>
              <a:latin typeface="Century Gothic" pitchFamily="34" charset="0"/>
            </a:endParaRPr>
          </a:p>
          <a:p>
            <a:pPr algn="l">
              <a:buClr>
                <a:srgbClr val="00C85A"/>
              </a:buClr>
              <a:buFont typeface="Wingdings" pitchFamily="2" charset="2"/>
              <a:buChar char="v"/>
            </a:pPr>
            <a:r>
              <a:rPr lang="pt-BR" b="0" dirty="0" smtClean="0">
                <a:solidFill>
                  <a:srgbClr val="00C85A"/>
                </a:solidFill>
                <a:latin typeface="Century Gothic" pitchFamily="34" charset="0"/>
                <a:hlinkClick r:id="rId3" action="ppaction://hlinkfile"/>
              </a:rPr>
              <a:t>Material </a:t>
            </a:r>
            <a:r>
              <a:rPr lang="pt-BR" b="0" dirty="0" smtClean="0">
                <a:solidFill>
                  <a:srgbClr val="00C85A"/>
                </a:solidFill>
                <a:latin typeface="Century Gothic" pitchFamily="34" charset="0"/>
                <a:hlinkClick r:id="rId3" action="ppaction://hlinkfile"/>
              </a:rPr>
              <a:t>de estudo para </a:t>
            </a:r>
            <a:r>
              <a:rPr lang="pt-BR" b="0" i="1" dirty="0" smtClean="0">
                <a:solidFill>
                  <a:srgbClr val="00C85A"/>
                </a:solidFill>
                <a:latin typeface="Century Gothic" pitchFamily="34" charset="0"/>
                <a:hlinkClick r:id="rId3" action="ppaction://hlinkfile"/>
              </a:rPr>
              <a:t>download</a:t>
            </a:r>
            <a:endParaRPr lang="pt-BR" b="0" i="1" dirty="0" smtClean="0">
              <a:solidFill>
                <a:srgbClr val="00C85A"/>
              </a:solidFill>
              <a:latin typeface="Century Gothic" pitchFamily="34" charset="0"/>
            </a:endParaRPr>
          </a:p>
          <a:p>
            <a:pPr algn="l">
              <a:buClr>
                <a:srgbClr val="00C85A"/>
              </a:buClr>
            </a:pPr>
            <a:endParaRPr lang="pt-BR" b="0" i="1" dirty="0" smtClean="0">
              <a:solidFill>
                <a:srgbClr val="00C85A"/>
              </a:solidFill>
              <a:latin typeface="Century Gothic" pitchFamily="34" charset="0"/>
            </a:endParaRPr>
          </a:p>
          <a:p>
            <a:pPr algn="l">
              <a:buClr>
                <a:srgbClr val="00C85A"/>
              </a:buClr>
              <a:buFont typeface="Wingdings" pitchFamily="2" charset="2"/>
              <a:buChar char="v"/>
            </a:pPr>
            <a:r>
              <a:rPr lang="pt-BR" b="0" dirty="0" smtClean="0">
                <a:solidFill>
                  <a:srgbClr val="00C85A"/>
                </a:solidFill>
                <a:latin typeface="Century Gothic" pitchFamily="34" charset="0"/>
                <a:hlinkClick r:id="rId4" action="ppaction://hlinkfile"/>
              </a:rPr>
              <a:t>Teclas de atalho do </a:t>
            </a:r>
            <a:r>
              <a:rPr lang="pt-BR" b="0" dirty="0" err="1" smtClean="0">
                <a:solidFill>
                  <a:srgbClr val="00C85A"/>
                </a:solidFill>
                <a:latin typeface="Century Gothic" pitchFamily="34" charset="0"/>
                <a:hlinkClick r:id="rId4" action="ppaction://hlinkfile"/>
              </a:rPr>
              <a:t>Stellarium</a:t>
            </a:r>
            <a:endParaRPr lang="pt-BR" b="0" dirty="0">
              <a:solidFill>
                <a:srgbClr val="00C85A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8458</TotalTime>
  <Words>252</Words>
  <Application>Microsoft Office PowerPoint</Application>
  <PresentationFormat>Apresentação na tela (4:3)</PresentationFormat>
  <Paragraphs>62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Blank Presentation</vt:lpstr>
      <vt:lpstr>Slide 1</vt:lpstr>
      <vt:lpstr>Objetivo:</vt:lpstr>
      <vt:lpstr>Público-alvo:  interessados em geral com idade igual ou superior a 14 anos.      </vt:lpstr>
      <vt:lpstr>Duração e horário:</vt:lpstr>
      <vt:lpstr>Certificado de participação:  Será concedido para os participantes que obtiverem 85% de presença (ou seja, máximo de 1 falta para ter direito ao certificado)    </vt:lpstr>
      <vt:lpstr>Programação do Curso </vt:lpstr>
      <vt:lpstr>Slide 7</vt:lpstr>
      <vt:lpstr>    </vt:lpstr>
      <vt:lpstr>Indicações para estudos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Calendários</dc:title>
  <dc:creator>Iagusp</dc:creator>
  <cp:lastModifiedBy>CDA</cp:lastModifiedBy>
  <cp:revision>517</cp:revision>
  <cp:lastPrinted>2000-05-01T12:23:36Z</cp:lastPrinted>
  <dcterms:created xsi:type="dcterms:W3CDTF">1995-06-17T23:31:02Z</dcterms:created>
  <dcterms:modified xsi:type="dcterms:W3CDTF">2017-03-03T14:24:21Z</dcterms:modified>
</cp:coreProperties>
</file>