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Default Extension="gif" ContentType="image/gif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1039" r:id="rId2"/>
    <p:sldId id="1056" r:id="rId3"/>
    <p:sldId id="1069" r:id="rId4"/>
    <p:sldId id="1055" r:id="rId5"/>
    <p:sldId id="956" r:id="rId6"/>
    <p:sldId id="1060" r:id="rId7"/>
    <p:sldId id="1068" r:id="rId8"/>
    <p:sldId id="1061" r:id="rId9"/>
    <p:sldId id="1041" r:id="rId10"/>
    <p:sldId id="1057" r:id="rId11"/>
    <p:sldId id="1006" r:id="rId12"/>
    <p:sldId id="1051" r:id="rId13"/>
    <p:sldId id="1073" r:id="rId14"/>
    <p:sldId id="1074" r:id="rId15"/>
    <p:sldId id="1063" r:id="rId16"/>
    <p:sldId id="1064" r:id="rId17"/>
    <p:sldId id="1075" r:id="rId18"/>
    <p:sldId id="1076" r:id="rId19"/>
    <p:sldId id="1067" r:id="rId20"/>
    <p:sldId id="1080" r:id="rId21"/>
    <p:sldId id="1058" r:id="rId22"/>
    <p:sldId id="1034" r:id="rId23"/>
    <p:sldId id="1079" r:id="rId24"/>
    <p:sldId id="1077" r:id="rId25"/>
    <p:sldId id="1081" r:id="rId26"/>
    <p:sldId id="1082" r:id="rId27"/>
    <p:sldId id="1083" r:id="rId28"/>
    <p:sldId id="1045" r:id="rId29"/>
    <p:sldId id="1084" r:id="rId30"/>
    <p:sldId id="1085" r:id="rId31"/>
    <p:sldId id="1086" r:id="rId32"/>
  </p:sldIdLst>
  <p:sldSz cx="9144000" cy="6858000" type="screen4x3"/>
  <p:notesSz cx="6858000" cy="8686800"/>
  <p:defaultTextStyle>
    <a:defPPr>
      <a:defRPr lang="pt-BR"/>
    </a:defPPr>
    <a:lvl1pPr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pitchFamily="34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pitchFamily="34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pitchFamily="34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pitchFamily="34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600" b="1" kern="1200">
        <a:solidFill>
          <a:srgbClr val="FF0066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1600" b="1" kern="1200">
        <a:solidFill>
          <a:srgbClr val="FF0066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1600" b="1" kern="1200">
        <a:solidFill>
          <a:srgbClr val="FF0066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1600" b="1" kern="1200">
        <a:solidFill>
          <a:srgbClr val="FF0066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99"/>
    <a:srgbClr val="66CCFF"/>
    <a:srgbClr val="005392"/>
    <a:srgbClr val="0000FF"/>
    <a:srgbClr val="0066FF"/>
    <a:srgbClr val="EE8800"/>
    <a:srgbClr val="CC6600"/>
    <a:srgbClr val="FFFFCC"/>
    <a:srgbClr val="143C2B"/>
    <a:srgbClr val="00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65" autoAdjust="0"/>
    <p:restoredTop sz="94671" autoAdjust="0"/>
  </p:normalViewPr>
  <p:slideViewPr>
    <p:cSldViewPr>
      <p:cViewPr varScale="1">
        <p:scale>
          <a:sx n="60" d="100"/>
          <a:sy n="60" d="100"/>
        </p:scale>
        <p:origin x="-1446" y="-96"/>
      </p:cViewPr>
      <p:guideLst>
        <p:guide orient="horz" pos="225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66" d="100"/>
          <a:sy n="66" d="100"/>
        </p:scale>
        <p:origin x="-39" y="863"/>
      </p:cViewPr>
      <p:guideLst>
        <p:guide orient="horz" pos="2160"/>
        <p:guide pos="288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7C4B1CD6-53F7-4671-A733-C3A342D041A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3650" y="657225"/>
            <a:ext cx="4330700" cy="3244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125913"/>
            <a:ext cx="5029200" cy="391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A3B2880E-EC6A-4ED7-8498-4BDFCD845F7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E9EFDE-3931-4916-A185-632897AC7FC4}" type="slidenum">
              <a:rPr lang="pt-BR" smtClean="0"/>
              <a:pPr/>
              <a:t>1</a:t>
            </a:fld>
            <a:endParaRPr lang="pt-BR" smtClean="0"/>
          </a:p>
        </p:txBody>
      </p:sp>
      <p:sp>
        <p:nvSpPr>
          <p:cNvPr id="32771" name="Text Box 2"/>
          <p:cNvSpPr txBox="1">
            <a:spLocks noChangeArrowheads="1"/>
          </p:cNvSpPr>
          <p:nvPr/>
        </p:nvSpPr>
        <p:spPr bwMode="auto">
          <a:xfrm>
            <a:off x="1190625" y="835025"/>
            <a:ext cx="4476750" cy="30067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/>
          </p:nvPr>
        </p:nvSpPr>
        <p:spPr>
          <a:xfrm>
            <a:off x="1062038" y="4132263"/>
            <a:ext cx="4735512" cy="3333750"/>
          </a:xfrm>
          <a:noFill/>
          <a:ln/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fonte: NASA (junho/2014)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B2880E-EC6A-4ED7-8498-4BDFCD845F75}" type="slidenum">
              <a:rPr lang="pt-BR" smtClean="0"/>
              <a:pPr>
                <a:defRPr/>
              </a:pPr>
              <a:t>18</a:t>
            </a:fld>
            <a:endParaRPr lang="pt-B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fonte: Prof. Roberto </a:t>
            </a:r>
            <a:r>
              <a:rPr lang="pt-BR" dirty="0" err="1" smtClean="0"/>
              <a:t>Boczko</a:t>
            </a:r>
            <a:endParaRPr lang="pt-BR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B2880E-EC6A-4ED7-8498-4BDFCD845F75}" type="slidenum">
              <a:rPr lang="pt-BR" smtClean="0"/>
              <a:pPr>
                <a:defRPr/>
              </a:pPr>
              <a:t>19</a:t>
            </a:fld>
            <a:endParaRPr lang="pt-B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/>
              <a:t>Crédito</a:t>
            </a:r>
            <a:r>
              <a:rPr lang="pt-BR" baseline="0" dirty="0" smtClean="0"/>
              <a:t> da imagem: NASA</a:t>
            </a:r>
            <a:endParaRPr lang="pt-BR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B2880E-EC6A-4ED7-8498-4BDFCD845F75}" type="slidenum">
              <a:rPr lang="pt-BR" smtClean="0"/>
              <a:pPr>
                <a:defRPr/>
              </a:pPr>
              <a:t>20</a:t>
            </a:fld>
            <a:endParaRPr lang="pt-B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B2880E-EC6A-4ED7-8498-4BDFCD845F75}" type="slidenum">
              <a:rPr lang="pt-BR" smtClean="0"/>
              <a:pPr>
                <a:defRPr/>
              </a:pPr>
              <a:t>23</a:t>
            </a:fld>
            <a:endParaRPr lang="pt-B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7D7BF1-FA4C-49C9-950F-3458C82780FB}" type="slidenum">
              <a:rPr lang="pt-BR" smtClean="0">
                <a:latin typeface="Arial" pitchFamily="34" charset="0"/>
              </a:rPr>
              <a:pPr/>
              <a:t>25</a:t>
            </a:fld>
            <a:endParaRPr lang="pt-BR" smtClean="0">
              <a:latin typeface="Arial" pitchFamily="34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652463"/>
            <a:ext cx="4340225" cy="3254375"/>
          </a:xfrm>
          <a:ln cap="flat"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7D7BF1-FA4C-49C9-950F-3458C82780FB}" type="slidenum">
              <a:rPr lang="pt-BR" smtClean="0">
                <a:latin typeface="Arial" pitchFamily="34" charset="0"/>
              </a:rPr>
              <a:pPr/>
              <a:t>26</a:t>
            </a:fld>
            <a:endParaRPr lang="pt-BR" smtClean="0">
              <a:latin typeface="Arial" pitchFamily="34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652463"/>
            <a:ext cx="4340225" cy="3254375"/>
          </a:xfrm>
          <a:ln cap="flat"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B2880E-EC6A-4ED7-8498-4BDFCD845F75}" type="slidenum">
              <a:rPr lang="pt-BR" smtClean="0"/>
              <a:pPr>
                <a:defRPr/>
              </a:pPr>
              <a:t>27</a:t>
            </a:fld>
            <a:endParaRPr lang="pt-B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Fonte dos dados: Bond, Peter: </a:t>
            </a:r>
            <a:r>
              <a:rPr lang="pt-BR" dirty="0" err="1" smtClean="0"/>
              <a:t>Exploring</a:t>
            </a:r>
            <a:r>
              <a:rPr lang="pt-BR" dirty="0" smtClean="0"/>
              <a:t> </a:t>
            </a:r>
            <a:r>
              <a:rPr lang="pt-BR" dirty="0" err="1" smtClean="0"/>
              <a:t>the</a:t>
            </a:r>
            <a:r>
              <a:rPr lang="pt-BR" dirty="0" smtClean="0"/>
              <a:t> Solar System</a:t>
            </a:r>
            <a:r>
              <a:rPr lang="pt-BR" baseline="0" dirty="0" smtClean="0"/>
              <a:t> (2012)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B2880E-EC6A-4ED7-8498-4BDFCD845F75}" type="slidenum">
              <a:rPr lang="pt-BR" smtClean="0"/>
              <a:pPr>
                <a:defRPr/>
              </a:pPr>
              <a:t>29</a:t>
            </a:fld>
            <a:endParaRPr lang="pt-B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B2880E-EC6A-4ED7-8498-4BDFCD845F75}" type="slidenum">
              <a:rPr lang="pt-BR" smtClean="0"/>
              <a:pPr>
                <a:defRPr/>
              </a:pPr>
              <a:t>30</a:t>
            </a:fld>
            <a:endParaRPr lang="pt-B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B2880E-EC6A-4ED7-8498-4BDFCD845F75}" type="slidenum">
              <a:rPr lang="pt-BR" smtClean="0"/>
              <a:pPr>
                <a:defRPr/>
              </a:pPr>
              <a:t>31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262D92-8F47-43C5-A87E-DBAA98E89C71}" type="slidenum">
              <a:rPr lang="pt-BR" smtClean="0">
                <a:latin typeface="Arial" pitchFamily="34" charset="0"/>
              </a:rPr>
              <a:pPr/>
              <a:t>3</a:t>
            </a:fld>
            <a:endParaRPr lang="pt-BR" smtClean="0">
              <a:latin typeface="Arial" pitchFamily="34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23988" y="833438"/>
            <a:ext cx="4011612" cy="3008312"/>
          </a:xfrm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2038" y="4132263"/>
            <a:ext cx="4740275" cy="3265487"/>
          </a:xfrm>
          <a:noFill/>
          <a:ln/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Crédito da imagem:</a:t>
            </a:r>
            <a:endParaRPr lang="pt-BR" dirty="0">
              <a:latin typeface="Century Gothic" pitchFamily="34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B2880E-EC6A-4ED7-8498-4BDFCD845F75}" type="slidenum">
              <a:rPr lang="pt-BR" smtClean="0"/>
              <a:pPr>
                <a:defRPr/>
              </a:pPr>
              <a:t>4</a:t>
            </a:fld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B2880E-EC6A-4ED7-8498-4BDFCD845F75}" type="slidenum">
              <a:rPr lang="pt-BR" smtClean="0"/>
              <a:pPr>
                <a:defRPr/>
              </a:pPr>
              <a:t>7</a:t>
            </a:fld>
            <a:endParaRPr 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291815-C24C-4DA2-AC2D-AD2A088D4F22}" type="slidenum">
              <a:rPr lang="pt-BR" smtClean="0">
                <a:latin typeface="Arial" pitchFamily="34" charset="0"/>
              </a:rPr>
              <a:pPr/>
              <a:t>11</a:t>
            </a:fld>
            <a:endParaRPr lang="pt-BR" smtClean="0">
              <a:latin typeface="Arial" pitchFamily="34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5238" y="657225"/>
            <a:ext cx="4329112" cy="3246438"/>
          </a:xfrm>
          <a:ln cap="flat"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pt-BR" dirty="0" smtClean="0"/>
              <a:t>Fonte da tabela original: Prof. Roberto </a:t>
            </a:r>
            <a:r>
              <a:rPr lang="pt-BR" dirty="0" err="1" smtClean="0"/>
              <a:t>Boczko</a:t>
            </a:r>
            <a:endParaRPr lang="pt-BR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262D92-8F47-43C5-A87E-DBAA98E89C71}" type="slidenum">
              <a:rPr lang="pt-BR" smtClean="0">
                <a:latin typeface="Arial" pitchFamily="34" charset="0"/>
              </a:rPr>
              <a:pPr/>
              <a:t>12</a:t>
            </a:fld>
            <a:endParaRPr lang="pt-BR" smtClean="0">
              <a:latin typeface="Arial" pitchFamily="34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23988" y="833438"/>
            <a:ext cx="4011612" cy="3008312"/>
          </a:xfrm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2038" y="4132263"/>
            <a:ext cx="4740275" cy="3265487"/>
          </a:xfrm>
          <a:noFill/>
          <a:ln/>
        </p:spPr>
        <p:txBody>
          <a:bodyPr wrap="none" anchor="ctr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/>
              <a:t>Crédito</a:t>
            </a:r>
            <a:r>
              <a:rPr lang="pt-BR" baseline="0" dirty="0" smtClean="0"/>
              <a:t> da imagem: NASA</a:t>
            </a:r>
            <a:endParaRPr lang="pt-BR" dirty="0" smtClean="0"/>
          </a:p>
          <a:p>
            <a:endParaRPr lang="pt-BR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B2880E-EC6A-4ED7-8498-4BDFCD845F75}" type="slidenum">
              <a:rPr lang="pt-BR" smtClean="0"/>
              <a:pPr>
                <a:defRPr/>
              </a:pPr>
              <a:t>15</a:t>
            </a:fld>
            <a:endParaRPr lang="pt-B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fonte: NASA (junho/2014)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B2880E-EC6A-4ED7-8498-4BDFCD845F75}" type="slidenum">
              <a:rPr lang="pt-BR" smtClean="0"/>
              <a:pPr>
                <a:defRPr/>
              </a:pPr>
              <a:t>16</a:t>
            </a:fld>
            <a:endParaRPr lang="pt-B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fonte: NASA (junho/2014)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B2880E-EC6A-4ED7-8498-4BDFCD845F75}" type="slidenum">
              <a:rPr lang="pt-BR" smtClean="0"/>
              <a:pPr>
                <a:defRPr/>
              </a:pPr>
              <a:t>17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97D73F-2765-4B57-AE6B-A82B159AD94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67714B-24FB-422F-BF07-D98BD475C50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C011FF-2C1D-4EA9-BEC1-9AD83273BD1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80C0FF-BF03-478F-9249-8968140DE15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F493BF-6E20-4A31-A7BF-B45AB4DCEE3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A6B816-6C78-488E-AE2C-6B418D54D2F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0F9819-4C2D-4B67-995C-4B1CCD5A3CA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EA3358-D533-4DE3-BB7E-0C918E9F741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A989A7-BFA8-41F9-B30C-7A2DEB9A4CD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E15EF1-8C41-43D4-99BF-3F551ED9A70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0AA29B-EE7E-4422-9787-20B6E8AD7A7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F06ACD8F-111F-433C-9055-4389A16978C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tamanhos-relativos-Sist-Solar.wmv" TargetMode="Externa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hatters.net/celestia/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ow%20the%20Moon%20Was%20Born.mp4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0" y="6596063"/>
            <a:ext cx="9144000" cy="261937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pt-BR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pt-BR" sz="1100" dirty="0" smtClean="0">
                <a:solidFill>
                  <a:srgbClr val="FFC000"/>
                </a:solidFill>
                <a:latin typeface="Century Gothic" pitchFamily="34" charset="0"/>
              </a:rPr>
              <a:t>Imagem de fundo: céu de São Carlos na data de fundação do observatório Dietrich </a:t>
            </a:r>
            <a:r>
              <a:rPr lang="pt-BR" sz="1100" dirty="0" err="1" smtClean="0">
                <a:solidFill>
                  <a:srgbClr val="FFC000"/>
                </a:solidFill>
                <a:latin typeface="Century Gothic" pitchFamily="34" charset="0"/>
              </a:rPr>
              <a:t>Schiel</a:t>
            </a:r>
            <a:r>
              <a:rPr lang="pt-BR" sz="1100" dirty="0" smtClean="0">
                <a:solidFill>
                  <a:srgbClr val="FFC000"/>
                </a:solidFill>
                <a:latin typeface="Century Gothic" pitchFamily="34" charset="0"/>
              </a:rPr>
              <a:t> (10/04/86, 20:00 TL) crédito: </a:t>
            </a:r>
            <a:r>
              <a:rPr lang="pt-BR" sz="1100" dirty="0" err="1" smtClean="0">
                <a:solidFill>
                  <a:srgbClr val="FFC000"/>
                </a:solidFill>
                <a:latin typeface="Century Gothic" pitchFamily="34" charset="0"/>
              </a:rPr>
              <a:t>Stellarium</a:t>
            </a:r>
            <a:endParaRPr lang="pt-BR" sz="110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3076" name="AutoShape 9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077" name="AutoShape 11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078" name="AutoShape 13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016" y="66528"/>
            <a:ext cx="2699792" cy="1448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44624"/>
            <a:ext cx="152382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tângulo 10"/>
          <p:cNvSpPr/>
          <p:nvPr/>
        </p:nvSpPr>
        <p:spPr>
          <a:xfrm>
            <a:off x="5701362" y="1213302"/>
            <a:ext cx="405521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050" b="1" dirty="0" smtClean="0">
                <a:solidFill>
                  <a:schemeClr val="bg1"/>
                </a:solidFill>
                <a:latin typeface="Century Gothic" pitchFamily="34" charset="0"/>
              </a:rPr>
              <a:t>Centro de Divulgação da Astronomia</a:t>
            </a:r>
          </a:p>
          <a:p>
            <a:pPr algn="ctr"/>
            <a:r>
              <a:rPr lang="pt-BR" sz="1050" b="1" dirty="0" smtClean="0">
                <a:solidFill>
                  <a:schemeClr val="bg1"/>
                </a:solidFill>
                <a:latin typeface="Century Gothic" pitchFamily="34" charset="0"/>
              </a:rPr>
              <a:t>Observatório Dietrich </a:t>
            </a:r>
            <a:r>
              <a:rPr lang="pt-BR" sz="1050" b="1" dirty="0" err="1" smtClean="0">
                <a:solidFill>
                  <a:schemeClr val="bg1"/>
                </a:solidFill>
                <a:latin typeface="Century Gothic" pitchFamily="34" charset="0"/>
              </a:rPr>
              <a:t>Schiel</a:t>
            </a:r>
            <a:endParaRPr lang="pt-BR" sz="1050" b="1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2" name="Subtítulo 3"/>
          <p:cNvSpPr txBox="1">
            <a:spLocks/>
          </p:cNvSpPr>
          <p:nvPr/>
        </p:nvSpPr>
        <p:spPr bwMode="auto">
          <a:xfrm>
            <a:off x="539552" y="2756520"/>
            <a:ext cx="8215313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>
              <a:spcBef>
                <a:spcPct val="20000"/>
              </a:spcBef>
              <a:buClr>
                <a:srgbClr val="FF0066"/>
              </a:buClr>
              <a:defRPr/>
            </a:pPr>
            <a:r>
              <a:rPr kumimoji="0" lang="pt-BR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Sistema </a:t>
            </a:r>
            <a:r>
              <a:rPr lang="pt-BR" sz="4400" kern="0" dirty="0" smtClean="0">
                <a:solidFill>
                  <a:srgbClr val="FFC000"/>
                </a:solidFill>
                <a:latin typeface="Century Gothic" pitchFamily="34" charset="0"/>
              </a:rPr>
              <a:t>Solar: </a:t>
            </a:r>
          </a:p>
          <a:p>
            <a:pPr lvl="0">
              <a:spcBef>
                <a:spcPct val="20000"/>
              </a:spcBef>
              <a:buClr>
                <a:srgbClr val="FF0066"/>
              </a:buClr>
              <a:defRPr/>
            </a:pPr>
            <a:r>
              <a:rPr lang="pt-BR" sz="3600" kern="0" dirty="0" smtClean="0">
                <a:solidFill>
                  <a:srgbClr val="FFC000"/>
                </a:solidFill>
                <a:latin typeface="Century Gothic" pitchFamily="34" charset="0"/>
              </a:rPr>
              <a:t>aspectos físicos</a:t>
            </a:r>
            <a:endParaRPr kumimoji="0" lang="pt-BR" sz="3600" b="1" i="0" u="none" strike="noStrike" kern="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5652120" y="5212357"/>
            <a:ext cx="34563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000" dirty="0" smtClean="0">
                <a:solidFill>
                  <a:srgbClr val="FFC000"/>
                </a:solidFill>
                <a:latin typeface="Century Gothic" pitchFamily="34" charset="0"/>
              </a:rPr>
              <a:t>André Luiz da Silva</a:t>
            </a:r>
          </a:p>
          <a:p>
            <a:pPr algn="l"/>
            <a:r>
              <a:rPr lang="pt-BR" sz="1400" dirty="0" smtClean="0">
                <a:solidFill>
                  <a:srgbClr val="FFC000"/>
                </a:solidFill>
                <a:latin typeface="Century Gothic" pitchFamily="34" charset="0"/>
              </a:rPr>
              <a:t>Observatório  Dietrich </a:t>
            </a:r>
            <a:r>
              <a:rPr lang="pt-BR" sz="1400" dirty="0" err="1" smtClean="0">
                <a:solidFill>
                  <a:srgbClr val="FFC000"/>
                </a:solidFill>
                <a:latin typeface="Century Gothic" pitchFamily="34" charset="0"/>
              </a:rPr>
              <a:t>Schiel</a:t>
            </a:r>
            <a:endParaRPr lang="pt-BR" sz="1400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 algn="l"/>
            <a:r>
              <a:rPr lang="pt-BR" sz="1400" dirty="0" smtClean="0">
                <a:solidFill>
                  <a:srgbClr val="FFC000"/>
                </a:solidFill>
                <a:latin typeface="Century Gothic" pitchFamily="34" charset="0"/>
              </a:rPr>
              <a:t>/CDCC/USP</a:t>
            </a:r>
          </a:p>
          <a:p>
            <a:endParaRPr lang="pt-BR" dirty="0">
              <a:solidFill>
                <a:srgbClr val="FFC000"/>
              </a:solidFill>
            </a:endParaRPr>
          </a:p>
        </p:txBody>
      </p:sp>
      <p:pic>
        <p:nvPicPr>
          <p:cNvPr id="16" name="Picture 2" descr="C:\Users\ANDRE\Documents\1-OBSERVATÓRIO\1-ATIVIDADES\4-Minicursos\minicursos-2015\1-minicurso-IA-prim-sem-2015\divulgacao\figura-para-facebook-e-site-I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07904" y="188640"/>
            <a:ext cx="2016224" cy="201622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ítulo 3"/>
          <p:cNvSpPr>
            <a:spLocks noGrp="1"/>
          </p:cNvSpPr>
          <p:nvPr>
            <p:ph type="title"/>
          </p:nvPr>
        </p:nvSpPr>
        <p:spPr>
          <a:xfrm>
            <a:off x="714375" y="2643188"/>
            <a:ext cx="7772400" cy="1714500"/>
          </a:xfrm>
        </p:spPr>
        <p:txBody>
          <a:bodyPr/>
          <a:lstStyle/>
          <a:p>
            <a:r>
              <a:rPr lang="pt-BR" b="0" dirty="0" smtClean="0">
                <a:solidFill>
                  <a:srgbClr val="FFC000"/>
                </a:solidFill>
                <a:latin typeface="Century Gothic" pitchFamily="34" charset="0"/>
              </a:rPr>
              <a:t>Componentes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260648"/>
            <a:ext cx="8640960" cy="1008112"/>
          </a:xfrm>
          <a:noFill/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Conteúdo do Sistema Solar</a:t>
            </a:r>
          </a:p>
        </p:txBody>
      </p:sp>
      <p:sp>
        <p:nvSpPr>
          <p:cNvPr id="648195" name="Text Box 3"/>
          <p:cNvSpPr txBox="1">
            <a:spLocks noChangeArrowheads="1"/>
          </p:cNvSpPr>
          <p:nvPr/>
        </p:nvSpPr>
        <p:spPr bwMode="auto">
          <a:xfrm>
            <a:off x="395536" y="1392059"/>
            <a:ext cx="2376264" cy="1397306"/>
          </a:xfrm>
          <a:prstGeom prst="rect">
            <a:avLst/>
          </a:prstGeom>
          <a:noFill/>
          <a:ln w="19050">
            <a:solidFill>
              <a:srgbClr val="FFC00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l" defTabSz="762000">
              <a:lnSpc>
                <a:spcPct val="80000"/>
              </a:lnSpc>
              <a:buClr>
                <a:srgbClr val="EE8800"/>
              </a:buClr>
              <a:buFont typeface="Wingdings" pitchFamily="2" charset="2"/>
              <a:buChar char="v"/>
              <a:defRPr/>
            </a:pPr>
            <a:r>
              <a:rPr lang="pt-BR" sz="2400" b="0" dirty="0">
                <a:solidFill>
                  <a:srgbClr val="FFC000"/>
                </a:solidFill>
                <a:latin typeface="Century Gothic" pitchFamily="34" charset="0"/>
              </a:rPr>
              <a:t> </a:t>
            </a:r>
            <a:r>
              <a:rPr lang="pt-BR" sz="2400" b="0" dirty="0" smtClean="0">
                <a:solidFill>
                  <a:srgbClr val="FFC000"/>
                </a:solidFill>
                <a:latin typeface="Century Gothic" pitchFamily="34" charset="0"/>
              </a:rPr>
              <a:t>Estrela</a:t>
            </a:r>
          </a:p>
          <a:p>
            <a:pPr algn="l" defTabSz="762000">
              <a:lnSpc>
                <a:spcPct val="80000"/>
              </a:lnSpc>
              <a:buClr>
                <a:srgbClr val="EE8800"/>
              </a:buClr>
              <a:buFont typeface="Wingdings" pitchFamily="2" charset="2"/>
              <a:buChar char="v"/>
              <a:defRPr/>
            </a:pPr>
            <a:endParaRPr lang="pt-BR" sz="2400" b="0" dirty="0">
              <a:solidFill>
                <a:srgbClr val="FFC000"/>
              </a:solidFill>
              <a:latin typeface="Century Gothic" pitchFamily="34" charset="0"/>
            </a:endParaRPr>
          </a:p>
          <a:p>
            <a:pPr marL="355600" lvl="1" indent="215900" algn="l" defTabSz="762000">
              <a:lnSpc>
                <a:spcPct val="80000"/>
              </a:lnSpc>
              <a:buClr>
                <a:srgbClr val="EE8800"/>
              </a:buClr>
              <a:buSzPct val="75000"/>
              <a:buFont typeface="Courier New" pitchFamily="49" charset="0"/>
              <a:buChar char="o"/>
              <a:defRPr/>
            </a:pPr>
            <a:r>
              <a:rPr lang="pt-BR" sz="4000" b="0" dirty="0">
                <a:solidFill>
                  <a:srgbClr val="FFC000"/>
                </a:solidFill>
                <a:latin typeface="Century Gothic" pitchFamily="34" charset="0"/>
              </a:rPr>
              <a:t> </a:t>
            </a:r>
            <a:r>
              <a:rPr lang="pt-BR" sz="4000" b="0" dirty="0" smtClean="0">
                <a:solidFill>
                  <a:srgbClr val="FFC000"/>
                </a:solidFill>
                <a:latin typeface="Century Gothic" pitchFamily="34" charset="0"/>
              </a:rPr>
              <a:t>Sol</a:t>
            </a:r>
            <a:endParaRPr lang="pt-BR" sz="4000" b="0" dirty="0">
              <a:solidFill>
                <a:srgbClr val="FFC000"/>
              </a:solidFill>
              <a:latin typeface="Century Gothic" pitchFamily="34" charset="0"/>
            </a:endParaRPr>
          </a:p>
          <a:p>
            <a:pPr algn="l" defTabSz="762000">
              <a:lnSpc>
                <a:spcPct val="80000"/>
              </a:lnSpc>
              <a:buClr>
                <a:srgbClr val="EE8800"/>
              </a:buClr>
              <a:buFont typeface="Wingdings" pitchFamily="2" charset="2"/>
              <a:buChar char="v"/>
              <a:defRPr/>
            </a:pPr>
            <a:endParaRPr lang="pt-BR" sz="1800" b="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95536" y="2991676"/>
            <a:ext cx="2376264" cy="3440942"/>
          </a:xfrm>
          <a:prstGeom prst="rect">
            <a:avLst/>
          </a:prstGeom>
          <a:noFill/>
          <a:ln w="19050">
            <a:solidFill>
              <a:srgbClr val="FFC00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l" defTabSz="762000">
              <a:lnSpc>
                <a:spcPct val="80000"/>
              </a:lnSpc>
              <a:buClr>
                <a:srgbClr val="EE8800"/>
              </a:buClr>
              <a:buFont typeface="Wingdings" pitchFamily="2" charset="2"/>
              <a:buChar char="v"/>
              <a:defRPr/>
            </a:pPr>
            <a:r>
              <a:rPr lang="pt-BR" sz="2400" b="0" dirty="0" smtClean="0">
                <a:solidFill>
                  <a:srgbClr val="FFC000"/>
                </a:solidFill>
                <a:latin typeface="Century Gothic" pitchFamily="34" charset="0"/>
              </a:rPr>
              <a:t>Planetas</a:t>
            </a:r>
          </a:p>
          <a:p>
            <a:pPr algn="l" defTabSz="762000">
              <a:lnSpc>
                <a:spcPct val="80000"/>
              </a:lnSpc>
              <a:buClr>
                <a:srgbClr val="EE8800"/>
              </a:buClr>
              <a:buFont typeface="Wingdings" pitchFamily="2" charset="2"/>
              <a:buChar char="v"/>
              <a:defRPr/>
            </a:pPr>
            <a:endParaRPr lang="pt-BR" sz="2400" b="0" dirty="0">
              <a:solidFill>
                <a:srgbClr val="FFC000"/>
              </a:solidFill>
              <a:latin typeface="Century Gothic" pitchFamily="34" charset="0"/>
            </a:endParaRPr>
          </a:p>
          <a:p>
            <a:pPr marL="177800" lvl="1" indent="393700" algn="l" defTabSz="762000">
              <a:lnSpc>
                <a:spcPct val="80000"/>
              </a:lnSpc>
              <a:buClr>
                <a:srgbClr val="EE8800"/>
              </a:buClr>
              <a:buFont typeface="Courier New" pitchFamily="49" charset="0"/>
              <a:buChar char="o"/>
              <a:defRPr/>
            </a:pPr>
            <a:r>
              <a:rPr lang="pt-BR" sz="2800" b="0" dirty="0" smtClean="0">
                <a:solidFill>
                  <a:srgbClr val="FFC000"/>
                </a:solidFill>
                <a:latin typeface="Century Gothic" pitchFamily="34" charset="0"/>
              </a:rPr>
              <a:t>Mercúrio</a:t>
            </a:r>
          </a:p>
          <a:p>
            <a:pPr marL="177800" lvl="1" indent="393700" algn="l" defTabSz="762000">
              <a:lnSpc>
                <a:spcPct val="80000"/>
              </a:lnSpc>
              <a:buClr>
                <a:srgbClr val="EE8800"/>
              </a:buClr>
              <a:buFont typeface="Courier New" pitchFamily="49" charset="0"/>
              <a:buChar char="o"/>
              <a:defRPr/>
            </a:pPr>
            <a:r>
              <a:rPr lang="pt-BR" sz="2800" b="0" dirty="0" smtClean="0">
                <a:solidFill>
                  <a:srgbClr val="FFC000"/>
                </a:solidFill>
                <a:latin typeface="Century Gothic" pitchFamily="34" charset="0"/>
              </a:rPr>
              <a:t>Vênus</a:t>
            </a:r>
          </a:p>
          <a:p>
            <a:pPr marL="177800" lvl="1" indent="393700" algn="l" defTabSz="762000">
              <a:lnSpc>
                <a:spcPct val="80000"/>
              </a:lnSpc>
              <a:buClr>
                <a:srgbClr val="EE8800"/>
              </a:buClr>
              <a:buFont typeface="Courier New" pitchFamily="49" charset="0"/>
              <a:buChar char="o"/>
              <a:defRPr/>
            </a:pPr>
            <a:r>
              <a:rPr lang="pt-BR" sz="2800" b="0" dirty="0" smtClean="0">
                <a:solidFill>
                  <a:srgbClr val="FFC000"/>
                </a:solidFill>
                <a:latin typeface="Century Gothic" pitchFamily="34" charset="0"/>
              </a:rPr>
              <a:t>Terra </a:t>
            </a:r>
          </a:p>
          <a:p>
            <a:pPr marL="177800" lvl="1" indent="393700" algn="l" defTabSz="762000">
              <a:lnSpc>
                <a:spcPct val="80000"/>
              </a:lnSpc>
              <a:buClr>
                <a:srgbClr val="EE8800"/>
              </a:buClr>
              <a:buFont typeface="Courier New" pitchFamily="49" charset="0"/>
              <a:buChar char="o"/>
              <a:defRPr/>
            </a:pPr>
            <a:r>
              <a:rPr lang="pt-BR" sz="2800" b="0" dirty="0" smtClean="0">
                <a:solidFill>
                  <a:srgbClr val="FFC000"/>
                </a:solidFill>
                <a:latin typeface="Century Gothic" pitchFamily="34" charset="0"/>
              </a:rPr>
              <a:t>Marte </a:t>
            </a:r>
          </a:p>
          <a:p>
            <a:pPr marL="177800" lvl="1" indent="393700" algn="l" defTabSz="762000">
              <a:lnSpc>
                <a:spcPct val="80000"/>
              </a:lnSpc>
              <a:buClr>
                <a:srgbClr val="EE8800"/>
              </a:buClr>
              <a:buFont typeface="Courier New" pitchFamily="49" charset="0"/>
              <a:buChar char="o"/>
              <a:defRPr/>
            </a:pPr>
            <a:r>
              <a:rPr lang="pt-BR" sz="2800" b="0" dirty="0" smtClean="0">
                <a:solidFill>
                  <a:srgbClr val="FFC000"/>
                </a:solidFill>
                <a:latin typeface="Century Gothic" pitchFamily="34" charset="0"/>
              </a:rPr>
              <a:t>Júpiter </a:t>
            </a:r>
          </a:p>
          <a:p>
            <a:pPr marL="177800" lvl="1" indent="393700" algn="l" defTabSz="762000">
              <a:lnSpc>
                <a:spcPct val="80000"/>
              </a:lnSpc>
              <a:buClr>
                <a:srgbClr val="EE8800"/>
              </a:buClr>
              <a:buFont typeface="Courier New" pitchFamily="49" charset="0"/>
              <a:buChar char="o"/>
              <a:defRPr/>
            </a:pPr>
            <a:r>
              <a:rPr lang="pt-BR" sz="2800" b="0" dirty="0" smtClean="0">
                <a:solidFill>
                  <a:srgbClr val="FFC000"/>
                </a:solidFill>
                <a:latin typeface="Century Gothic" pitchFamily="34" charset="0"/>
              </a:rPr>
              <a:t>Saturno</a:t>
            </a:r>
          </a:p>
          <a:p>
            <a:pPr marL="177800" lvl="1" indent="393700" algn="l" defTabSz="762000">
              <a:lnSpc>
                <a:spcPct val="80000"/>
              </a:lnSpc>
              <a:buClr>
                <a:srgbClr val="EE8800"/>
              </a:buClr>
              <a:buFont typeface="Courier New" pitchFamily="49" charset="0"/>
              <a:buChar char="o"/>
              <a:defRPr/>
            </a:pPr>
            <a:r>
              <a:rPr lang="pt-BR" sz="2800" b="0" dirty="0" smtClean="0">
                <a:solidFill>
                  <a:srgbClr val="FFC000"/>
                </a:solidFill>
                <a:latin typeface="Century Gothic" pitchFamily="34" charset="0"/>
              </a:rPr>
              <a:t>Urano </a:t>
            </a:r>
          </a:p>
          <a:p>
            <a:pPr marL="177800" lvl="1" indent="393700" algn="l" defTabSz="762000">
              <a:lnSpc>
                <a:spcPct val="80000"/>
              </a:lnSpc>
              <a:buClr>
                <a:srgbClr val="EE8800"/>
              </a:buClr>
              <a:buFont typeface="Courier New" pitchFamily="49" charset="0"/>
              <a:buChar char="o"/>
              <a:defRPr/>
            </a:pPr>
            <a:r>
              <a:rPr lang="pt-BR" sz="2800" b="0" dirty="0" smtClean="0">
                <a:solidFill>
                  <a:srgbClr val="FFC000"/>
                </a:solidFill>
                <a:latin typeface="Century Gothic" pitchFamily="34" charset="0"/>
              </a:rPr>
              <a:t>Netuno</a:t>
            </a:r>
            <a:endParaRPr lang="pt-BR" sz="2800" b="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987824" y="3696314"/>
            <a:ext cx="2952328" cy="1569660"/>
          </a:xfrm>
          <a:prstGeom prst="rect">
            <a:avLst/>
          </a:prstGeom>
          <a:noFill/>
          <a:ln w="19050">
            <a:solidFill>
              <a:srgbClr val="FFC00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l" defTabSz="762000">
              <a:lnSpc>
                <a:spcPct val="80000"/>
              </a:lnSpc>
              <a:buClr>
                <a:srgbClr val="EE8800"/>
              </a:buClr>
              <a:buFont typeface="Wingdings" pitchFamily="2" charset="2"/>
              <a:buChar char="v"/>
              <a:defRPr/>
            </a:pPr>
            <a:r>
              <a:rPr lang="pt-BR" sz="2400" b="0" dirty="0" smtClean="0">
                <a:solidFill>
                  <a:srgbClr val="FFC000"/>
                </a:solidFill>
                <a:latin typeface="Century Gothic" pitchFamily="34" charset="0"/>
              </a:rPr>
              <a:t>Satélites </a:t>
            </a:r>
          </a:p>
          <a:p>
            <a:pPr algn="l" defTabSz="762000">
              <a:lnSpc>
                <a:spcPct val="80000"/>
              </a:lnSpc>
              <a:buClr>
                <a:srgbClr val="EE8800"/>
              </a:buClr>
              <a:buFont typeface="Wingdings" pitchFamily="2" charset="2"/>
              <a:buChar char="v"/>
              <a:defRPr/>
            </a:pPr>
            <a:endParaRPr lang="pt-BR" sz="2400" b="0" dirty="0">
              <a:solidFill>
                <a:srgbClr val="FFC000"/>
              </a:solidFill>
              <a:latin typeface="Century Gothic" pitchFamily="34" charset="0"/>
            </a:endParaRPr>
          </a:p>
          <a:p>
            <a:pPr marL="273050" lvl="1" indent="298450" algn="l" defTabSz="762000">
              <a:lnSpc>
                <a:spcPct val="80000"/>
              </a:lnSpc>
              <a:buClr>
                <a:srgbClr val="EE8800"/>
              </a:buClr>
              <a:buFont typeface="Courier New" pitchFamily="49" charset="0"/>
              <a:buChar char="o"/>
              <a:defRPr/>
            </a:pPr>
            <a:r>
              <a:rPr lang="pt-BR" sz="2400" b="0" dirty="0">
                <a:solidFill>
                  <a:srgbClr val="FFC000"/>
                </a:solidFill>
                <a:latin typeface="Century Gothic" pitchFamily="34" charset="0"/>
              </a:rPr>
              <a:t> Lua </a:t>
            </a:r>
          </a:p>
          <a:p>
            <a:pPr marL="273050" lvl="1" indent="298450" algn="l" defTabSz="762000">
              <a:lnSpc>
                <a:spcPct val="80000"/>
              </a:lnSpc>
              <a:buClr>
                <a:srgbClr val="EE8800"/>
              </a:buClr>
              <a:buFont typeface="Courier New" pitchFamily="49" charset="0"/>
              <a:buChar char="o"/>
              <a:defRPr/>
            </a:pPr>
            <a:r>
              <a:rPr lang="pt-BR" sz="2400" b="0" dirty="0">
                <a:solidFill>
                  <a:srgbClr val="FFC000"/>
                </a:solidFill>
                <a:latin typeface="Century Gothic" pitchFamily="34" charset="0"/>
              </a:rPr>
              <a:t> </a:t>
            </a:r>
            <a:r>
              <a:rPr lang="pt-BR" sz="2400" b="0" dirty="0" err="1">
                <a:solidFill>
                  <a:srgbClr val="FFC000"/>
                </a:solidFill>
                <a:latin typeface="Century Gothic" pitchFamily="34" charset="0"/>
              </a:rPr>
              <a:t>etc</a:t>
            </a:r>
            <a:r>
              <a:rPr lang="pt-BR" sz="2400" b="0" dirty="0">
                <a:solidFill>
                  <a:srgbClr val="FFC000"/>
                </a:solidFill>
                <a:latin typeface="Century Gothic" pitchFamily="34" charset="0"/>
              </a:rPr>
              <a:t> (várias dezenas</a:t>
            </a:r>
            <a:r>
              <a:rPr lang="pt-BR" sz="2400" b="0" dirty="0" smtClean="0">
                <a:solidFill>
                  <a:srgbClr val="FFC000"/>
                </a:solidFill>
                <a:latin typeface="Century Gothic" pitchFamily="34" charset="0"/>
              </a:rPr>
              <a:t>)</a:t>
            </a:r>
            <a:endParaRPr lang="pt-BR" sz="2400" b="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2987824" y="1392058"/>
            <a:ext cx="2952328" cy="2111347"/>
          </a:xfrm>
          <a:prstGeom prst="rect">
            <a:avLst/>
          </a:prstGeom>
          <a:noFill/>
          <a:ln w="19050">
            <a:solidFill>
              <a:srgbClr val="FFC00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l" defTabSz="762000">
              <a:lnSpc>
                <a:spcPct val="80000"/>
              </a:lnSpc>
              <a:buClr>
                <a:srgbClr val="EE8800"/>
              </a:buClr>
              <a:buFont typeface="Wingdings" pitchFamily="2" charset="2"/>
              <a:buChar char="v"/>
              <a:defRPr/>
            </a:pPr>
            <a:r>
              <a:rPr lang="pt-BR" sz="2400" b="0" dirty="0" smtClean="0">
                <a:solidFill>
                  <a:srgbClr val="FFC000"/>
                </a:solidFill>
                <a:latin typeface="Century Gothic" pitchFamily="34" charset="0"/>
              </a:rPr>
              <a:t> Planetas-anões</a:t>
            </a:r>
          </a:p>
          <a:p>
            <a:pPr algn="l" defTabSz="762000">
              <a:lnSpc>
                <a:spcPct val="80000"/>
              </a:lnSpc>
              <a:buClr>
                <a:srgbClr val="EE8800"/>
              </a:buClr>
              <a:buFont typeface="Wingdings" pitchFamily="2" charset="2"/>
              <a:buChar char="v"/>
              <a:defRPr/>
            </a:pPr>
            <a:endParaRPr lang="pt-BR" sz="2000" b="0" dirty="0">
              <a:solidFill>
                <a:srgbClr val="FFC000"/>
              </a:solidFill>
              <a:latin typeface="Century Gothic" pitchFamily="34" charset="0"/>
            </a:endParaRPr>
          </a:p>
          <a:p>
            <a:pPr marL="355600" lvl="1" indent="215900" algn="l" defTabSz="762000">
              <a:lnSpc>
                <a:spcPct val="80000"/>
              </a:lnSpc>
              <a:buClr>
                <a:srgbClr val="EE8800"/>
              </a:buClr>
              <a:buFont typeface="Courier New" pitchFamily="49" charset="0"/>
              <a:buChar char="o"/>
              <a:defRPr/>
            </a:pPr>
            <a:r>
              <a:rPr lang="pt-BR" sz="2400" b="0" dirty="0">
                <a:solidFill>
                  <a:srgbClr val="FFC000"/>
                </a:solidFill>
                <a:latin typeface="Century Gothic" pitchFamily="34" charset="0"/>
              </a:rPr>
              <a:t> Plutão </a:t>
            </a:r>
          </a:p>
          <a:p>
            <a:pPr marL="355600" lvl="1" indent="215900" algn="l" defTabSz="762000">
              <a:lnSpc>
                <a:spcPct val="80000"/>
              </a:lnSpc>
              <a:buClr>
                <a:srgbClr val="EE8800"/>
              </a:buClr>
              <a:buFont typeface="Courier New" pitchFamily="49" charset="0"/>
              <a:buChar char="o"/>
              <a:defRPr/>
            </a:pPr>
            <a:r>
              <a:rPr lang="pt-BR" sz="2400" b="0" dirty="0">
                <a:solidFill>
                  <a:srgbClr val="FFC000"/>
                </a:solidFill>
                <a:latin typeface="Century Gothic" pitchFamily="34" charset="0"/>
              </a:rPr>
              <a:t> </a:t>
            </a:r>
            <a:r>
              <a:rPr lang="pt-BR" sz="2400" b="0" dirty="0" err="1">
                <a:solidFill>
                  <a:srgbClr val="FFC000"/>
                </a:solidFill>
                <a:latin typeface="Century Gothic" pitchFamily="34" charset="0"/>
              </a:rPr>
              <a:t>Eris</a:t>
            </a:r>
            <a:r>
              <a:rPr lang="pt-BR" sz="2400" b="0" dirty="0">
                <a:solidFill>
                  <a:srgbClr val="FFC000"/>
                </a:solidFill>
                <a:latin typeface="Century Gothic" pitchFamily="34" charset="0"/>
              </a:rPr>
              <a:t> </a:t>
            </a:r>
          </a:p>
          <a:p>
            <a:pPr marL="355600" lvl="1" indent="215900" algn="l" defTabSz="762000">
              <a:lnSpc>
                <a:spcPct val="80000"/>
              </a:lnSpc>
              <a:buClr>
                <a:srgbClr val="EE8800"/>
              </a:buClr>
              <a:buFont typeface="Courier New" pitchFamily="49" charset="0"/>
              <a:buChar char="o"/>
              <a:defRPr/>
            </a:pPr>
            <a:r>
              <a:rPr lang="pt-BR" sz="2400" b="0" dirty="0">
                <a:solidFill>
                  <a:srgbClr val="FFC000"/>
                </a:solidFill>
                <a:latin typeface="Century Gothic" pitchFamily="34" charset="0"/>
              </a:rPr>
              <a:t> Ceres</a:t>
            </a:r>
          </a:p>
          <a:p>
            <a:pPr marL="355600" lvl="1" indent="215900" algn="l" defTabSz="762000">
              <a:lnSpc>
                <a:spcPct val="80000"/>
              </a:lnSpc>
              <a:buClr>
                <a:srgbClr val="EE8800"/>
              </a:buClr>
              <a:buFont typeface="Courier New" pitchFamily="49" charset="0"/>
              <a:buChar char="o"/>
              <a:defRPr/>
            </a:pPr>
            <a:r>
              <a:rPr lang="pt-BR" sz="2400" b="0" dirty="0">
                <a:solidFill>
                  <a:srgbClr val="FFC000"/>
                </a:solidFill>
                <a:latin typeface="Century Gothic" pitchFamily="34" charset="0"/>
              </a:rPr>
              <a:t> </a:t>
            </a:r>
            <a:r>
              <a:rPr lang="pt-BR" sz="2400" b="0" dirty="0" err="1" smtClean="0">
                <a:solidFill>
                  <a:srgbClr val="FFC000"/>
                </a:solidFill>
                <a:latin typeface="Century Gothic" pitchFamily="34" charset="0"/>
              </a:rPr>
              <a:t>Makemake</a:t>
            </a:r>
            <a:r>
              <a:rPr lang="pt-BR" sz="2400" b="0" dirty="0" smtClean="0">
                <a:solidFill>
                  <a:srgbClr val="FFC000"/>
                </a:solidFill>
                <a:latin typeface="Century Gothic" pitchFamily="34" charset="0"/>
              </a:rPr>
              <a:t> </a:t>
            </a:r>
            <a:endParaRPr lang="pt-BR" sz="2400" b="0" dirty="0">
              <a:solidFill>
                <a:srgbClr val="FFC000"/>
              </a:solidFill>
              <a:latin typeface="Century Gothic" pitchFamily="34" charset="0"/>
            </a:endParaRPr>
          </a:p>
          <a:p>
            <a:pPr marL="355600" lvl="1" indent="215900" algn="l" defTabSz="762000">
              <a:lnSpc>
                <a:spcPct val="80000"/>
              </a:lnSpc>
              <a:buClr>
                <a:srgbClr val="EE8800"/>
              </a:buClr>
              <a:buFont typeface="Courier New" pitchFamily="49" charset="0"/>
              <a:buChar char="o"/>
              <a:defRPr/>
            </a:pPr>
            <a:r>
              <a:rPr lang="pt-BR" sz="2400" b="0" dirty="0">
                <a:solidFill>
                  <a:srgbClr val="FFC000"/>
                </a:solidFill>
                <a:latin typeface="Century Gothic" pitchFamily="34" charset="0"/>
              </a:rPr>
              <a:t> </a:t>
            </a:r>
            <a:r>
              <a:rPr lang="pt-BR" sz="2400" b="0" dirty="0" err="1" smtClean="0">
                <a:solidFill>
                  <a:srgbClr val="FFC000"/>
                </a:solidFill>
                <a:latin typeface="Century Gothic" pitchFamily="34" charset="0"/>
              </a:rPr>
              <a:t>Haumea</a:t>
            </a:r>
            <a:endParaRPr lang="pt-BR" sz="2400" b="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6156176" y="1392058"/>
            <a:ext cx="2592288" cy="1791260"/>
          </a:xfrm>
          <a:prstGeom prst="rect">
            <a:avLst/>
          </a:prstGeom>
          <a:noFill/>
          <a:ln w="19050">
            <a:solidFill>
              <a:srgbClr val="FFC00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l" defTabSz="762000">
              <a:lnSpc>
                <a:spcPct val="80000"/>
              </a:lnSpc>
              <a:buClr>
                <a:srgbClr val="EE8800"/>
              </a:buClr>
              <a:buFont typeface="Courier New" pitchFamily="49" charset="0"/>
              <a:buChar char="o"/>
              <a:defRPr/>
            </a:pPr>
            <a:r>
              <a:rPr lang="pt-BR" sz="2400" b="0" dirty="0" smtClean="0">
                <a:solidFill>
                  <a:srgbClr val="FFC000"/>
                </a:solidFill>
                <a:latin typeface="Century Gothic" pitchFamily="34" charset="0"/>
              </a:rPr>
              <a:t> Corpos Menores</a:t>
            </a:r>
            <a:endParaRPr lang="pt-BR" sz="2400" b="0" dirty="0">
              <a:solidFill>
                <a:srgbClr val="FFC000"/>
              </a:solidFill>
              <a:latin typeface="Century Gothic" pitchFamily="34" charset="0"/>
            </a:endParaRPr>
          </a:p>
          <a:p>
            <a:pPr marL="273050" lvl="1" indent="298450" algn="l" defTabSz="762000">
              <a:lnSpc>
                <a:spcPct val="80000"/>
              </a:lnSpc>
              <a:buClr>
                <a:srgbClr val="EE8800"/>
              </a:buClr>
              <a:buFont typeface="Courier New" pitchFamily="49" charset="0"/>
              <a:buChar char="o"/>
              <a:defRPr/>
            </a:pPr>
            <a:r>
              <a:rPr lang="pt-BR" sz="1800" b="0" dirty="0">
                <a:solidFill>
                  <a:srgbClr val="FFC000"/>
                </a:solidFill>
                <a:latin typeface="Century Gothic" pitchFamily="34" charset="0"/>
              </a:rPr>
              <a:t> Cometas </a:t>
            </a:r>
          </a:p>
          <a:p>
            <a:pPr marL="273050" lvl="1" indent="298450" algn="l" defTabSz="762000">
              <a:lnSpc>
                <a:spcPct val="80000"/>
              </a:lnSpc>
              <a:buClr>
                <a:srgbClr val="EE8800"/>
              </a:buClr>
              <a:buFont typeface="Courier New" pitchFamily="49" charset="0"/>
              <a:buChar char="o"/>
              <a:defRPr/>
            </a:pPr>
            <a:r>
              <a:rPr lang="pt-BR" sz="1800" b="0" dirty="0">
                <a:solidFill>
                  <a:srgbClr val="FFC000"/>
                </a:solidFill>
                <a:latin typeface="Century Gothic" pitchFamily="34" charset="0"/>
              </a:rPr>
              <a:t> </a:t>
            </a:r>
            <a:r>
              <a:rPr lang="pt-BR" sz="1800" b="0" dirty="0" err="1">
                <a:solidFill>
                  <a:srgbClr val="FFC000"/>
                </a:solidFill>
                <a:latin typeface="Century Gothic" pitchFamily="34" charset="0"/>
              </a:rPr>
              <a:t>Asteroides</a:t>
            </a:r>
            <a:endParaRPr lang="pt-BR" sz="1800" b="0" dirty="0">
              <a:solidFill>
                <a:srgbClr val="FFC000"/>
              </a:solidFill>
              <a:latin typeface="Century Gothic" pitchFamily="34" charset="0"/>
            </a:endParaRPr>
          </a:p>
          <a:p>
            <a:pPr marL="273050" lvl="1" indent="298450" algn="l" defTabSz="762000">
              <a:lnSpc>
                <a:spcPct val="80000"/>
              </a:lnSpc>
              <a:buClr>
                <a:srgbClr val="EE8800"/>
              </a:buClr>
              <a:buFont typeface="Courier New" pitchFamily="49" charset="0"/>
              <a:buChar char="o"/>
              <a:defRPr/>
            </a:pPr>
            <a:r>
              <a:rPr lang="pt-BR" sz="1800" b="0" dirty="0">
                <a:solidFill>
                  <a:srgbClr val="FFC000"/>
                </a:solidFill>
                <a:latin typeface="Century Gothic" pitchFamily="34" charset="0"/>
              </a:rPr>
              <a:t> </a:t>
            </a:r>
            <a:r>
              <a:rPr lang="pt-BR" sz="1800" b="0" dirty="0" err="1">
                <a:solidFill>
                  <a:srgbClr val="FFC000"/>
                </a:solidFill>
                <a:latin typeface="Century Gothic" pitchFamily="34" charset="0"/>
              </a:rPr>
              <a:t>Meteoroides</a:t>
            </a:r>
            <a:endParaRPr lang="pt-BR" sz="1800" b="0" dirty="0">
              <a:solidFill>
                <a:srgbClr val="FFC000"/>
              </a:solidFill>
              <a:latin typeface="Century Gothic" pitchFamily="34" charset="0"/>
            </a:endParaRPr>
          </a:p>
          <a:p>
            <a:pPr marL="273050" lvl="1" indent="298450" algn="l" defTabSz="762000">
              <a:lnSpc>
                <a:spcPct val="80000"/>
              </a:lnSpc>
              <a:buClr>
                <a:srgbClr val="EE8800"/>
              </a:buClr>
              <a:buFont typeface="Courier New" pitchFamily="49" charset="0"/>
              <a:buChar char="o"/>
              <a:defRPr/>
            </a:pPr>
            <a:r>
              <a:rPr lang="pt-BR" sz="1800" b="0" dirty="0">
                <a:solidFill>
                  <a:srgbClr val="FFC000"/>
                </a:solidFill>
                <a:latin typeface="Century Gothic" pitchFamily="34" charset="0"/>
              </a:rPr>
              <a:t> Poeira </a:t>
            </a:r>
            <a:r>
              <a:rPr lang="pt-BR" sz="1800" b="0" dirty="0" smtClean="0">
                <a:solidFill>
                  <a:srgbClr val="FFC000"/>
                </a:solidFill>
                <a:latin typeface="Century Gothic" pitchFamily="34" charset="0"/>
              </a:rPr>
              <a:t>interplanetária</a:t>
            </a:r>
            <a:endParaRPr lang="pt-BR" sz="1800" b="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6156176" y="3336274"/>
            <a:ext cx="2592288" cy="683264"/>
          </a:xfrm>
          <a:prstGeom prst="rect">
            <a:avLst/>
          </a:prstGeom>
          <a:noFill/>
          <a:ln w="19050">
            <a:solidFill>
              <a:srgbClr val="FFC00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l" defTabSz="762000">
              <a:lnSpc>
                <a:spcPct val="80000"/>
              </a:lnSpc>
              <a:buClr>
                <a:srgbClr val="EE8800"/>
              </a:buClr>
              <a:buFont typeface="Wingdings" pitchFamily="2" charset="2"/>
              <a:buChar char="v"/>
              <a:defRPr/>
            </a:pPr>
            <a:r>
              <a:rPr lang="pt-BR" sz="2400" b="0" dirty="0" smtClean="0">
                <a:solidFill>
                  <a:srgbClr val="FFC000"/>
                </a:solidFill>
                <a:latin typeface="Century Gothic" pitchFamily="34" charset="0"/>
              </a:rPr>
              <a:t> Gás Interplanetário</a:t>
            </a:r>
            <a:endParaRPr lang="pt-BR" sz="1800" b="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6142326" y="4165178"/>
            <a:ext cx="2592288" cy="683264"/>
          </a:xfrm>
          <a:prstGeom prst="rect">
            <a:avLst/>
          </a:prstGeom>
          <a:noFill/>
          <a:ln w="19050">
            <a:solidFill>
              <a:srgbClr val="FFC00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l" defTabSz="762000">
              <a:lnSpc>
                <a:spcPct val="80000"/>
              </a:lnSpc>
              <a:buClr>
                <a:srgbClr val="EE8800"/>
              </a:buClr>
              <a:buFont typeface="Wingdings" pitchFamily="2" charset="2"/>
              <a:buChar char="v"/>
              <a:defRPr/>
            </a:pPr>
            <a:r>
              <a:rPr lang="pt-BR" sz="2400" b="0" dirty="0" smtClean="0">
                <a:solidFill>
                  <a:srgbClr val="FFC000"/>
                </a:solidFill>
                <a:latin typeface="Century Gothic" pitchFamily="34" charset="0"/>
              </a:rPr>
              <a:t> Campos Magnéticos</a:t>
            </a:r>
            <a:endParaRPr lang="pt-BR" sz="1800" b="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6156176" y="4993649"/>
            <a:ext cx="2592288" cy="683264"/>
          </a:xfrm>
          <a:prstGeom prst="rect">
            <a:avLst/>
          </a:prstGeom>
          <a:noFill/>
          <a:ln w="19050">
            <a:solidFill>
              <a:srgbClr val="FFC00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l" defTabSz="762000">
              <a:lnSpc>
                <a:spcPct val="80000"/>
              </a:lnSpc>
              <a:buClr>
                <a:srgbClr val="EE8800"/>
              </a:buClr>
              <a:buFont typeface="Wingdings" pitchFamily="2" charset="2"/>
              <a:buChar char="v"/>
              <a:defRPr/>
            </a:pPr>
            <a:r>
              <a:rPr lang="pt-BR" sz="2400" b="0" dirty="0" smtClean="0">
                <a:solidFill>
                  <a:srgbClr val="FFC000"/>
                </a:solidFill>
                <a:latin typeface="Century Gothic" pitchFamily="34" charset="0"/>
              </a:rPr>
              <a:t> Partículas Carregadas</a:t>
            </a:r>
            <a:endParaRPr lang="pt-BR" sz="1800" b="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7180710" y="5847843"/>
            <a:ext cx="63991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defTabSz="762000">
              <a:lnSpc>
                <a:spcPct val="80000"/>
              </a:lnSpc>
              <a:buClr>
                <a:srgbClr val="EE8800"/>
              </a:buClr>
              <a:defRPr/>
            </a:pPr>
            <a:r>
              <a:rPr lang="pt-BR" sz="6000" b="0" dirty="0" smtClean="0">
                <a:solidFill>
                  <a:srgbClr val="FFC000"/>
                </a:solidFill>
                <a:latin typeface="Century Gothic" pitchFamily="34" charset="0"/>
              </a:rPr>
              <a:t>?</a:t>
            </a:r>
            <a:endParaRPr lang="pt-BR" sz="6000" b="0" dirty="0">
              <a:solidFill>
                <a:srgbClr val="FFC00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4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8195" grpId="0" animBg="1"/>
      <p:bldP spid="4" grpId="0" animBg="1"/>
      <p:bldP spid="5" grpId="0" animBg="1"/>
      <p:bldP spid="6" grpId="0" animBg="1"/>
      <p:bldP spid="8" grpId="0" animBg="1"/>
      <p:bldP spid="9" grpId="0" animBg="1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http://4.bp.blogspot.com/-eLNSua-DtfY/Ujhe1xJDmjI/AAAAAAAAON0/hnkiHe0AGWk/s1600/sistema+solar.jpg"/>
          <p:cNvPicPr>
            <a:picLocks noChangeAspect="1" noChangeArrowheads="1"/>
          </p:cNvPicPr>
          <p:nvPr/>
        </p:nvPicPr>
        <p:blipFill>
          <a:blip r:embed="rId3" cstate="print"/>
          <a:srcRect r="13631"/>
          <a:stretch>
            <a:fillRect/>
          </a:stretch>
        </p:blipFill>
        <p:spPr bwMode="auto">
          <a:xfrm>
            <a:off x="0" y="1376154"/>
            <a:ext cx="9110779" cy="5481846"/>
          </a:xfrm>
          <a:prstGeom prst="rect">
            <a:avLst/>
          </a:prstGeom>
          <a:noFill/>
        </p:spPr>
      </p:pic>
      <p:sp>
        <p:nvSpPr>
          <p:cNvPr id="7" name="Elipse 6"/>
          <p:cNvSpPr/>
          <p:nvPr/>
        </p:nvSpPr>
        <p:spPr bwMode="auto">
          <a:xfrm>
            <a:off x="1083425" y="5867747"/>
            <a:ext cx="360000" cy="360040"/>
          </a:xfrm>
          <a:prstGeom prst="ellipse">
            <a:avLst/>
          </a:prstGeom>
          <a:noFill/>
          <a:ln w="31750" cap="flat" cmpd="sng" algn="ctr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0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8" name="Elipse 7"/>
          <p:cNvSpPr/>
          <p:nvPr/>
        </p:nvSpPr>
        <p:spPr bwMode="auto">
          <a:xfrm>
            <a:off x="2051720" y="5382741"/>
            <a:ext cx="720080" cy="720080"/>
          </a:xfrm>
          <a:prstGeom prst="ellipse">
            <a:avLst/>
          </a:prstGeom>
          <a:noFill/>
          <a:ln w="31750" cap="flat" cmpd="sng" algn="ctr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0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9" name="Elipse 8"/>
          <p:cNvSpPr/>
          <p:nvPr/>
        </p:nvSpPr>
        <p:spPr bwMode="auto">
          <a:xfrm>
            <a:off x="2872383" y="5047084"/>
            <a:ext cx="720080" cy="720080"/>
          </a:xfrm>
          <a:prstGeom prst="ellipse">
            <a:avLst/>
          </a:prstGeom>
          <a:noFill/>
          <a:ln w="31750" cap="flat" cmpd="sng" algn="ctr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0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0" name="Elipse 9"/>
          <p:cNvSpPr/>
          <p:nvPr/>
        </p:nvSpPr>
        <p:spPr bwMode="auto">
          <a:xfrm>
            <a:off x="4054477" y="3337108"/>
            <a:ext cx="1440160" cy="1440160"/>
          </a:xfrm>
          <a:prstGeom prst="ellipse">
            <a:avLst/>
          </a:prstGeom>
          <a:noFill/>
          <a:ln w="31750" cap="flat" cmpd="sng" algn="ctr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0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1" name="Elipse 10"/>
          <p:cNvSpPr/>
          <p:nvPr/>
        </p:nvSpPr>
        <p:spPr bwMode="auto">
          <a:xfrm>
            <a:off x="4355976" y="2420888"/>
            <a:ext cx="1440160" cy="1440160"/>
          </a:xfrm>
          <a:prstGeom prst="ellipse">
            <a:avLst/>
          </a:prstGeom>
          <a:noFill/>
          <a:ln w="31750" cap="flat" cmpd="sng" algn="ctr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0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2" name="Elipse 11"/>
          <p:cNvSpPr/>
          <p:nvPr/>
        </p:nvSpPr>
        <p:spPr bwMode="auto">
          <a:xfrm>
            <a:off x="4517901" y="1844824"/>
            <a:ext cx="927720" cy="936104"/>
          </a:xfrm>
          <a:prstGeom prst="ellipse">
            <a:avLst/>
          </a:prstGeom>
          <a:noFill/>
          <a:ln w="31750" cap="flat" cmpd="sng" algn="ctr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0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3" name="Elipse 12"/>
          <p:cNvSpPr/>
          <p:nvPr/>
        </p:nvSpPr>
        <p:spPr bwMode="auto">
          <a:xfrm>
            <a:off x="4307718" y="1305143"/>
            <a:ext cx="720080" cy="720080"/>
          </a:xfrm>
          <a:prstGeom prst="ellipse">
            <a:avLst/>
          </a:prstGeom>
          <a:noFill/>
          <a:ln w="31750" cap="flat" cmpd="sng" algn="ctr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0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6300192" y="4005064"/>
            <a:ext cx="259228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pt-BR" sz="4000" b="0" dirty="0" smtClean="0">
                <a:solidFill>
                  <a:srgbClr val="FFC000"/>
                </a:solidFill>
                <a:latin typeface="Century Gothic" pitchFamily="34" charset="0"/>
              </a:rPr>
              <a:t>Júpiter </a:t>
            </a:r>
          </a:p>
          <a:p>
            <a:pPr algn="l">
              <a:buFont typeface="Arial" pitchFamily="34" charset="0"/>
              <a:buChar char="•"/>
            </a:pPr>
            <a:r>
              <a:rPr lang="pt-BR" sz="4000" b="0" dirty="0" smtClean="0">
                <a:solidFill>
                  <a:srgbClr val="FFC000"/>
                </a:solidFill>
                <a:latin typeface="Century Gothic" pitchFamily="34" charset="0"/>
              </a:rPr>
              <a:t>Saturno</a:t>
            </a:r>
          </a:p>
          <a:p>
            <a:pPr algn="l">
              <a:buFont typeface="Arial" pitchFamily="34" charset="0"/>
              <a:buChar char="•"/>
            </a:pPr>
            <a:r>
              <a:rPr lang="pt-BR" sz="4000" b="0" dirty="0" smtClean="0">
                <a:solidFill>
                  <a:srgbClr val="FFC000"/>
                </a:solidFill>
                <a:latin typeface="Century Gothic" pitchFamily="34" charset="0"/>
              </a:rPr>
              <a:t>Urano</a:t>
            </a:r>
          </a:p>
          <a:p>
            <a:pPr algn="l">
              <a:buFont typeface="Arial" pitchFamily="34" charset="0"/>
              <a:buChar char="•"/>
            </a:pPr>
            <a:r>
              <a:rPr lang="pt-BR" sz="4000" b="0" dirty="0" smtClean="0">
                <a:solidFill>
                  <a:srgbClr val="FFC000"/>
                </a:solidFill>
                <a:latin typeface="Century Gothic" pitchFamily="34" charset="0"/>
              </a:rPr>
              <a:t>Netuno</a:t>
            </a:r>
            <a:endParaRPr lang="pt-BR" sz="4000" b="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179512" y="188640"/>
            <a:ext cx="295232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pt-BR" sz="4000" b="0" dirty="0" smtClean="0">
                <a:solidFill>
                  <a:srgbClr val="FFC000"/>
                </a:solidFill>
                <a:latin typeface="Century Gothic" pitchFamily="34" charset="0"/>
              </a:rPr>
              <a:t>Mercúrio</a:t>
            </a:r>
          </a:p>
          <a:p>
            <a:pPr algn="l">
              <a:buFont typeface="Arial" pitchFamily="34" charset="0"/>
              <a:buChar char="•"/>
            </a:pPr>
            <a:r>
              <a:rPr lang="pt-BR" sz="4000" b="0" dirty="0" smtClean="0">
                <a:solidFill>
                  <a:srgbClr val="FFC000"/>
                </a:solidFill>
                <a:latin typeface="Century Gothic" pitchFamily="34" charset="0"/>
              </a:rPr>
              <a:t>Vênus</a:t>
            </a:r>
          </a:p>
          <a:p>
            <a:pPr algn="l">
              <a:buFont typeface="Arial" pitchFamily="34" charset="0"/>
              <a:buChar char="•"/>
            </a:pPr>
            <a:r>
              <a:rPr lang="pt-BR" sz="4000" b="0" dirty="0" smtClean="0">
                <a:solidFill>
                  <a:srgbClr val="FFC000"/>
                </a:solidFill>
                <a:latin typeface="Century Gothic" pitchFamily="34" charset="0"/>
              </a:rPr>
              <a:t>Terra</a:t>
            </a:r>
          </a:p>
          <a:p>
            <a:pPr algn="l">
              <a:buFont typeface="Arial" pitchFamily="34" charset="0"/>
              <a:buChar char="•"/>
            </a:pPr>
            <a:r>
              <a:rPr lang="pt-BR" sz="4000" b="0" dirty="0" smtClean="0">
                <a:solidFill>
                  <a:srgbClr val="FFC000"/>
                </a:solidFill>
                <a:latin typeface="Century Gothic" pitchFamily="34" charset="0"/>
              </a:rPr>
              <a:t>Marte</a:t>
            </a:r>
          </a:p>
        </p:txBody>
      </p:sp>
      <p:sp>
        <p:nvSpPr>
          <p:cNvPr id="16" name="Elipse 15"/>
          <p:cNvSpPr/>
          <p:nvPr/>
        </p:nvSpPr>
        <p:spPr bwMode="auto">
          <a:xfrm>
            <a:off x="3566996" y="4744827"/>
            <a:ext cx="576064" cy="576064"/>
          </a:xfrm>
          <a:prstGeom prst="ellipse">
            <a:avLst/>
          </a:prstGeom>
          <a:noFill/>
          <a:ln w="31750" cap="flat" cmpd="sng" algn="ctr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0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7" name="Rectangle 4"/>
          <p:cNvSpPr>
            <a:spLocks noGrp="1" noChangeArrowheads="1"/>
          </p:cNvSpPr>
          <p:nvPr>
            <p:ph type="title"/>
          </p:nvPr>
        </p:nvSpPr>
        <p:spPr>
          <a:xfrm>
            <a:off x="3779912" y="0"/>
            <a:ext cx="5364088" cy="1143000"/>
          </a:xfrm>
          <a:solidFill>
            <a:schemeClr val="tx1"/>
          </a:solidFill>
        </p:spPr>
        <p:txBody>
          <a:bodyPr/>
          <a:lstStyle/>
          <a:p>
            <a:r>
              <a:rPr lang="pt-BR" b="0" dirty="0" smtClean="0">
                <a:solidFill>
                  <a:schemeClr val="bg1"/>
                </a:solidFill>
                <a:latin typeface="Century Gothic" pitchFamily="34" charset="0"/>
              </a:rPr>
              <a:t>Os oito planetas</a:t>
            </a:r>
          </a:p>
        </p:txBody>
      </p:sp>
      <p:sp>
        <p:nvSpPr>
          <p:cNvPr id="18" name="Text Box 28"/>
          <p:cNvSpPr txBox="1">
            <a:spLocks noChangeArrowheads="1"/>
          </p:cNvSpPr>
          <p:nvPr/>
        </p:nvSpPr>
        <p:spPr bwMode="auto">
          <a:xfrm>
            <a:off x="6084168" y="1052736"/>
            <a:ext cx="3312368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pt-BR" sz="1800" dirty="0" smtClean="0">
                <a:solidFill>
                  <a:srgbClr val="FF0000"/>
                </a:solidFill>
                <a:latin typeface="Century Gothic" pitchFamily="34" charset="0"/>
              </a:rPr>
              <a:t>Figura fora de escala</a:t>
            </a:r>
            <a:endParaRPr lang="pt-BR" sz="1800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6966801" y="6581001"/>
            <a:ext cx="217719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pt-BR" sz="1200" b="0" dirty="0">
                <a:solidFill>
                  <a:srgbClr val="EE8800"/>
                </a:solidFill>
                <a:latin typeface="Century Gothic" pitchFamily="34" charset="0"/>
              </a:rPr>
              <a:t>Crédito da imagem: </a:t>
            </a:r>
            <a:r>
              <a:rPr lang="pt-BR" sz="1200" b="0" dirty="0" smtClean="0">
                <a:solidFill>
                  <a:srgbClr val="EE8800"/>
                </a:solidFill>
                <a:latin typeface="Century Gothic" pitchFamily="34" charset="0"/>
              </a:rPr>
              <a:t>NASA</a:t>
            </a:r>
            <a:endParaRPr lang="pt-BR" sz="1200" b="0" dirty="0">
              <a:solidFill>
                <a:srgbClr val="EE880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tx1"/>
          </a:solidFill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Planetas </a:t>
            </a:r>
            <a:r>
              <a:rPr lang="pt-BR" dirty="0" err="1" smtClean="0">
                <a:solidFill>
                  <a:schemeClr val="bg1"/>
                </a:solidFill>
                <a:latin typeface="Century Gothic" pitchFamily="34" charset="0"/>
              </a:rPr>
              <a:t>jovianos</a:t>
            </a:r>
            <a:endParaRPr lang="pt-BR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6868" name="Rectangle 3"/>
          <p:cNvSpPr>
            <a:spLocks noChangeArrowheads="1"/>
          </p:cNvSpPr>
          <p:nvPr/>
        </p:nvSpPr>
        <p:spPr bwMode="auto">
          <a:xfrm>
            <a:off x="0" y="6309320"/>
            <a:ext cx="217719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pt-BR" sz="1200" b="0" dirty="0">
                <a:solidFill>
                  <a:srgbClr val="EE8800"/>
                </a:solidFill>
                <a:latin typeface="Century Gothic" pitchFamily="34" charset="0"/>
              </a:rPr>
              <a:t>Crédito da imagem: </a:t>
            </a:r>
            <a:r>
              <a:rPr lang="pt-BR" sz="1200" b="0" dirty="0" smtClean="0">
                <a:solidFill>
                  <a:srgbClr val="EE8800"/>
                </a:solidFill>
                <a:latin typeface="Century Gothic" pitchFamily="34" charset="0"/>
              </a:rPr>
              <a:t>NASA</a:t>
            </a:r>
            <a:endParaRPr lang="pt-BR" sz="1200" b="0" dirty="0">
              <a:solidFill>
                <a:srgbClr val="EE8800"/>
              </a:solidFill>
              <a:latin typeface="Century Gothic" pitchFamily="34" charset="0"/>
            </a:endParaRPr>
          </a:p>
        </p:txBody>
      </p:sp>
      <p:pic>
        <p:nvPicPr>
          <p:cNvPr id="1026" name="Picture 2" descr="http://planetfacts.org/wp-content/uploads/2011/03/Jovian-plane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507" y="1628800"/>
            <a:ext cx="8815989" cy="3837806"/>
          </a:xfrm>
          <a:prstGeom prst="rect">
            <a:avLst/>
          </a:prstGeom>
          <a:noFill/>
        </p:spPr>
      </p:pic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1259632" y="1556792"/>
            <a:ext cx="1584176" cy="369332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</p:spPr>
        <p:txBody>
          <a:bodyPr wrap="square">
            <a:spAutoFit/>
          </a:bodyPr>
          <a:lstStyle/>
          <a:p>
            <a:pPr marL="457200" indent="-457200">
              <a:buClr>
                <a:srgbClr val="C00000"/>
              </a:buClr>
              <a:defRPr/>
            </a:pPr>
            <a:r>
              <a:rPr lang="pt-BR" sz="1800" dirty="0" smtClean="0">
                <a:solidFill>
                  <a:srgbClr val="FFC000"/>
                </a:solidFill>
                <a:latin typeface="Century Gothic" pitchFamily="34" charset="0"/>
              </a:rPr>
              <a:t>Júpiter</a:t>
            </a:r>
            <a:endParaRPr lang="pt-BR" sz="180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cxnSp>
        <p:nvCxnSpPr>
          <p:cNvPr id="7" name="Conector de seta reta 6"/>
          <p:cNvCxnSpPr>
            <a:stCxn id="6" idx="2"/>
          </p:cNvCxnSpPr>
          <p:nvPr/>
        </p:nvCxnSpPr>
        <p:spPr bwMode="auto">
          <a:xfrm flipH="1">
            <a:off x="1979712" y="1926124"/>
            <a:ext cx="72008" cy="1574884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rgbClr val="FFC000"/>
            </a:solidFill>
            <a:prstDash val="solid"/>
            <a:round/>
            <a:headEnd type="none" w="sm" len="sm"/>
            <a:tailEnd type="oval" w="lg" len="lg"/>
          </a:ln>
          <a:effectLst/>
        </p:spPr>
      </p:cxn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3923928" y="5085184"/>
            <a:ext cx="1584176" cy="369332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</p:spPr>
        <p:txBody>
          <a:bodyPr wrap="square">
            <a:spAutoFit/>
          </a:bodyPr>
          <a:lstStyle/>
          <a:p>
            <a:pPr marL="457200" indent="-457200">
              <a:buClr>
                <a:srgbClr val="C00000"/>
              </a:buClr>
              <a:defRPr/>
            </a:pPr>
            <a:r>
              <a:rPr lang="pt-BR" sz="1800" dirty="0" smtClean="0">
                <a:solidFill>
                  <a:srgbClr val="FFC000"/>
                </a:solidFill>
                <a:latin typeface="Century Gothic" pitchFamily="34" charset="0"/>
              </a:rPr>
              <a:t>Saturno</a:t>
            </a:r>
            <a:endParaRPr lang="pt-BR" sz="180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cxnSp>
        <p:nvCxnSpPr>
          <p:cNvPr id="9" name="Conector de seta reta 8"/>
          <p:cNvCxnSpPr>
            <a:stCxn id="8" idx="0"/>
          </p:cNvCxnSpPr>
          <p:nvPr/>
        </p:nvCxnSpPr>
        <p:spPr bwMode="auto">
          <a:xfrm flipV="1">
            <a:off x="4716016" y="3501008"/>
            <a:ext cx="72008" cy="1584176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rgbClr val="FFC000"/>
            </a:solidFill>
            <a:prstDash val="solid"/>
            <a:round/>
            <a:headEnd type="none" w="sm" len="sm"/>
            <a:tailEnd type="oval" w="lg" len="lg"/>
          </a:ln>
          <a:effectLst/>
        </p:spPr>
      </p:cxn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6044059" y="1484784"/>
            <a:ext cx="1584176" cy="369332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</p:spPr>
        <p:txBody>
          <a:bodyPr wrap="square">
            <a:spAutoFit/>
          </a:bodyPr>
          <a:lstStyle/>
          <a:p>
            <a:pPr marL="457200" indent="-457200">
              <a:buClr>
                <a:srgbClr val="C00000"/>
              </a:buClr>
              <a:defRPr/>
            </a:pPr>
            <a:r>
              <a:rPr lang="pt-BR" sz="1800" dirty="0" smtClean="0">
                <a:solidFill>
                  <a:srgbClr val="FFC000"/>
                </a:solidFill>
                <a:latin typeface="Century Gothic" pitchFamily="34" charset="0"/>
              </a:rPr>
              <a:t>Urano</a:t>
            </a:r>
            <a:endParaRPr lang="pt-BR" sz="180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cxnSp>
        <p:nvCxnSpPr>
          <p:cNvPr id="11" name="Conector de seta reta 10"/>
          <p:cNvCxnSpPr>
            <a:stCxn id="10" idx="2"/>
          </p:cNvCxnSpPr>
          <p:nvPr/>
        </p:nvCxnSpPr>
        <p:spPr bwMode="auto">
          <a:xfrm flipH="1">
            <a:off x="6755929" y="1854116"/>
            <a:ext cx="80218" cy="163760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rgbClr val="FFC000"/>
            </a:solidFill>
            <a:prstDash val="solid"/>
            <a:round/>
            <a:headEnd type="none" w="sm" len="sm"/>
            <a:tailEnd type="oval" w="lg" len="lg"/>
          </a:ln>
          <a:effectLst/>
        </p:spPr>
      </p:cxn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7174921" y="5094735"/>
            <a:ext cx="1584176" cy="369332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</p:spPr>
        <p:txBody>
          <a:bodyPr wrap="square">
            <a:spAutoFit/>
          </a:bodyPr>
          <a:lstStyle/>
          <a:p>
            <a:pPr marL="457200" indent="-457200">
              <a:buClr>
                <a:srgbClr val="C00000"/>
              </a:buClr>
              <a:defRPr/>
            </a:pPr>
            <a:r>
              <a:rPr lang="pt-BR" sz="1800" dirty="0" smtClean="0">
                <a:solidFill>
                  <a:srgbClr val="FFC000"/>
                </a:solidFill>
                <a:latin typeface="Century Gothic" pitchFamily="34" charset="0"/>
              </a:rPr>
              <a:t>Netuno</a:t>
            </a:r>
            <a:endParaRPr lang="pt-BR" sz="180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cxnSp>
        <p:nvCxnSpPr>
          <p:cNvPr id="13" name="Conector de seta reta 12"/>
          <p:cNvCxnSpPr>
            <a:stCxn id="12" idx="0"/>
          </p:cNvCxnSpPr>
          <p:nvPr/>
        </p:nvCxnSpPr>
        <p:spPr bwMode="auto">
          <a:xfrm flipV="1">
            <a:off x="7967009" y="3510559"/>
            <a:ext cx="72008" cy="1584176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rgbClr val="FFC000"/>
            </a:solidFill>
            <a:prstDash val="solid"/>
            <a:round/>
            <a:headEnd type="none" w="sm" len="sm"/>
            <a:tailEnd type="oval" w="lg" len="lg"/>
          </a:ln>
          <a:effectLst/>
        </p:spPr>
      </p:cxn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tx1"/>
          </a:solidFill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Planetas terrestres</a:t>
            </a:r>
          </a:p>
        </p:txBody>
      </p:sp>
      <p:sp>
        <p:nvSpPr>
          <p:cNvPr id="36868" name="Rectangle 3"/>
          <p:cNvSpPr>
            <a:spLocks noChangeArrowheads="1"/>
          </p:cNvSpPr>
          <p:nvPr/>
        </p:nvSpPr>
        <p:spPr bwMode="auto">
          <a:xfrm>
            <a:off x="0" y="6309320"/>
            <a:ext cx="217719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pt-BR" sz="1200" b="0" dirty="0">
                <a:solidFill>
                  <a:srgbClr val="EE8800"/>
                </a:solidFill>
                <a:latin typeface="Century Gothic" pitchFamily="34" charset="0"/>
              </a:rPr>
              <a:t>Crédito da imagem: </a:t>
            </a:r>
            <a:r>
              <a:rPr lang="pt-BR" sz="1200" b="0" dirty="0" smtClean="0">
                <a:solidFill>
                  <a:srgbClr val="EE8800"/>
                </a:solidFill>
                <a:latin typeface="Century Gothic" pitchFamily="34" charset="0"/>
              </a:rPr>
              <a:t>NASA</a:t>
            </a:r>
            <a:endParaRPr lang="pt-BR" sz="1200" b="0" dirty="0">
              <a:solidFill>
                <a:srgbClr val="EE8800"/>
              </a:solidFill>
              <a:latin typeface="Century Gothic" pitchFamily="34" charset="0"/>
            </a:endParaRPr>
          </a:p>
        </p:txBody>
      </p:sp>
      <p:pic>
        <p:nvPicPr>
          <p:cNvPr id="67586" name="Picture 2" descr="http://d1jqu7g1y74ds1.cloudfront.net/wp-content/uploads/2008/04/mercurycomparis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276872"/>
            <a:ext cx="5524500" cy="2400301"/>
          </a:xfrm>
          <a:prstGeom prst="rect">
            <a:avLst/>
          </a:prstGeom>
          <a:noFill/>
        </p:spPr>
      </p:pic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1403648" y="1556792"/>
            <a:ext cx="1584176" cy="369332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</p:spPr>
        <p:txBody>
          <a:bodyPr wrap="square">
            <a:spAutoFit/>
          </a:bodyPr>
          <a:lstStyle/>
          <a:p>
            <a:pPr marL="457200" indent="-457200">
              <a:buClr>
                <a:srgbClr val="C00000"/>
              </a:buClr>
              <a:defRPr/>
            </a:pPr>
            <a:r>
              <a:rPr lang="pt-BR" sz="1800" dirty="0" smtClean="0">
                <a:solidFill>
                  <a:srgbClr val="FFC000"/>
                </a:solidFill>
                <a:latin typeface="Century Gothic" pitchFamily="34" charset="0"/>
              </a:rPr>
              <a:t>Mercúrio</a:t>
            </a:r>
            <a:endParaRPr lang="pt-BR" sz="180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cxnSp>
        <p:nvCxnSpPr>
          <p:cNvPr id="6" name="Conector de seta reta 5"/>
          <p:cNvCxnSpPr>
            <a:stCxn id="5" idx="2"/>
          </p:cNvCxnSpPr>
          <p:nvPr/>
        </p:nvCxnSpPr>
        <p:spPr bwMode="auto">
          <a:xfrm flipH="1">
            <a:off x="2123728" y="1926124"/>
            <a:ext cx="72008" cy="1574884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rgbClr val="FFC000"/>
            </a:solidFill>
            <a:prstDash val="solid"/>
            <a:round/>
            <a:headEnd type="none" w="sm" len="sm"/>
            <a:tailEnd type="oval" w="lg" len="lg"/>
          </a:ln>
          <a:effectLst/>
        </p:spPr>
      </p:cxn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2555776" y="5085184"/>
            <a:ext cx="1584176" cy="369332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</p:spPr>
        <p:txBody>
          <a:bodyPr wrap="square">
            <a:spAutoFit/>
          </a:bodyPr>
          <a:lstStyle/>
          <a:p>
            <a:pPr marL="457200" indent="-457200">
              <a:buClr>
                <a:srgbClr val="C00000"/>
              </a:buClr>
              <a:defRPr/>
            </a:pPr>
            <a:r>
              <a:rPr lang="pt-BR" sz="1800" dirty="0" smtClean="0">
                <a:solidFill>
                  <a:srgbClr val="FFC000"/>
                </a:solidFill>
                <a:latin typeface="Century Gothic" pitchFamily="34" charset="0"/>
              </a:rPr>
              <a:t>Vênus</a:t>
            </a:r>
            <a:endParaRPr lang="pt-BR" sz="180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cxnSp>
        <p:nvCxnSpPr>
          <p:cNvPr id="16" name="Conector de seta reta 15"/>
          <p:cNvCxnSpPr>
            <a:stCxn id="15" idx="0"/>
          </p:cNvCxnSpPr>
          <p:nvPr/>
        </p:nvCxnSpPr>
        <p:spPr bwMode="auto">
          <a:xfrm flipV="1">
            <a:off x="3347864" y="3501008"/>
            <a:ext cx="72008" cy="1584176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rgbClr val="FFC000"/>
            </a:solidFill>
            <a:prstDash val="solid"/>
            <a:round/>
            <a:headEnd type="none" w="sm" len="sm"/>
            <a:tailEnd type="oval" w="lg" len="lg"/>
          </a:ln>
          <a:effectLst/>
        </p:spPr>
      </p:cxnSp>
      <p:sp>
        <p:nvSpPr>
          <p:cNvPr id="17" name="Text Box 9"/>
          <p:cNvSpPr txBox="1">
            <a:spLocks noChangeArrowheads="1"/>
          </p:cNvSpPr>
          <p:nvPr/>
        </p:nvSpPr>
        <p:spPr bwMode="auto">
          <a:xfrm>
            <a:off x="4508202" y="1484784"/>
            <a:ext cx="1584176" cy="369332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</p:spPr>
        <p:txBody>
          <a:bodyPr wrap="square">
            <a:spAutoFit/>
          </a:bodyPr>
          <a:lstStyle/>
          <a:p>
            <a:pPr marL="457200" indent="-457200">
              <a:buClr>
                <a:srgbClr val="C00000"/>
              </a:buClr>
              <a:defRPr/>
            </a:pPr>
            <a:r>
              <a:rPr lang="pt-BR" sz="1800" dirty="0" smtClean="0">
                <a:solidFill>
                  <a:srgbClr val="FFC000"/>
                </a:solidFill>
                <a:latin typeface="Century Gothic" pitchFamily="34" charset="0"/>
              </a:rPr>
              <a:t>Terra</a:t>
            </a:r>
            <a:endParaRPr lang="pt-BR" sz="180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cxnSp>
        <p:nvCxnSpPr>
          <p:cNvPr id="18" name="Conector de seta reta 17"/>
          <p:cNvCxnSpPr>
            <a:stCxn id="17" idx="2"/>
          </p:cNvCxnSpPr>
          <p:nvPr/>
        </p:nvCxnSpPr>
        <p:spPr bwMode="auto">
          <a:xfrm flipH="1">
            <a:off x="5220072" y="1854116"/>
            <a:ext cx="80218" cy="163760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rgbClr val="FFC000"/>
            </a:solidFill>
            <a:prstDash val="solid"/>
            <a:round/>
            <a:headEnd type="none" w="sm" len="sm"/>
            <a:tailEnd type="oval" w="lg" len="lg"/>
          </a:ln>
          <a:effectLst/>
        </p:spPr>
      </p:cxnSp>
      <p:sp>
        <p:nvSpPr>
          <p:cNvPr id="22" name="Text Box 9"/>
          <p:cNvSpPr txBox="1">
            <a:spLocks noChangeArrowheads="1"/>
          </p:cNvSpPr>
          <p:nvPr/>
        </p:nvSpPr>
        <p:spPr bwMode="auto">
          <a:xfrm>
            <a:off x="5796136" y="5147900"/>
            <a:ext cx="1584176" cy="369332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</p:spPr>
        <p:txBody>
          <a:bodyPr wrap="square">
            <a:spAutoFit/>
          </a:bodyPr>
          <a:lstStyle/>
          <a:p>
            <a:pPr marL="457200" indent="-457200">
              <a:buClr>
                <a:srgbClr val="C00000"/>
              </a:buClr>
              <a:defRPr/>
            </a:pPr>
            <a:r>
              <a:rPr lang="pt-BR" sz="1800" dirty="0" smtClean="0">
                <a:solidFill>
                  <a:srgbClr val="FFC000"/>
                </a:solidFill>
                <a:latin typeface="Century Gothic" pitchFamily="34" charset="0"/>
              </a:rPr>
              <a:t>Marte</a:t>
            </a:r>
            <a:endParaRPr lang="pt-BR" sz="180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cxnSp>
        <p:nvCxnSpPr>
          <p:cNvPr id="23" name="Conector de seta reta 22"/>
          <p:cNvCxnSpPr>
            <a:stCxn id="22" idx="0"/>
          </p:cNvCxnSpPr>
          <p:nvPr/>
        </p:nvCxnSpPr>
        <p:spPr bwMode="auto">
          <a:xfrm flipV="1">
            <a:off x="6588224" y="3563724"/>
            <a:ext cx="72008" cy="1584176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rgbClr val="FFC000"/>
            </a:solidFill>
            <a:prstDash val="solid"/>
            <a:round/>
            <a:headEnd type="none" w="sm" len="sm"/>
            <a:tailEnd type="oval" w="lg" len="lg"/>
          </a:ln>
          <a:effectLst/>
        </p:spPr>
      </p:cxn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5" grpId="0"/>
      <p:bldP spid="17" grpId="0"/>
      <p:bldP spid="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4" name="Picture 6" descr="Moons of Our Solar System (click to enlarge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17571"/>
            <a:ext cx="9144000" cy="6395805"/>
          </a:xfrm>
          <a:prstGeom prst="rect">
            <a:avLst/>
          </a:prstGeom>
          <a:noFill/>
        </p:spPr>
      </p:pic>
      <p:sp>
        <p:nvSpPr>
          <p:cNvPr id="36866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noFill/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Principais satélites</a:t>
            </a:r>
          </a:p>
        </p:txBody>
      </p:sp>
      <p:sp>
        <p:nvSpPr>
          <p:cNvPr id="36868" name="Rectangle 3"/>
          <p:cNvSpPr>
            <a:spLocks noChangeArrowheads="1"/>
          </p:cNvSpPr>
          <p:nvPr/>
        </p:nvSpPr>
        <p:spPr bwMode="auto">
          <a:xfrm>
            <a:off x="0" y="6309320"/>
            <a:ext cx="217719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pt-BR" sz="1200" b="0" dirty="0">
                <a:solidFill>
                  <a:srgbClr val="EE8800"/>
                </a:solidFill>
                <a:latin typeface="Century Gothic" pitchFamily="34" charset="0"/>
              </a:rPr>
              <a:t>Crédito da imagem: </a:t>
            </a:r>
            <a:r>
              <a:rPr lang="pt-BR" sz="1200" b="0" dirty="0" smtClean="0">
                <a:solidFill>
                  <a:srgbClr val="EE8800"/>
                </a:solidFill>
                <a:latin typeface="Century Gothic" pitchFamily="34" charset="0"/>
              </a:rPr>
              <a:t>NASA</a:t>
            </a:r>
            <a:endParaRPr lang="pt-BR" sz="1200" b="0" dirty="0">
              <a:solidFill>
                <a:srgbClr val="EE8800"/>
              </a:solidFill>
              <a:latin typeface="Century Gothic" pitchFamily="34" charset="0"/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568611" y="2535287"/>
            <a:ext cx="620683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  <p:txBody>
          <a:bodyPr wrap="none">
            <a:spAutoFit/>
          </a:bodyPr>
          <a:lstStyle/>
          <a:p>
            <a:pPr marL="457200" indent="-457200" algn="l">
              <a:buClr>
                <a:srgbClr val="C00000"/>
              </a:buClr>
              <a:defRPr/>
            </a:pPr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Lua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1691680" y="5199583"/>
            <a:ext cx="1029449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  <p:txBody>
          <a:bodyPr wrap="none">
            <a:spAutoFit/>
          </a:bodyPr>
          <a:lstStyle/>
          <a:p>
            <a:pPr marL="457200" indent="-457200" algn="l">
              <a:buClr>
                <a:srgbClr val="C00000"/>
              </a:buClr>
              <a:defRPr/>
            </a:pPr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Calisto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2718481" y="6237312"/>
            <a:ext cx="1633781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  <p:txBody>
          <a:bodyPr wrap="none">
            <a:spAutoFit/>
          </a:bodyPr>
          <a:lstStyle/>
          <a:p>
            <a:pPr marL="457200" indent="-457200" algn="l">
              <a:buClr>
                <a:srgbClr val="C00000"/>
              </a:buClr>
              <a:defRPr/>
            </a:pPr>
            <a:r>
              <a:rPr lang="pt-BR" sz="2000" dirty="0" err="1" smtClean="0">
                <a:solidFill>
                  <a:schemeClr val="bg1"/>
                </a:solidFill>
                <a:latin typeface="Century Gothic" pitchFamily="34" charset="0"/>
              </a:rPr>
              <a:t>Ganimedes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3635896" y="4293096"/>
            <a:ext cx="1056700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  <p:txBody>
          <a:bodyPr wrap="none">
            <a:spAutoFit/>
          </a:bodyPr>
          <a:lstStyle/>
          <a:p>
            <a:pPr marL="457200" indent="-457200" algn="l">
              <a:buClr>
                <a:srgbClr val="C00000"/>
              </a:buClr>
              <a:defRPr/>
            </a:pPr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Europa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5364088" y="6165304"/>
            <a:ext cx="420308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  <p:txBody>
          <a:bodyPr wrap="none">
            <a:spAutoFit/>
          </a:bodyPr>
          <a:lstStyle/>
          <a:p>
            <a:pPr marL="457200" indent="-457200" algn="l">
              <a:buClr>
                <a:srgbClr val="C00000"/>
              </a:buClr>
              <a:defRPr/>
            </a:pPr>
            <a:r>
              <a:rPr lang="pt-BR" sz="2000" dirty="0" err="1" smtClean="0">
                <a:solidFill>
                  <a:schemeClr val="bg1"/>
                </a:solidFill>
                <a:latin typeface="Century Gothic" pitchFamily="34" charset="0"/>
              </a:rPr>
              <a:t>Io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3993454" y="2823319"/>
            <a:ext cx="1051891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  <p:txBody>
          <a:bodyPr wrap="none">
            <a:spAutoFit/>
          </a:bodyPr>
          <a:lstStyle/>
          <a:p>
            <a:pPr marL="457200" indent="-457200" algn="l">
              <a:buClr>
                <a:srgbClr val="C00000"/>
              </a:buClr>
              <a:defRPr/>
            </a:pPr>
            <a:r>
              <a:rPr lang="pt-BR" sz="2000" dirty="0" err="1" smtClean="0">
                <a:solidFill>
                  <a:schemeClr val="bg1"/>
                </a:solidFill>
                <a:latin typeface="Century Gothic" pitchFamily="34" charset="0"/>
              </a:rPr>
              <a:t>Jápeto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6012160" y="2780928"/>
            <a:ext cx="599844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  <p:txBody>
          <a:bodyPr wrap="none">
            <a:spAutoFit/>
          </a:bodyPr>
          <a:lstStyle/>
          <a:p>
            <a:pPr marL="457200" indent="-457200" algn="l">
              <a:buClr>
                <a:srgbClr val="C00000"/>
              </a:buClr>
              <a:defRPr/>
            </a:pPr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Titã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7236296" y="3861048"/>
            <a:ext cx="984565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  <p:txBody>
          <a:bodyPr wrap="none">
            <a:spAutoFit/>
          </a:bodyPr>
          <a:lstStyle/>
          <a:p>
            <a:pPr marL="457200" indent="-457200" algn="l">
              <a:buClr>
                <a:srgbClr val="C00000"/>
              </a:buClr>
              <a:defRPr/>
            </a:pPr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Titânia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7452320" y="4653136"/>
            <a:ext cx="1132041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  <p:txBody>
          <a:bodyPr wrap="none">
            <a:spAutoFit/>
          </a:bodyPr>
          <a:lstStyle/>
          <a:p>
            <a:pPr marL="457200" indent="-457200" algn="l">
              <a:buClr>
                <a:srgbClr val="C00000"/>
              </a:buClr>
              <a:defRPr/>
            </a:pPr>
            <a:r>
              <a:rPr lang="pt-BR" sz="2000" dirty="0" err="1" smtClean="0">
                <a:solidFill>
                  <a:schemeClr val="bg1"/>
                </a:solidFill>
                <a:latin typeface="Century Gothic" pitchFamily="34" charset="0"/>
              </a:rPr>
              <a:t>Oberon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7236296" y="5949280"/>
            <a:ext cx="1194558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  <p:txBody>
          <a:bodyPr wrap="none">
            <a:spAutoFit/>
          </a:bodyPr>
          <a:lstStyle/>
          <a:p>
            <a:pPr marL="457200" indent="-457200" algn="l">
              <a:buClr>
                <a:srgbClr val="C00000"/>
              </a:buClr>
              <a:defRPr/>
            </a:pPr>
            <a:r>
              <a:rPr lang="pt-BR" sz="2000" dirty="0" err="1" smtClean="0">
                <a:solidFill>
                  <a:schemeClr val="bg1"/>
                </a:solidFill>
                <a:latin typeface="Century Gothic" pitchFamily="34" charset="0"/>
              </a:rPr>
              <a:t>Caronte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8" name="Text Box 8"/>
          <p:cNvSpPr txBox="1">
            <a:spLocks noChangeArrowheads="1"/>
          </p:cNvSpPr>
          <p:nvPr/>
        </p:nvSpPr>
        <p:spPr bwMode="auto">
          <a:xfrm>
            <a:off x="4860032" y="3356992"/>
            <a:ext cx="1362874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  <p:txBody>
          <a:bodyPr wrap="none">
            <a:spAutoFit/>
          </a:bodyPr>
          <a:lstStyle/>
          <a:p>
            <a:pPr marL="457200" indent="-457200" algn="l">
              <a:buClr>
                <a:srgbClr val="C00000"/>
              </a:buClr>
              <a:defRPr/>
            </a:pPr>
            <a:r>
              <a:rPr lang="pt-BR" sz="2000" dirty="0" err="1" smtClean="0">
                <a:solidFill>
                  <a:schemeClr val="bg1"/>
                </a:solidFill>
                <a:latin typeface="Century Gothic" pitchFamily="34" charset="0"/>
              </a:rPr>
              <a:t>Encélado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3923928" y="1628800"/>
            <a:ext cx="845103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  <p:txBody>
          <a:bodyPr wrap="none">
            <a:spAutoFit/>
          </a:bodyPr>
          <a:lstStyle/>
          <a:p>
            <a:pPr marL="457200" indent="-457200" algn="l">
              <a:buClr>
                <a:srgbClr val="C00000"/>
              </a:buClr>
              <a:defRPr/>
            </a:pPr>
            <a:r>
              <a:rPr lang="pt-BR" sz="2000" dirty="0" err="1" smtClean="0">
                <a:solidFill>
                  <a:schemeClr val="bg1"/>
                </a:solidFill>
                <a:latin typeface="Century Gothic" pitchFamily="34" charset="0"/>
              </a:rPr>
              <a:t>Tritão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0" name="Text Box 8"/>
          <p:cNvSpPr txBox="1">
            <a:spLocks noChangeArrowheads="1"/>
          </p:cNvSpPr>
          <p:nvPr/>
        </p:nvSpPr>
        <p:spPr bwMode="auto">
          <a:xfrm>
            <a:off x="5436096" y="4293096"/>
            <a:ext cx="1221809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  <p:txBody>
          <a:bodyPr wrap="none">
            <a:spAutoFit/>
          </a:bodyPr>
          <a:lstStyle/>
          <a:p>
            <a:pPr marL="457200" indent="-457200" algn="l">
              <a:buClr>
                <a:srgbClr val="C00000"/>
              </a:buClr>
              <a:defRPr/>
            </a:pPr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Miranda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1" name="Text Box 8"/>
          <p:cNvSpPr txBox="1">
            <a:spLocks noChangeArrowheads="1"/>
          </p:cNvSpPr>
          <p:nvPr/>
        </p:nvSpPr>
        <p:spPr bwMode="auto">
          <a:xfrm>
            <a:off x="6228184" y="1196752"/>
            <a:ext cx="947695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  <p:txBody>
          <a:bodyPr wrap="none">
            <a:spAutoFit/>
          </a:bodyPr>
          <a:lstStyle/>
          <a:p>
            <a:pPr marL="457200" indent="-457200" algn="l">
              <a:buClr>
                <a:srgbClr val="C00000"/>
              </a:buClr>
              <a:defRPr/>
            </a:pPr>
            <a:r>
              <a:rPr lang="pt-BR" sz="2000" dirty="0" err="1" smtClean="0">
                <a:solidFill>
                  <a:schemeClr val="bg1"/>
                </a:solidFill>
                <a:latin typeface="Century Gothic" pitchFamily="34" charset="0"/>
              </a:rPr>
              <a:t>Thetys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2" name="Text Box 8"/>
          <p:cNvSpPr txBox="1">
            <a:spLocks noChangeArrowheads="1"/>
          </p:cNvSpPr>
          <p:nvPr/>
        </p:nvSpPr>
        <p:spPr bwMode="auto">
          <a:xfrm>
            <a:off x="7339154" y="1444714"/>
            <a:ext cx="906017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  <p:txBody>
          <a:bodyPr wrap="none">
            <a:spAutoFit/>
          </a:bodyPr>
          <a:lstStyle/>
          <a:p>
            <a:pPr marL="457200" indent="-457200" algn="l">
              <a:buClr>
                <a:srgbClr val="C00000"/>
              </a:buClr>
              <a:defRPr/>
            </a:pPr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Dione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3" name="Text Box 8"/>
          <p:cNvSpPr txBox="1">
            <a:spLocks noChangeArrowheads="1"/>
          </p:cNvSpPr>
          <p:nvPr/>
        </p:nvSpPr>
        <p:spPr bwMode="auto">
          <a:xfrm>
            <a:off x="7308304" y="3100898"/>
            <a:ext cx="821059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  <p:txBody>
          <a:bodyPr wrap="none">
            <a:spAutoFit/>
          </a:bodyPr>
          <a:lstStyle/>
          <a:p>
            <a:pPr marL="457200" indent="-457200" algn="l">
              <a:buClr>
                <a:srgbClr val="C00000"/>
              </a:buClr>
              <a:defRPr/>
            </a:pPr>
            <a:r>
              <a:rPr lang="pt-BR" sz="2000" dirty="0" err="1" smtClean="0">
                <a:solidFill>
                  <a:schemeClr val="bg1"/>
                </a:solidFill>
                <a:latin typeface="Century Gothic" pitchFamily="34" charset="0"/>
              </a:rPr>
              <a:t>Rhea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4" name="Text Box 8"/>
          <p:cNvSpPr txBox="1">
            <a:spLocks noChangeArrowheads="1"/>
          </p:cNvSpPr>
          <p:nvPr/>
        </p:nvSpPr>
        <p:spPr bwMode="auto">
          <a:xfrm>
            <a:off x="7843210" y="2060848"/>
            <a:ext cx="998991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  <p:txBody>
          <a:bodyPr wrap="none">
            <a:spAutoFit/>
          </a:bodyPr>
          <a:lstStyle/>
          <a:p>
            <a:pPr marL="457200" indent="-457200" algn="l">
              <a:buClr>
                <a:srgbClr val="C00000"/>
              </a:buClr>
              <a:defRPr/>
            </a:pPr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Mimas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5" name="Text Box 8"/>
          <p:cNvSpPr txBox="1">
            <a:spLocks noChangeArrowheads="1"/>
          </p:cNvSpPr>
          <p:nvPr/>
        </p:nvSpPr>
        <p:spPr bwMode="auto">
          <a:xfrm>
            <a:off x="251520" y="3429000"/>
            <a:ext cx="788999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  <p:txBody>
          <a:bodyPr wrap="none">
            <a:spAutoFit/>
          </a:bodyPr>
          <a:lstStyle/>
          <a:p>
            <a:pPr marL="457200" indent="-457200" algn="l">
              <a:buClr>
                <a:srgbClr val="C00000"/>
              </a:buClr>
              <a:defRPr/>
            </a:pPr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Terra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04664"/>
            <a:ext cx="9144000" cy="457200"/>
          </a:xfrm>
        </p:spPr>
        <p:txBody>
          <a:bodyPr/>
          <a:lstStyle/>
          <a:p>
            <a:pPr>
              <a:buClr>
                <a:srgbClr val="C00000"/>
              </a:buClr>
            </a:pPr>
            <a:r>
              <a:rPr lang="pt-BR" sz="4000" dirty="0" smtClean="0">
                <a:solidFill>
                  <a:schemeClr val="bg1"/>
                </a:solidFill>
                <a:latin typeface="Century Gothic" pitchFamily="34" charset="0"/>
              </a:rPr>
              <a:t>Satélites principais: </a:t>
            </a:r>
            <a:br>
              <a:rPr lang="pt-BR" sz="4000" dirty="0" smtClean="0">
                <a:solidFill>
                  <a:schemeClr val="bg1"/>
                </a:solidFill>
                <a:latin typeface="Century Gothic" pitchFamily="34" charset="0"/>
              </a:rPr>
            </a:br>
            <a:r>
              <a:rPr lang="pt-BR" sz="4000" dirty="0" smtClean="0">
                <a:solidFill>
                  <a:schemeClr val="bg1"/>
                </a:solidFill>
                <a:latin typeface="Century Gothic" pitchFamily="34" charset="0"/>
              </a:rPr>
              <a:t>planetas terrestres</a:t>
            </a: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2194812" y="3645025"/>
            <a:ext cx="1662635" cy="1323439"/>
          </a:xfrm>
          <a:prstGeom prst="rect">
            <a:avLst/>
          </a:prstGeom>
          <a:noFill/>
          <a:ln w="28575">
            <a:solidFill>
              <a:srgbClr val="FFC000"/>
            </a:solidFill>
            <a:miter lim="800000"/>
            <a:headEnd type="none" w="sm" len="sm"/>
            <a:tailEnd/>
          </a:ln>
        </p:spPr>
        <p:txBody>
          <a:bodyPr wrap="square">
            <a:spAutoFit/>
          </a:bodyPr>
          <a:lstStyle/>
          <a:p>
            <a:pPr marL="457200" indent="-457200" algn="l">
              <a:buClr>
                <a:srgbClr val="C00000"/>
              </a:buClr>
              <a:defRPr/>
            </a:pPr>
            <a:r>
              <a:rPr lang="pt-BR" sz="4000" dirty="0">
                <a:solidFill>
                  <a:srgbClr val="EE8800"/>
                </a:solidFill>
                <a:latin typeface="Century Gothic" pitchFamily="34" charset="0"/>
              </a:rPr>
              <a:t>Terra</a:t>
            </a:r>
          </a:p>
          <a:p>
            <a:pPr marL="457200" indent="-457200" algn="l">
              <a:buClr>
                <a:srgbClr val="C00000"/>
              </a:buClr>
              <a:buFontTx/>
              <a:buAutoNum type="arabicPeriod"/>
              <a:defRPr/>
            </a:pPr>
            <a:r>
              <a:rPr lang="pt-BR" sz="4000" dirty="0">
                <a:solidFill>
                  <a:srgbClr val="EE8800"/>
                </a:solidFill>
                <a:latin typeface="Century Gothic" pitchFamily="34" charset="0"/>
              </a:rPr>
              <a:t> Lua</a:t>
            </a: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4427060" y="3672319"/>
            <a:ext cx="2638864" cy="1938992"/>
          </a:xfrm>
          <a:prstGeom prst="rect">
            <a:avLst/>
          </a:prstGeom>
          <a:noFill/>
          <a:ln w="28575">
            <a:solidFill>
              <a:srgbClr val="FFC000"/>
            </a:solidFill>
            <a:miter lim="800000"/>
            <a:headEnd type="none" w="sm" len="sm"/>
            <a:tailEnd/>
          </a:ln>
        </p:spPr>
        <p:txBody>
          <a:bodyPr wrap="none">
            <a:spAutoFit/>
          </a:bodyPr>
          <a:lstStyle/>
          <a:p>
            <a:pPr marL="457200" indent="-457200" algn="l">
              <a:buClr>
                <a:srgbClr val="C00000"/>
              </a:buClr>
              <a:defRPr/>
            </a:pPr>
            <a:r>
              <a:rPr lang="pt-BR" sz="4000" dirty="0">
                <a:solidFill>
                  <a:srgbClr val="EE8800"/>
                </a:solidFill>
                <a:latin typeface="Century Gothic" pitchFamily="34" charset="0"/>
              </a:rPr>
              <a:t>Marte</a:t>
            </a:r>
          </a:p>
          <a:p>
            <a:pPr marL="457200" indent="-457200" algn="l">
              <a:buClr>
                <a:srgbClr val="C00000"/>
              </a:buClr>
              <a:buFontTx/>
              <a:buAutoNum type="arabicPeriod"/>
              <a:defRPr/>
            </a:pPr>
            <a:r>
              <a:rPr lang="pt-BR" sz="4000" dirty="0">
                <a:solidFill>
                  <a:srgbClr val="EE8800"/>
                </a:solidFill>
                <a:latin typeface="Century Gothic" pitchFamily="34" charset="0"/>
              </a:rPr>
              <a:t> </a:t>
            </a:r>
            <a:r>
              <a:rPr lang="pt-BR" sz="4000" dirty="0" err="1">
                <a:solidFill>
                  <a:srgbClr val="EE8800"/>
                </a:solidFill>
                <a:latin typeface="Century Gothic" pitchFamily="34" charset="0"/>
              </a:rPr>
              <a:t>Fobos</a:t>
            </a:r>
            <a:endParaRPr lang="pt-BR" sz="4000" dirty="0">
              <a:solidFill>
                <a:srgbClr val="EE88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C00000"/>
              </a:buClr>
              <a:buFontTx/>
              <a:buAutoNum type="arabicPeriod"/>
              <a:defRPr/>
            </a:pPr>
            <a:r>
              <a:rPr lang="pt-BR" sz="4000" dirty="0">
                <a:solidFill>
                  <a:srgbClr val="EE8800"/>
                </a:solidFill>
                <a:latin typeface="Century Gothic" pitchFamily="34" charset="0"/>
              </a:rPr>
              <a:t> </a:t>
            </a:r>
            <a:r>
              <a:rPr lang="pt-BR" sz="4000" dirty="0" err="1">
                <a:solidFill>
                  <a:srgbClr val="EE8800"/>
                </a:solidFill>
                <a:latin typeface="Century Gothic" pitchFamily="34" charset="0"/>
              </a:rPr>
              <a:t>Deimos</a:t>
            </a:r>
            <a:endParaRPr lang="pt-BR" sz="4000" dirty="0">
              <a:solidFill>
                <a:srgbClr val="EE8800"/>
              </a:solidFill>
              <a:latin typeface="Century Gothic" pitchFamily="34" charset="0"/>
            </a:endParaRPr>
          </a:p>
        </p:txBody>
      </p:sp>
      <p:sp>
        <p:nvSpPr>
          <p:cNvPr id="14345" name="Text Box 9"/>
          <p:cNvSpPr txBox="1">
            <a:spLocks noChangeArrowheads="1"/>
          </p:cNvSpPr>
          <p:nvPr/>
        </p:nvSpPr>
        <p:spPr bwMode="auto">
          <a:xfrm>
            <a:off x="2181602" y="1916832"/>
            <a:ext cx="2390398" cy="1323439"/>
          </a:xfrm>
          <a:prstGeom prst="rect">
            <a:avLst/>
          </a:prstGeom>
          <a:noFill/>
          <a:ln w="28575">
            <a:solidFill>
              <a:srgbClr val="FFC000"/>
            </a:solidFill>
            <a:miter lim="800000"/>
            <a:headEnd type="none" w="sm" len="sm"/>
            <a:tailEnd/>
          </a:ln>
        </p:spPr>
        <p:txBody>
          <a:bodyPr wrap="none">
            <a:spAutoFit/>
          </a:bodyPr>
          <a:lstStyle/>
          <a:p>
            <a:pPr marL="457200" indent="-457200" algn="l">
              <a:buClr>
                <a:srgbClr val="C00000"/>
              </a:buClr>
              <a:defRPr/>
            </a:pPr>
            <a:r>
              <a:rPr lang="pt-BR" sz="4000" dirty="0">
                <a:solidFill>
                  <a:srgbClr val="EE8800"/>
                </a:solidFill>
                <a:latin typeface="Century Gothic" pitchFamily="34" charset="0"/>
              </a:rPr>
              <a:t>Mercúrio</a:t>
            </a:r>
          </a:p>
          <a:p>
            <a:pPr marL="457200" indent="-457200" algn="l">
              <a:buClr>
                <a:srgbClr val="C00000"/>
              </a:buClr>
              <a:buFontTx/>
              <a:buChar char="•"/>
              <a:defRPr/>
            </a:pPr>
            <a:r>
              <a:rPr lang="pt-BR" sz="4000" dirty="0">
                <a:solidFill>
                  <a:srgbClr val="EE8800"/>
                </a:solidFill>
                <a:latin typeface="Century Gothic" pitchFamily="34" charset="0"/>
              </a:rPr>
              <a:t> </a:t>
            </a:r>
            <a:r>
              <a:rPr lang="pt-BR" sz="4000" dirty="0">
                <a:solidFill>
                  <a:srgbClr val="EE8800"/>
                </a:solidFill>
                <a:latin typeface="Century Gothic" pitchFamily="34" charset="0"/>
                <a:sym typeface="Symbol" pitchFamily="18" charset="2"/>
              </a:rPr>
              <a:t></a:t>
            </a:r>
            <a:endParaRPr lang="pt-BR" sz="4000" dirty="0">
              <a:solidFill>
                <a:srgbClr val="EE8800"/>
              </a:solidFill>
              <a:latin typeface="Century Gothic" pitchFamily="34" charset="0"/>
            </a:endParaRPr>
          </a:p>
        </p:txBody>
      </p:sp>
      <p:sp>
        <p:nvSpPr>
          <p:cNvPr id="14346" name="Text Box 10"/>
          <p:cNvSpPr txBox="1">
            <a:spLocks noChangeArrowheads="1"/>
          </p:cNvSpPr>
          <p:nvPr/>
        </p:nvSpPr>
        <p:spPr bwMode="auto">
          <a:xfrm>
            <a:off x="5319376" y="1926711"/>
            <a:ext cx="1713931" cy="1323439"/>
          </a:xfrm>
          <a:prstGeom prst="rect">
            <a:avLst/>
          </a:prstGeom>
          <a:noFill/>
          <a:ln w="28575">
            <a:solidFill>
              <a:srgbClr val="FFC000"/>
            </a:solidFill>
            <a:miter lim="800000"/>
            <a:headEnd type="none" w="sm" len="sm"/>
            <a:tailEnd/>
          </a:ln>
        </p:spPr>
        <p:txBody>
          <a:bodyPr wrap="none">
            <a:spAutoFit/>
          </a:bodyPr>
          <a:lstStyle/>
          <a:p>
            <a:pPr marL="457200" indent="-457200" algn="l">
              <a:buClr>
                <a:srgbClr val="C00000"/>
              </a:buClr>
              <a:defRPr/>
            </a:pPr>
            <a:r>
              <a:rPr lang="pt-BR" sz="4000" dirty="0">
                <a:solidFill>
                  <a:srgbClr val="EE8800"/>
                </a:solidFill>
                <a:latin typeface="Century Gothic" pitchFamily="34" charset="0"/>
              </a:rPr>
              <a:t>Vênus</a:t>
            </a:r>
          </a:p>
          <a:p>
            <a:pPr marL="457200" indent="-457200" algn="l">
              <a:buClr>
                <a:srgbClr val="C00000"/>
              </a:buClr>
              <a:buFontTx/>
              <a:buChar char="•"/>
              <a:defRPr/>
            </a:pPr>
            <a:r>
              <a:rPr lang="pt-BR" sz="4000" dirty="0">
                <a:solidFill>
                  <a:srgbClr val="EE8800"/>
                </a:solidFill>
                <a:latin typeface="Century Gothic" pitchFamily="34" charset="0"/>
              </a:rPr>
              <a:t> </a:t>
            </a:r>
            <a:r>
              <a:rPr lang="pt-BR" sz="4000" dirty="0">
                <a:solidFill>
                  <a:srgbClr val="EE8800"/>
                </a:solidFill>
                <a:latin typeface="Century Gothic" pitchFamily="34" charset="0"/>
                <a:sym typeface="Symbol" pitchFamily="18" charset="2"/>
              </a:rPr>
              <a:t></a:t>
            </a:r>
            <a:endParaRPr lang="pt-BR" sz="4000" dirty="0">
              <a:solidFill>
                <a:srgbClr val="EE880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animBg="1"/>
      <p:bldP spid="14340" grpId="0" animBg="1"/>
      <p:bldP spid="14345" grpId="0" animBg="1"/>
      <p:bldP spid="1434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971600" y="821025"/>
            <a:ext cx="2880320" cy="563231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  <p:txBody>
          <a:bodyPr wrap="square" numCol="1">
            <a:spAutoFit/>
          </a:bodyPr>
          <a:lstStyle/>
          <a:p>
            <a:pPr marL="457200" indent="-457200" algn="l">
              <a:buClr>
                <a:srgbClr val="FFFFCC"/>
              </a:buClr>
              <a:buFont typeface="+mj-lt"/>
              <a:buAutoNum type="arabicPeriod"/>
              <a:defRPr/>
            </a:pPr>
            <a:r>
              <a:rPr lang="pt-BR" sz="2000" dirty="0" smtClean="0">
                <a:solidFill>
                  <a:srgbClr val="EE8800"/>
                </a:solidFill>
                <a:latin typeface="Century Gothic" pitchFamily="34" charset="0"/>
              </a:rPr>
              <a:t> </a:t>
            </a:r>
            <a:r>
              <a:rPr lang="pt-BR" sz="2000" dirty="0" err="1" smtClean="0">
                <a:solidFill>
                  <a:srgbClr val="FFC000"/>
                </a:solidFill>
                <a:latin typeface="Century Gothic" pitchFamily="34" charset="0"/>
              </a:rPr>
              <a:t>Io</a:t>
            </a:r>
            <a:endParaRPr lang="pt-BR" sz="2000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FFFFCC"/>
              </a:buClr>
              <a:buFont typeface="+mj-lt"/>
              <a:buAutoNum type="arabicPeriod"/>
              <a:defRPr/>
            </a:pPr>
            <a:r>
              <a:rPr lang="pt-BR" sz="2000" dirty="0" smtClean="0">
                <a:solidFill>
                  <a:srgbClr val="FFC000"/>
                </a:solidFill>
                <a:latin typeface="Century Gothic" pitchFamily="34" charset="0"/>
              </a:rPr>
              <a:t> Europa</a:t>
            </a:r>
            <a:endParaRPr lang="pt-BR" sz="2000" dirty="0">
              <a:solidFill>
                <a:srgbClr val="FFC0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FFFFCC"/>
              </a:buClr>
              <a:buFont typeface="+mj-lt"/>
              <a:buAutoNum type="arabicPeriod"/>
              <a:defRPr/>
            </a:pPr>
            <a:r>
              <a:rPr lang="pt-BR" sz="2000" dirty="0">
                <a:solidFill>
                  <a:srgbClr val="FFC000"/>
                </a:solidFill>
                <a:latin typeface="Century Gothic" pitchFamily="34" charset="0"/>
              </a:rPr>
              <a:t> </a:t>
            </a:r>
            <a:r>
              <a:rPr lang="pt-BR" sz="2000" dirty="0" err="1">
                <a:solidFill>
                  <a:srgbClr val="FFC000"/>
                </a:solidFill>
                <a:latin typeface="Century Gothic" pitchFamily="34" charset="0"/>
              </a:rPr>
              <a:t>Ganymede</a:t>
            </a:r>
            <a:endParaRPr lang="pt-BR" sz="2000" dirty="0">
              <a:solidFill>
                <a:srgbClr val="FFC0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FFFFCC"/>
              </a:buClr>
              <a:buFont typeface="+mj-lt"/>
              <a:buAutoNum type="arabicPeriod"/>
              <a:defRPr/>
            </a:pPr>
            <a:r>
              <a:rPr lang="pt-BR" sz="2000" dirty="0">
                <a:solidFill>
                  <a:srgbClr val="FFC000"/>
                </a:solidFill>
                <a:latin typeface="Century Gothic" pitchFamily="34" charset="0"/>
              </a:rPr>
              <a:t> </a:t>
            </a:r>
            <a:r>
              <a:rPr lang="pt-BR" sz="2000" dirty="0" err="1">
                <a:solidFill>
                  <a:srgbClr val="FFC000"/>
                </a:solidFill>
                <a:latin typeface="Century Gothic" pitchFamily="34" charset="0"/>
              </a:rPr>
              <a:t>Callisto</a:t>
            </a:r>
            <a:endParaRPr lang="pt-BR" sz="2000" dirty="0">
              <a:solidFill>
                <a:srgbClr val="FFC0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FFFFCC"/>
              </a:buClr>
              <a:buFont typeface="+mj-lt"/>
              <a:buAutoNum type="arabicPeriod"/>
              <a:defRPr/>
            </a:pPr>
            <a:r>
              <a:rPr lang="pt-BR" sz="2000" dirty="0">
                <a:solidFill>
                  <a:srgbClr val="FFC000"/>
                </a:solidFill>
                <a:latin typeface="Century Gothic" pitchFamily="34" charset="0"/>
              </a:rPr>
              <a:t> </a:t>
            </a:r>
            <a:r>
              <a:rPr lang="pt-BR" sz="2000" dirty="0" err="1">
                <a:solidFill>
                  <a:srgbClr val="FFC000"/>
                </a:solidFill>
                <a:latin typeface="Century Gothic" pitchFamily="34" charset="0"/>
              </a:rPr>
              <a:t>Amalthea</a:t>
            </a:r>
            <a:endParaRPr lang="pt-BR" sz="2000" dirty="0">
              <a:solidFill>
                <a:srgbClr val="FFC0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FFFFCC"/>
              </a:buClr>
              <a:buFont typeface="+mj-lt"/>
              <a:buAutoNum type="arabicPeriod"/>
              <a:defRPr/>
            </a:pPr>
            <a:r>
              <a:rPr lang="pt-BR" sz="2000" dirty="0">
                <a:solidFill>
                  <a:srgbClr val="FFC000"/>
                </a:solidFill>
                <a:latin typeface="Century Gothic" pitchFamily="34" charset="0"/>
              </a:rPr>
              <a:t> </a:t>
            </a:r>
            <a:r>
              <a:rPr lang="pt-BR" sz="2000" dirty="0" err="1">
                <a:solidFill>
                  <a:srgbClr val="FFC000"/>
                </a:solidFill>
                <a:latin typeface="Century Gothic" pitchFamily="34" charset="0"/>
              </a:rPr>
              <a:t>Himalia</a:t>
            </a:r>
            <a:endParaRPr lang="pt-BR" sz="2000" dirty="0">
              <a:solidFill>
                <a:srgbClr val="FFC0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FFFFCC"/>
              </a:buClr>
              <a:buFont typeface="+mj-lt"/>
              <a:buAutoNum type="arabicPeriod"/>
              <a:defRPr/>
            </a:pPr>
            <a:r>
              <a:rPr lang="pt-BR" sz="2000" dirty="0">
                <a:solidFill>
                  <a:srgbClr val="FFC000"/>
                </a:solidFill>
                <a:latin typeface="Century Gothic" pitchFamily="34" charset="0"/>
              </a:rPr>
              <a:t> Elara</a:t>
            </a:r>
          </a:p>
          <a:p>
            <a:pPr marL="457200" indent="-457200" algn="l">
              <a:buClr>
                <a:srgbClr val="FFFFCC"/>
              </a:buClr>
              <a:buFont typeface="+mj-lt"/>
              <a:buAutoNum type="arabicPeriod"/>
              <a:defRPr/>
            </a:pPr>
            <a:r>
              <a:rPr lang="pt-BR" sz="2000" dirty="0">
                <a:solidFill>
                  <a:srgbClr val="FFC000"/>
                </a:solidFill>
                <a:latin typeface="Century Gothic" pitchFamily="34" charset="0"/>
              </a:rPr>
              <a:t> </a:t>
            </a:r>
            <a:r>
              <a:rPr lang="pt-BR" sz="2000" dirty="0" err="1">
                <a:solidFill>
                  <a:srgbClr val="FFC000"/>
                </a:solidFill>
                <a:latin typeface="Century Gothic" pitchFamily="34" charset="0"/>
              </a:rPr>
              <a:t>Pasiphae</a:t>
            </a:r>
            <a:endParaRPr lang="pt-BR" sz="2000" dirty="0">
              <a:solidFill>
                <a:srgbClr val="FFC0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FFFFCC"/>
              </a:buClr>
              <a:buFont typeface="+mj-lt"/>
              <a:buAutoNum type="arabicPeriod"/>
              <a:defRPr/>
            </a:pPr>
            <a:r>
              <a:rPr lang="pt-BR" sz="2000" dirty="0">
                <a:solidFill>
                  <a:srgbClr val="FFC000"/>
                </a:solidFill>
                <a:latin typeface="Century Gothic" pitchFamily="34" charset="0"/>
              </a:rPr>
              <a:t> </a:t>
            </a:r>
            <a:r>
              <a:rPr lang="pt-BR" sz="2000" dirty="0" err="1">
                <a:solidFill>
                  <a:srgbClr val="FFC000"/>
                </a:solidFill>
                <a:latin typeface="Century Gothic" pitchFamily="34" charset="0"/>
              </a:rPr>
              <a:t>Sinope</a:t>
            </a:r>
            <a:endParaRPr lang="pt-BR" sz="2000" dirty="0">
              <a:solidFill>
                <a:srgbClr val="FFC0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FFFFCC"/>
              </a:buClr>
              <a:buFont typeface="+mj-lt"/>
              <a:buAutoNum type="arabicPeriod"/>
              <a:defRPr/>
            </a:pPr>
            <a:r>
              <a:rPr lang="pt-BR" sz="2000" dirty="0">
                <a:solidFill>
                  <a:srgbClr val="FFC000"/>
                </a:solidFill>
                <a:latin typeface="Century Gothic" pitchFamily="34" charset="0"/>
              </a:rPr>
              <a:t> </a:t>
            </a:r>
            <a:r>
              <a:rPr lang="pt-BR" sz="2000" dirty="0" err="1">
                <a:solidFill>
                  <a:srgbClr val="FFC000"/>
                </a:solidFill>
                <a:latin typeface="Century Gothic" pitchFamily="34" charset="0"/>
              </a:rPr>
              <a:t>Lysithea</a:t>
            </a:r>
            <a:endParaRPr lang="pt-BR" sz="2000" dirty="0">
              <a:solidFill>
                <a:srgbClr val="FFC0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FFFFCC"/>
              </a:buClr>
              <a:buFont typeface="+mj-lt"/>
              <a:buAutoNum type="arabicPeriod"/>
              <a:defRPr/>
            </a:pPr>
            <a:r>
              <a:rPr lang="pt-BR" sz="2000" dirty="0">
                <a:solidFill>
                  <a:srgbClr val="FFC000"/>
                </a:solidFill>
                <a:latin typeface="Century Gothic" pitchFamily="34" charset="0"/>
              </a:rPr>
              <a:t> </a:t>
            </a:r>
            <a:r>
              <a:rPr lang="pt-BR" sz="2000" dirty="0" err="1">
                <a:solidFill>
                  <a:srgbClr val="FFC000"/>
                </a:solidFill>
                <a:latin typeface="Century Gothic" pitchFamily="34" charset="0"/>
              </a:rPr>
              <a:t>Carme</a:t>
            </a:r>
            <a:endParaRPr lang="pt-BR" sz="2000" dirty="0">
              <a:solidFill>
                <a:srgbClr val="FFC0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FFFFCC"/>
              </a:buClr>
              <a:buFont typeface="+mj-lt"/>
              <a:buAutoNum type="arabicPeriod"/>
              <a:defRPr/>
            </a:pPr>
            <a:r>
              <a:rPr lang="pt-BR" sz="2000" dirty="0">
                <a:solidFill>
                  <a:srgbClr val="FFC000"/>
                </a:solidFill>
                <a:latin typeface="Century Gothic" pitchFamily="34" charset="0"/>
              </a:rPr>
              <a:t> </a:t>
            </a:r>
            <a:r>
              <a:rPr lang="pt-BR" sz="2000" dirty="0" err="1">
                <a:solidFill>
                  <a:srgbClr val="FFC000"/>
                </a:solidFill>
                <a:latin typeface="Century Gothic" pitchFamily="34" charset="0"/>
              </a:rPr>
              <a:t>Ananke</a:t>
            </a:r>
            <a:endParaRPr lang="pt-BR" sz="2000" dirty="0">
              <a:solidFill>
                <a:srgbClr val="FFC0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FFFFCC"/>
              </a:buClr>
              <a:buFont typeface="+mj-lt"/>
              <a:buAutoNum type="arabicPeriod"/>
              <a:defRPr/>
            </a:pPr>
            <a:r>
              <a:rPr lang="pt-BR" sz="2000" dirty="0">
                <a:solidFill>
                  <a:srgbClr val="FFC000"/>
                </a:solidFill>
                <a:latin typeface="Century Gothic" pitchFamily="34" charset="0"/>
              </a:rPr>
              <a:t> Leda</a:t>
            </a:r>
          </a:p>
          <a:p>
            <a:pPr marL="457200" indent="-457200" algn="l">
              <a:buClr>
                <a:srgbClr val="FFFFCC"/>
              </a:buClr>
              <a:buFont typeface="+mj-lt"/>
              <a:buAutoNum type="arabicPeriod"/>
              <a:defRPr/>
            </a:pPr>
            <a:r>
              <a:rPr lang="pt-BR" sz="2000" dirty="0">
                <a:solidFill>
                  <a:srgbClr val="FFC000"/>
                </a:solidFill>
                <a:latin typeface="Century Gothic" pitchFamily="34" charset="0"/>
              </a:rPr>
              <a:t> </a:t>
            </a:r>
            <a:r>
              <a:rPr lang="pt-BR" sz="2000" dirty="0" err="1">
                <a:solidFill>
                  <a:srgbClr val="FFC000"/>
                </a:solidFill>
                <a:latin typeface="Century Gothic" pitchFamily="34" charset="0"/>
              </a:rPr>
              <a:t>Thebe</a:t>
            </a:r>
            <a:endParaRPr lang="pt-BR" sz="2000" dirty="0">
              <a:solidFill>
                <a:srgbClr val="FFC0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FFFFCC"/>
              </a:buClr>
              <a:buFont typeface="+mj-lt"/>
              <a:buAutoNum type="arabicPeriod"/>
              <a:defRPr/>
            </a:pPr>
            <a:r>
              <a:rPr lang="pt-BR" sz="2000" dirty="0">
                <a:solidFill>
                  <a:srgbClr val="FFC000"/>
                </a:solidFill>
                <a:latin typeface="Century Gothic" pitchFamily="34" charset="0"/>
              </a:rPr>
              <a:t> </a:t>
            </a:r>
            <a:r>
              <a:rPr lang="pt-BR" sz="2000" dirty="0" err="1">
                <a:solidFill>
                  <a:srgbClr val="FFC000"/>
                </a:solidFill>
                <a:latin typeface="Century Gothic" pitchFamily="34" charset="0"/>
              </a:rPr>
              <a:t>Adrastea</a:t>
            </a:r>
            <a:endParaRPr lang="pt-BR" sz="2000" dirty="0">
              <a:solidFill>
                <a:srgbClr val="FFC0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FFFFCC"/>
              </a:buClr>
              <a:buFont typeface="+mj-lt"/>
              <a:buAutoNum type="arabicPeriod"/>
              <a:defRPr/>
            </a:pPr>
            <a:r>
              <a:rPr lang="pt-BR" sz="2000" dirty="0">
                <a:solidFill>
                  <a:srgbClr val="FFC000"/>
                </a:solidFill>
                <a:latin typeface="Century Gothic" pitchFamily="34" charset="0"/>
              </a:rPr>
              <a:t> </a:t>
            </a:r>
            <a:r>
              <a:rPr lang="pt-BR" sz="2000" dirty="0" err="1">
                <a:solidFill>
                  <a:srgbClr val="FFC000"/>
                </a:solidFill>
                <a:latin typeface="Century Gothic" pitchFamily="34" charset="0"/>
              </a:rPr>
              <a:t>Metis</a:t>
            </a:r>
            <a:endParaRPr lang="pt-BR" sz="2000" dirty="0">
              <a:solidFill>
                <a:srgbClr val="FFC0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FFFFCC"/>
              </a:buClr>
              <a:buFont typeface="+mj-lt"/>
              <a:buAutoNum type="arabicPeriod"/>
              <a:defRPr/>
            </a:pPr>
            <a:r>
              <a:rPr lang="pt-BR" sz="2000" dirty="0">
                <a:solidFill>
                  <a:srgbClr val="FFC000"/>
                </a:solidFill>
                <a:latin typeface="Century Gothic" pitchFamily="34" charset="0"/>
              </a:rPr>
              <a:t> </a:t>
            </a:r>
            <a:r>
              <a:rPr lang="pt-BR" sz="2000" dirty="0" err="1" smtClean="0">
                <a:solidFill>
                  <a:srgbClr val="FFC000"/>
                </a:solidFill>
                <a:latin typeface="Century Gothic" pitchFamily="34" charset="0"/>
              </a:rPr>
              <a:t>Callirrhoe</a:t>
            </a:r>
          </a:p>
          <a:p>
            <a:pPr marL="457200" indent="-457200" algn="l">
              <a:buClr>
                <a:srgbClr val="FFFFCC"/>
              </a:buClr>
              <a:buFont typeface="+mj-lt"/>
              <a:buAutoNum type="arabicPeriod"/>
              <a:defRPr/>
            </a:pPr>
            <a:r>
              <a:rPr lang="pt-BR" sz="2000" dirty="0" smtClean="0">
                <a:solidFill>
                  <a:srgbClr val="FFC000"/>
                </a:solidFill>
                <a:latin typeface="Century Gothic" pitchFamily="34" charset="0"/>
              </a:rPr>
              <a:t> </a:t>
            </a:r>
            <a:r>
              <a:rPr lang="pt-BR" sz="2000" dirty="0" err="1" smtClean="0">
                <a:solidFill>
                  <a:srgbClr val="FFC000"/>
                </a:solidFill>
                <a:latin typeface="Century Gothic" pitchFamily="34" charset="0"/>
              </a:rPr>
              <a:t>Themisto</a:t>
            </a:r>
            <a:endParaRPr lang="pt-BR" sz="2000" dirty="0" smtClean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36512" y="163488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Tx/>
              <a:buFontTx/>
              <a:buNone/>
              <a:tabLst/>
              <a:defRPr/>
            </a:pPr>
            <a:r>
              <a:rPr kumimoji="0" lang="pt-BR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Júpiter: satélites confirmados</a:t>
            </a: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3347864" y="620688"/>
            <a:ext cx="2592288" cy="581697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  <p:txBody>
          <a:bodyPr wrap="square">
            <a:spAutoFit/>
          </a:bodyPr>
          <a:lstStyle/>
          <a:p>
            <a:pPr marL="457200" indent="-457200" algn="l">
              <a:buClr>
                <a:srgbClr val="C00000"/>
              </a:buClr>
              <a:defRPr/>
            </a:pPr>
            <a:endParaRPr lang="pt-BR" sz="1200" dirty="0">
              <a:solidFill>
                <a:srgbClr val="EE88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FFFFCC"/>
              </a:buClr>
              <a:buFont typeface="+mj-lt"/>
              <a:buAutoNum type="arabicPeriod" startAt="19"/>
              <a:defRPr/>
            </a:pPr>
            <a:r>
              <a:rPr lang="pt-BR" sz="2000" dirty="0" err="1" smtClean="0">
                <a:solidFill>
                  <a:srgbClr val="FFC000"/>
                </a:solidFill>
                <a:latin typeface="Century Gothic" pitchFamily="34" charset="0"/>
              </a:rPr>
              <a:t>Megaclite</a:t>
            </a:r>
            <a:endParaRPr lang="pt-BR" sz="2000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FFFFCC"/>
              </a:buClr>
              <a:buFontTx/>
              <a:buAutoNum type="arabicPeriod" startAt="19"/>
              <a:defRPr/>
            </a:pPr>
            <a:r>
              <a:rPr lang="pt-BR" sz="2000" dirty="0" err="1" smtClean="0">
                <a:solidFill>
                  <a:srgbClr val="FFC000"/>
                </a:solidFill>
                <a:latin typeface="Century Gothic" pitchFamily="34" charset="0"/>
              </a:rPr>
              <a:t>Taygete</a:t>
            </a:r>
            <a:endParaRPr lang="pt-BR" sz="2000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FFFFCC"/>
              </a:buClr>
              <a:buFontTx/>
              <a:buAutoNum type="arabicPeriod" startAt="19"/>
              <a:defRPr/>
            </a:pPr>
            <a:r>
              <a:rPr lang="pt-BR" sz="2000" dirty="0" err="1" smtClean="0">
                <a:solidFill>
                  <a:srgbClr val="FFC000"/>
                </a:solidFill>
                <a:latin typeface="Century Gothic" pitchFamily="34" charset="0"/>
              </a:rPr>
              <a:t>Chaldene</a:t>
            </a:r>
            <a:endParaRPr lang="pt-BR" sz="2000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FFFFCC"/>
              </a:buClr>
              <a:buFontTx/>
              <a:buAutoNum type="arabicPeriod" startAt="19"/>
              <a:defRPr/>
            </a:pPr>
            <a:r>
              <a:rPr lang="pt-BR" sz="2000" dirty="0" err="1" smtClean="0">
                <a:solidFill>
                  <a:srgbClr val="FFC000"/>
                </a:solidFill>
                <a:latin typeface="Century Gothic" pitchFamily="34" charset="0"/>
              </a:rPr>
              <a:t>Harpalyke</a:t>
            </a:r>
            <a:endParaRPr lang="pt-BR" sz="2000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FFFFCC"/>
              </a:buClr>
              <a:buFontTx/>
              <a:buAutoNum type="arabicPeriod" startAt="19"/>
              <a:defRPr/>
            </a:pPr>
            <a:r>
              <a:rPr lang="pt-BR" sz="2000" dirty="0" err="1" smtClean="0">
                <a:solidFill>
                  <a:srgbClr val="FFC000"/>
                </a:solidFill>
                <a:latin typeface="Century Gothic" pitchFamily="34" charset="0"/>
              </a:rPr>
              <a:t>Kalyke</a:t>
            </a:r>
            <a:endParaRPr lang="pt-BR" sz="2000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FFFFCC"/>
              </a:buClr>
              <a:buFontTx/>
              <a:buAutoNum type="arabicPeriod" startAt="19"/>
              <a:defRPr/>
            </a:pPr>
            <a:r>
              <a:rPr lang="pt-BR" sz="2000" dirty="0" err="1" smtClean="0">
                <a:solidFill>
                  <a:srgbClr val="FFC000"/>
                </a:solidFill>
                <a:latin typeface="Century Gothic" pitchFamily="34" charset="0"/>
              </a:rPr>
              <a:t>Iocaste</a:t>
            </a:r>
            <a:endParaRPr lang="pt-BR" sz="2000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FFFFCC"/>
              </a:buClr>
              <a:buFontTx/>
              <a:buAutoNum type="arabicPeriod" startAt="19"/>
              <a:defRPr/>
            </a:pPr>
            <a:r>
              <a:rPr lang="pt-BR" sz="2000" dirty="0" err="1" smtClean="0">
                <a:solidFill>
                  <a:srgbClr val="FFC000"/>
                </a:solidFill>
                <a:latin typeface="Century Gothic" pitchFamily="34" charset="0"/>
              </a:rPr>
              <a:t>Erinome</a:t>
            </a:r>
            <a:endParaRPr lang="pt-BR" sz="2000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FFFFCC"/>
              </a:buClr>
              <a:buFontTx/>
              <a:buAutoNum type="arabicPeriod" startAt="19"/>
              <a:defRPr/>
            </a:pPr>
            <a:r>
              <a:rPr lang="pt-BR" sz="2000" dirty="0" err="1" smtClean="0">
                <a:solidFill>
                  <a:srgbClr val="FFC000"/>
                </a:solidFill>
                <a:latin typeface="Century Gothic" pitchFamily="34" charset="0"/>
              </a:rPr>
              <a:t>Isonoe</a:t>
            </a:r>
            <a:endParaRPr lang="pt-BR" sz="2000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FFFFCC"/>
              </a:buClr>
              <a:buFontTx/>
              <a:buAutoNum type="arabicPeriod" startAt="19"/>
              <a:defRPr/>
            </a:pPr>
            <a:r>
              <a:rPr lang="pt-BR" sz="2000" dirty="0" err="1" smtClean="0">
                <a:solidFill>
                  <a:srgbClr val="FFC000"/>
                </a:solidFill>
                <a:latin typeface="Century Gothic" pitchFamily="34" charset="0"/>
              </a:rPr>
              <a:t>Praxidike</a:t>
            </a:r>
            <a:endParaRPr lang="pt-BR" sz="2000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FFFFCC"/>
              </a:buClr>
              <a:buFontTx/>
              <a:buAutoNum type="arabicPeriod" startAt="19"/>
              <a:defRPr/>
            </a:pPr>
            <a:r>
              <a:rPr lang="pt-BR" sz="2000" dirty="0" err="1" smtClean="0">
                <a:solidFill>
                  <a:srgbClr val="FFC000"/>
                </a:solidFill>
                <a:latin typeface="Century Gothic" pitchFamily="34" charset="0"/>
              </a:rPr>
              <a:t>Autonoe</a:t>
            </a:r>
            <a:endParaRPr lang="pt-BR" sz="2000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FFFFCC"/>
              </a:buClr>
              <a:buFontTx/>
              <a:buAutoNum type="arabicPeriod" startAt="19"/>
              <a:defRPr/>
            </a:pPr>
            <a:r>
              <a:rPr lang="pt-BR" sz="2000" dirty="0" err="1" smtClean="0">
                <a:solidFill>
                  <a:srgbClr val="FFC000"/>
                </a:solidFill>
                <a:latin typeface="Century Gothic" pitchFamily="34" charset="0"/>
              </a:rPr>
              <a:t>Thyone</a:t>
            </a:r>
            <a:endParaRPr lang="pt-BR" sz="2000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FFFFCC"/>
              </a:buClr>
              <a:buFontTx/>
              <a:buAutoNum type="arabicPeriod" startAt="19"/>
              <a:defRPr/>
            </a:pPr>
            <a:r>
              <a:rPr lang="pt-BR" sz="2000" dirty="0" err="1" smtClean="0">
                <a:solidFill>
                  <a:srgbClr val="FFC000"/>
                </a:solidFill>
                <a:latin typeface="Century Gothic" pitchFamily="34" charset="0"/>
              </a:rPr>
              <a:t>Hermippe</a:t>
            </a:r>
            <a:endParaRPr lang="pt-BR" sz="2000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FFFFCC"/>
              </a:buClr>
              <a:buFontTx/>
              <a:buAutoNum type="arabicPeriod" startAt="19"/>
              <a:defRPr/>
            </a:pPr>
            <a:r>
              <a:rPr lang="pt-BR" sz="2000" dirty="0" err="1" smtClean="0">
                <a:solidFill>
                  <a:srgbClr val="FFC000"/>
                </a:solidFill>
                <a:latin typeface="Century Gothic" pitchFamily="34" charset="0"/>
              </a:rPr>
              <a:t>Aitne</a:t>
            </a:r>
            <a:endParaRPr lang="pt-BR" sz="2000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FFFFCC"/>
              </a:buClr>
              <a:buFontTx/>
              <a:buAutoNum type="arabicPeriod" startAt="19"/>
              <a:defRPr/>
            </a:pPr>
            <a:r>
              <a:rPr lang="pt-BR" sz="2000" dirty="0" err="1" smtClean="0">
                <a:solidFill>
                  <a:srgbClr val="FFC000"/>
                </a:solidFill>
                <a:latin typeface="Century Gothic" pitchFamily="34" charset="0"/>
              </a:rPr>
              <a:t>Eurydome</a:t>
            </a:r>
            <a:endParaRPr lang="pt-BR" sz="2000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FFFFCC"/>
              </a:buClr>
              <a:buFontTx/>
              <a:buAutoNum type="arabicPeriod" startAt="19"/>
              <a:defRPr/>
            </a:pPr>
            <a:r>
              <a:rPr lang="pt-BR" sz="2000" dirty="0" err="1" smtClean="0">
                <a:solidFill>
                  <a:srgbClr val="FFC000"/>
                </a:solidFill>
                <a:latin typeface="Century Gothic" pitchFamily="34" charset="0"/>
              </a:rPr>
              <a:t>Euanthe</a:t>
            </a:r>
            <a:endParaRPr lang="pt-BR" sz="2000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FFFFCC"/>
              </a:buClr>
              <a:buFontTx/>
              <a:buAutoNum type="arabicPeriod" startAt="19"/>
              <a:defRPr/>
            </a:pPr>
            <a:r>
              <a:rPr lang="pt-BR" sz="2000" dirty="0" err="1" smtClean="0">
                <a:solidFill>
                  <a:srgbClr val="FFC000"/>
                </a:solidFill>
                <a:latin typeface="Century Gothic" pitchFamily="34" charset="0"/>
              </a:rPr>
              <a:t>Euporie</a:t>
            </a:r>
            <a:endParaRPr lang="pt-BR" sz="2000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FFFFCC"/>
              </a:buClr>
              <a:buFontTx/>
              <a:buAutoNum type="arabicPeriod" startAt="19"/>
              <a:defRPr/>
            </a:pPr>
            <a:r>
              <a:rPr lang="pt-BR" sz="2000" dirty="0" err="1" smtClean="0">
                <a:solidFill>
                  <a:srgbClr val="FFC000"/>
                </a:solidFill>
                <a:latin typeface="Century Gothic" pitchFamily="34" charset="0"/>
              </a:rPr>
              <a:t>Orthosie</a:t>
            </a:r>
            <a:endParaRPr lang="pt-BR" sz="2000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FFFFCC"/>
              </a:buClr>
              <a:buFontTx/>
              <a:buAutoNum type="arabicPeriod" startAt="19"/>
              <a:defRPr/>
            </a:pPr>
            <a:r>
              <a:rPr lang="pt-BR" sz="2000" dirty="0" err="1" smtClean="0">
                <a:solidFill>
                  <a:srgbClr val="FFC000"/>
                </a:solidFill>
                <a:latin typeface="Century Gothic" pitchFamily="34" charset="0"/>
              </a:rPr>
              <a:t>Sponde</a:t>
            </a:r>
            <a:r>
              <a:rPr lang="pt-BR" sz="2000" dirty="0" smtClean="0">
                <a:solidFill>
                  <a:srgbClr val="FFC000"/>
                </a:solidFill>
                <a:latin typeface="Century Gothic" pitchFamily="34" charset="0"/>
              </a:rPr>
              <a:t> </a:t>
            </a:r>
            <a:endParaRPr lang="pt-BR" sz="200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pic>
        <p:nvPicPr>
          <p:cNvPr id="36865" name="Picture 1" descr="http://solarsystem.nasa.gov/images/spacer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76200" cy="76200"/>
          </a:xfrm>
          <a:prstGeom prst="rect">
            <a:avLst/>
          </a:prstGeom>
          <a:noFill/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6228184" y="620688"/>
            <a:ext cx="2592288" cy="458587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  <p:txBody>
          <a:bodyPr wrap="square">
            <a:spAutoFit/>
          </a:bodyPr>
          <a:lstStyle/>
          <a:p>
            <a:pPr marL="457200" indent="-457200" algn="l">
              <a:buClr>
                <a:srgbClr val="C00000"/>
              </a:buClr>
              <a:buFont typeface="+mj-lt"/>
              <a:buAutoNum type="arabicPeriod" startAt="37"/>
              <a:defRPr/>
            </a:pPr>
            <a:endParaRPr lang="pt-BR" sz="1200" dirty="0">
              <a:solidFill>
                <a:srgbClr val="EE88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FFFFCC"/>
              </a:buClr>
              <a:buFont typeface="+mj-lt"/>
              <a:buAutoNum type="arabicPeriod" startAt="37"/>
              <a:defRPr/>
            </a:pPr>
            <a:r>
              <a:rPr lang="pt-BR" sz="2000" dirty="0" smtClean="0">
                <a:solidFill>
                  <a:srgbClr val="EE8800"/>
                </a:solidFill>
                <a:latin typeface="Century Gothic" pitchFamily="34" charset="0"/>
              </a:rPr>
              <a:t> </a:t>
            </a:r>
            <a:r>
              <a:rPr lang="pt-BR" sz="2000" dirty="0" err="1" smtClean="0">
                <a:solidFill>
                  <a:srgbClr val="FFC000"/>
                </a:solidFill>
                <a:latin typeface="Century Gothic" pitchFamily="34" charset="0"/>
              </a:rPr>
              <a:t>Kale</a:t>
            </a:r>
            <a:r>
              <a:rPr lang="pt-BR" sz="2000" dirty="0" smtClean="0">
                <a:solidFill>
                  <a:srgbClr val="FFC000"/>
                </a:solidFill>
                <a:latin typeface="Century Gothic" pitchFamily="34" charset="0"/>
              </a:rPr>
              <a:t> </a:t>
            </a:r>
          </a:p>
          <a:p>
            <a:pPr marL="457200" indent="-457200" algn="l">
              <a:buClr>
                <a:srgbClr val="FFFFCC"/>
              </a:buClr>
              <a:buFont typeface="+mj-lt"/>
              <a:buAutoNum type="arabicPeriod" startAt="37"/>
              <a:defRPr/>
            </a:pPr>
            <a:r>
              <a:rPr lang="pt-BR" sz="2000" dirty="0" smtClean="0">
                <a:solidFill>
                  <a:srgbClr val="FFC000"/>
                </a:solidFill>
                <a:latin typeface="Century Gothic" pitchFamily="34" charset="0"/>
              </a:rPr>
              <a:t> </a:t>
            </a:r>
            <a:r>
              <a:rPr lang="pt-BR" sz="2000" dirty="0" err="1" smtClean="0">
                <a:solidFill>
                  <a:srgbClr val="FFC000"/>
                </a:solidFill>
                <a:latin typeface="Century Gothic" pitchFamily="34" charset="0"/>
              </a:rPr>
              <a:t>Pasithee</a:t>
            </a:r>
            <a:endParaRPr lang="pt-BR" sz="2000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FFFFCC"/>
              </a:buClr>
              <a:buFont typeface="+mj-lt"/>
              <a:buAutoNum type="arabicPeriod" startAt="37"/>
              <a:defRPr/>
            </a:pPr>
            <a:r>
              <a:rPr lang="pt-BR" sz="2000" dirty="0" smtClean="0">
                <a:solidFill>
                  <a:srgbClr val="FFC000"/>
                </a:solidFill>
                <a:latin typeface="Century Gothic" pitchFamily="34" charset="0"/>
              </a:rPr>
              <a:t> </a:t>
            </a:r>
            <a:r>
              <a:rPr lang="pt-BR" sz="2000" dirty="0" err="1" smtClean="0">
                <a:solidFill>
                  <a:srgbClr val="FFC000"/>
                </a:solidFill>
                <a:latin typeface="Century Gothic" pitchFamily="34" charset="0"/>
              </a:rPr>
              <a:t>Hegemone</a:t>
            </a:r>
            <a:endParaRPr lang="pt-BR" sz="2000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FFFFCC"/>
              </a:buClr>
              <a:buFont typeface="+mj-lt"/>
              <a:buAutoNum type="arabicPeriod" startAt="37"/>
              <a:defRPr/>
            </a:pPr>
            <a:r>
              <a:rPr lang="pt-BR" sz="2000" dirty="0" smtClean="0">
                <a:solidFill>
                  <a:srgbClr val="FFC000"/>
                </a:solidFill>
                <a:latin typeface="Century Gothic" pitchFamily="34" charset="0"/>
              </a:rPr>
              <a:t> </a:t>
            </a:r>
            <a:r>
              <a:rPr lang="pt-BR" sz="2000" dirty="0" err="1" smtClean="0">
                <a:solidFill>
                  <a:srgbClr val="FFC000"/>
                </a:solidFill>
                <a:latin typeface="Century Gothic" pitchFamily="34" charset="0"/>
              </a:rPr>
              <a:t>Mneme</a:t>
            </a:r>
            <a:endParaRPr lang="pt-BR" sz="2000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FFFFCC"/>
              </a:buClr>
              <a:buFont typeface="+mj-lt"/>
              <a:buAutoNum type="arabicPeriod" startAt="37"/>
              <a:defRPr/>
            </a:pPr>
            <a:r>
              <a:rPr lang="pt-BR" sz="2000" dirty="0" smtClean="0">
                <a:solidFill>
                  <a:srgbClr val="FFC000"/>
                </a:solidFill>
                <a:latin typeface="Century Gothic" pitchFamily="34" charset="0"/>
              </a:rPr>
              <a:t> </a:t>
            </a:r>
            <a:r>
              <a:rPr lang="pt-BR" sz="2000" dirty="0" err="1" smtClean="0">
                <a:solidFill>
                  <a:srgbClr val="FFC000"/>
                </a:solidFill>
                <a:latin typeface="Century Gothic" pitchFamily="34" charset="0"/>
              </a:rPr>
              <a:t>Aoede</a:t>
            </a:r>
            <a:endParaRPr lang="pt-BR" sz="2000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FFFFCC"/>
              </a:buClr>
              <a:buFont typeface="+mj-lt"/>
              <a:buAutoNum type="arabicPeriod" startAt="37"/>
              <a:defRPr/>
            </a:pPr>
            <a:r>
              <a:rPr lang="pt-BR" sz="2000" dirty="0" smtClean="0">
                <a:solidFill>
                  <a:srgbClr val="FFC000"/>
                </a:solidFill>
                <a:latin typeface="Century Gothic" pitchFamily="34" charset="0"/>
              </a:rPr>
              <a:t> </a:t>
            </a:r>
            <a:r>
              <a:rPr lang="pt-BR" sz="2000" dirty="0" err="1" smtClean="0">
                <a:solidFill>
                  <a:srgbClr val="FFC000"/>
                </a:solidFill>
                <a:latin typeface="Century Gothic" pitchFamily="34" charset="0"/>
              </a:rPr>
              <a:t>Thelxinoe</a:t>
            </a:r>
            <a:endParaRPr lang="pt-BR" sz="2000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FFFFCC"/>
              </a:buClr>
              <a:buFont typeface="+mj-lt"/>
              <a:buAutoNum type="arabicPeriod" startAt="37"/>
              <a:defRPr/>
            </a:pPr>
            <a:r>
              <a:rPr lang="pt-BR" sz="2000" dirty="0" smtClean="0">
                <a:solidFill>
                  <a:srgbClr val="FFC000"/>
                </a:solidFill>
                <a:latin typeface="Century Gothic" pitchFamily="34" charset="0"/>
              </a:rPr>
              <a:t> </a:t>
            </a:r>
            <a:r>
              <a:rPr lang="pt-BR" sz="2000" dirty="0" err="1" smtClean="0">
                <a:solidFill>
                  <a:srgbClr val="FFC000"/>
                </a:solidFill>
                <a:latin typeface="Century Gothic" pitchFamily="34" charset="0"/>
              </a:rPr>
              <a:t>Arche</a:t>
            </a:r>
            <a:endParaRPr lang="pt-BR" sz="2000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FFFFCC"/>
              </a:buClr>
              <a:buFont typeface="+mj-lt"/>
              <a:buAutoNum type="arabicPeriod" startAt="37"/>
              <a:defRPr/>
            </a:pPr>
            <a:r>
              <a:rPr lang="pt-BR" sz="2000" dirty="0" smtClean="0">
                <a:solidFill>
                  <a:srgbClr val="FFC000"/>
                </a:solidFill>
                <a:latin typeface="Century Gothic" pitchFamily="34" charset="0"/>
              </a:rPr>
              <a:t> </a:t>
            </a:r>
            <a:r>
              <a:rPr lang="pt-BR" sz="2000" dirty="0" err="1" smtClean="0">
                <a:solidFill>
                  <a:srgbClr val="FFC000"/>
                </a:solidFill>
                <a:latin typeface="Century Gothic" pitchFamily="34" charset="0"/>
              </a:rPr>
              <a:t>Kallichore</a:t>
            </a:r>
            <a:endParaRPr lang="pt-BR" sz="2000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FFFFCC"/>
              </a:buClr>
              <a:buFont typeface="+mj-lt"/>
              <a:buAutoNum type="arabicPeriod" startAt="37"/>
              <a:defRPr/>
            </a:pPr>
            <a:r>
              <a:rPr lang="pt-BR" sz="2000" dirty="0" smtClean="0">
                <a:solidFill>
                  <a:srgbClr val="FFC000"/>
                </a:solidFill>
                <a:latin typeface="Century Gothic" pitchFamily="34" charset="0"/>
              </a:rPr>
              <a:t> </a:t>
            </a:r>
            <a:r>
              <a:rPr lang="pt-BR" sz="2000" dirty="0" err="1" smtClean="0">
                <a:solidFill>
                  <a:srgbClr val="FFC000"/>
                </a:solidFill>
                <a:latin typeface="Century Gothic" pitchFamily="34" charset="0"/>
              </a:rPr>
              <a:t>Helike</a:t>
            </a:r>
            <a:endParaRPr lang="pt-BR" sz="2000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FFFFCC"/>
              </a:buClr>
              <a:buFont typeface="+mj-lt"/>
              <a:buAutoNum type="arabicPeriod" startAt="37"/>
              <a:defRPr/>
            </a:pPr>
            <a:r>
              <a:rPr lang="pt-BR" sz="2000" dirty="0" smtClean="0">
                <a:solidFill>
                  <a:srgbClr val="FFC000"/>
                </a:solidFill>
                <a:latin typeface="Century Gothic" pitchFamily="34" charset="0"/>
              </a:rPr>
              <a:t> Carpo</a:t>
            </a:r>
          </a:p>
          <a:p>
            <a:pPr marL="457200" indent="-457200" algn="l">
              <a:buClr>
                <a:srgbClr val="FFFFCC"/>
              </a:buClr>
              <a:buFont typeface="+mj-lt"/>
              <a:buAutoNum type="arabicPeriod" startAt="37"/>
              <a:defRPr/>
            </a:pPr>
            <a:r>
              <a:rPr lang="pt-BR" sz="2000" dirty="0" smtClean="0">
                <a:solidFill>
                  <a:srgbClr val="FFC000"/>
                </a:solidFill>
                <a:latin typeface="Century Gothic" pitchFamily="34" charset="0"/>
              </a:rPr>
              <a:t> </a:t>
            </a:r>
            <a:r>
              <a:rPr lang="pt-BR" sz="2000" dirty="0" err="1" smtClean="0">
                <a:solidFill>
                  <a:srgbClr val="FFC000"/>
                </a:solidFill>
                <a:latin typeface="Century Gothic" pitchFamily="34" charset="0"/>
              </a:rPr>
              <a:t>Eukelade</a:t>
            </a:r>
            <a:endParaRPr lang="pt-BR" sz="2000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FFFFCC"/>
              </a:buClr>
              <a:buFont typeface="+mj-lt"/>
              <a:buAutoNum type="arabicPeriod" startAt="37"/>
              <a:defRPr/>
            </a:pPr>
            <a:r>
              <a:rPr lang="pt-BR" sz="2000" dirty="0" smtClean="0">
                <a:solidFill>
                  <a:srgbClr val="FFC000"/>
                </a:solidFill>
                <a:latin typeface="Century Gothic" pitchFamily="34" charset="0"/>
              </a:rPr>
              <a:t> </a:t>
            </a:r>
            <a:r>
              <a:rPr lang="pt-BR" sz="2000" dirty="0" err="1" smtClean="0">
                <a:solidFill>
                  <a:srgbClr val="FFC000"/>
                </a:solidFill>
                <a:latin typeface="Century Gothic" pitchFamily="34" charset="0"/>
              </a:rPr>
              <a:t>Cyllene</a:t>
            </a:r>
            <a:endParaRPr lang="pt-BR" sz="2000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FFFFCC"/>
              </a:buClr>
              <a:buFont typeface="+mj-lt"/>
              <a:buAutoNum type="arabicPeriod" startAt="37"/>
              <a:defRPr/>
            </a:pPr>
            <a:r>
              <a:rPr lang="pt-BR" sz="2000" dirty="0" smtClean="0">
                <a:solidFill>
                  <a:srgbClr val="FFC000"/>
                </a:solidFill>
                <a:latin typeface="Century Gothic" pitchFamily="34" charset="0"/>
              </a:rPr>
              <a:t> </a:t>
            </a:r>
            <a:r>
              <a:rPr lang="pt-BR" sz="2000" dirty="0" err="1" smtClean="0">
                <a:solidFill>
                  <a:srgbClr val="FFC000"/>
                </a:solidFill>
                <a:latin typeface="Century Gothic" pitchFamily="34" charset="0"/>
              </a:rPr>
              <a:t>Kore</a:t>
            </a:r>
            <a:endParaRPr lang="pt-BR" sz="2000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FFFFCC"/>
              </a:buClr>
              <a:buFont typeface="+mj-lt"/>
              <a:buAutoNum type="arabicPeriod" startAt="37"/>
              <a:defRPr/>
            </a:pPr>
            <a:r>
              <a:rPr lang="pt-BR" sz="2000" dirty="0" smtClean="0">
                <a:solidFill>
                  <a:srgbClr val="FFC000"/>
                </a:solidFill>
                <a:latin typeface="Century Gothic" pitchFamily="34" charset="0"/>
              </a:rPr>
              <a:t> </a:t>
            </a:r>
            <a:r>
              <a:rPr lang="pt-BR" sz="2000" dirty="0" err="1" smtClean="0">
                <a:solidFill>
                  <a:srgbClr val="FFC000"/>
                </a:solidFill>
                <a:latin typeface="Century Gothic" pitchFamily="34" charset="0"/>
              </a:rPr>
              <a:t>Herse</a:t>
            </a:r>
            <a:endParaRPr lang="pt-BR" sz="2000" dirty="0">
              <a:solidFill>
                <a:srgbClr val="FFC00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1115616" y="908720"/>
            <a:ext cx="2146742" cy="563231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  <p:txBody>
          <a:bodyPr wrap="none">
            <a:spAutoFit/>
          </a:bodyPr>
          <a:lstStyle/>
          <a:p>
            <a:pPr marL="457200" indent="-457200" algn="l">
              <a:buClr>
                <a:srgbClr val="D0A800"/>
              </a:buClr>
              <a:buFontTx/>
              <a:buAutoNum type="arabicPeriod"/>
              <a:defRPr/>
            </a:pPr>
            <a:r>
              <a:rPr lang="pt-BR" sz="2000" dirty="0" smtClean="0">
                <a:solidFill>
                  <a:srgbClr val="EE8800"/>
                </a:solidFill>
                <a:latin typeface="Century Gothic" pitchFamily="34" charset="0"/>
              </a:rPr>
              <a:t> </a:t>
            </a:r>
            <a:r>
              <a:rPr lang="pt-BR" sz="2000" dirty="0" smtClean="0">
                <a:solidFill>
                  <a:srgbClr val="FFC000"/>
                </a:solidFill>
                <a:latin typeface="Century Gothic" pitchFamily="34" charset="0"/>
              </a:rPr>
              <a:t>Mimas</a:t>
            </a:r>
          </a:p>
          <a:p>
            <a:pPr marL="457200" indent="-457200" algn="l">
              <a:buClr>
                <a:srgbClr val="D0A800"/>
              </a:buClr>
              <a:buFontTx/>
              <a:buAutoNum type="arabicPeriod"/>
              <a:defRPr/>
            </a:pPr>
            <a:r>
              <a:rPr lang="pt-BR" sz="2000" dirty="0" smtClean="0">
                <a:solidFill>
                  <a:srgbClr val="FFC000"/>
                </a:solidFill>
                <a:latin typeface="Century Gothic" pitchFamily="34" charset="0"/>
              </a:rPr>
              <a:t> </a:t>
            </a:r>
            <a:r>
              <a:rPr lang="pt-BR" sz="2000" dirty="0" err="1">
                <a:solidFill>
                  <a:srgbClr val="FFC000"/>
                </a:solidFill>
                <a:latin typeface="Century Gothic" pitchFamily="34" charset="0"/>
              </a:rPr>
              <a:t>Enceladus</a:t>
            </a:r>
            <a:endParaRPr lang="pt-BR" sz="2000" dirty="0">
              <a:solidFill>
                <a:srgbClr val="FFC0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D0A800"/>
              </a:buClr>
              <a:buFontTx/>
              <a:buAutoNum type="arabicPeriod"/>
              <a:defRPr/>
            </a:pPr>
            <a:r>
              <a:rPr lang="pt-BR" sz="2000" dirty="0">
                <a:solidFill>
                  <a:srgbClr val="FFC000"/>
                </a:solidFill>
                <a:latin typeface="Century Gothic" pitchFamily="34" charset="0"/>
              </a:rPr>
              <a:t> </a:t>
            </a:r>
            <a:r>
              <a:rPr lang="pt-BR" sz="2000" dirty="0" err="1">
                <a:solidFill>
                  <a:srgbClr val="FFC000"/>
                </a:solidFill>
                <a:latin typeface="Century Gothic" pitchFamily="34" charset="0"/>
              </a:rPr>
              <a:t>Tethys</a:t>
            </a:r>
            <a:endParaRPr lang="pt-BR" sz="2000" dirty="0">
              <a:solidFill>
                <a:srgbClr val="FFC0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D0A800"/>
              </a:buClr>
              <a:buFontTx/>
              <a:buAutoNum type="arabicPeriod"/>
              <a:defRPr/>
            </a:pPr>
            <a:r>
              <a:rPr lang="pt-BR" sz="2000" dirty="0">
                <a:solidFill>
                  <a:srgbClr val="FFC000"/>
                </a:solidFill>
                <a:latin typeface="Century Gothic" pitchFamily="34" charset="0"/>
              </a:rPr>
              <a:t> </a:t>
            </a:r>
            <a:r>
              <a:rPr lang="pt-BR" sz="2000" dirty="0" smtClean="0">
                <a:solidFill>
                  <a:srgbClr val="FFC000"/>
                </a:solidFill>
                <a:latin typeface="Century Gothic" pitchFamily="34" charset="0"/>
              </a:rPr>
              <a:t>Dione</a:t>
            </a:r>
            <a:endParaRPr lang="pt-BR" sz="2000" dirty="0">
              <a:solidFill>
                <a:srgbClr val="FFC0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D0A800"/>
              </a:buClr>
              <a:buFontTx/>
              <a:buAutoNum type="arabicPeriod"/>
              <a:defRPr/>
            </a:pPr>
            <a:r>
              <a:rPr lang="pt-BR" sz="2000" dirty="0">
                <a:solidFill>
                  <a:srgbClr val="FFC000"/>
                </a:solidFill>
                <a:latin typeface="Century Gothic" pitchFamily="34" charset="0"/>
              </a:rPr>
              <a:t> </a:t>
            </a:r>
            <a:r>
              <a:rPr lang="pt-BR" sz="2000" dirty="0" err="1">
                <a:solidFill>
                  <a:srgbClr val="FFC000"/>
                </a:solidFill>
                <a:latin typeface="Century Gothic" pitchFamily="34" charset="0"/>
              </a:rPr>
              <a:t>Rhea</a:t>
            </a:r>
            <a:endParaRPr lang="pt-BR" sz="2000" dirty="0">
              <a:solidFill>
                <a:srgbClr val="FFC0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D0A800"/>
              </a:buClr>
              <a:buFontTx/>
              <a:buAutoNum type="arabicPeriod"/>
              <a:defRPr/>
            </a:pPr>
            <a:r>
              <a:rPr lang="pt-BR" sz="2000" dirty="0">
                <a:solidFill>
                  <a:srgbClr val="FFC000"/>
                </a:solidFill>
                <a:latin typeface="Century Gothic" pitchFamily="34" charset="0"/>
              </a:rPr>
              <a:t> </a:t>
            </a:r>
            <a:r>
              <a:rPr lang="pt-BR" sz="2000" dirty="0" err="1">
                <a:solidFill>
                  <a:srgbClr val="FFC000"/>
                </a:solidFill>
                <a:latin typeface="Century Gothic" pitchFamily="34" charset="0"/>
              </a:rPr>
              <a:t>Titan</a:t>
            </a:r>
            <a:endParaRPr lang="pt-BR" sz="2000" dirty="0">
              <a:solidFill>
                <a:srgbClr val="FFC0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D0A800"/>
              </a:buClr>
              <a:buFontTx/>
              <a:buAutoNum type="arabicPeriod"/>
              <a:defRPr/>
            </a:pPr>
            <a:r>
              <a:rPr lang="pt-BR" sz="2000" dirty="0">
                <a:solidFill>
                  <a:srgbClr val="FFC000"/>
                </a:solidFill>
                <a:latin typeface="Century Gothic" pitchFamily="34" charset="0"/>
              </a:rPr>
              <a:t> Hyperion</a:t>
            </a:r>
          </a:p>
          <a:p>
            <a:pPr marL="457200" indent="-457200" algn="l">
              <a:buClr>
                <a:srgbClr val="D0A800"/>
              </a:buClr>
              <a:buFontTx/>
              <a:buAutoNum type="arabicPeriod"/>
              <a:defRPr/>
            </a:pPr>
            <a:r>
              <a:rPr lang="pt-BR" sz="2000" dirty="0">
                <a:solidFill>
                  <a:srgbClr val="FFC000"/>
                </a:solidFill>
                <a:latin typeface="Century Gothic" pitchFamily="34" charset="0"/>
              </a:rPr>
              <a:t> </a:t>
            </a:r>
            <a:r>
              <a:rPr lang="pt-BR" sz="2000" dirty="0" err="1" smtClean="0">
                <a:solidFill>
                  <a:srgbClr val="FFC000"/>
                </a:solidFill>
                <a:latin typeface="Century Gothic" pitchFamily="34" charset="0"/>
              </a:rPr>
              <a:t>Iapetus</a:t>
            </a:r>
            <a:endParaRPr lang="pt-BR" sz="2000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D0A800"/>
              </a:buClr>
              <a:buFontTx/>
              <a:buAutoNum type="arabicPeriod"/>
              <a:defRPr/>
            </a:pPr>
            <a:r>
              <a:rPr lang="pt-BR" sz="2000" dirty="0" err="1" smtClean="0">
                <a:solidFill>
                  <a:srgbClr val="FFC000"/>
                </a:solidFill>
                <a:latin typeface="Century Gothic" pitchFamily="34" charset="0"/>
              </a:rPr>
              <a:t>Erriapus</a:t>
            </a:r>
            <a:endParaRPr lang="pt-BR" sz="2000" dirty="0">
              <a:solidFill>
                <a:srgbClr val="FFC0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D0A800"/>
              </a:buClr>
              <a:buFontTx/>
              <a:buAutoNum type="arabicPeriod"/>
              <a:defRPr/>
            </a:pPr>
            <a:r>
              <a:rPr lang="pt-BR" sz="2000" dirty="0">
                <a:solidFill>
                  <a:srgbClr val="FFC000"/>
                </a:solidFill>
                <a:latin typeface="Century Gothic" pitchFamily="34" charset="0"/>
              </a:rPr>
              <a:t> </a:t>
            </a:r>
            <a:r>
              <a:rPr lang="pt-BR" sz="2000" dirty="0" smtClean="0">
                <a:solidFill>
                  <a:srgbClr val="FFC000"/>
                </a:solidFill>
                <a:latin typeface="Century Gothic" pitchFamily="34" charset="0"/>
              </a:rPr>
              <a:t>Phoebe</a:t>
            </a:r>
            <a:endParaRPr lang="pt-BR" sz="2000" dirty="0">
              <a:solidFill>
                <a:srgbClr val="FFC0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D0A800"/>
              </a:buClr>
              <a:buFontTx/>
              <a:buAutoNum type="arabicPeriod"/>
              <a:defRPr/>
            </a:pPr>
            <a:r>
              <a:rPr lang="pt-BR" sz="2000" dirty="0">
                <a:solidFill>
                  <a:srgbClr val="FFC000"/>
                </a:solidFill>
                <a:latin typeface="Century Gothic" pitchFamily="34" charset="0"/>
              </a:rPr>
              <a:t> </a:t>
            </a:r>
            <a:r>
              <a:rPr lang="pt-BR" sz="2000" dirty="0" err="1">
                <a:solidFill>
                  <a:srgbClr val="FFC000"/>
                </a:solidFill>
                <a:latin typeface="Century Gothic" pitchFamily="34" charset="0"/>
              </a:rPr>
              <a:t>Janus</a:t>
            </a:r>
            <a:endParaRPr lang="pt-BR" sz="2000" dirty="0">
              <a:solidFill>
                <a:srgbClr val="FFC0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D0A800"/>
              </a:buClr>
              <a:buFontTx/>
              <a:buAutoNum type="arabicPeriod"/>
              <a:defRPr/>
            </a:pPr>
            <a:r>
              <a:rPr lang="pt-BR" sz="2000" dirty="0">
                <a:solidFill>
                  <a:srgbClr val="FFC000"/>
                </a:solidFill>
                <a:latin typeface="Century Gothic" pitchFamily="34" charset="0"/>
              </a:rPr>
              <a:t> </a:t>
            </a:r>
            <a:r>
              <a:rPr lang="pt-BR" sz="2000" dirty="0" err="1">
                <a:solidFill>
                  <a:srgbClr val="FFC000"/>
                </a:solidFill>
                <a:latin typeface="Century Gothic" pitchFamily="34" charset="0"/>
              </a:rPr>
              <a:t>Epimetheus</a:t>
            </a:r>
            <a:endParaRPr lang="pt-BR" sz="2000" dirty="0">
              <a:solidFill>
                <a:srgbClr val="FFC0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D0A800"/>
              </a:buClr>
              <a:buFontTx/>
              <a:buAutoNum type="arabicPeriod"/>
              <a:defRPr/>
            </a:pPr>
            <a:r>
              <a:rPr lang="pt-BR" sz="2000" dirty="0">
                <a:solidFill>
                  <a:srgbClr val="FFC000"/>
                </a:solidFill>
                <a:latin typeface="Century Gothic" pitchFamily="34" charset="0"/>
              </a:rPr>
              <a:t> </a:t>
            </a:r>
            <a:r>
              <a:rPr lang="pt-BR" sz="2000" dirty="0" err="1">
                <a:solidFill>
                  <a:srgbClr val="FFC000"/>
                </a:solidFill>
                <a:latin typeface="Century Gothic" pitchFamily="34" charset="0"/>
              </a:rPr>
              <a:t>Helene</a:t>
            </a:r>
            <a:endParaRPr lang="pt-BR" sz="2000" dirty="0">
              <a:solidFill>
                <a:srgbClr val="FFC0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D0A800"/>
              </a:buClr>
              <a:buFontTx/>
              <a:buAutoNum type="arabicPeriod"/>
              <a:defRPr/>
            </a:pPr>
            <a:r>
              <a:rPr lang="pt-BR" sz="2000" dirty="0">
                <a:solidFill>
                  <a:srgbClr val="FFC000"/>
                </a:solidFill>
                <a:latin typeface="Century Gothic" pitchFamily="34" charset="0"/>
              </a:rPr>
              <a:t> </a:t>
            </a:r>
            <a:r>
              <a:rPr lang="pt-BR" sz="2000" dirty="0" err="1" smtClean="0">
                <a:solidFill>
                  <a:srgbClr val="FFC000"/>
                </a:solidFill>
                <a:latin typeface="Century Gothic" pitchFamily="34" charset="0"/>
              </a:rPr>
              <a:t>Telesto</a:t>
            </a:r>
            <a:endParaRPr lang="pt-BR" sz="2000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D0A800"/>
              </a:buClr>
              <a:buFontTx/>
              <a:buAutoNum type="arabicPeriod"/>
              <a:defRPr/>
            </a:pPr>
            <a:r>
              <a:rPr lang="pt-BR" sz="2000" dirty="0" smtClean="0">
                <a:solidFill>
                  <a:srgbClr val="FFC000"/>
                </a:solidFill>
                <a:latin typeface="Century Gothic" pitchFamily="34" charset="0"/>
              </a:rPr>
              <a:t> </a:t>
            </a:r>
            <a:r>
              <a:rPr lang="pt-BR" sz="2000" dirty="0" err="1" smtClean="0">
                <a:solidFill>
                  <a:srgbClr val="FFC000"/>
                </a:solidFill>
                <a:latin typeface="Century Gothic" pitchFamily="34" charset="0"/>
              </a:rPr>
              <a:t>Calypso</a:t>
            </a:r>
            <a:endParaRPr lang="pt-BR" sz="2000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D0A800"/>
              </a:buClr>
              <a:buFontTx/>
              <a:buAutoNum type="arabicPeriod"/>
              <a:defRPr/>
            </a:pPr>
            <a:r>
              <a:rPr lang="pt-BR" sz="2000" dirty="0" smtClean="0">
                <a:solidFill>
                  <a:srgbClr val="FFC000"/>
                </a:solidFill>
                <a:latin typeface="Century Gothic" pitchFamily="34" charset="0"/>
              </a:rPr>
              <a:t> Kiviuq</a:t>
            </a:r>
          </a:p>
          <a:p>
            <a:pPr marL="457200" indent="-457200" algn="l">
              <a:buClr>
                <a:srgbClr val="D0A800"/>
              </a:buClr>
              <a:buFontTx/>
              <a:buAutoNum type="arabicPeriod"/>
              <a:defRPr/>
            </a:pPr>
            <a:r>
              <a:rPr lang="pt-BR" sz="2000" dirty="0" smtClean="0">
                <a:solidFill>
                  <a:srgbClr val="FFC000"/>
                </a:solidFill>
                <a:latin typeface="Century Gothic" pitchFamily="34" charset="0"/>
              </a:rPr>
              <a:t>Atlas</a:t>
            </a:r>
          </a:p>
          <a:p>
            <a:pPr marL="457200" indent="-457200" algn="l">
              <a:buClr>
                <a:srgbClr val="D0A800"/>
              </a:buClr>
              <a:buFontTx/>
              <a:buAutoNum type="arabicPeriod"/>
              <a:defRPr/>
            </a:pPr>
            <a:r>
              <a:rPr lang="pt-BR" sz="2000" dirty="0" err="1" smtClean="0">
                <a:solidFill>
                  <a:srgbClr val="FFC000"/>
                </a:solidFill>
                <a:latin typeface="Century Gothic" pitchFamily="34" charset="0"/>
              </a:rPr>
              <a:t>Prometheus</a:t>
            </a:r>
            <a:endParaRPr lang="pt-BR" sz="200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36512" y="163488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Tx/>
              <a:buFontTx/>
              <a:buNone/>
              <a:tabLst/>
              <a:defRPr/>
            </a:pPr>
            <a:r>
              <a:rPr kumimoji="0" lang="pt-BR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Saturno: satélites confirmados</a:t>
            </a: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3779912" y="908720"/>
            <a:ext cx="2148345" cy="563231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  <p:txBody>
          <a:bodyPr wrap="none">
            <a:spAutoFit/>
          </a:bodyPr>
          <a:lstStyle/>
          <a:p>
            <a:pPr marL="514350" indent="-514350" algn="l">
              <a:buClr>
                <a:srgbClr val="D0A800"/>
              </a:buClr>
              <a:buFont typeface="+mj-lt"/>
              <a:buAutoNum type="arabicPeriod" startAt="19"/>
              <a:defRPr/>
            </a:pPr>
            <a:r>
              <a:rPr lang="pt-BR" sz="2000" dirty="0" smtClean="0">
                <a:solidFill>
                  <a:srgbClr val="FFC000"/>
                </a:solidFill>
                <a:latin typeface="Century Gothic" pitchFamily="34" charset="0"/>
              </a:rPr>
              <a:t>Pandora</a:t>
            </a:r>
            <a:endParaRPr lang="pt-BR" sz="2000" dirty="0">
              <a:solidFill>
                <a:srgbClr val="FFC000"/>
              </a:solidFill>
              <a:latin typeface="Century Gothic" pitchFamily="34" charset="0"/>
            </a:endParaRPr>
          </a:p>
          <a:p>
            <a:pPr marL="514350" indent="-514350" algn="l">
              <a:buClr>
                <a:srgbClr val="D0A800"/>
              </a:buClr>
              <a:buFont typeface="+mj-lt"/>
              <a:buAutoNum type="arabicPeriod" startAt="19"/>
              <a:defRPr/>
            </a:pPr>
            <a:r>
              <a:rPr lang="pt-BR" sz="2000" dirty="0" smtClean="0">
                <a:solidFill>
                  <a:srgbClr val="FFC000"/>
                </a:solidFill>
                <a:latin typeface="Century Gothic" pitchFamily="34" charset="0"/>
              </a:rPr>
              <a:t>Pan</a:t>
            </a:r>
            <a:endParaRPr lang="pt-BR" sz="2000" dirty="0">
              <a:solidFill>
                <a:srgbClr val="FFC000"/>
              </a:solidFill>
              <a:latin typeface="Century Gothic" pitchFamily="34" charset="0"/>
            </a:endParaRPr>
          </a:p>
          <a:p>
            <a:pPr marL="514350" indent="-514350" algn="l">
              <a:buClr>
                <a:srgbClr val="D0A800"/>
              </a:buClr>
              <a:buFont typeface="+mj-lt"/>
              <a:buAutoNum type="arabicPeriod" startAt="19"/>
              <a:defRPr/>
            </a:pPr>
            <a:r>
              <a:rPr lang="pt-BR" sz="2000" dirty="0" err="1" smtClean="0">
                <a:solidFill>
                  <a:srgbClr val="FFC000"/>
                </a:solidFill>
                <a:latin typeface="Century Gothic" pitchFamily="34" charset="0"/>
              </a:rPr>
              <a:t>Ymir</a:t>
            </a:r>
            <a:endParaRPr lang="pt-BR" sz="2000" dirty="0">
              <a:solidFill>
                <a:srgbClr val="FFC000"/>
              </a:solidFill>
              <a:latin typeface="Century Gothic" pitchFamily="34" charset="0"/>
            </a:endParaRPr>
          </a:p>
          <a:p>
            <a:pPr marL="514350" indent="-514350" algn="l">
              <a:buClr>
                <a:srgbClr val="D0A800"/>
              </a:buClr>
              <a:buFont typeface="+mj-lt"/>
              <a:buAutoNum type="arabicPeriod" startAt="19"/>
              <a:defRPr/>
            </a:pPr>
            <a:r>
              <a:rPr lang="pt-BR" sz="2000" dirty="0" err="1" smtClean="0">
                <a:solidFill>
                  <a:srgbClr val="FFC000"/>
                </a:solidFill>
                <a:latin typeface="Century Gothic" pitchFamily="34" charset="0"/>
              </a:rPr>
              <a:t>Paaliaq</a:t>
            </a:r>
            <a:endParaRPr lang="pt-BR" sz="2000" dirty="0">
              <a:solidFill>
                <a:srgbClr val="FFC000"/>
              </a:solidFill>
              <a:latin typeface="Century Gothic" pitchFamily="34" charset="0"/>
            </a:endParaRPr>
          </a:p>
          <a:p>
            <a:pPr marL="514350" indent="-514350" algn="l">
              <a:buClr>
                <a:srgbClr val="D0A800"/>
              </a:buClr>
              <a:buFont typeface="+mj-lt"/>
              <a:buAutoNum type="arabicPeriod" startAt="19"/>
              <a:defRPr/>
            </a:pPr>
            <a:r>
              <a:rPr lang="pt-BR" sz="2000" dirty="0" err="1" smtClean="0">
                <a:solidFill>
                  <a:srgbClr val="FFC000"/>
                </a:solidFill>
                <a:latin typeface="Century Gothic" pitchFamily="34" charset="0"/>
              </a:rPr>
              <a:t>Tarvos</a:t>
            </a:r>
            <a:endParaRPr lang="pt-BR" sz="2000" dirty="0">
              <a:solidFill>
                <a:srgbClr val="FFC000"/>
              </a:solidFill>
              <a:latin typeface="Century Gothic" pitchFamily="34" charset="0"/>
            </a:endParaRPr>
          </a:p>
          <a:p>
            <a:pPr marL="514350" indent="-514350" algn="l">
              <a:buClr>
                <a:srgbClr val="D0A800"/>
              </a:buClr>
              <a:buFont typeface="+mj-lt"/>
              <a:buAutoNum type="arabicPeriod" startAt="19"/>
              <a:defRPr/>
            </a:pPr>
            <a:r>
              <a:rPr lang="pt-BR" sz="2000" dirty="0" err="1" smtClean="0">
                <a:solidFill>
                  <a:srgbClr val="FFC000"/>
                </a:solidFill>
                <a:latin typeface="Century Gothic" pitchFamily="34" charset="0"/>
              </a:rPr>
              <a:t>Ijiraq</a:t>
            </a:r>
            <a:endParaRPr lang="pt-BR" sz="2000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 marL="514350" indent="-514350" algn="l">
              <a:buClr>
                <a:srgbClr val="D0A800"/>
              </a:buClr>
              <a:buFont typeface="+mj-lt"/>
              <a:buAutoNum type="arabicPeriod" startAt="19"/>
              <a:defRPr/>
            </a:pPr>
            <a:r>
              <a:rPr lang="pt-BR" sz="2000" dirty="0" err="1" smtClean="0">
                <a:solidFill>
                  <a:srgbClr val="FFC000"/>
                </a:solidFill>
                <a:latin typeface="Century Gothic" pitchFamily="34" charset="0"/>
              </a:rPr>
              <a:t>Suttungr</a:t>
            </a:r>
            <a:endParaRPr lang="pt-BR" sz="2000" dirty="0">
              <a:solidFill>
                <a:srgbClr val="FFC000"/>
              </a:solidFill>
              <a:latin typeface="Century Gothic" pitchFamily="34" charset="0"/>
            </a:endParaRPr>
          </a:p>
          <a:p>
            <a:pPr marL="514350" indent="-514350" algn="l">
              <a:buClr>
                <a:srgbClr val="D0A800"/>
              </a:buClr>
              <a:buFont typeface="+mj-lt"/>
              <a:buAutoNum type="arabicPeriod" startAt="19"/>
              <a:defRPr/>
            </a:pPr>
            <a:r>
              <a:rPr lang="pt-BR" sz="2000" dirty="0" err="1" smtClean="0">
                <a:solidFill>
                  <a:srgbClr val="FFC000"/>
                </a:solidFill>
                <a:latin typeface="Century Gothic" pitchFamily="34" charset="0"/>
              </a:rPr>
              <a:t>Mundilfari</a:t>
            </a:r>
            <a:endParaRPr lang="pt-BR" sz="2000" dirty="0">
              <a:solidFill>
                <a:srgbClr val="FFC000"/>
              </a:solidFill>
              <a:latin typeface="Century Gothic" pitchFamily="34" charset="0"/>
            </a:endParaRPr>
          </a:p>
          <a:p>
            <a:pPr marL="514350" indent="-514350" algn="l">
              <a:buClr>
                <a:srgbClr val="D0A800"/>
              </a:buClr>
              <a:buFont typeface="+mj-lt"/>
              <a:buAutoNum type="arabicPeriod" startAt="19"/>
              <a:defRPr/>
            </a:pPr>
            <a:r>
              <a:rPr lang="pt-BR" sz="2000" dirty="0" err="1" smtClean="0">
                <a:solidFill>
                  <a:srgbClr val="FFC000"/>
                </a:solidFill>
                <a:latin typeface="Century Gothic" pitchFamily="34" charset="0"/>
              </a:rPr>
              <a:t>Albiorix</a:t>
            </a:r>
            <a:endParaRPr lang="pt-BR" sz="2000" dirty="0">
              <a:solidFill>
                <a:srgbClr val="FFC000"/>
              </a:solidFill>
              <a:latin typeface="Century Gothic" pitchFamily="34" charset="0"/>
            </a:endParaRPr>
          </a:p>
          <a:p>
            <a:pPr marL="514350" indent="-514350" algn="l">
              <a:buClr>
                <a:srgbClr val="D0A800"/>
              </a:buClr>
              <a:buFont typeface="+mj-lt"/>
              <a:buAutoNum type="arabicPeriod" startAt="19"/>
              <a:defRPr/>
            </a:pPr>
            <a:r>
              <a:rPr lang="pt-BR" sz="2000" dirty="0" err="1" smtClean="0">
                <a:solidFill>
                  <a:srgbClr val="FFC000"/>
                </a:solidFill>
                <a:latin typeface="Century Gothic" pitchFamily="34" charset="0"/>
              </a:rPr>
              <a:t>Erriapo</a:t>
            </a:r>
            <a:endParaRPr lang="pt-BR" sz="2000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 marL="514350" indent="-514350" algn="l">
              <a:buClr>
                <a:srgbClr val="D0A800"/>
              </a:buClr>
              <a:buFont typeface="+mj-lt"/>
              <a:buAutoNum type="arabicPeriod" startAt="19"/>
              <a:defRPr/>
            </a:pPr>
            <a:r>
              <a:rPr lang="pt-BR" sz="2000" dirty="0" err="1" smtClean="0">
                <a:solidFill>
                  <a:srgbClr val="FFC000"/>
                </a:solidFill>
                <a:latin typeface="Century Gothic" pitchFamily="34" charset="0"/>
              </a:rPr>
              <a:t>Siarnaq</a:t>
            </a:r>
            <a:endParaRPr lang="pt-BR" sz="2000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 marL="514350" indent="-514350" algn="l">
              <a:buClr>
                <a:srgbClr val="D0A800"/>
              </a:buClr>
              <a:buFont typeface="+mj-lt"/>
              <a:buAutoNum type="arabicPeriod" startAt="19"/>
              <a:defRPr/>
            </a:pPr>
            <a:r>
              <a:rPr lang="pt-BR" sz="2000" dirty="0" err="1" smtClean="0">
                <a:solidFill>
                  <a:srgbClr val="FFC000"/>
                </a:solidFill>
                <a:latin typeface="Century Gothic" pitchFamily="34" charset="0"/>
              </a:rPr>
              <a:t>Thrymr</a:t>
            </a:r>
            <a:endParaRPr lang="pt-BR" sz="2000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 marL="514350" indent="-514350" algn="l">
              <a:buClr>
                <a:srgbClr val="D0A800"/>
              </a:buClr>
              <a:buFont typeface="+mj-lt"/>
              <a:buAutoNum type="arabicPeriod" startAt="19"/>
              <a:defRPr/>
            </a:pPr>
            <a:r>
              <a:rPr lang="pt-BR" sz="2000" dirty="0" err="1" smtClean="0">
                <a:solidFill>
                  <a:srgbClr val="FFC000"/>
                </a:solidFill>
                <a:latin typeface="Century Gothic" pitchFamily="34" charset="0"/>
              </a:rPr>
              <a:t>Narvi</a:t>
            </a:r>
            <a:endParaRPr lang="pt-BR" sz="2000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 marL="514350" indent="-514350" algn="l">
              <a:buClr>
                <a:srgbClr val="D0A800"/>
              </a:buClr>
              <a:buFont typeface="+mj-lt"/>
              <a:buAutoNum type="arabicPeriod" startAt="19"/>
              <a:defRPr/>
            </a:pPr>
            <a:r>
              <a:rPr lang="pt-BR" sz="2000" dirty="0" err="1" smtClean="0">
                <a:solidFill>
                  <a:srgbClr val="FFC000"/>
                </a:solidFill>
                <a:latin typeface="Century Gothic" pitchFamily="34" charset="0"/>
              </a:rPr>
              <a:t>Methone</a:t>
            </a:r>
            <a:endParaRPr lang="pt-BR" sz="2000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 marL="514350" indent="-514350" algn="l">
              <a:buClr>
                <a:srgbClr val="D0A800"/>
              </a:buClr>
              <a:buFont typeface="+mj-lt"/>
              <a:buAutoNum type="arabicPeriod" startAt="19"/>
              <a:defRPr/>
            </a:pPr>
            <a:r>
              <a:rPr lang="pt-BR" sz="2000" dirty="0" err="1" smtClean="0">
                <a:solidFill>
                  <a:srgbClr val="FFC000"/>
                </a:solidFill>
                <a:latin typeface="Century Gothic" pitchFamily="34" charset="0"/>
              </a:rPr>
              <a:t>Pallene</a:t>
            </a:r>
            <a:endParaRPr lang="pt-BR" sz="2000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 marL="514350" indent="-514350" algn="l">
              <a:buClr>
                <a:srgbClr val="D0A800"/>
              </a:buClr>
              <a:buFont typeface="+mj-lt"/>
              <a:buAutoNum type="arabicPeriod" startAt="19"/>
              <a:defRPr/>
            </a:pPr>
            <a:r>
              <a:rPr lang="pt-BR" sz="2000" dirty="0" err="1" smtClean="0">
                <a:solidFill>
                  <a:srgbClr val="FFC000"/>
                </a:solidFill>
                <a:latin typeface="Century Gothic" pitchFamily="34" charset="0"/>
              </a:rPr>
              <a:t>Polydeuces</a:t>
            </a:r>
            <a:endParaRPr lang="pt-BR" sz="2000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 marL="514350" indent="-514350" algn="l">
              <a:buClr>
                <a:srgbClr val="D0A800"/>
              </a:buClr>
              <a:buFont typeface="+mj-lt"/>
              <a:buAutoNum type="arabicPeriod" startAt="19"/>
              <a:defRPr/>
            </a:pPr>
            <a:r>
              <a:rPr lang="pt-BR" sz="2000" dirty="0" err="1" smtClean="0">
                <a:solidFill>
                  <a:srgbClr val="FFC000"/>
                </a:solidFill>
                <a:latin typeface="Century Gothic" pitchFamily="34" charset="0"/>
              </a:rPr>
              <a:t>Daphnis</a:t>
            </a:r>
            <a:endParaRPr lang="pt-BR" sz="2000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 marL="514350" indent="-514350" algn="l">
              <a:buClr>
                <a:srgbClr val="D0A800"/>
              </a:buClr>
              <a:buFont typeface="+mj-lt"/>
              <a:buAutoNum type="arabicPeriod" startAt="19"/>
              <a:defRPr/>
            </a:pPr>
            <a:r>
              <a:rPr lang="pt-BR" sz="2000" dirty="0" err="1" smtClean="0">
                <a:solidFill>
                  <a:srgbClr val="FFC000"/>
                </a:solidFill>
                <a:latin typeface="Century Gothic" pitchFamily="34" charset="0"/>
              </a:rPr>
              <a:t>Aegir</a:t>
            </a:r>
            <a:endParaRPr lang="pt-BR" sz="200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6372200" y="925552"/>
            <a:ext cx="1877437" cy="532453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  <p:txBody>
          <a:bodyPr wrap="square">
            <a:spAutoFit/>
          </a:bodyPr>
          <a:lstStyle/>
          <a:p>
            <a:pPr marL="514350" indent="-514350" algn="l">
              <a:buClr>
                <a:srgbClr val="D0A800"/>
              </a:buClr>
              <a:buFont typeface="+mj-lt"/>
              <a:buAutoNum type="arabicPeriod" startAt="37"/>
              <a:defRPr/>
            </a:pPr>
            <a:r>
              <a:rPr lang="pt-BR" sz="2000" dirty="0" err="1" smtClean="0">
                <a:solidFill>
                  <a:srgbClr val="FFC000"/>
                </a:solidFill>
                <a:latin typeface="Century Gothic" pitchFamily="34" charset="0"/>
              </a:rPr>
              <a:t>Bebhionn</a:t>
            </a:r>
            <a:endParaRPr lang="pt-BR" sz="2000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 marL="514350" indent="-514350" algn="l">
              <a:buClr>
                <a:srgbClr val="D0A800"/>
              </a:buClr>
              <a:buFont typeface="+mj-lt"/>
              <a:buAutoNum type="arabicPeriod" startAt="37"/>
              <a:defRPr/>
            </a:pPr>
            <a:r>
              <a:rPr lang="pt-BR" sz="2000" dirty="0" err="1" smtClean="0">
                <a:solidFill>
                  <a:srgbClr val="FFC000"/>
                </a:solidFill>
                <a:latin typeface="Century Gothic" pitchFamily="34" charset="0"/>
              </a:rPr>
              <a:t>Bergelmir</a:t>
            </a:r>
            <a:endParaRPr lang="pt-BR" sz="2000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 marL="514350" indent="-514350" algn="l">
              <a:buClr>
                <a:srgbClr val="D0A800"/>
              </a:buClr>
              <a:buFont typeface="+mj-lt"/>
              <a:buAutoNum type="arabicPeriod" startAt="37"/>
              <a:defRPr/>
            </a:pPr>
            <a:r>
              <a:rPr lang="pt-BR" sz="2000" dirty="0" err="1" smtClean="0">
                <a:solidFill>
                  <a:srgbClr val="FFC000"/>
                </a:solidFill>
                <a:latin typeface="Century Gothic" pitchFamily="34" charset="0"/>
              </a:rPr>
              <a:t>Bestla</a:t>
            </a:r>
            <a:endParaRPr lang="pt-BR" sz="2000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 marL="514350" indent="-514350" algn="l">
              <a:buClr>
                <a:srgbClr val="D0A800"/>
              </a:buClr>
              <a:buFont typeface="+mj-lt"/>
              <a:buAutoNum type="arabicPeriod" startAt="37"/>
              <a:defRPr/>
            </a:pPr>
            <a:r>
              <a:rPr lang="pt-BR" sz="2000" dirty="0" err="1" smtClean="0">
                <a:solidFill>
                  <a:srgbClr val="FFC000"/>
                </a:solidFill>
                <a:latin typeface="Century Gothic" pitchFamily="34" charset="0"/>
              </a:rPr>
              <a:t>Faubauti</a:t>
            </a:r>
            <a:endParaRPr lang="pt-BR" sz="2000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 marL="514350" indent="-514350" algn="l">
              <a:buClr>
                <a:srgbClr val="D0A800"/>
              </a:buClr>
              <a:buFont typeface="+mj-lt"/>
              <a:buAutoNum type="arabicPeriod" startAt="37"/>
              <a:defRPr/>
            </a:pPr>
            <a:r>
              <a:rPr lang="pt-BR" sz="2000" dirty="0" err="1" smtClean="0">
                <a:solidFill>
                  <a:srgbClr val="FFC000"/>
                </a:solidFill>
                <a:latin typeface="Century Gothic" pitchFamily="34" charset="0"/>
              </a:rPr>
              <a:t>Fenrir</a:t>
            </a:r>
            <a:endParaRPr lang="pt-BR" sz="2000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 marL="514350" indent="-514350" algn="l">
              <a:buClr>
                <a:srgbClr val="D0A800"/>
              </a:buClr>
              <a:buFont typeface="+mj-lt"/>
              <a:buAutoNum type="arabicPeriod" startAt="37"/>
              <a:defRPr/>
            </a:pPr>
            <a:r>
              <a:rPr lang="pt-BR" sz="2000" dirty="0" err="1" smtClean="0">
                <a:solidFill>
                  <a:srgbClr val="FFC000"/>
                </a:solidFill>
                <a:latin typeface="Century Gothic" pitchFamily="34" charset="0"/>
              </a:rPr>
              <a:t>Fornjot</a:t>
            </a:r>
            <a:endParaRPr lang="pt-BR" sz="2000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 marL="514350" indent="-514350" algn="l">
              <a:buClr>
                <a:srgbClr val="D0A800"/>
              </a:buClr>
              <a:buFont typeface="+mj-lt"/>
              <a:buAutoNum type="arabicPeriod" startAt="37"/>
              <a:defRPr/>
            </a:pPr>
            <a:r>
              <a:rPr lang="pt-BR" sz="2000" dirty="0" err="1" smtClean="0">
                <a:solidFill>
                  <a:srgbClr val="FFC000"/>
                </a:solidFill>
                <a:latin typeface="Century Gothic" pitchFamily="34" charset="0"/>
              </a:rPr>
              <a:t>Hat</a:t>
            </a:r>
            <a:endParaRPr lang="pt-BR" sz="2000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 marL="514350" indent="-514350" algn="l">
              <a:buClr>
                <a:srgbClr val="D0A800"/>
              </a:buClr>
              <a:buFont typeface="+mj-lt"/>
              <a:buAutoNum type="arabicPeriod" startAt="37"/>
              <a:defRPr/>
            </a:pPr>
            <a:r>
              <a:rPr lang="pt-BR" sz="2000" dirty="0" err="1" smtClean="0">
                <a:solidFill>
                  <a:srgbClr val="FFC000"/>
                </a:solidFill>
                <a:latin typeface="Century Gothic" pitchFamily="34" charset="0"/>
              </a:rPr>
              <a:t>Hyrrokkin</a:t>
            </a:r>
            <a:endParaRPr lang="pt-BR" sz="2000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 marL="514350" indent="-514350" algn="l">
              <a:buClr>
                <a:srgbClr val="D0A800"/>
              </a:buClr>
              <a:buFont typeface="+mj-lt"/>
              <a:buAutoNum type="arabicPeriod" startAt="37"/>
              <a:defRPr/>
            </a:pPr>
            <a:r>
              <a:rPr lang="pt-BR" sz="2000" dirty="0" err="1" smtClean="0">
                <a:solidFill>
                  <a:srgbClr val="FFC000"/>
                </a:solidFill>
                <a:latin typeface="Century Gothic" pitchFamily="34" charset="0"/>
              </a:rPr>
              <a:t>Kari</a:t>
            </a:r>
            <a:endParaRPr lang="pt-BR" sz="2000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 marL="514350" indent="-514350" algn="l">
              <a:buClr>
                <a:srgbClr val="D0A800"/>
              </a:buClr>
              <a:buFont typeface="+mj-lt"/>
              <a:buAutoNum type="arabicPeriod" startAt="37"/>
              <a:defRPr/>
            </a:pPr>
            <a:r>
              <a:rPr lang="pt-BR" sz="2000" dirty="0" err="1" smtClean="0">
                <a:solidFill>
                  <a:srgbClr val="FFC000"/>
                </a:solidFill>
                <a:latin typeface="Century Gothic" pitchFamily="34" charset="0"/>
              </a:rPr>
              <a:t>Loge</a:t>
            </a:r>
            <a:endParaRPr lang="pt-BR" sz="2000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 marL="514350" indent="-514350" algn="l">
              <a:buClr>
                <a:srgbClr val="D0A800"/>
              </a:buClr>
              <a:buFont typeface="+mj-lt"/>
              <a:buAutoNum type="arabicPeriod" startAt="37"/>
              <a:defRPr/>
            </a:pPr>
            <a:r>
              <a:rPr lang="pt-BR" sz="2000" dirty="0" err="1" smtClean="0">
                <a:solidFill>
                  <a:srgbClr val="FFC000"/>
                </a:solidFill>
                <a:latin typeface="Century Gothic" pitchFamily="34" charset="0"/>
              </a:rPr>
              <a:t>Skoll</a:t>
            </a:r>
            <a:endParaRPr lang="pt-BR" sz="2000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 marL="514350" indent="-514350" algn="l">
              <a:buClr>
                <a:srgbClr val="D0A800"/>
              </a:buClr>
              <a:buFont typeface="+mj-lt"/>
              <a:buAutoNum type="arabicPeriod" startAt="37"/>
              <a:defRPr/>
            </a:pPr>
            <a:r>
              <a:rPr lang="pt-BR" sz="2000" dirty="0" err="1" smtClean="0">
                <a:solidFill>
                  <a:srgbClr val="FFC000"/>
                </a:solidFill>
                <a:latin typeface="Century Gothic" pitchFamily="34" charset="0"/>
              </a:rPr>
              <a:t>Surtur</a:t>
            </a:r>
            <a:endParaRPr lang="pt-BR" sz="2000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 marL="514350" indent="-514350" algn="l">
              <a:buClr>
                <a:srgbClr val="D0A800"/>
              </a:buClr>
              <a:buFont typeface="+mj-lt"/>
              <a:buAutoNum type="arabicPeriod" startAt="37"/>
              <a:defRPr/>
            </a:pPr>
            <a:r>
              <a:rPr lang="pt-BR" sz="2000" dirty="0" err="1" smtClean="0">
                <a:solidFill>
                  <a:srgbClr val="FFC000"/>
                </a:solidFill>
                <a:latin typeface="Century Gothic" pitchFamily="34" charset="0"/>
              </a:rPr>
              <a:t>Greip</a:t>
            </a:r>
            <a:endParaRPr lang="pt-BR" sz="2000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 marL="514350" indent="-514350" algn="l">
              <a:buClr>
                <a:srgbClr val="D0A800"/>
              </a:buClr>
              <a:buFont typeface="+mj-lt"/>
              <a:buAutoNum type="arabicPeriod" startAt="37"/>
              <a:defRPr/>
            </a:pPr>
            <a:r>
              <a:rPr lang="pt-BR" sz="2000" dirty="0" err="1" smtClean="0">
                <a:solidFill>
                  <a:srgbClr val="FFC000"/>
                </a:solidFill>
                <a:latin typeface="Century Gothic" pitchFamily="34" charset="0"/>
              </a:rPr>
              <a:t>Jarnsaxa</a:t>
            </a:r>
            <a:endParaRPr lang="pt-BR" sz="2000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 marL="514350" indent="-514350" algn="l">
              <a:buClr>
                <a:srgbClr val="D0A800"/>
              </a:buClr>
              <a:buFont typeface="+mj-lt"/>
              <a:buAutoNum type="arabicPeriod" startAt="37"/>
              <a:defRPr/>
            </a:pPr>
            <a:r>
              <a:rPr lang="pt-BR" sz="2000" dirty="0" smtClean="0">
                <a:solidFill>
                  <a:srgbClr val="FFC000"/>
                </a:solidFill>
                <a:latin typeface="Century Gothic" pitchFamily="34" charset="0"/>
              </a:rPr>
              <a:t>Tarqeq</a:t>
            </a:r>
          </a:p>
          <a:p>
            <a:pPr marL="514350" indent="-514350" algn="l">
              <a:buClr>
                <a:srgbClr val="D0A800"/>
              </a:buClr>
              <a:buFont typeface="+mj-lt"/>
              <a:buAutoNum type="arabicPeriod" startAt="37"/>
              <a:defRPr/>
            </a:pPr>
            <a:r>
              <a:rPr lang="pt-BR" sz="2000" dirty="0" err="1" smtClean="0">
                <a:solidFill>
                  <a:srgbClr val="FFC000"/>
                </a:solidFill>
                <a:latin typeface="Century Gothic" pitchFamily="34" charset="0"/>
              </a:rPr>
              <a:t>Anthe</a:t>
            </a:r>
            <a:endParaRPr lang="pt-BR" sz="2000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 marL="514350" indent="-514350" algn="l">
              <a:buClr>
                <a:srgbClr val="D0A800"/>
              </a:buClr>
              <a:buFont typeface="+mj-lt"/>
              <a:buAutoNum type="arabicPeriod" startAt="37"/>
              <a:defRPr/>
            </a:pPr>
            <a:r>
              <a:rPr lang="pt-BR" sz="2000" dirty="0" err="1" smtClean="0">
                <a:solidFill>
                  <a:srgbClr val="FFC000"/>
                </a:solidFill>
                <a:latin typeface="Century Gothic" pitchFamily="34" charset="0"/>
              </a:rPr>
              <a:t>Aegaeon</a:t>
            </a:r>
            <a:endParaRPr lang="pt-BR" sz="2000" dirty="0" smtClean="0">
              <a:solidFill>
                <a:srgbClr val="FFC00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1835696" y="893033"/>
            <a:ext cx="2553904" cy="563231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  <p:txBody>
          <a:bodyPr wrap="none">
            <a:spAutoFit/>
          </a:bodyPr>
          <a:lstStyle/>
          <a:p>
            <a:pPr marL="457200" indent="-457200" algn="l">
              <a:buClr>
                <a:srgbClr val="C00000"/>
              </a:buClr>
              <a:defRPr/>
            </a:pPr>
            <a:r>
              <a:rPr lang="pt-BR" sz="2400" dirty="0">
                <a:solidFill>
                  <a:schemeClr val="bg1"/>
                </a:solidFill>
                <a:latin typeface="Century Gothic" pitchFamily="34" charset="0"/>
              </a:rPr>
              <a:t>Urano</a:t>
            </a:r>
          </a:p>
          <a:p>
            <a:pPr marL="457200" indent="-457200" algn="l">
              <a:buClr>
                <a:srgbClr val="00B050"/>
              </a:buClr>
              <a:buFontTx/>
              <a:buAutoNum type="arabicPeriod"/>
              <a:defRPr/>
            </a:pPr>
            <a:r>
              <a:rPr lang="pt-BR" sz="2400" dirty="0">
                <a:solidFill>
                  <a:srgbClr val="EE8800"/>
                </a:solidFill>
                <a:latin typeface="Century Gothic" pitchFamily="34" charset="0"/>
              </a:rPr>
              <a:t> Ariel</a:t>
            </a:r>
          </a:p>
          <a:p>
            <a:pPr marL="457200" indent="-457200" algn="l">
              <a:buClr>
                <a:srgbClr val="00B050"/>
              </a:buClr>
              <a:buFontTx/>
              <a:buAutoNum type="arabicPeriod"/>
              <a:defRPr/>
            </a:pPr>
            <a:r>
              <a:rPr lang="pt-BR" sz="2400" dirty="0">
                <a:solidFill>
                  <a:srgbClr val="EE8800"/>
                </a:solidFill>
                <a:latin typeface="Century Gothic" pitchFamily="34" charset="0"/>
              </a:rPr>
              <a:t> </a:t>
            </a:r>
            <a:r>
              <a:rPr lang="pt-BR" sz="2400" dirty="0" err="1">
                <a:solidFill>
                  <a:srgbClr val="EE8800"/>
                </a:solidFill>
                <a:latin typeface="Century Gothic" pitchFamily="34" charset="0"/>
              </a:rPr>
              <a:t>Umbriel</a:t>
            </a:r>
            <a:endParaRPr lang="pt-BR" sz="2400" dirty="0">
              <a:solidFill>
                <a:srgbClr val="EE88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00B050"/>
              </a:buClr>
              <a:buFontTx/>
              <a:buAutoNum type="arabicPeriod"/>
              <a:defRPr/>
            </a:pPr>
            <a:r>
              <a:rPr lang="pt-BR" sz="2400" dirty="0">
                <a:solidFill>
                  <a:srgbClr val="EE8800"/>
                </a:solidFill>
                <a:latin typeface="Century Gothic" pitchFamily="34" charset="0"/>
              </a:rPr>
              <a:t> </a:t>
            </a:r>
            <a:r>
              <a:rPr lang="pt-BR" sz="2400" dirty="0" err="1">
                <a:solidFill>
                  <a:srgbClr val="EE8800"/>
                </a:solidFill>
                <a:latin typeface="Century Gothic" pitchFamily="34" charset="0"/>
              </a:rPr>
              <a:t>Titania</a:t>
            </a:r>
            <a:endParaRPr lang="pt-BR" sz="2400" dirty="0">
              <a:solidFill>
                <a:srgbClr val="EE88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00B050"/>
              </a:buClr>
              <a:buFontTx/>
              <a:buAutoNum type="arabicPeriod"/>
              <a:defRPr/>
            </a:pPr>
            <a:r>
              <a:rPr lang="pt-BR" sz="2400" dirty="0">
                <a:solidFill>
                  <a:srgbClr val="EE8800"/>
                </a:solidFill>
                <a:latin typeface="Century Gothic" pitchFamily="34" charset="0"/>
              </a:rPr>
              <a:t> </a:t>
            </a:r>
            <a:r>
              <a:rPr lang="pt-BR" sz="2400" dirty="0" err="1">
                <a:solidFill>
                  <a:srgbClr val="EE8800"/>
                </a:solidFill>
                <a:latin typeface="Century Gothic" pitchFamily="34" charset="0"/>
              </a:rPr>
              <a:t>Oberon</a:t>
            </a:r>
            <a:endParaRPr lang="pt-BR" sz="2400" dirty="0">
              <a:solidFill>
                <a:srgbClr val="EE88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00B050"/>
              </a:buClr>
              <a:buFontTx/>
              <a:buAutoNum type="arabicPeriod"/>
              <a:defRPr/>
            </a:pPr>
            <a:r>
              <a:rPr lang="pt-BR" sz="2400" dirty="0">
                <a:solidFill>
                  <a:srgbClr val="EE8800"/>
                </a:solidFill>
                <a:latin typeface="Century Gothic" pitchFamily="34" charset="0"/>
              </a:rPr>
              <a:t> Miranda</a:t>
            </a:r>
          </a:p>
          <a:p>
            <a:pPr marL="457200" indent="-457200" algn="l">
              <a:buClr>
                <a:srgbClr val="00B050"/>
              </a:buClr>
              <a:buFontTx/>
              <a:buAutoNum type="arabicPeriod"/>
              <a:defRPr/>
            </a:pPr>
            <a:r>
              <a:rPr lang="pt-BR" sz="2400" dirty="0">
                <a:solidFill>
                  <a:srgbClr val="EE8800"/>
                </a:solidFill>
                <a:latin typeface="Century Gothic" pitchFamily="34" charset="0"/>
              </a:rPr>
              <a:t> </a:t>
            </a:r>
            <a:r>
              <a:rPr lang="pt-BR" sz="2400" dirty="0" err="1">
                <a:solidFill>
                  <a:srgbClr val="EE8800"/>
                </a:solidFill>
                <a:latin typeface="Century Gothic" pitchFamily="34" charset="0"/>
              </a:rPr>
              <a:t>Cressida</a:t>
            </a:r>
            <a:endParaRPr lang="pt-BR" sz="2400" dirty="0">
              <a:solidFill>
                <a:srgbClr val="EE88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00B050"/>
              </a:buClr>
              <a:buFontTx/>
              <a:buAutoNum type="arabicPeriod"/>
              <a:defRPr/>
            </a:pPr>
            <a:r>
              <a:rPr lang="pt-BR" sz="2400" dirty="0">
                <a:solidFill>
                  <a:srgbClr val="EE8800"/>
                </a:solidFill>
                <a:latin typeface="Century Gothic" pitchFamily="34" charset="0"/>
              </a:rPr>
              <a:t> </a:t>
            </a:r>
            <a:r>
              <a:rPr lang="pt-BR" sz="2400" dirty="0" err="1">
                <a:solidFill>
                  <a:srgbClr val="EE8800"/>
                </a:solidFill>
                <a:latin typeface="Century Gothic" pitchFamily="34" charset="0"/>
              </a:rPr>
              <a:t>Desdemona</a:t>
            </a:r>
            <a:endParaRPr lang="pt-BR" sz="2400" dirty="0">
              <a:solidFill>
                <a:srgbClr val="EE88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00B050"/>
              </a:buClr>
              <a:buFontTx/>
              <a:buAutoNum type="arabicPeriod"/>
              <a:defRPr/>
            </a:pPr>
            <a:r>
              <a:rPr lang="pt-BR" sz="2400" dirty="0">
                <a:solidFill>
                  <a:srgbClr val="EE8800"/>
                </a:solidFill>
                <a:latin typeface="Century Gothic" pitchFamily="34" charset="0"/>
              </a:rPr>
              <a:t> </a:t>
            </a:r>
            <a:r>
              <a:rPr lang="pt-BR" sz="2400" dirty="0" err="1">
                <a:solidFill>
                  <a:srgbClr val="EE8800"/>
                </a:solidFill>
                <a:latin typeface="Century Gothic" pitchFamily="34" charset="0"/>
              </a:rPr>
              <a:t>Juliet</a:t>
            </a:r>
            <a:endParaRPr lang="pt-BR" sz="2400" dirty="0">
              <a:solidFill>
                <a:srgbClr val="EE88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00B050"/>
              </a:buClr>
              <a:buFontTx/>
              <a:buAutoNum type="arabicPeriod"/>
              <a:defRPr/>
            </a:pPr>
            <a:r>
              <a:rPr lang="pt-BR" sz="2400" dirty="0">
                <a:solidFill>
                  <a:srgbClr val="EE8800"/>
                </a:solidFill>
                <a:latin typeface="Century Gothic" pitchFamily="34" charset="0"/>
              </a:rPr>
              <a:t> </a:t>
            </a:r>
            <a:r>
              <a:rPr lang="pt-BR" sz="2400" dirty="0" err="1">
                <a:solidFill>
                  <a:srgbClr val="EE8800"/>
                </a:solidFill>
                <a:latin typeface="Century Gothic" pitchFamily="34" charset="0"/>
              </a:rPr>
              <a:t>Portia</a:t>
            </a:r>
            <a:endParaRPr lang="pt-BR" sz="2400" dirty="0">
              <a:solidFill>
                <a:srgbClr val="EE88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00B050"/>
              </a:buClr>
              <a:buFontTx/>
              <a:buAutoNum type="arabicPeriod"/>
              <a:defRPr/>
            </a:pPr>
            <a:r>
              <a:rPr lang="pt-BR" sz="2400" dirty="0">
                <a:solidFill>
                  <a:srgbClr val="EE8800"/>
                </a:solidFill>
                <a:latin typeface="Century Gothic" pitchFamily="34" charset="0"/>
              </a:rPr>
              <a:t> </a:t>
            </a:r>
            <a:r>
              <a:rPr lang="pt-BR" sz="2400" dirty="0" err="1">
                <a:solidFill>
                  <a:srgbClr val="EE8800"/>
                </a:solidFill>
                <a:latin typeface="Century Gothic" pitchFamily="34" charset="0"/>
              </a:rPr>
              <a:t>Rosalind</a:t>
            </a:r>
            <a:endParaRPr lang="pt-BR" sz="2400" dirty="0">
              <a:solidFill>
                <a:srgbClr val="EE88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00B050"/>
              </a:buClr>
              <a:buFontTx/>
              <a:buAutoNum type="arabicPeriod"/>
              <a:defRPr/>
            </a:pPr>
            <a:r>
              <a:rPr lang="pt-BR" sz="2400" dirty="0">
                <a:solidFill>
                  <a:srgbClr val="EE8800"/>
                </a:solidFill>
                <a:latin typeface="Century Gothic" pitchFamily="34" charset="0"/>
              </a:rPr>
              <a:t> Belinda</a:t>
            </a:r>
          </a:p>
          <a:p>
            <a:pPr marL="457200" indent="-457200" algn="l">
              <a:buClr>
                <a:srgbClr val="00B050"/>
              </a:buClr>
              <a:buFontTx/>
              <a:buAutoNum type="arabicPeriod"/>
              <a:defRPr/>
            </a:pPr>
            <a:r>
              <a:rPr lang="pt-BR" sz="2400" dirty="0">
                <a:solidFill>
                  <a:srgbClr val="EE8800"/>
                </a:solidFill>
                <a:latin typeface="Century Gothic" pitchFamily="34" charset="0"/>
              </a:rPr>
              <a:t> </a:t>
            </a:r>
            <a:r>
              <a:rPr lang="pt-BR" sz="2400" dirty="0" err="1">
                <a:solidFill>
                  <a:srgbClr val="EE8800"/>
                </a:solidFill>
                <a:latin typeface="Century Gothic" pitchFamily="34" charset="0"/>
              </a:rPr>
              <a:t>Puck</a:t>
            </a:r>
            <a:endParaRPr lang="pt-BR" sz="2400" dirty="0">
              <a:solidFill>
                <a:srgbClr val="EE88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00B050"/>
              </a:buClr>
              <a:buFontTx/>
              <a:buAutoNum type="arabicPeriod"/>
              <a:defRPr/>
            </a:pPr>
            <a:r>
              <a:rPr lang="pt-BR" sz="2400" dirty="0">
                <a:solidFill>
                  <a:srgbClr val="EE8800"/>
                </a:solidFill>
                <a:latin typeface="Century Gothic" pitchFamily="34" charset="0"/>
              </a:rPr>
              <a:t> </a:t>
            </a:r>
            <a:r>
              <a:rPr lang="pt-BR" sz="2400" dirty="0" err="1">
                <a:solidFill>
                  <a:srgbClr val="EE8800"/>
                </a:solidFill>
                <a:latin typeface="Century Gothic" pitchFamily="34" charset="0"/>
              </a:rPr>
              <a:t>Caliban</a:t>
            </a:r>
            <a:endParaRPr lang="pt-BR" sz="2400" dirty="0">
              <a:solidFill>
                <a:srgbClr val="EE88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00B050"/>
              </a:buClr>
              <a:buFontTx/>
              <a:buAutoNum type="arabicPeriod"/>
              <a:defRPr/>
            </a:pPr>
            <a:r>
              <a:rPr lang="pt-BR" sz="2400" dirty="0">
                <a:solidFill>
                  <a:srgbClr val="EE8800"/>
                </a:solidFill>
                <a:latin typeface="Century Gothic" pitchFamily="34" charset="0"/>
              </a:rPr>
              <a:t> </a:t>
            </a:r>
            <a:r>
              <a:rPr lang="pt-BR" sz="2400" dirty="0" err="1">
                <a:solidFill>
                  <a:srgbClr val="EE8800"/>
                </a:solidFill>
                <a:latin typeface="Century Gothic" pitchFamily="34" charset="0"/>
              </a:rPr>
              <a:t>Sycorax</a:t>
            </a:r>
            <a:endParaRPr lang="pt-BR" sz="2400" dirty="0">
              <a:solidFill>
                <a:srgbClr val="EE8800"/>
              </a:solidFill>
              <a:latin typeface="Century Gothic" pitchFamily="34" charset="0"/>
            </a:endParaRPr>
          </a:p>
        </p:txBody>
      </p:sp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5148064" y="965041"/>
            <a:ext cx="1952779" cy="378565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  <p:txBody>
          <a:bodyPr wrap="none">
            <a:spAutoFit/>
          </a:bodyPr>
          <a:lstStyle/>
          <a:p>
            <a:pPr marL="457200" indent="-457200" algn="l">
              <a:buClr>
                <a:srgbClr val="C00000"/>
              </a:buClr>
              <a:defRPr/>
            </a:pPr>
            <a:r>
              <a:rPr lang="pt-BR" sz="2400" dirty="0">
                <a:solidFill>
                  <a:schemeClr val="bg1"/>
                </a:solidFill>
                <a:latin typeface="Century Gothic" pitchFamily="34" charset="0"/>
              </a:rPr>
              <a:t>Netuno</a:t>
            </a:r>
          </a:p>
          <a:p>
            <a:pPr marL="457200" indent="-457200" algn="l">
              <a:buClr>
                <a:srgbClr val="00B0F0"/>
              </a:buClr>
              <a:buFontTx/>
              <a:buAutoNum type="arabicPeriod"/>
              <a:defRPr/>
            </a:pPr>
            <a:r>
              <a:rPr lang="pt-BR" sz="2400" dirty="0" err="1">
                <a:solidFill>
                  <a:srgbClr val="EE8800"/>
                </a:solidFill>
                <a:latin typeface="Century Gothic" pitchFamily="34" charset="0"/>
              </a:rPr>
              <a:t>Naiara</a:t>
            </a:r>
            <a:endParaRPr lang="pt-BR" sz="2400" dirty="0">
              <a:solidFill>
                <a:srgbClr val="EE88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00B0F0"/>
              </a:buClr>
              <a:buFontTx/>
              <a:buAutoNum type="arabicPeriod"/>
              <a:defRPr/>
            </a:pPr>
            <a:r>
              <a:rPr lang="pt-BR" sz="2400" dirty="0" err="1">
                <a:solidFill>
                  <a:srgbClr val="EE8800"/>
                </a:solidFill>
                <a:latin typeface="Century Gothic" pitchFamily="34" charset="0"/>
              </a:rPr>
              <a:t>Talassa</a:t>
            </a:r>
            <a:endParaRPr lang="pt-BR" sz="2400" dirty="0">
              <a:solidFill>
                <a:srgbClr val="EE88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00B0F0"/>
              </a:buClr>
              <a:buFontTx/>
              <a:buAutoNum type="arabicPeriod"/>
              <a:defRPr/>
            </a:pPr>
            <a:r>
              <a:rPr lang="pt-BR" sz="2400" dirty="0" err="1">
                <a:solidFill>
                  <a:srgbClr val="EE8800"/>
                </a:solidFill>
                <a:latin typeface="Century Gothic" pitchFamily="34" charset="0"/>
              </a:rPr>
              <a:t>Despina</a:t>
            </a:r>
            <a:endParaRPr lang="pt-BR" sz="2400" dirty="0">
              <a:solidFill>
                <a:srgbClr val="EE88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00B0F0"/>
              </a:buClr>
              <a:buFontTx/>
              <a:buAutoNum type="arabicPeriod"/>
              <a:defRPr/>
            </a:pPr>
            <a:r>
              <a:rPr lang="pt-BR" sz="2400" dirty="0" err="1">
                <a:solidFill>
                  <a:srgbClr val="EE8800"/>
                </a:solidFill>
                <a:latin typeface="Century Gothic" pitchFamily="34" charset="0"/>
              </a:rPr>
              <a:t>Galateia</a:t>
            </a:r>
            <a:endParaRPr lang="pt-BR" sz="2400" dirty="0">
              <a:solidFill>
                <a:srgbClr val="EE88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00B0F0"/>
              </a:buClr>
              <a:buFontTx/>
              <a:buAutoNum type="arabicPeriod"/>
              <a:defRPr/>
            </a:pPr>
            <a:r>
              <a:rPr lang="pt-BR" sz="2400" dirty="0">
                <a:solidFill>
                  <a:srgbClr val="EE8800"/>
                </a:solidFill>
                <a:latin typeface="Century Gothic" pitchFamily="34" charset="0"/>
              </a:rPr>
              <a:t>Larissa</a:t>
            </a:r>
          </a:p>
          <a:p>
            <a:pPr marL="457200" indent="-457200" algn="l">
              <a:buClr>
                <a:srgbClr val="00B0F0"/>
              </a:buClr>
              <a:buFontTx/>
              <a:buAutoNum type="arabicPeriod"/>
              <a:defRPr/>
            </a:pPr>
            <a:r>
              <a:rPr lang="pt-BR" sz="2400" dirty="0" err="1">
                <a:solidFill>
                  <a:srgbClr val="EE8800"/>
                </a:solidFill>
                <a:latin typeface="Century Gothic" pitchFamily="34" charset="0"/>
              </a:rPr>
              <a:t>Proteus</a:t>
            </a:r>
            <a:endParaRPr lang="pt-BR" sz="2400" dirty="0">
              <a:solidFill>
                <a:srgbClr val="EE88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00B0F0"/>
              </a:buClr>
              <a:buFontTx/>
              <a:buAutoNum type="arabicPeriod"/>
              <a:defRPr/>
            </a:pPr>
            <a:r>
              <a:rPr lang="pt-BR" sz="2400" dirty="0" err="1">
                <a:solidFill>
                  <a:srgbClr val="EE8800"/>
                </a:solidFill>
                <a:latin typeface="Century Gothic" pitchFamily="34" charset="0"/>
              </a:rPr>
              <a:t>Tritão</a:t>
            </a:r>
            <a:endParaRPr lang="pt-BR" sz="2400" dirty="0">
              <a:solidFill>
                <a:srgbClr val="EE8800"/>
              </a:solidFill>
              <a:latin typeface="Century Gothic" pitchFamily="34" charset="0"/>
            </a:endParaRPr>
          </a:p>
          <a:p>
            <a:pPr marL="457200" indent="-457200" algn="l">
              <a:buClr>
                <a:srgbClr val="00B0F0"/>
              </a:buClr>
              <a:buFontTx/>
              <a:buAutoNum type="arabicPeriod"/>
              <a:defRPr/>
            </a:pPr>
            <a:r>
              <a:rPr lang="pt-BR" sz="2400" dirty="0">
                <a:solidFill>
                  <a:srgbClr val="EE8800"/>
                </a:solidFill>
                <a:latin typeface="Century Gothic" pitchFamily="34" charset="0"/>
              </a:rPr>
              <a:t>Nereida</a:t>
            </a:r>
          </a:p>
          <a:p>
            <a:pPr marL="457200" indent="-457200" algn="l">
              <a:buClr>
                <a:srgbClr val="C00000"/>
              </a:buClr>
              <a:defRPr/>
            </a:pPr>
            <a:endParaRPr lang="pt-BR" sz="2400" dirty="0">
              <a:solidFill>
                <a:srgbClr val="EE8800"/>
              </a:solidFill>
              <a:latin typeface="Century Gothic" pitchFamily="34" charset="0"/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36512" y="163488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Tx/>
              <a:buFontTx/>
              <a:buNone/>
              <a:tabLst/>
              <a:defRPr/>
            </a:pPr>
            <a:r>
              <a:rPr kumimoji="0" lang="pt-BR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Satélites principais: Urano e Netuno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ítulo 3"/>
          <p:cNvSpPr>
            <a:spLocks noGrp="1"/>
          </p:cNvSpPr>
          <p:nvPr>
            <p:ph type="title"/>
          </p:nvPr>
        </p:nvSpPr>
        <p:spPr>
          <a:xfrm>
            <a:off x="714375" y="2643188"/>
            <a:ext cx="7772400" cy="1714500"/>
          </a:xfrm>
        </p:spPr>
        <p:txBody>
          <a:bodyPr/>
          <a:lstStyle/>
          <a:p>
            <a:r>
              <a:rPr lang="pt-BR" b="0" dirty="0" smtClean="0">
                <a:solidFill>
                  <a:srgbClr val="FFC000"/>
                </a:solidFill>
                <a:latin typeface="Century Gothic" pitchFamily="34" charset="0"/>
              </a:rPr>
              <a:t>Estrutura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tx1"/>
          </a:solidFill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Planetas anões</a:t>
            </a:r>
          </a:p>
        </p:txBody>
      </p:sp>
      <p:pic>
        <p:nvPicPr>
          <p:cNvPr id="36867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3" y="1114425"/>
            <a:ext cx="8258175" cy="57435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4" name="Elipse 3"/>
          <p:cNvSpPr/>
          <p:nvPr/>
        </p:nvSpPr>
        <p:spPr bwMode="auto">
          <a:xfrm>
            <a:off x="467544" y="4077072"/>
            <a:ext cx="1976407" cy="2016224"/>
          </a:xfrm>
          <a:prstGeom prst="ellipse">
            <a:avLst/>
          </a:prstGeom>
          <a:noFill/>
          <a:ln w="44450" cap="flat" cmpd="sng" algn="ctr">
            <a:solidFill>
              <a:srgbClr val="FFC000"/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5" name="Elipse 4"/>
          <p:cNvSpPr/>
          <p:nvPr/>
        </p:nvSpPr>
        <p:spPr bwMode="auto">
          <a:xfrm>
            <a:off x="7308304" y="4365104"/>
            <a:ext cx="1080120" cy="1080120"/>
          </a:xfrm>
          <a:prstGeom prst="ellipse">
            <a:avLst/>
          </a:prstGeom>
          <a:noFill/>
          <a:ln w="44450" cap="flat" cmpd="sng" algn="ctr">
            <a:solidFill>
              <a:srgbClr val="FFC000"/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6" name="Elipse 5"/>
          <p:cNvSpPr/>
          <p:nvPr/>
        </p:nvSpPr>
        <p:spPr bwMode="auto">
          <a:xfrm>
            <a:off x="611560" y="1412776"/>
            <a:ext cx="1728192" cy="1728192"/>
          </a:xfrm>
          <a:prstGeom prst="ellipse">
            <a:avLst/>
          </a:prstGeom>
          <a:noFill/>
          <a:ln w="44450" cap="flat" cmpd="sng" algn="ctr">
            <a:solidFill>
              <a:srgbClr val="FFC000"/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7" name="Elipse 6"/>
          <p:cNvSpPr/>
          <p:nvPr/>
        </p:nvSpPr>
        <p:spPr bwMode="auto">
          <a:xfrm>
            <a:off x="2987824" y="1268760"/>
            <a:ext cx="1944216" cy="1872208"/>
          </a:xfrm>
          <a:prstGeom prst="ellipse">
            <a:avLst/>
          </a:prstGeom>
          <a:noFill/>
          <a:ln w="44450" cap="flat" cmpd="sng" algn="ctr">
            <a:solidFill>
              <a:srgbClr val="FFC000"/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8" name="Elipse 7"/>
          <p:cNvSpPr/>
          <p:nvPr/>
        </p:nvSpPr>
        <p:spPr bwMode="auto">
          <a:xfrm>
            <a:off x="4211960" y="3212976"/>
            <a:ext cx="2160240" cy="2160240"/>
          </a:xfrm>
          <a:prstGeom prst="ellipse">
            <a:avLst/>
          </a:prstGeom>
          <a:noFill/>
          <a:ln w="44450" cap="flat" cmpd="sng" algn="ctr">
            <a:solidFill>
              <a:srgbClr val="FFC000"/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1696554" y="1124744"/>
            <a:ext cx="557396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400" dirty="0" smtClean="0">
                <a:solidFill>
                  <a:schemeClr val="bg1"/>
                </a:solidFill>
                <a:latin typeface="Century Gothic" pitchFamily="34" charset="0"/>
              </a:rPr>
              <a:t>Tamanhos relativos </a:t>
            </a:r>
          </a:p>
        </p:txBody>
      </p:sp>
      <p:pic>
        <p:nvPicPr>
          <p:cNvPr id="2050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/>
          <a:srcRect l="3524" b="3524"/>
          <a:stretch>
            <a:fillRect/>
          </a:stretch>
        </p:blipFill>
        <p:spPr bwMode="auto">
          <a:xfrm>
            <a:off x="3347864" y="2636912"/>
            <a:ext cx="2483602" cy="2483602"/>
          </a:xfrm>
          <a:prstGeom prst="rect">
            <a:avLst/>
          </a:prstGeom>
          <a:noFill/>
          <a:ln w="31750">
            <a:solidFill>
              <a:srgbClr val="FFC000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O caso de Plutão</a:t>
            </a:r>
          </a:p>
        </p:txBody>
      </p:sp>
      <p:pic>
        <p:nvPicPr>
          <p:cNvPr id="37891" name="Picture 2" descr="C:\Documents and Settings\andre silva\Meus documentos\OBSERVATÓRIO_MAGNO\Apresentações\Apresentações_várias\Anões Amarelos\pobre_Plutã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14500"/>
            <a:ext cx="9145588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2" name="Rectangle 3"/>
          <p:cNvSpPr>
            <a:spLocks noChangeArrowheads="1"/>
          </p:cNvSpPr>
          <p:nvPr/>
        </p:nvSpPr>
        <p:spPr bwMode="auto">
          <a:xfrm>
            <a:off x="5857875" y="6429375"/>
            <a:ext cx="343235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pt-BR" sz="1200" b="0" dirty="0">
                <a:solidFill>
                  <a:srgbClr val="EE8800"/>
                </a:solidFill>
                <a:latin typeface="Century Gothic" pitchFamily="34" charset="0"/>
              </a:rPr>
              <a:t>Crédito da imagem: MathiasPedersen.com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23528" y="1412776"/>
            <a:ext cx="8280920" cy="4464496"/>
          </a:xfrm>
        </p:spPr>
        <p:txBody>
          <a:bodyPr>
            <a:normAutofit lnSpcReduction="10000"/>
          </a:bodyPr>
          <a:lstStyle/>
          <a:p>
            <a:pPr algn="just">
              <a:buClr>
                <a:srgbClr val="FFC000"/>
              </a:buClr>
              <a:buFont typeface="Wingdings" pitchFamily="2" charset="2"/>
              <a:buChar char="v"/>
            </a:pPr>
            <a:r>
              <a:rPr lang="pt-BR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8100" dir="13500000" algn="br" rotWithShape="0">
                    <a:schemeClr val="tx1">
                      <a:alpha val="62000"/>
                    </a:schemeClr>
                  </a:outerShdw>
                </a:effectLst>
                <a:latin typeface="Century Gothic" pitchFamily="34" charset="0"/>
              </a:rPr>
              <a:t> </a:t>
            </a:r>
            <a:r>
              <a:rPr lang="pt-BR" b="0" dirty="0" smtClean="0">
                <a:solidFill>
                  <a:srgbClr val="FFC000"/>
                </a:solidFill>
                <a:effectLst>
                  <a:outerShdw blurRad="50800" dist="38100" dir="13500000" algn="br" rotWithShape="0">
                    <a:schemeClr val="tx1">
                      <a:alpha val="62000"/>
                    </a:schemeClr>
                  </a:outerShdw>
                </a:effectLst>
                <a:latin typeface="Century Gothic" pitchFamily="34" charset="0"/>
              </a:rPr>
              <a:t>Girar em torno do Sol</a:t>
            </a:r>
          </a:p>
          <a:p>
            <a:pPr algn="just">
              <a:buClr>
                <a:srgbClr val="FFC000"/>
              </a:buClr>
              <a:buFont typeface="Wingdings" pitchFamily="2" charset="2"/>
              <a:buChar char="v"/>
            </a:pPr>
            <a:endParaRPr lang="pt-BR" b="0" dirty="0" smtClean="0">
              <a:solidFill>
                <a:srgbClr val="FFC000"/>
              </a:solidFill>
              <a:effectLst>
                <a:outerShdw blurRad="50800" dist="38100" dir="13500000" algn="br" rotWithShape="0">
                  <a:schemeClr val="tx1">
                    <a:alpha val="62000"/>
                  </a:schemeClr>
                </a:outerShdw>
              </a:effectLst>
              <a:latin typeface="Century Gothic" pitchFamily="34" charset="0"/>
            </a:endParaRPr>
          </a:p>
          <a:p>
            <a:pPr algn="just">
              <a:buClr>
                <a:srgbClr val="FFC000"/>
              </a:buClr>
              <a:buFont typeface="Wingdings" pitchFamily="2" charset="2"/>
              <a:buChar char="v"/>
            </a:pPr>
            <a:endParaRPr lang="pt-BR" b="0" dirty="0" smtClean="0">
              <a:solidFill>
                <a:srgbClr val="FFC000"/>
              </a:solidFill>
              <a:effectLst>
                <a:outerShdw blurRad="50800" dist="38100" dir="13500000" algn="br" rotWithShape="0">
                  <a:schemeClr val="tx1">
                    <a:alpha val="62000"/>
                  </a:schemeClr>
                </a:outerShdw>
              </a:effectLst>
              <a:latin typeface="Century Gothic" pitchFamily="34" charset="0"/>
            </a:endParaRPr>
          </a:p>
          <a:p>
            <a:pPr algn="just">
              <a:buClr>
                <a:srgbClr val="FFC000"/>
              </a:buClr>
              <a:buFont typeface="Wingdings" pitchFamily="2" charset="2"/>
              <a:buChar char="v"/>
            </a:pPr>
            <a:r>
              <a:rPr lang="pt-BR" b="0" dirty="0" smtClean="0">
                <a:solidFill>
                  <a:srgbClr val="FFC000"/>
                </a:solidFill>
                <a:effectLst>
                  <a:outerShdw blurRad="50800" dist="38100" dir="13500000" algn="br" rotWithShape="0">
                    <a:schemeClr val="tx1">
                      <a:alpha val="62000"/>
                    </a:schemeClr>
                  </a:outerShdw>
                </a:effectLst>
                <a:latin typeface="Century Gothic" pitchFamily="34" charset="0"/>
              </a:rPr>
              <a:t> Ser redondo (eq. hidrost.)</a:t>
            </a:r>
          </a:p>
          <a:p>
            <a:pPr algn="just">
              <a:buClr>
                <a:srgbClr val="FFC000"/>
              </a:buClr>
              <a:buFont typeface="Wingdings" pitchFamily="2" charset="2"/>
              <a:buChar char="v"/>
            </a:pPr>
            <a:endParaRPr lang="pt-BR" b="0" dirty="0" smtClean="0">
              <a:solidFill>
                <a:srgbClr val="FFC000"/>
              </a:solidFill>
              <a:effectLst>
                <a:outerShdw blurRad="50800" dist="38100" dir="13500000" algn="br" rotWithShape="0">
                  <a:schemeClr val="tx1">
                    <a:alpha val="62000"/>
                  </a:schemeClr>
                </a:outerShdw>
              </a:effectLst>
              <a:latin typeface="Century Gothic" pitchFamily="34" charset="0"/>
            </a:endParaRPr>
          </a:p>
          <a:p>
            <a:pPr algn="just">
              <a:buClr>
                <a:srgbClr val="FFC000"/>
              </a:buClr>
              <a:buFont typeface="Wingdings" pitchFamily="2" charset="2"/>
              <a:buChar char="v"/>
            </a:pPr>
            <a:endParaRPr lang="pt-BR" b="0" dirty="0" smtClean="0">
              <a:solidFill>
                <a:srgbClr val="FFC000"/>
              </a:solidFill>
              <a:effectLst>
                <a:outerShdw blurRad="50800" dist="38100" dir="13500000" algn="br" rotWithShape="0">
                  <a:schemeClr val="tx1">
                    <a:alpha val="62000"/>
                  </a:schemeClr>
                </a:outerShdw>
              </a:effectLst>
              <a:latin typeface="Century Gothic" pitchFamily="34" charset="0"/>
            </a:endParaRPr>
          </a:p>
          <a:p>
            <a:pPr algn="just">
              <a:buClr>
                <a:srgbClr val="FFC000"/>
              </a:buClr>
              <a:buFont typeface="Wingdings" pitchFamily="2" charset="2"/>
              <a:buChar char="v"/>
            </a:pPr>
            <a:r>
              <a:rPr lang="pt-BR" b="0" dirty="0" smtClean="0">
                <a:solidFill>
                  <a:srgbClr val="FFC000"/>
                </a:solidFill>
                <a:effectLst>
                  <a:outerShdw blurRad="50800" dist="38100" dir="13500000" algn="br" rotWithShape="0">
                    <a:schemeClr val="tx1">
                      <a:alpha val="62000"/>
                    </a:schemeClr>
                  </a:outerShdw>
                </a:effectLst>
                <a:latin typeface="Century Gothic" pitchFamily="34" charset="0"/>
              </a:rPr>
              <a:t> Ser o corpo dominante</a:t>
            </a:r>
          </a:p>
          <a:p>
            <a:pPr algn="just">
              <a:buClr>
                <a:srgbClr val="FFC000"/>
              </a:buClr>
            </a:pPr>
            <a:r>
              <a:rPr lang="pt-BR" b="0" dirty="0" smtClean="0">
                <a:solidFill>
                  <a:srgbClr val="FFC000"/>
                </a:solidFill>
                <a:effectLst>
                  <a:outerShdw blurRad="50800" dist="38100" dir="13500000" algn="br" rotWithShape="0">
                    <a:schemeClr val="tx1">
                      <a:alpha val="62000"/>
                    </a:schemeClr>
                  </a:outerShdw>
                </a:effectLst>
                <a:latin typeface="Century Gothic" pitchFamily="34" charset="0"/>
              </a:rPr>
              <a:t>     na sua órbita. </a:t>
            </a:r>
            <a:endParaRPr lang="pt-BR" b="0" dirty="0">
              <a:solidFill>
                <a:srgbClr val="FFC000"/>
              </a:solidFill>
              <a:effectLst>
                <a:outerShdw blurRad="50800" dist="38100" dir="13500000" algn="br" rotWithShape="0">
                  <a:schemeClr val="tx1">
                    <a:alpha val="62000"/>
                  </a:schemeClr>
                </a:outerShdw>
              </a:effectLst>
              <a:latin typeface="Century Gothic" pitchFamily="34" charset="0"/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 bwMode="auto">
          <a:xfrm>
            <a:off x="323528" y="116632"/>
            <a:ext cx="882047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Para ser planeta o corpo</a:t>
            </a:r>
            <a:r>
              <a:rPr kumimoji="0" lang="pt-BR" sz="4400" b="1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 deve:</a:t>
            </a:r>
            <a:endParaRPr kumimoji="0" lang="pt-BR" sz="44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pic>
        <p:nvPicPr>
          <p:cNvPr id="7172" name="Picture 4" descr="http://www.casaconhecimento.com.br/blog/wp-content/uploads/Right-or-Wrong-Button.jpg"/>
          <p:cNvPicPr>
            <a:picLocks noChangeAspect="1" noChangeArrowheads="1"/>
          </p:cNvPicPr>
          <p:nvPr/>
        </p:nvPicPr>
        <p:blipFill>
          <a:blip r:embed="rId3" cstate="print"/>
          <a:srcRect r="48715"/>
          <a:stretch>
            <a:fillRect/>
          </a:stretch>
        </p:blipFill>
        <p:spPr bwMode="auto">
          <a:xfrm>
            <a:off x="7020272" y="1269277"/>
            <a:ext cx="1152128" cy="1079603"/>
          </a:xfrm>
          <a:prstGeom prst="rect">
            <a:avLst/>
          </a:prstGeom>
          <a:noFill/>
        </p:spPr>
      </p:pic>
      <p:pic>
        <p:nvPicPr>
          <p:cNvPr id="8" name="Picture 4" descr="http://www.casaconhecimento.com.br/blog/wp-content/uploads/Right-or-Wrong-Button.jpg"/>
          <p:cNvPicPr>
            <a:picLocks noChangeAspect="1" noChangeArrowheads="1"/>
          </p:cNvPicPr>
          <p:nvPr/>
        </p:nvPicPr>
        <p:blipFill>
          <a:blip r:embed="rId3" cstate="print"/>
          <a:srcRect r="48715"/>
          <a:stretch>
            <a:fillRect/>
          </a:stretch>
        </p:blipFill>
        <p:spPr bwMode="auto">
          <a:xfrm>
            <a:off x="7020272" y="2997469"/>
            <a:ext cx="1152128" cy="1079603"/>
          </a:xfrm>
          <a:prstGeom prst="rect">
            <a:avLst/>
          </a:prstGeom>
          <a:noFill/>
        </p:spPr>
      </p:pic>
      <p:pic>
        <p:nvPicPr>
          <p:cNvPr id="9" name="Picture 4" descr="http://www.casaconhecimento.com.br/blog/wp-content/uploads/Right-or-Wrong-Button.jpg"/>
          <p:cNvPicPr>
            <a:picLocks noChangeAspect="1" noChangeArrowheads="1"/>
          </p:cNvPicPr>
          <p:nvPr/>
        </p:nvPicPr>
        <p:blipFill>
          <a:blip r:embed="rId3" cstate="print"/>
          <a:srcRect l="49634"/>
          <a:stretch>
            <a:fillRect/>
          </a:stretch>
        </p:blipFill>
        <p:spPr bwMode="auto">
          <a:xfrm>
            <a:off x="7020272" y="4797669"/>
            <a:ext cx="1131483" cy="1079603"/>
          </a:xfrm>
          <a:prstGeom prst="rect">
            <a:avLst/>
          </a:prstGeom>
          <a:noFill/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6576607"/>
            <a:ext cx="44279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eaLnBrk="1" hangingPunct="1"/>
            <a:r>
              <a:rPr lang="pt-BR" sz="1200" b="0" dirty="0" smtClean="0">
                <a:solidFill>
                  <a:srgbClr val="EE8800"/>
                </a:solidFill>
                <a:latin typeface="Century Gothic" pitchFamily="34" charset="0"/>
              </a:rPr>
              <a:t>Fonte das imagens: casa do conhecimento.com.</a:t>
            </a:r>
            <a:r>
              <a:rPr lang="pt-BR" sz="1200" b="0" dirty="0" err="1" smtClean="0">
                <a:solidFill>
                  <a:srgbClr val="EE8800"/>
                </a:solidFill>
                <a:latin typeface="Century Gothic" pitchFamily="34" charset="0"/>
              </a:rPr>
              <a:t>br</a:t>
            </a:r>
            <a:endParaRPr lang="pt-BR" sz="1200" b="0" dirty="0" smtClean="0">
              <a:solidFill>
                <a:srgbClr val="EE8800"/>
              </a:solidFill>
              <a:latin typeface="Century Gothic" pitchFamily="34" charset="0"/>
            </a:endParaRPr>
          </a:p>
          <a:p>
            <a:pPr algn="l" eaLnBrk="1" hangingPunct="1"/>
            <a:endParaRPr lang="pt-BR" sz="1200" b="0" dirty="0">
              <a:solidFill>
                <a:srgbClr val="EE8800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237576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ítulo 3"/>
          <p:cNvSpPr>
            <a:spLocks noGrp="1"/>
          </p:cNvSpPr>
          <p:nvPr>
            <p:ph type="title"/>
          </p:nvPr>
        </p:nvSpPr>
        <p:spPr>
          <a:xfrm>
            <a:off x="714375" y="2578596"/>
            <a:ext cx="7772400" cy="1714500"/>
          </a:xfrm>
        </p:spPr>
        <p:txBody>
          <a:bodyPr/>
          <a:lstStyle/>
          <a:p>
            <a:r>
              <a:rPr lang="pt-BR" b="0" dirty="0" smtClean="0">
                <a:solidFill>
                  <a:srgbClr val="FFC000"/>
                </a:solidFill>
                <a:latin typeface="Century Gothic" pitchFamily="34" charset="0"/>
              </a:rPr>
              <a:t>Corpos Menores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2" name="Picture 4" descr="http://3.bp.blogspot.com/-mpbOjY5cV3Y/USOFkEDFKSI/AAAAAAABE-Y/E1jRSn1Rud0/s1600/31463_552536251434057_869038162_n.jpg"/>
          <p:cNvPicPr>
            <a:picLocks noChangeAspect="1" noChangeArrowheads="1"/>
          </p:cNvPicPr>
          <p:nvPr/>
        </p:nvPicPr>
        <p:blipFill>
          <a:blip r:embed="rId3" cstate="print">
            <a:lum bright="9000" contrast="60000"/>
          </a:blip>
          <a:srcRect l="1167" t="4252" r="57743" b="10866"/>
          <a:stretch>
            <a:fillRect/>
          </a:stretch>
        </p:blipFill>
        <p:spPr bwMode="auto">
          <a:xfrm>
            <a:off x="-6670" y="46844"/>
            <a:ext cx="2562446" cy="6534889"/>
          </a:xfrm>
          <a:prstGeom prst="rect">
            <a:avLst/>
          </a:prstGeom>
          <a:noFill/>
        </p:spPr>
      </p:pic>
      <p:sp>
        <p:nvSpPr>
          <p:cNvPr id="12" name="Text Box 28"/>
          <p:cNvSpPr txBox="1">
            <a:spLocks noChangeArrowheads="1"/>
          </p:cNvSpPr>
          <p:nvPr/>
        </p:nvSpPr>
        <p:spPr bwMode="auto">
          <a:xfrm>
            <a:off x="2592288" y="17329"/>
            <a:ext cx="6300192" cy="132343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Cometa: </a:t>
            </a:r>
          </a:p>
          <a:p>
            <a:pPr algn="just">
              <a:buFont typeface="Arial" pitchFamily="34" charset="0"/>
              <a:buChar char="•"/>
            </a:pPr>
            <a:r>
              <a:rPr lang="pt-BR" sz="2000" dirty="0" smtClean="0">
                <a:solidFill>
                  <a:srgbClr val="FFC000"/>
                </a:solidFill>
                <a:latin typeface="Century Gothic" pitchFamily="34" charset="0"/>
              </a:rPr>
              <a:t> bloco de gelo e rocha </a:t>
            </a:r>
          </a:p>
          <a:p>
            <a:pPr algn="just">
              <a:buFont typeface="Arial" pitchFamily="34" charset="0"/>
              <a:buChar char="•"/>
            </a:pPr>
            <a:r>
              <a:rPr lang="pt-BR" sz="2000" dirty="0" smtClean="0">
                <a:solidFill>
                  <a:srgbClr val="FFC000"/>
                </a:solidFill>
                <a:latin typeface="Century Gothic" pitchFamily="34" charset="0"/>
              </a:rPr>
              <a:t> alguns quilômetros </a:t>
            </a:r>
          </a:p>
          <a:p>
            <a:pPr algn="just">
              <a:buFont typeface="Arial" pitchFamily="34" charset="0"/>
              <a:buChar char="•"/>
            </a:pPr>
            <a:r>
              <a:rPr lang="pt-BR" sz="2000" dirty="0" smtClean="0">
                <a:solidFill>
                  <a:srgbClr val="FFC000"/>
                </a:solidFill>
                <a:latin typeface="Century Gothic" pitchFamily="34" charset="0"/>
              </a:rPr>
              <a:t> caudas apontam na direção contrária à do Sol</a:t>
            </a:r>
            <a:endParaRPr lang="pt-BR" sz="200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13" name="Text Box 28"/>
          <p:cNvSpPr txBox="1">
            <a:spLocks noChangeArrowheads="1"/>
          </p:cNvSpPr>
          <p:nvPr/>
        </p:nvSpPr>
        <p:spPr bwMode="auto">
          <a:xfrm>
            <a:off x="2592288" y="1556792"/>
            <a:ext cx="6300192" cy="132343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Asteroide: </a:t>
            </a:r>
          </a:p>
          <a:p>
            <a:pPr algn="just">
              <a:buFont typeface="Arial" pitchFamily="34" charset="0"/>
              <a:buChar char="•"/>
            </a:pPr>
            <a:r>
              <a:rPr lang="pt-BR" sz="2000" dirty="0" smtClean="0">
                <a:solidFill>
                  <a:srgbClr val="FFC000"/>
                </a:solidFill>
                <a:latin typeface="Century Gothic" pitchFamily="34" charset="0"/>
              </a:rPr>
              <a:t> composto de rochas e metais</a:t>
            </a:r>
          </a:p>
          <a:p>
            <a:pPr algn="just">
              <a:buFont typeface="Arial" pitchFamily="34" charset="0"/>
              <a:buChar char="•"/>
            </a:pPr>
            <a:r>
              <a:rPr lang="pt-BR" sz="2000" dirty="0" smtClean="0">
                <a:solidFill>
                  <a:srgbClr val="FFC000"/>
                </a:solidFill>
                <a:latin typeface="Century Gothic" pitchFamily="34" charset="0"/>
              </a:rPr>
              <a:t> tamanho &gt;100 metros </a:t>
            </a:r>
          </a:p>
          <a:p>
            <a:pPr algn="just">
              <a:buFont typeface="Arial" pitchFamily="34" charset="0"/>
              <a:buChar char="•"/>
            </a:pPr>
            <a:endParaRPr lang="pt-BR" sz="2000" dirty="0" smtClean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14" name="Text Box 28"/>
          <p:cNvSpPr txBox="1">
            <a:spLocks noChangeArrowheads="1"/>
          </p:cNvSpPr>
          <p:nvPr/>
        </p:nvSpPr>
        <p:spPr bwMode="auto">
          <a:xfrm>
            <a:off x="2592288" y="2636912"/>
            <a:ext cx="6300192" cy="10156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Meteoroide: </a:t>
            </a:r>
          </a:p>
          <a:p>
            <a:pPr algn="just">
              <a:buFont typeface="Arial" pitchFamily="34" charset="0"/>
              <a:buChar char="•"/>
            </a:pPr>
            <a:r>
              <a:rPr lang="pt-BR" sz="2000" dirty="0" smtClean="0">
                <a:solidFill>
                  <a:srgbClr val="FFC000"/>
                </a:solidFill>
                <a:latin typeface="Century Gothic" pitchFamily="34" charset="0"/>
              </a:rPr>
              <a:t> menor que um asteroide</a:t>
            </a:r>
          </a:p>
          <a:p>
            <a:pPr algn="just">
              <a:buFont typeface="Arial" pitchFamily="34" charset="0"/>
              <a:buChar char="•"/>
            </a:pPr>
            <a:r>
              <a:rPr lang="pt-BR" sz="2000" dirty="0" smtClean="0">
                <a:solidFill>
                  <a:srgbClr val="FFC000"/>
                </a:solidFill>
                <a:latin typeface="Century Gothic" pitchFamily="34" charset="0"/>
              </a:rPr>
              <a:t> alguns entram na atmosfera terrestre</a:t>
            </a:r>
          </a:p>
        </p:txBody>
      </p:sp>
      <p:sp>
        <p:nvSpPr>
          <p:cNvPr id="15" name="Text Box 28"/>
          <p:cNvSpPr txBox="1">
            <a:spLocks noChangeArrowheads="1"/>
          </p:cNvSpPr>
          <p:nvPr/>
        </p:nvSpPr>
        <p:spPr bwMode="auto">
          <a:xfrm>
            <a:off x="2592288" y="3833753"/>
            <a:ext cx="6300192" cy="132343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Meteoro: </a:t>
            </a:r>
          </a:p>
          <a:p>
            <a:pPr algn="just">
              <a:buFont typeface="Arial" pitchFamily="34" charset="0"/>
              <a:buChar char="•"/>
            </a:pPr>
            <a:r>
              <a:rPr lang="pt-BR" sz="2000" dirty="0" smtClean="0">
                <a:solidFill>
                  <a:srgbClr val="FFC000"/>
                </a:solidFill>
                <a:latin typeface="Century Gothic" pitchFamily="34" charset="0"/>
              </a:rPr>
              <a:t> o rastro luminoso causado pela entrada do meteoroide</a:t>
            </a:r>
          </a:p>
          <a:p>
            <a:pPr algn="just">
              <a:buFont typeface="Arial" pitchFamily="34" charset="0"/>
              <a:buChar char="•"/>
            </a:pPr>
            <a:r>
              <a:rPr lang="pt-BR" sz="2000" dirty="0" smtClean="0">
                <a:solidFill>
                  <a:srgbClr val="FFC000"/>
                </a:solidFill>
                <a:latin typeface="Century Gothic" pitchFamily="34" charset="0"/>
              </a:rPr>
              <a:t> “estrela cadente”</a:t>
            </a:r>
          </a:p>
        </p:txBody>
      </p:sp>
      <p:sp>
        <p:nvSpPr>
          <p:cNvPr id="16" name="Text Box 28"/>
          <p:cNvSpPr txBox="1">
            <a:spLocks noChangeArrowheads="1"/>
          </p:cNvSpPr>
          <p:nvPr/>
        </p:nvSpPr>
        <p:spPr bwMode="auto">
          <a:xfrm>
            <a:off x="2592288" y="5529426"/>
            <a:ext cx="6444208" cy="70788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Meteorito: </a:t>
            </a:r>
          </a:p>
          <a:p>
            <a:pPr algn="just">
              <a:buFont typeface="Arial" pitchFamily="34" charset="0"/>
              <a:buChar char="•"/>
            </a:pPr>
            <a:r>
              <a:rPr lang="pt-BR" sz="2000" dirty="0" smtClean="0">
                <a:solidFill>
                  <a:srgbClr val="FFC000"/>
                </a:solidFill>
                <a:latin typeface="Century Gothic" pitchFamily="34" charset="0"/>
              </a:rPr>
              <a:t> meteoroide que atinge a superfície</a:t>
            </a:r>
          </a:p>
        </p:txBody>
      </p:sp>
      <p:sp>
        <p:nvSpPr>
          <p:cNvPr id="9" name="Retângulo 8"/>
          <p:cNvSpPr/>
          <p:nvPr/>
        </p:nvSpPr>
        <p:spPr bwMode="auto">
          <a:xfrm>
            <a:off x="179512" y="332656"/>
            <a:ext cx="2376264" cy="1152128"/>
          </a:xfrm>
          <a:prstGeom prst="rect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1" name="Retângulo 10"/>
          <p:cNvSpPr/>
          <p:nvPr/>
        </p:nvSpPr>
        <p:spPr bwMode="auto">
          <a:xfrm>
            <a:off x="179512" y="1772816"/>
            <a:ext cx="2376264" cy="1152128"/>
          </a:xfrm>
          <a:prstGeom prst="rect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8" name="Retângulo 17"/>
          <p:cNvSpPr/>
          <p:nvPr/>
        </p:nvSpPr>
        <p:spPr bwMode="auto">
          <a:xfrm>
            <a:off x="0" y="3717032"/>
            <a:ext cx="2555776" cy="1800200"/>
          </a:xfrm>
          <a:prstGeom prst="rect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7" name="Retângulo 16"/>
          <p:cNvSpPr/>
          <p:nvPr/>
        </p:nvSpPr>
        <p:spPr bwMode="auto">
          <a:xfrm>
            <a:off x="179512" y="2564904"/>
            <a:ext cx="2376264" cy="1152128"/>
          </a:xfrm>
          <a:prstGeom prst="rect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9" name="Retângulo 18"/>
          <p:cNvSpPr/>
          <p:nvPr/>
        </p:nvSpPr>
        <p:spPr bwMode="auto">
          <a:xfrm>
            <a:off x="-10758" y="5301208"/>
            <a:ext cx="2638542" cy="1512168"/>
          </a:xfrm>
          <a:prstGeom prst="rect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0" y="6597352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b="0" dirty="0" smtClean="0">
                <a:solidFill>
                  <a:srgbClr val="FFC000"/>
                </a:solidFill>
                <a:latin typeface="Century Gothic" pitchFamily="34" charset="0"/>
              </a:rPr>
              <a:t>Fonte da imagem: http://gaea-numero.blogspot.com.br/2013/02/meteoro-cai-na-russia-e-deixa-centenas.html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allAtOnce"/>
      <p:bldP spid="13" grpId="0" build="allAtOnce"/>
      <p:bldP spid="14" grpId="0" build="allAtOnce"/>
      <p:bldP spid="15" grpId="0" build="allAtOnce"/>
      <p:bldP spid="9" grpId="0" animBg="1"/>
      <p:bldP spid="11" grpId="0" animBg="1"/>
      <p:bldP spid="18" grpId="0" animBg="1"/>
      <p:bldP spid="17" grpId="0" animBg="1"/>
      <p:bldP spid="19" grpId="0" animBg="1"/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2" name="Picture 4" descr="http://3.bp.blogspot.com/-mpbOjY5cV3Y/USOFkEDFKSI/AAAAAAABE-Y/E1jRSn1Rud0/s1600/31463_552536251434057_869038162_n.jpg"/>
          <p:cNvPicPr>
            <a:picLocks noChangeAspect="1" noChangeArrowheads="1"/>
          </p:cNvPicPr>
          <p:nvPr/>
        </p:nvPicPr>
        <p:blipFill>
          <a:blip r:embed="rId3" cstate="print">
            <a:lum bright="9000" contrast="60000"/>
          </a:blip>
          <a:srcRect l="1167" t="4252" r="57743" b="10866"/>
          <a:stretch>
            <a:fillRect/>
          </a:stretch>
        </p:blipFill>
        <p:spPr bwMode="auto">
          <a:xfrm>
            <a:off x="-6670" y="46844"/>
            <a:ext cx="2562446" cy="6534889"/>
          </a:xfrm>
          <a:prstGeom prst="rect">
            <a:avLst/>
          </a:prstGeom>
          <a:noFill/>
        </p:spPr>
      </p:pic>
      <p:sp>
        <p:nvSpPr>
          <p:cNvPr id="12" name="Text Box 28"/>
          <p:cNvSpPr txBox="1">
            <a:spLocks noChangeArrowheads="1"/>
          </p:cNvSpPr>
          <p:nvPr/>
        </p:nvSpPr>
        <p:spPr bwMode="auto">
          <a:xfrm>
            <a:off x="2592288" y="17329"/>
            <a:ext cx="6300192" cy="132343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Cometa: </a:t>
            </a:r>
          </a:p>
          <a:p>
            <a:pPr algn="just">
              <a:buFont typeface="Arial" pitchFamily="34" charset="0"/>
              <a:buChar char="•"/>
            </a:pPr>
            <a:r>
              <a:rPr lang="pt-BR" sz="2000" dirty="0" smtClean="0">
                <a:solidFill>
                  <a:srgbClr val="FFC000"/>
                </a:solidFill>
                <a:latin typeface="Century Gothic" pitchFamily="34" charset="0"/>
              </a:rPr>
              <a:t> bloco de gelo e rocha </a:t>
            </a:r>
          </a:p>
          <a:p>
            <a:pPr algn="just">
              <a:buFont typeface="Arial" pitchFamily="34" charset="0"/>
              <a:buChar char="•"/>
            </a:pPr>
            <a:r>
              <a:rPr lang="pt-BR" sz="2000" dirty="0" smtClean="0">
                <a:solidFill>
                  <a:srgbClr val="FFC000"/>
                </a:solidFill>
                <a:latin typeface="Century Gothic" pitchFamily="34" charset="0"/>
              </a:rPr>
              <a:t> alguns quilômetros </a:t>
            </a:r>
          </a:p>
          <a:p>
            <a:pPr algn="just">
              <a:buFont typeface="Arial" pitchFamily="34" charset="0"/>
              <a:buChar char="•"/>
            </a:pPr>
            <a:r>
              <a:rPr lang="pt-BR" sz="2000" dirty="0" smtClean="0">
                <a:solidFill>
                  <a:srgbClr val="FFC000"/>
                </a:solidFill>
                <a:latin typeface="Century Gothic" pitchFamily="34" charset="0"/>
              </a:rPr>
              <a:t> caudas apontam na direção contrária à do Sol</a:t>
            </a:r>
            <a:endParaRPr lang="pt-BR" sz="200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13" name="Text Box 28"/>
          <p:cNvSpPr txBox="1">
            <a:spLocks noChangeArrowheads="1"/>
          </p:cNvSpPr>
          <p:nvPr/>
        </p:nvSpPr>
        <p:spPr bwMode="auto">
          <a:xfrm>
            <a:off x="2592288" y="1556792"/>
            <a:ext cx="6300192" cy="132343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Asteroide: </a:t>
            </a:r>
          </a:p>
          <a:p>
            <a:pPr algn="just">
              <a:buFont typeface="Arial" pitchFamily="34" charset="0"/>
              <a:buChar char="•"/>
            </a:pPr>
            <a:r>
              <a:rPr lang="pt-BR" sz="2000" dirty="0" smtClean="0">
                <a:solidFill>
                  <a:srgbClr val="FFC000"/>
                </a:solidFill>
                <a:latin typeface="Century Gothic" pitchFamily="34" charset="0"/>
              </a:rPr>
              <a:t> composto de rochas e metais</a:t>
            </a:r>
          </a:p>
          <a:p>
            <a:pPr algn="just">
              <a:buFont typeface="Arial" pitchFamily="34" charset="0"/>
              <a:buChar char="•"/>
            </a:pPr>
            <a:r>
              <a:rPr lang="pt-BR" sz="2000" dirty="0" smtClean="0">
                <a:solidFill>
                  <a:srgbClr val="FFC000"/>
                </a:solidFill>
                <a:latin typeface="Century Gothic" pitchFamily="34" charset="0"/>
              </a:rPr>
              <a:t> tamanho &gt;100 metros </a:t>
            </a:r>
          </a:p>
          <a:p>
            <a:pPr algn="just">
              <a:buFont typeface="Arial" pitchFamily="34" charset="0"/>
              <a:buChar char="•"/>
            </a:pPr>
            <a:endParaRPr lang="pt-BR" sz="2000" dirty="0" smtClean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14" name="Text Box 28"/>
          <p:cNvSpPr txBox="1">
            <a:spLocks noChangeArrowheads="1"/>
          </p:cNvSpPr>
          <p:nvPr/>
        </p:nvSpPr>
        <p:spPr bwMode="auto">
          <a:xfrm>
            <a:off x="2592288" y="2636912"/>
            <a:ext cx="6300192" cy="10156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Meteoroide: </a:t>
            </a:r>
          </a:p>
          <a:p>
            <a:pPr algn="just">
              <a:buFont typeface="Arial" pitchFamily="34" charset="0"/>
              <a:buChar char="•"/>
            </a:pPr>
            <a:r>
              <a:rPr lang="pt-BR" sz="2000" dirty="0" smtClean="0">
                <a:solidFill>
                  <a:srgbClr val="FFC000"/>
                </a:solidFill>
                <a:latin typeface="Century Gothic" pitchFamily="34" charset="0"/>
              </a:rPr>
              <a:t> menor que um asteroide</a:t>
            </a:r>
          </a:p>
          <a:p>
            <a:pPr algn="just">
              <a:buFont typeface="Arial" pitchFamily="34" charset="0"/>
              <a:buChar char="•"/>
            </a:pPr>
            <a:r>
              <a:rPr lang="pt-BR" sz="2000" dirty="0" smtClean="0">
                <a:solidFill>
                  <a:srgbClr val="FFC000"/>
                </a:solidFill>
                <a:latin typeface="Century Gothic" pitchFamily="34" charset="0"/>
              </a:rPr>
              <a:t> alguns entram na atmosfera terrestre</a:t>
            </a:r>
          </a:p>
        </p:txBody>
      </p:sp>
      <p:sp>
        <p:nvSpPr>
          <p:cNvPr id="15" name="Text Box 28"/>
          <p:cNvSpPr txBox="1">
            <a:spLocks noChangeArrowheads="1"/>
          </p:cNvSpPr>
          <p:nvPr/>
        </p:nvSpPr>
        <p:spPr bwMode="auto">
          <a:xfrm>
            <a:off x="2592288" y="3833753"/>
            <a:ext cx="6300192" cy="132343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Meteoro: </a:t>
            </a:r>
          </a:p>
          <a:p>
            <a:pPr algn="just">
              <a:buFont typeface="Arial" pitchFamily="34" charset="0"/>
              <a:buChar char="•"/>
            </a:pPr>
            <a:r>
              <a:rPr lang="pt-BR" sz="2000" dirty="0" smtClean="0">
                <a:solidFill>
                  <a:srgbClr val="FFC000"/>
                </a:solidFill>
                <a:latin typeface="Century Gothic" pitchFamily="34" charset="0"/>
              </a:rPr>
              <a:t> o rastro luminoso causado pela entrada do meteoroide</a:t>
            </a:r>
          </a:p>
          <a:p>
            <a:pPr algn="just">
              <a:buFont typeface="Arial" pitchFamily="34" charset="0"/>
              <a:buChar char="•"/>
            </a:pPr>
            <a:r>
              <a:rPr lang="pt-BR" sz="2000" dirty="0" smtClean="0">
                <a:solidFill>
                  <a:srgbClr val="FFC000"/>
                </a:solidFill>
                <a:latin typeface="Century Gothic" pitchFamily="34" charset="0"/>
              </a:rPr>
              <a:t> “estrela cadente”</a:t>
            </a:r>
          </a:p>
        </p:txBody>
      </p:sp>
      <p:sp>
        <p:nvSpPr>
          <p:cNvPr id="16" name="Text Box 28"/>
          <p:cNvSpPr txBox="1">
            <a:spLocks noChangeArrowheads="1"/>
          </p:cNvSpPr>
          <p:nvPr/>
        </p:nvSpPr>
        <p:spPr bwMode="auto">
          <a:xfrm>
            <a:off x="2592288" y="5529426"/>
            <a:ext cx="6444208" cy="70788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Meteorito: </a:t>
            </a:r>
          </a:p>
          <a:p>
            <a:pPr algn="just">
              <a:buFont typeface="Arial" pitchFamily="34" charset="0"/>
              <a:buChar char="•"/>
            </a:pPr>
            <a:r>
              <a:rPr lang="pt-BR" sz="2000" dirty="0" smtClean="0">
                <a:solidFill>
                  <a:srgbClr val="FFC000"/>
                </a:solidFill>
                <a:latin typeface="Century Gothic" pitchFamily="34" charset="0"/>
              </a:rPr>
              <a:t> meteoroide que atinge a superfície</a:t>
            </a:r>
          </a:p>
        </p:txBody>
      </p:sp>
      <p:sp>
        <p:nvSpPr>
          <p:cNvPr id="20" name="Retângulo 19"/>
          <p:cNvSpPr/>
          <p:nvPr/>
        </p:nvSpPr>
        <p:spPr>
          <a:xfrm>
            <a:off x="0" y="6597352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b="0" dirty="0" smtClean="0">
                <a:solidFill>
                  <a:srgbClr val="FFC000"/>
                </a:solidFill>
                <a:latin typeface="Century Gothic" pitchFamily="34" charset="0"/>
              </a:rPr>
              <a:t>Fonte da imagem: http://gaea-numero.blogspot.com.br/2013/02/meteoro-cai-na-russia-e-deixa-centenas.html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492896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complemento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type="title"/>
          </p:nvPr>
        </p:nvSpPr>
        <p:spPr>
          <a:xfrm>
            <a:off x="611560" y="404664"/>
            <a:ext cx="7772400" cy="1143000"/>
          </a:xfrm>
        </p:spPr>
        <p:txBody>
          <a:bodyPr/>
          <a:lstStyle/>
          <a:p>
            <a:r>
              <a:rPr lang="pt-BR" sz="4000" dirty="0" smtClean="0">
                <a:solidFill>
                  <a:schemeClr val="bg1"/>
                </a:solidFill>
                <a:latin typeface="Century Gothic" pitchFamily="34" charset="0"/>
              </a:rPr>
              <a:t>Software </a:t>
            </a:r>
            <a:r>
              <a:rPr lang="pt-BR" sz="4000" dirty="0" err="1" smtClean="0">
                <a:solidFill>
                  <a:schemeClr val="bg1"/>
                </a:solidFill>
                <a:latin typeface="Century Gothic" pitchFamily="34" charset="0"/>
              </a:rPr>
              <a:t>Celestia</a:t>
            </a:r>
            <a:endParaRPr lang="pt-BR" sz="4000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30722" name="Picture 2" descr="http://images.br.sftcdn.net/br/scrn/61000/61038/celestia-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988840"/>
            <a:ext cx="3980228" cy="2808312"/>
          </a:xfrm>
          <a:prstGeom prst="rect">
            <a:avLst/>
          </a:prstGeom>
          <a:noFill/>
        </p:spPr>
      </p:pic>
      <p:sp>
        <p:nvSpPr>
          <p:cNvPr id="4" name="Retângulo 3"/>
          <p:cNvSpPr/>
          <p:nvPr/>
        </p:nvSpPr>
        <p:spPr>
          <a:xfrm>
            <a:off x="395536" y="5059050"/>
            <a:ext cx="835292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b="0" dirty="0" smtClean="0">
                <a:solidFill>
                  <a:srgbClr val="FFC000"/>
                </a:solidFill>
                <a:latin typeface="Century Gothic" pitchFamily="34" charset="0"/>
              </a:rPr>
              <a:t>Acesse para download gratuito: </a:t>
            </a:r>
          </a:p>
          <a:p>
            <a:r>
              <a:rPr lang="pt-BR" sz="3600" b="0" dirty="0" smtClean="0">
                <a:solidFill>
                  <a:srgbClr val="FFC000"/>
                </a:solidFill>
                <a:latin typeface="Century Gothic" pitchFamily="34" charset="0"/>
                <a:hlinkClick r:id="rId3"/>
              </a:rPr>
              <a:t>http://www.shatters.net/celestia</a:t>
            </a:r>
            <a:r>
              <a:rPr lang="pt-BR" sz="3600" b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hlinkClick r:id="rId3"/>
              </a:rPr>
              <a:t>/</a:t>
            </a:r>
            <a:endParaRPr lang="pt-BR" sz="3600" b="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endParaRPr lang="pt-BR" sz="3600" b="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365125" y="2017738"/>
            <a:ext cx="8534400" cy="3631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pt-BR" sz="2000" i="1" dirty="0">
                <a:solidFill>
                  <a:srgbClr val="66CCFF"/>
                </a:solidFill>
                <a:latin typeface="Century Gothic" pitchFamily="34" charset="0"/>
              </a:rPr>
              <a:t>Mercúrio      </a:t>
            </a:r>
            <a:r>
              <a:rPr lang="pt-BR" sz="2000" i="1" dirty="0" smtClean="0">
                <a:solidFill>
                  <a:srgbClr val="66CCFF"/>
                </a:solidFill>
                <a:latin typeface="Century Gothic" pitchFamily="34" charset="0"/>
              </a:rPr>
              <a:t>4.879 km           </a:t>
            </a:r>
            <a:r>
              <a:rPr lang="pt-BR" sz="2000" i="1" dirty="0">
                <a:solidFill>
                  <a:srgbClr val="66CCFF"/>
                </a:solidFill>
                <a:latin typeface="Century Gothic" pitchFamily="34" charset="0"/>
              </a:rPr>
              <a:t>5,43 g/cm</a:t>
            </a:r>
            <a:r>
              <a:rPr lang="pt-BR" sz="2000" i="1" baseline="30000" dirty="0">
                <a:solidFill>
                  <a:srgbClr val="66CCFF"/>
                </a:solidFill>
                <a:latin typeface="Century Gothic" pitchFamily="34" charset="0"/>
              </a:rPr>
              <a:t>3                  </a:t>
            </a:r>
            <a:r>
              <a:rPr lang="pt-BR" sz="2000" i="1" dirty="0">
                <a:solidFill>
                  <a:srgbClr val="66CCFF"/>
                </a:solidFill>
                <a:latin typeface="Century Gothic" pitchFamily="34" charset="0"/>
              </a:rPr>
              <a:t> </a:t>
            </a:r>
            <a:r>
              <a:rPr lang="pt-BR" sz="2000" i="1" dirty="0" smtClean="0">
                <a:solidFill>
                  <a:srgbClr val="66CCFF"/>
                </a:solidFill>
                <a:latin typeface="Century Gothic" pitchFamily="34" charset="0"/>
              </a:rPr>
              <a:t>260 </a:t>
            </a:r>
            <a:r>
              <a:rPr lang="pt-BR" sz="2000" i="1" dirty="0">
                <a:solidFill>
                  <a:srgbClr val="66CCFF"/>
                </a:solidFill>
                <a:latin typeface="Century Gothic" pitchFamily="34" charset="0"/>
              </a:rPr>
              <a:t>°C       Rochoso</a:t>
            </a:r>
          </a:p>
          <a:p>
            <a:pPr algn="l">
              <a:spcBef>
                <a:spcPct val="50000"/>
              </a:spcBef>
              <a:defRPr/>
            </a:pPr>
            <a:r>
              <a:rPr lang="pt-BR" sz="2000" i="1" dirty="0">
                <a:solidFill>
                  <a:srgbClr val="66CCFF"/>
                </a:solidFill>
                <a:latin typeface="Century Gothic" pitchFamily="34" charset="0"/>
              </a:rPr>
              <a:t>Vênus          </a:t>
            </a:r>
            <a:r>
              <a:rPr lang="pt-BR" sz="2000" i="1" dirty="0" smtClean="0">
                <a:solidFill>
                  <a:srgbClr val="66CCFF"/>
                </a:solidFill>
                <a:latin typeface="Century Gothic" pitchFamily="34" charset="0"/>
              </a:rPr>
              <a:t>12.104 km          5,24 </a:t>
            </a:r>
            <a:r>
              <a:rPr lang="pt-BR" sz="2000" i="1" dirty="0">
                <a:solidFill>
                  <a:srgbClr val="66CCFF"/>
                </a:solidFill>
                <a:latin typeface="Century Gothic" pitchFamily="34" charset="0"/>
              </a:rPr>
              <a:t>g/cm</a:t>
            </a:r>
            <a:r>
              <a:rPr lang="pt-BR" sz="2000" i="1" baseline="30000" dirty="0">
                <a:solidFill>
                  <a:srgbClr val="66CCFF"/>
                </a:solidFill>
                <a:latin typeface="Century Gothic" pitchFamily="34" charset="0"/>
              </a:rPr>
              <a:t>3        </a:t>
            </a:r>
            <a:r>
              <a:rPr lang="pt-BR" sz="2000" i="1" dirty="0">
                <a:solidFill>
                  <a:srgbClr val="66CCFF"/>
                </a:solidFill>
                <a:latin typeface="Century Gothic" pitchFamily="34" charset="0"/>
              </a:rPr>
              <a:t>       </a:t>
            </a:r>
            <a:r>
              <a:rPr lang="pt-BR" sz="2000" i="1" dirty="0" smtClean="0">
                <a:solidFill>
                  <a:srgbClr val="66CCFF"/>
                </a:solidFill>
                <a:latin typeface="Century Gothic" pitchFamily="34" charset="0"/>
              </a:rPr>
              <a:t>467 </a:t>
            </a:r>
            <a:r>
              <a:rPr lang="pt-BR" sz="2000" i="1" dirty="0">
                <a:solidFill>
                  <a:srgbClr val="66CCFF"/>
                </a:solidFill>
                <a:latin typeface="Century Gothic" pitchFamily="34" charset="0"/>
              </a:rPr>
              <a:t>°C       Rochoso</a:t>
            </a:r>
          </a:p>
          <a:p>
            <a:pPr algn="l">
              <a:spcBef>
                <a:spcPct val="50000"/>
              </a:spcBef>
              <a:defRPr/>
            </a:pPr>
            <a:r>
              <a:rPr lang="pt-BR" sz="2000" i="1" dirty="0">
                <a:solidFill>
                  <a:srgbClr val="66CCFF"/>
                </a:solidFill>
                <a:latin typeface="Century Gothic" pitchFamily="34" charset="0"/>
              </a:rPr>
              <a:t>Terra            </a:t>
            </a:r>
            <a:r>
              <a:rPr lang="pt-BR" sz="2000" i="1" dirty="0" smtClean="0">
                <a:solidFill>
                  <a:srgbClr val="66CCFF"/>
                </a:solidFill>
                <a:latin typeface="Century Gothic" pitchFamily="34" charset="0"/>
              </a:rPr>
              <a:t>12.756 km          </a:t>
            </a:r>
            <a:r>
              <a:rPr lang="pt-BR" sz="2000" i="1" dirty="0">
                <a:solidFill>
                  <a:srgbClr val="66CCFF"/>
                </a:solidFill>
                <a:latin typeface="Century Gothic" pitchFamily="34" charset="0"/>
              </a:rPr>
              <a:t>5,52 g/cm</a:t>
            </a:r>
            <a:r>
              <a:rPr lang="pt-BR" sz="2000" i="1" baseline="30000" dirty="0">
                <a:solidFill>
                  <a:srgbClr val="66CCFF"/>
                </a:solidFill>
                <a:latin typeface="Century Gothic" pitchFamily="34" charset="0"/>
              </a:rPr>
              <a:t>3</a:t>
            </a:r>
            <a:r>
              <a:rPr lang="pt-BR" sz="2000" i="1" dirty="0">
                <a:solidFill>
                  <a:srgbClr val="66CCFF"/>
                </a:solidFill>
                <a:latin typeface="Century Gothic" pitchFamily="34" charset="0"/>
              </a:rPr>
              <a:t>            22 °C          Rochoso</a:t>
            </a:r>
          </a:p>
          <a:p>
            <a:pPr algn="l">
              <a:spcBef>
                <a:spcPct val="50000"/>
              </a:spcBef>
              <a:defRPr/>
            </a:pPr>
            <a:r>
              <a:rPr lang="pt-BR" sz="2000" i="1" dirty="0">
                <a:solidFill>
                  <a:srgbClr val="66CCFF"/>
                </a:solidFill>
                <a:latin typeface="Century Gothic" pitchFamily="34" charset="0"/>
              </a:rPr>
              <a:t>Marte           </a:t>
            </a:r>
            <a:r>
              <a:rPr lang="pt-BR" sz="2000" i="1" dirty="0" smtClean="0">
                <a:solidFill>
                  <a:srgbClr val="66CCFF"/>
                </a:solidFill>
                <a:latin typeface="Century Gothic" pitchFamily="34" charset="0"/>
              </a:rPr>
              <a:t>6.792 km            3,91 </a:t>
            </a:r>
            <a:r>
              <a:rPr lang="pt-BR" sz="2000" i="1" dirty="0">
                <a:solidFill>
                  <a:srgbClr val="66CCFF"/>
                </a:solidFill>
                <a:latin typeface="Century Gothic" pitchFamily="34" charset="0"/>
              </a:rPr>
              <a:t>g/cm</a:t>
            </a:r>
            <a:r>
              <a:rPr lang="pt-BR" sz="2000" i="1" baseline="30000" dirty="0">
                <a:solidFill>
                  <a:srgbClr val="66CCFF"/>
                </a:solidFill>
                <a:latin typeface="Century Gothic" pitchFamily="34" charset="0"/>
              </a:rPr>
              <a:t>3                 </a:t>
            </a:r>
            <a:r>
              <a:rPr lang="pt-BR" sz="2000" i="1" dirty="0">
                <a:solidFill>
                  <a:srgbClr val="66CCFF"/>
                </a:solidFill>
                <a:latin typeface="Century Gothic" pitchFamily="34" charset="0"/>
              </a:rPr>
              <a:t>- </a:t>
            </a:r>
            <a:r>
              <a:rPr lang="pt-BR" sz="2000" i="1" dirty="0" smtClean="0">
                <a:solidFill>
                  <a:srgbClr val="66CCFF"/>
                </a:solidFill>
                <a:latin typeface="Century Gothic" pitchFamily="34" charset="0"/>
              </a:rPr>
              <a:t>63 </a:t>
            </a:r>
            <a:r>
              <a:rPr lang="pt-BR" sz="2000" i="1" dirty="0">
                <a:solidFill>
                  <a:srgbClr val="66CCFF"/>
                </a:solidFill>
                <a:latin typeface="Century Gothic" pitchFamily="34" charset="0"/>
              </a:rPr>
              <a:t>°C        Rochoso</a:t>
            </a:r>
            <a:r>
              <a:rPr lang="pt-BR" sz="2000" i="1" baseline="30000" dirty="0">
                <a:solidFill>
                  <a:srgbClr val="66CCFF"/>
                </a:solidFill>
                <a:latin typeface="Century Gothic" pitchFamily="34" charset="0"/>
              </a:rPr>
              <a:t>      </a:t>
            </a:r>
            <a:endParaRPr lang="pt-BR" sz="2000" i="1" dirty="0">
              <a:solidFill>
                <a:srgbClr val="66CCFF"/>
              </a:solidFill>
              <a:latin typeface="Century Gothic" pitchFamily="34" charset="0"/>
            </a:endParaRPr>
          </a:p>
          <a:p>
            <a:pPr algn="l">
              <a:spcBef>
                <a:spcPct val="50000"/>
              </a:spcBef>
              <a:defRPr/>
            </a:pPr>
            <a:r>
              <a:rPr lang="pt-BR" sz="2000" i="1" dirty="0">
                <a:solidFill>
                  <a:srgbClr val="FFFFCC"/>
                </a:solidFill>
                <a:latin typeface="Century Gothic" pitchFamily="34" charset="0"/>
              </a:rPr>
              <a:t>Júpiter         </a:t>
            </a:r>
            <a:r>
              <a:rPr lang="pt-BR" sz="2000" i="1" dirty="0" smtClean="0">
                <a:solidFill>
                  <a:srgbClr val="FFFFCC"/>
                </a:solidFill>
                <a:latin typeface="Century Gothic" pitchFamily="34" charset="0"/>
              </a:rPr>
              <a:t>142.984 km       </a:t>
            </a:r>
            <a:r>
              <a:rPr lang="pt-BR" sz="2000" i="1" dirty="0">
                <a:solidFill>
                  <a:srgbClr val="FFFFCC"/>
                </a:solidFill>
                <a:latin typeface="Century Gothic" pitchFamily="34" charset="0"/>
              </a:rPr>
              <a:t>1,33 g/cm</a:t>
            </a:r>
            <a:r>
              <a:rPr lang="pt-BR" sz="2000" i="1" baseline="30000" dirty="0">
                <a:solidFill>
                  <a:srgbClr val="FFFFCC"/>
                </a:solidFill>
                <a:latin typeface="Century Gothic" pitchFamily="34" charset="0"/>
              </a:rPr>
              <a:t>3</a:t>
            </a:r>
            <a:r>
              <a:rPr lang="pt-BR" sz="2000" i="1" dirty="0">
                <a:solidFill>
                  <a:srgbClr val="FFFFCC"/>
                </a:solidFill>
                <a:latin typeface="Century Gothic" pitchFamily="34" charset="0"/>
              </a:rPr>
              <a:t>          - </a:t>
            </a:r>
            <a:r>
              <a:rPr lang="pt-BR" sz="2000" i="1" dirty="0" smtClean="0">
                <a:solidFill>
                  <a:srgbClr val="FFFFCC"/>
                </a:solidFill>
                <a:latin typeface="Century Gothic" pitchFamily="34" charset="0"/>
              </a:rPr>
              <a:t>148 </a:t>
            </a:r>
            <a:r>
              <a:rPr lang="pt-BR" sz="2000" i="1" dirty="0">
                <a:solidFill>
                  <a:srgbClr val="FFFFCC"/>
                </a:solidFill>
                <a:latin typeface="Century Gothic" pitchFamily="34" charset="0"/>
              </a:rPr>
              <a:t>°C         Gasoso</a:t>
            </a:r>
          </a:p>
          <a:p>
            <a:pPr algn="l">
              <a:spcBef>
                <a:spcPct val="50000"/>
              </a:spcBef>
              <a:defRPr/>
            </a:pPr>
            <a:r>
              <a:rPr lang="pt-BR" sz="2000" i="1" dirty="0">
                <a:solidFill>
                  <a:srgbClr val="FFFFCC"/>
                </a:solidFill>
                <a:latin typeface="Century Gothic" pitchFamily="34" charset="0"/>
              </a:rPr>
              <a:t>Saturno       </a:t>
            </a:r>
            <a:r>
              <a:rPr lang="pt-BR" sz="2000" i="1" dirty="0" smtClean="0">
                <a:solidFill>
                  <a:srgbClr val="FFFFCC"/>
                </a:solidFill>
                <a:latin typeface="Century Gothic" pitchFamily="34" charset="0"/>
              </a:rPr>
              <a:t>120.536 km        0,69 </a:t>
            </a:r>
            <a:r>
              <a:rPr lang="pt-BR" sz="2000" i="1" dirty="0">
                <a:solidFill>
                  <a:srgbClr val="FFFFCC"/>
                </a:solidFill>
                <a:latin typeface="Century Gothic" pitchFamily="34" charset="0"/>
              </a:rPr>
              <a:t>g/cm</a:t>
            </a:r>
            <a:r>
              <a:rPr lang="pt-BR" sz="2000" i="1" baseline="30000" dirty="0">
                <a:solidFill>
                  <a:srgbClr val="FFFFCC"/>
                </a:solidFill>
                <a:latin typeface="Century Gothic" pitchFamily="34" charset="0"/>
              </a:rPr>
              <a:t>3</a:t>
            </a:r>
            <a:r>
              <a:rPr lang="pt-BR" sz="2000" i="1" dirty="0">
                <a:solidFill>
                  <a:srgbClr val="FFFFCC"/>
                </a:solidFill>
                <a:latin typeface="Century Gothic" pitchFamily="34" charset="0"/>
              </a:rPr>
              <a:t>          - </a:t>
            </a:r>
            <a:r>
              <a:rPr lang="pt-BR" sz="2000" i="1" dirty="0" smtClean="0">
                <a:solidFill>
                  <a:srgbClr val="FFFFCC"/>
                </a:solidFill>
                <a:latin typeface="Century Gothic" pitchFamily="34" charset="0"/>
              </a:rPr>
              <a:t>178 </a:t>
            </a:r>
            <a:r>
              <a:rPr lang="pt-BR" sz="2000" i="1" dirty="0">
                <a:solidFill>
                  <a:srgbClr val="FFFFCC"/>
                </a:solidFill>
                <a:latin typeface="Century Gothic" pitchFamily="34" charset="0"/>
              </a:rPr>
              <a:t>°C        Gasoso</a:t>
            </a:r>
          </a:p>
          <a:p>
            <a:pPr algn="l">
              <a:spcBef>
                <a:spcPct val="50000"/>
              </a:spcBef>
              <a:defRPr/>
            </a:pPr>
            <a:r>
              <a:rPr lang="pt-BR" sz="2000" i="1" dirty="0">
                <a:solidFill>
                  <a:srgbClr val="FFFFCC"/>
                </a:solidFill>
                <a:latin typeface="Century Gothic" pitchFamily="34" charset="0"/>
              </a:rPr>
              <a:t>Urano          </a:t>
            </a:r>
            <a:r>
              <a:rPr lang="pt-BR" sz="2000" i="1" dirty="0" smtClean="0">
                <a:solidFill>
                  <a:srgbClr val="FFFFCC"/>
                </a:solidFill>
                <a:latin typeface="Century Gothic" pitchFamily="34" charset="0"/>
              </a:rPr>
              <a:t>51.118 km          </a:t>
            </a:r>
            <a:r>
              <a:rPr lang="pt-BR" sz="2000" i="1" dirty="0">
                <a:solidFill>
                  <a:srgbClr val="FFFFCC"/>
                </a:solidFill>
                <a:latin typeface="Century Gothic" pitchFamily="34" charset="0"/>
              </a:rPr>
              <a:t>1,29 g/cm</a:t>
            </a:r>
            <a:r>
              <a:rPr lang="pt-BR" sz="2000" i="1" baseline="30000" dirty="0">
                <a:solidFill>
                  <a:srgbClr val="FFFFCC"/>
                </a:solidFill>
                <a:latin typeface="Century Gothic" pitchFamily="34" charset="0"/>
              </a:rPr>
              <a:t>3</a:t>
            </a:r>
            <a:r>
              <a:rPr lang="pt-BR" sz="2000" i="1" dirty="0">
                <a:solidFill>
                  <a:srgbClr val="FFFFCC"/>
                </a:solidFill>
                <a:latin typeface="Century Gothic" pitchFamily="34" charset="0"/>
              </a:rPr>
              <a:t>          - </a:t>
            </a:r>
            <a:r>
              <a:rPr lang="pt-BR" sz="2000" i="1" dirty="0" smtClean="0">
                <a:solidFill>
                  <a:srgbClr val="FFFFCC"/>
                </a:solidFill>
                <a:latin typeface="Century Gothic" pitchFamily="34" charset="0"/>
              </a:rPr>
              <a:t>218 </a:t>
            </a:r>
            <a:r>
              <a:rPr lang="pt-BR" sz="2000" i="1" dirty="0">
                <a:solidFill>
                  <a:srgbClr val="FFFFCC"/>
                </a:solidFill>
                <a:latin typeface="Century Gothic" pitchFamily="34" charset="0"/>
              </a:rPr>
              <a:t>°C        Gasoso</a:t>
            </a:r>
          </a:p>
          <a:p>
            <a:pPr algn="l">
              <a:spcBef>
                <a:spcPct val="50000"/>
              </a:spcBef>
              <a:defRPr/>
            </a:pPr>
            <a:r>
              <a:rPr lang="pt-BR" sz="2000" i="1" dirty="0">
                <a:solidFill>
                  <a:srgbClr val="FFFFCC"/>
                </a:solidFill>
                <a:latin typeface="Century Gothic" pitchFamily="34" charset="0"/>
              </a:rPr>
              <a:t>Netuno        </a:t>
            </a:r>
            <a:r>
              <a:rPr lang="pt-BR" sz="2000" i="1" dirty="0" smtClean="0">
                <a:solidFill>
                  <a:srgbClr val="FFFFCC"/>
                </a:solidFill>
                <a:latin typeface="Century Gothic" pitchFamily="34" charset="0"/>
              </a:rPr>
              <a:t>49.528 km          1,64 </a:t>
            </a:r>
            <a:r>
              <a:rPr lang="pt-BR" sz="2000" i="1" dirty="0">
                <a:solidFill>
                  <a:srgbClr val="FFFFCC"/>
                </a:solidFill>
                <a:latin typeface="Century Gothic" pitchFamily="34" charset="0"/>
              </a:rPr>
              <a:t>g/cm</a:t>
            </a:r>
            <a:r>
              <a:rPr lang="pt-BR" sz="2000" i="1" baseline="30000" dirty="0">
                <a:solidFill>
                  <a:srgbClr val="FFFFCC"/>
                </a:solidFill>
                <a:latin typeface="Century Gothic" pitchFamily="34" charset="0"/>
              </a:rPr>
              <a:t>3</a:t>
            </a:r>
            <a:r>
              <a:rPr lang="pt-BR" sz="2000" i="1" dirty="0">
                <a:solidFill>
                  <a:srgbClr val="FFFFCC"/>
                </a:solidFill>
                <a:latin typeface="Century Gothic" pitchFamily="34" charset="0"/>
              </a:rPr>
              <a:t>          - </a:t>
            </a:r>
            <a:r>
              <a:rPr lang="pt-BR" sz="2000" i="1" dirty="0" smtClean="0">
                <a:solidFill>
                  <a:srgbClr val="FFFFCC"/>
                </a:solidFill>
                <a:latin typeface="Century Gothic" pitchFamily="34" charset="0"/>
              </a:rPr>
              <a:t>220 </a:t>
            </a:r>
            <a:r>
              <a:rPr lang="pt-BR" sz="2000" i="1" dirty="0">
                <a:solidFill>
                  <a:srgbClr val="FFFFCC"/>
                </a:solidFill>
                <a:latin typeface="Century Gothic" pitchFamily="34" charset="0"/>
              </a:rPr>
              <a:t>°C        </a:t>
            </a:r>
            <a:r>
              <a:rPr lang="pt-BR" sz="2000" i="1" dirty="0" smtClean="0">
                <a:solidFill>
                  <a:srgbClr val="FFFFCC"/>
                </a:solidFill>
                <a:latin typeface="Century Gothic" pitchFamily="34" charset="0"/>
              </a:rPr>
              <a:t>Gasoso</a:t>
            </a:r>
            <a:endParaRPr lang="pt-BR" sz="2000" i="1" dirty="0">
              <a:solidFill>
                <a:srgbClr val="FFFFCC"/>
              </a:solidFill>
              <a:latin typeface="Century Gothic" pitchFamily="34" charset="0"/>
            </a:endParaRPr>
          </a:p>
        </p:txBody>
      </p:sp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-381000" y="1647850"/>
            <a:ext cx="104394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pPr algn="l">
              <a:spcBef>
                <a:spcPct val="50000"/>
              </a:spcBef>
            </a:pPr>
            <a:r>
              <a:rPr lang="pt-BR" sz="1900" i="1" dirty="0">
                <a:solidFill>
                  <a:srgbClr val="FF5229"/>
                </a:solidFill>
                <a:latin typeface="Century Gothic" pitchFamily="34" charset="0"/>
              </a:rPr>
              <a:t>            </a:t>
            </a:r>
            <a:r>
              <a:rPr lang="pt-BR" sz="1900" i="1" dirty="0">
                <a:solidFill>
                  <a:schemeClr val="bg1"/>
                </a:solidFill>
                <a:latin typeface="Century Gothic" pitchFamily="34" charset="0"/>
              </a:rPr>
              <a:t>Planeta         Diâmetro            Dens.  </a:t>
            </a:r>
            <a:r>
              <a:rPr lang="pt-BR" sz="1900" i="1" dirty="0" smtClean="0">
                <a:solidFill>
                  <a:schemeClr val="bg1"/>
                </a:solidFill>
                <a:latin typeface="Century Gothic" pitchFamily="34" charset="0"/>
              </a:rPr>
              <a:t>Média  Temp</a:t>
            </a:r>
            <a:r>
              <a:rPr lang="pt-BR" sz="1900" i="1" dirty="0">
                <a:solidFill>
                  <a:schemeClr val="bg1"/>
                </a:solidFill>
                <a:latin typeface="Century Gothic" pitchFamily="34" charset="0"/>
              </a:rPr>
              <a:t>. </a:t>
            </a:r>
            <a:r>
              <a:rPr lang="pt-BR" sz="1900" i="1" dirty="0" smtClean="0">
                <a:solidFill>
                  <a:schemeClr val="bg1"/>
                </a:solidFill>
                <a:latin typeface="Century Gothic" pitchFamily="34" charset="0"/>
              </a:rPr>
              <a:t>Média    </a:t>
            </a:r>
            <a:r>
              <a:rPr lang="pt-BR" sz="1900" i="1" dirty="0">
                <a:solidFill>
                  <a:schemeClr val="bg1"/>
                </a:solidFill>
                <a:latin typeface="Century Gothic" pitchFamily="34" charset="0"/>
              </a:rPr>
              <a:t>Composição</a:t>
            </a:r>
            <a:endParaRPr lang="pt-BR" sz="1400" b="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7892" name="Line 4"/>
          <p:cNvSpPr>
            <a:spLocks noChangeShapeType="1"/>
          </p:cNvSpPr>
          <p:nvPr/>
        </p:nvSpPr>
        <p:spPr bwMode="auto">
          <a:xfrm flipH="1">
            <a:off x="1619672" y="1971700"/>
            <a:ext cx="26566" cy="3779094"/>
          </a:xfrm>
          <a:prstGeom prst="line">
            <a:avLst/>
          </a:prstGeom>
          <a:noFill/>
          <a:ln w="19050">
            <a:solidFill>
              <a:schemeClr val="accent6">
                <a:lumMod val="40000"/>
                <a:lumOff val="60000"/>
              </a:schemeClr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37893" name="Line 5"/>
          <p:cNvSpPr>
            <a:spLocks noChangeShapeType="1"/>
          </p:cNvSpPr>
          <p:nvPr/>
        </p:nvSpPr>
        <p:spPr bwMode="auto">
          <a:xfrm>
            <a:off x="274638" y="5737250"/>
            <a:ext cx="8412162" cy="0"/>
          </a:xfrm>
          <a:prstGeom prst="line">
            <a:avLst/>
          </a:prstGeom>
          <a:noFill/>
          <a:ln w="19050">
            <a:solidFill>
              <a:schemeClr val="accent6">
                <a:lumMod val="40000"/>
                <a:lumOff val="60000"/>
              </a:schemeClr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37894" name="Line 6"/>
          <p:cNvSpPr>
            <a:spLocks noChangeShapeType="1"/>
          </p:cNvSpPr>
          <p:nvPr/>
        </p:nvSpPr>
        <p:spPr bwMode="auto">
          <a:xfrm flipH="1">
            <a:off x="3706267" y="2006629"/>
            <a:ext cx="1637" cy="3721205"/>
          </a:xfrm>
          <a:prstGeom prst="line">
            <a:avLst/>
          </a:prstGeom>
          <a:noFill/>
          <a:ln w="19050">
            <a:solidFill>
              <a:schemeClr val="accent6">
                <a:lumMod val="40000"/>
                <a:lumOff val="60000"/>
              </a:schemeClr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37895" name="Line 7"/>
          <p:cNvSpPr>
            <a:spLocks noChangeShapeType="1"/>
          </p:cNvSpPr>
          <p:nvPr/>
        </p:nvSpPr>
        <p:spPr bwMode="auto">
          <a:xfrm flipH="1">
            <a:off x="5580112" y="2006629"/>
            <a:ext cx="36910" cy="3721205"/>
          </a:xfrm>
          <a:prstGeom prst="line">
            <a:avLst/>
          </a:prstGeom>
          <a:noFill/>
          <a:ln w="19050">
            <a:solidFill>
              <a:schemeClr val="accent6">
                <a:lumMod val="40000"/>
                <a:lumOff val="60000"/>
              </a:schemeClr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37896" name="Line 8"/>
          <p:cNvSpPr>
            <a:spLocks noChangeShapeType="1"/>
          </p:cNvSpPr>
          <p:nvPr/>
        </p:nvSpPr>
        <p:spPr bwMode="auto">
          <a:xfrm>
            <a:off x="7072312" y="2043142"/>
            <a:ext cx="19968" cy="3690114"/>
          </a:xfrm>
          <a:prstGeom prst="line">
            <a:avLst/>
          </a:prstGeom>
          <a:noFill/>
          <a:ln w="19050">
            <a:solidFill>
              <a:schemeClr val="accent6">
                <a:lumMod val="40000"/>
                <a:lumOff val="60000"/>
              </a:schemeClr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37897" name="Line 9"/>
          <p:cNvSpPr>
            <a:spLocks noChangeShapeType="1"/>
          </p:cNvSpPr>
          <p:nvPr/>
        </p:nvSpPr>
        <p:spPr bwMode="auto">
          <a:xfrm>
            <a:off x="274638" y="1628800"/>
            <a:ext cx="8686800" cy="0"/>
          </a:xfrm>
          <a:prstGeom prst="line">
            <a:avLst/>
          </a:prstGeom>
          <a:noFill/>
          <a:ln w="19050">
            <a:solidFill>
              <a:schemeClr val="accent6">
                <a:lumMod val="40000"/>
                <a:lumOff val="60000"/>
              </a:schemeClr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37898" name="Line 10"/>
          <p:cNvSpPr>
            <a:spLocks noChangeShapeType="1"/>
          </p:cNvSpPr>
          <p:nvPr/>
        </p:nvSpPr>
        <p:spPr bwMode="auto">
          <a:xfrm>
            <a:off x="274638" y="2011388"/>
            <a:ext cx="8686800" cy="0"/>
          </a:xfrm>
          <a:prstGeom prst="line">
            <a:avLst/>
          </a:prstGeom>
          <a:noFill/>
          <a:ln w="19050">
            <a:solidFill>
              <a:schemeClr val="accent6">
                <a:lumMod val="40000"/>
                <a:lumOff val="60000"/>
              </a:schemeClr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38923" name="Rectangle 11"/>
          <p:cNvSpPr>
            <a:spLocks noGrp="1" noChangeArrowheads="1"/>
          </p:cNvSpPr>
          <p:nvPr>
            <p:ph type="title"/>
          </p:nvPr>
        </p:nvSpPr>
        <p:spPr>
          <a:xfrm>
            <a:off x="-108520" y="197768"/>
            <a:ext cx="9396536" cy="1143000"/>
          </a:xfrm>
        </p:spPr>
        <p:txBody>
          <a:bodyPr/>
          <a:lstStyle/>
          <a:p>
            <a:r>
              <a:rPr lang="pt-BR" sz="3600" dirty="0" smtClean="0">
                <a:solidFill>
                  <a:schemeClr val="bg1"/>
                </a:solidFill>
                <a:latin typeface="Century Gothic" pitchFamily="34" charset="0"/>
              </a:rPr>
              <a:t>Dados físicos: planetas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107504" y="6548790"/>
            <a:ext cx="653447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ct val="30000"/>
              </a:spcBef>
              <a:defRPr/>
            </a:pPr>
            <a:r>
              <a:rPr lang="pt-BR" sz="1200" b="0" dirty="0" smtClean="0">
                <a:solidFill>
                  <a:srgbClr val="FFC000"/>
                </a:solidFill>
                <a:latin typeface="Century Gothic" pitchFamily="34" charset="0"/>
              </a:rPr>
              <a:t>Fonte dos dados: Bond, Peter: </a:t>
            </a:r>
            <a:r>
              <a:rPr lang="pt-BR" sz="1200" b="0" dirty="0" err="1" smtClean="0">
                <a:solidFill>
                  <a:srgbClr val="FFC000"/>
                </a:solidFill>
                <a:latin typeface="Century Gothic" pitchFamily="34" charset="0"/>
              </a:rPr>
              <a:t>Exploring</a:t>
            </a:r>
            <a:r>
              <a:rPr lang="pt-BR" sz="1200" b="0" dirty="0" smtClean="0">
                <a:solidFill>
                  <a:srgbClr val="FFC000"/>
                </a:solidFill>
                <a:latin typeface="Century Gothic" pitchFamily="34" charset="0"/>
              </a:rPr>
              <a:t> </a:t>
            </a:r>
            <a:r>
              <a:rPr lang="pt-BR" sz="1200" b="0" dirty="0" err="1" smtClean="0">
                <a:solidFill>
                  <a:srgbClr val="FFC000"/>
                </a:solidFill>
                <a:latin typeface="Century Gothic" pitchFamily="34" charset="0"/>
              </a:rPr>
              <a:t>the</a:t>
            </a:r>
            <a:r>
              <a:rPr lang="pt-BR" sz="1200" b="0" dirty="0" smtClean="0">
                <a:solidFill>
                  <a:srgbClr val="FFC000"/>
                </a:solidFill>
                <a:latin typeface="Century Gothic" pitchFamily="34" charset="0"/>
              </a:rPr>
              <a:t> Solar System (2012)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21" name="Picture 9" descr="C:\Users\ANDRE\Documents\1-OBSERVATÓRIO\1-ATIVIDADES\4-Minicursos\minicursos-2015\1-minicurso-IA-prim-sem-2015\solar-system-798881-1440x9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1099453"/>
            <a:ext cx="9108504" cy="5718116"/>
          </a:xfrm>
          <a:prstGeom prst="rect">
            <a:avLst/>
          </a:prstGeom>
          <a:noFill/>
        </p:spPr>
      </p:pic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0"/>
            <a:ext cx="8964488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Sistema Solar (próximo ao Sol)</a:t>
            </a:r>
          </a:p>
        </p:txBody>
      </p:sp>
      <p:sp>
        <p:nvSpPr>
          <p:cNvPr id="38916" name="AutoShape 4" descr="http://wall4all.me/walls/sports/solar-system-798881-1440x90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8918" name="AutoShape 6" descr="http://wall4all.me/walls/sports/solar-system-798881-1440x90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8920" name="AutoShape 8" descr="http://wall4all.me/walls/sports/solar-system-798881-1440x90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" name="Text Box 141"/>
          <p:cNvSpPr txBox="1">
            <a:spLocks noChangeArrowheads="1"/>
          </p:cNvSpPr>
          <p:nvPr/>
        </p:nvSpPr>
        <p:spPr bwMode="auto">
          <a:xfrm>
            <a:off x="0" y="6542335"/>
            <a:ext cx="9144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rgbClr val="FFC000"/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rgbClr val="FFC000"/>
                </a:solidFill>
                <a:latin typeface="Century Gothic" pitchFamily="34" charset="0"/>
              </a:rPr>
              <a:t>: http://wall4all.me</a:t>
            </a:r>
            <a:endParaRPr lang="pt-BR" sz="120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9" name="Text Box 28"/>
          <p:cNvSpPr txBox="1">
            <a:spLocks noChangeArrowheads="1"/>
          </p:cNvSpPr>
          <p:nvPr/>
        </p:nvSpPr>
        <p:spPr bwMode="auto">
          <a:xfrm>
            <a:off x="5436096" y="1412776"/>
            <a:ext cx="3312368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pt-BR" sz="1800" dirty="0" smtClean="0">
                <a:solidFill>
                  <a:srgbClr val="FF0000"/>
                </a:solidFill>
                <a:latin typeface="Century Gothic" pitchFamily="34" charset="0"/>
              </a:rPr>
              <a:t>Figura fora de escala</a:t>
            </a:r>
            <a:endParaRPr lang="pt-BR" sz="1800" dirty="0">
              <a:solidFill>
                <a:srgbClr val="FF000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182116" y="2047199"/>
            <a:ext cx="9070404" cy="4478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6" tIns="45718" rIns="91436" bIns="45718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pt-BR" sz="2000" i="1" dirty="0">
                <a:solidFill>
                  <a:srgbClr val="53D2FF"/>
                </a:solidFill>
                <a:latin typeface="Century Gothic" pitchFamily="34" charset="0"/>
              </a:rPr>
              <a:t>Mercúrio   </a:t>
            </a:r>
            <a:r>
              <a:rPr lang="pt-BR" sz="2000" i="1" dirty="0" smtClean="0">
                <a:solidFill>
                  <a:srgbClr val="53D2FF"/>
                </a:solidFill>
                <a:latin typeface="Century Gothic" pitchFamily="34" charset="0"/>
              </a:rPr>
              <a:t>       59 </a:t>
            </a:r>
            <a:r>
              <a:rPr lang="pt-BR" sz="2000" i="1" dirty="0">
                <a:solidFill>
                  <a:srgbClr val="53D2FF"/>
                </a:solidFill>
                <a:latin typeface="Century Gothic" pitchFamily="34" charset="0"/>
              </a:rPr>
              <a:t>dias       </a:t>
            </a:r>
            <a:r>
              <a:rPr lang="pt-BR" sz="2000" i="1" dirty="0" smtClean="0">
                <a:solidFill>
                  <a:srgbClr val="53D2FF"/>
                </a:solidFill>
                <a:latin typeface="Century Gothic" pitchFamily="34" charset="0"/>
              </a:rPr>
              <a:t>    </a:t>
            </a:r>
            <a:r>
              <a:rPr lang="pt-BR" sz="2000" i="1" dirty="0">
                <a:solidFill>
                  <a:srgbClr val="53D2FF"/>
                </a:solidFill>
                <a:latin typeface="Century Gothic" pitchFamily="34" charset="0"/>
              </a:rPr>
              <a:t>88 dias       </a:t>
            </a:r>
            <a:r>
              <a:rPr lang="pt-BR" sz="2000" i="1" dirty="0" smtClean="0">
                <a:solidFill>
                  <a:srgbClr val="53D2FF"/>
                </a:solidFill>
                <a:latin typeface="Century Gothic" pitchFamily="34" charset="0"/>
              </a:rPr>
              <a:t>  </a:t>
            </a:r>
            <a:r>
              <a:rPr lang="pt-BR" sz="2000" i="1" dirty="0">
                <a:solidFill>
                  <a:srgbClr val="53D2FF"/>
                </a:solidFill>
                <a:latin typeface="Century Gothic" pitchFamily="34" charset="0"/>
              </a:rPr>
              <a:t>57,9 milhões km     </a:t>
            </a:r>
            <a:r>
              <a:rPr lang="pt-BR" sz="2000" i="1" dirty="0" smtClean="0">
                <a:solidFill>
                  <a:srgbClr val="53D2FF"/>
                </a:solidFill>
                <a:latin typeface="Century Gothic" pitchFamily="34" charset="0"/>
              </a:rPr>
              <a:t> 115,9 dias</a:t>
            </a:r>
            <a:endParaRPr lang="pt-BR" sz="2000" i="1" dirty="0">
              <a:solidFill>
                <a:srgbClr val="53D2FF"/>
              </a:solidFill>
              <a:latin typeface="Century Gothic" pitchFamily="34" charset="0"/>
            </a:endParaRPr>
          </a:p>
          <a:p>
            <a:pPr algn="l">
              <a:spcBef>
                <a:spcPct val="50000"/>
              </a:spcBef>
              <a:defRPr/>
            </a:pPr>
            <a:r>
              <a:rPr lang="pt-BR" sz="2000" i="1" dirty="0">
                <a:solidFill>
                  <a:srgbClr val="53D2FF"/>
                </a:solidFill>
                <a:latin typeface="Century Gothic" pitchFamily="34" charset="0"/>
              </a:rPr>
              <a:t>Vênus       </a:t>
            </a:r>
            <a:r>
              <a:rPr lang="pt-BR" sz="2000" i="1" dirty="0" smtClean="0">
                <a:solidFill>
                  <a:srgbClr val="53D2FF"/>
                </a:solidFill>
                <a:latin typeface="Century Gothic" pitchFamily="34" charset="0"/>
              </a:rPr>
              <a:t>      243 </a:t>
            </a:r>
            <a:r>
              <a:rPr lang="pt-BR" sz="2000" i="1" dirty="0">
                <a:solidFill>
                  <a:srgbClr val="53D2FF"/>
                </a:solidFill>
                <a:latin typeface="Century Gothic" pitchFamily="34" charset="0"/>
              </a:rPr>
              <a:t>dias     </a:t>
            </a:r>
            <a:r>
              <a:rPr lang="pt-BR" sz="2000" i="1" dirty="0" smtClean="0">
                <a:solidFill>
                  <a:srgbClr val="53D2FF"/>
                </a:solidFill>
                <a:latin typeface="Century Gothic" pitchFamily="34" charset="0"/>
              </a:rPr>
              <a:t>    </a:t>
            </a:r>
            <a:r>
              <a:rPr lang="pt-BR" sz="2000" i="1" dirty="0">
                <a:solidFill>
                  <a:srgbClr val="53D2FF"/>
                </a:solidFill>
                <a:latin typeface="Century Gothic" pitchFamily="34" charset="0"/>
              </a:rPr>
              <a:t>225 dias   </a:t>
            </a:r>
            <a:r>
              <a:rPr lang="pt-BR" sz="2000" i="1" dirty="0" smtClean="0">
                <a:solidFill>
                  <a:srgbClr val="53D2FF"/>
                </a:solidFill>
                <a:latin typeface="Century Gothic" pitchFamily="34" charset="0"/>
              </a:rPr>
              <a:t>    </a:t>
            </a:r>
            <a:r>
              <a:rPr lang="pt-BR" sz="2000" i="1" dirty="0">
                <a:solidFill>
                  <a:srgbClr val="53D2FF"/>
                </a:solidFill>
                <a:latin typeface="Century Gothic" pitchFamily="34" charset="0"/>
              </a:rPr>
              <a:t>108,2 milhões km     </a:t>
            </a:r>
            <a:r>
              <a:rPr lang="pt-BR" sz="2000" i="1" dirty="0" smtClean="0">
                <a:solidFill>
                  <a:srgbClr val="53D2FF"/>
                </a:solidFill>
                <a:latin typeface="Century Gothic" pitchFamily="34" charset="0"/>
              </a:rPr>
              <a:t>583,9 dias </a:t>
            </a:r>
            <a:endParaRPr lang="pt-BR" sz="2000" i="1" dirty="0">
              <a:solidFill>
                <a:srgbClr val="53D2FF"/>
              </a:solidFill>
              <a:latin typeface="Century Gothic" pitchFamily="34" charset="0"/>
            </a:endParaRPr>
          </a:p>
          <a:p>
            <a:pPr algn="l">
              <a:spcBef>
                <a:spcPct val="50000"/>
              </a:spcBef>
              <a:defRPr/>
            </a:pPr>
            <a:r>
              <a:rPr lang="pt-BR" sz="2000" i="1" dirty="0">
                <a:solidFill>
                  <a:srgbClr val="53D2FF"/>
                </a:solidFill>
                <a:latin typeface="Century Gothic" pitchFamily="34" charset="0"/>
              </a:rPr>
              <a:t>Terra        </a:t>
            </a:r>
            <a:r>
              <a:rPr lang="pt-BR" sz="2000" i="1" dirty="0" smtClean="0">
                <a:solidFill>
                  <a:srgbClr val="53D2FF"/>
                </a:solidFill>
                <a:latin typeface="Century Gothic" pitchFamily="34" charset="0"/>
              </a:rPr>
              <a:t>       23</a:t>
            </a:r>
            <a:r>
              <a:rPr lang="pt-BR" sz="2000" i="1" baseline="30000" dirty="0" smtClean="0">
                <a:solidFill>
                  <a:srgbClr val="53D2FF"/>
                </a:solidFill>
                <a:latin typeface="Century Gothic" pitchFamily="34" charset="0"/>
              </a:rPr>
              <a:t>h </a:t>
            </a:r>
            <a:r>
              <a:rPr lang="pt-BR" sz="2000" i="1" dirty="0">
                <a:solidFill>
                  <a:srgbClr val="53D2FF"/>
                </a:solidFill>
                <a:latin typeface="Century Gothic" pitchFamily="34" charset="0"/>
              </a:rPr>
              <a:t>56</a:t>
            </a:r>
            <a:r>
              <a:rPr lang="pt-BR" sz="2000" i="1" baseline="30000" dirty="0">
                <a:solidFill>
                  <a:srgbClr val="53D2FF"/>
                </a:solidFill>
                <a:latin typeface="Century Gothic" pitchFamily="34" charset="0"/>
              </a:rPr>
              <a:t>min</a:t>
            </a:r>
            <a:r>
              <a:rPr lang="pt-BR" sz="2000" i="1" dirty="0">
                <a:solidFill>
                  <a:srgbClr val="53D2FF"/>
                </a:solidFill>
                <a:latin typeface="Century Gothic" pitchFamily="34" charset="0"/>
              </a:rPr>
              <a:t>  </a:t>
            </a:r>
            <a:r>
              <a:rPr lang="pt-BR" sz="2000" i="1" dirty="0" smtClean="0">
                <a:solidFill>
                  <a:srgbClr val="53D2FF"/>
                </a:solidFill>
                <a:latin typeface="Century Gothic" pitchFamily="34" charset="0"/>
              </a:rPr>
              <a:t>  365,25 </a:t>
            </a:r>
            <a:r>
              <a:rPr lang="pt-BR" sz="2000" i="1" dirty="0">
                <a:solidFill>
                  <a:srgbClr val="53D2FF"/>
                </a:solidFill>
                <a:latin typeface="Century Gothic" pitchFamily="34" charset="0"/>
              </a:rPr>
              <a:t>dias   </a:t>
            </a:r>
            <a:r>
              <a:rPr lang="pt-BR" sz="2000" i="1" dirty="0" smtClean="0">
                <a:solidFill>
                  <a:srgbClr val="53D2FF"/>
                </a:solidFill>
                <a:latin typeface="Century Gothic" pitchFamily="34" charset="0"/>
              </a:rPr>
              <a:t>    149,6 </a:t>
            </a:r>
            <a:r>
              <a:rPr lang="pt-BR" sz="2000" i="1" dirty="0">
                <a:solidFill>
                  <a:srgbClr val="53D2FF"/>
                </a:solidFill>
                <a:latin typeface="Century Gothic" pitchFamily="34" charset="0"/>
              </a:rPr>
              <a:t>milhões </a:t>
            </a:r>
            <a:r>
              <a:rPr lang="pt-BR" sz="2000" i="1" dirty="0" smtClean="0">
                <a:solidFill>
                  <a:srgbClr val="53D2FF"/>
                </a:solidFill>
                <a:latin typeface="Century Gothic" pitchFamily="34" charset="0"/>
              </a:rPr>
              <a:t>km              -</a:t>
            </a:r>
            <a:endParaRPr lang="pt-BR" sz="2000" i="1" dirty="0">
              <a:solidFill>
                <a:srgbClr val="53D2FF"/>
              </a:solidFill>
              <a:latin typeface="Century Gothic" pitchFamily="34" charset="0"/>
            </a:endParaRPr>
          </a:p>
          <a:p>
            <a:pPr algn="l">
              <a:spcBef>
                <a:spcPct val="50000"/>
              </a:spcBef>
              <a:defRPr/>
            </a:pPr>
            <a:r>
              <a:rPr lang="pt-BR" sz="2000" i="1" dirty="0">
                <a:solidFill>
                  <a:srgbClr val="53D2FF"/>
                </a:solidFill>
                <a:latin typeface="Century Gothic" pitchFamily="34" charset="0"/>
              </a:rPr>
              <a:t>Marte      </a:t>
            </a:r>
            <a:r>
              <a:rPr lang="pt-BR" sz="2000" i="1" dirty="0" smtClean="0">
                <a:solidFill>
                  <a:srgbClr val="53D2FF"/>
                </a:solidFill>
                <a:latin typeface="Century Gothic" pitchFamily="34" charset="0"/>
              </a:rPr>
              <a:t>        </a:t>
            </a:r>
            <a:r>
              <a:rPr lang="pt-BR" sz="2000" i="1" dirty="0">
                <a:solidFill>
                  <a:srgbClr val="53D2FF"/>
                </a:solidFill>
                <a:latin typeface="Century Gothic" pitchFamily="34" charset="0"/>
              </a:rPr>
              <a:t>24</a:t>
            </a:r>
            <a:r>
              <a:rPr lang="pt-BR" sz="2000" i="1" baseline="30000" dirty="0">
                <a:solidFill>
                  <a:srgbClr val="53D2FF"/>
                </a:solidFill>
                <a:latin typeface="Century Gothic" pitchFamily="34" charset="0"/>
              </a:rPr>
              <a:t>h</a:t>
            </a:r>
            <a:r>
              <a:rPr lang="pt-BR" sz="2000" i="1" dirty="0">
                <a:solidFill>
                  <a:srgbClr val="53D2FF"/>
                </a:solidFill>
                <a:latin typeface="Century Gothic" pitchFamily="34" charset="0"/>
              </a:rPr>
              <a:t>37</a:t>
            </a:r>
            <a:r>
              <a:rPr lang="pt-BR" sz="2000" i="1" baseline="30000" dirty="0">
                <a:solidFill>
                  <a:srgbClr val="53D2FF"/>
                </a:solidFill>
                <a:latin typeface="Century Gothic" pitchFamily="34" charset="0"/>
              </a:rPr>
              <a:t>min</a:t>
            </a:r>
            <a:r>
              <a:rPr lang="pt-BR" sz="2000" i="1" dirty="0">
                <a:solidFill>
                  <a:srgbClr val="53D2FF"/>
                </a:solidFill>
                <a:latin typeface="Century Gothic" pitchFamily="34" charset="0"/>
              </a:rPr>
              <a:t>  </a:t>
            </a:r>
            <a:r>
              <a:rPr lang="pt-BR" sz="2000" i="1" dirty="0" smtClean="0">
                <a:solidFill>
                  <a:srgbClr val="53D2FF"/>
                </a:solidFill>
                <a:latin typeface="Century Gothic" pitchFamily="34" charset="0"/>
              </a:rPr>
              <a:t>       687 </a:t>
            </a:r>
            <a:r>
              <a:rPr lang="pt-BR" sz="2000" i="1" dirty="0">
                <a:solidFill>
                  <a:srgbClr val="53D2FF"/>
                </a:solidFill>
                <a:latin typeface="Century Gothic" pitchFamily="34" charset="0"/>
              </a:rPr>
              <a:t>dias   </a:t>
            </a:r>
            <a:r>
              <a:rPr lang="pt-BR" sz="2000" i="1" dirty="0" smtClean="0">
                <a:solidFill>
                  <a:srgbClr val="53D2FF"/>
                </a:solidFill>
                <a:latin typeface="Century Gothic" pitchFamily="34" charset="0"/>
              </a:rPr>
              <a:t>    </a:t>
            </a:r>
            <a:r>
              <a:rPr lang="pt-BR" sz="2000" i="1" dirty="0">
                <a:solidFill>
                  <a:srgbClr val="53D2FF"/>
                </a:solidFill>
                <a:latin typeface="Century Gothic" pitchFamily="34" charset="0"/>
              </a:rPr>
              <a:t>227,9 milhões </a:t>
            </a:r>
            <a:r>
              <a:rPr lang="pt-BR" sz="2000" i="1" dirty="0" smtClean="0">
                <a:solidFill>
                  <a:srgbClr val="53D2FF"/>
                </a:solidFill>
                <a:latin typeface="Century Gothic" pitchFamily="34" charset="0"/>
              </a:rPr>
              <a:t>km     779,9 dias</a:t>
            </a:r>
            <a:endParaRPr lang="pt-BR" sz="2000" i="1" dirty="0">
              <a:solidFill>
                <a:srgbClr val="53D2FF"/>
              </a:solidFill>
              <a:latin typeface="Century Gothic" pitchFamily="34" charset="0"/>
            </a:endParaRPr>
          </a:p>
          <a:p>
            <a:pPr algn="l">
              <a:spcBef>
                <a:spcPct val="50000"/>
              </a:spcBef>
              <a:defRPr/>
            </a:pPr>
            <a:r>
              <a:rPr lang="pt-BR" sz="2000" i="1" dirty="0">
                <a:solidFill>
                  <a:srgbClr val="FFFFCC"/>
                </a:solidFill>
                <a:latin typeface="Century Gothic" pitchFamily="34" charset="0"/>
              </a:rPr>
              <a:t>Júpiter      </a:t>
            </a:r>
            <a:r>
              <a:rPr lang="pt-BR" sz="2000" i="1" dirty="0" smtClean="0">
                <a:solidFill>
                  <a:srgbClr val="FFFFCC"/>
                </a:solidFill>
                <a:latin typeface="Century Gothic" pitchFamily="34" charset="0"/>
              </a:rPr>
              <a:t>      09</a:t>
            </a:r>
            <a:r>
              <a:rPr lang="pt-BR" sz="2000" i="1" baseline="30000" dirty="0" smtClean="0">
                <a:solidFill>
                  <a:srgbClr val="FFFFCC"/>
                </a:solidFill>
                <a:latin typeface="Century Gothic" pitchFamily="34" charset="0"/>
              </a:rPr>
              <a:t>h</a:t>
            </a:r>
            <a:r>
              <a:rPr lang="pt-BR" sz="2000" i="1" dirty="0" smtClean="0">
                <a:solidFill>
                  <a:srgbClr val="FFFFCC"/>
                </a:solidFill>
                <a:latin typeface="Century Gothic" pitchFamily="34" charset="0"/>
              </a:rPr>
              <a:t>50</a:t>
            </a:r>
            <a:r>
              <a:rPr lang="pt-BR" sz="2000" i="1" baseline="30000" dirty="0" smtClean="0">
                <a:solidFill>
                  <a:srgbClr val="FFFFCC"/>
                </a:solidFill>
                <a:latin typeface="Century Gothic" pitchFamily="34" charset="0"/>
              </a:rPr>
              <a:t>min</a:t>
            </a:r>
            <a:r>
              <a:rPr lang="pt-BR" sz="2000" i="1" dirty="0" smtClean="0">
                <a:solidFill>
                  <a:srgbClr val="FFFFCC"/>
                </a:solidFill>
                <a:latin typeface="Century Gothic" pitchFamily="34" charset="0"/>
              </a:rPr>
              <a:t>     </a:t>
            </a:r>
            <a:r>
              <a:rPr lang="pt-BR" sz="2000" i="1" dirty="0">
                <a:solidFill>
                  <a:srgbClr val="FFFFCC"/>
                </a:solidFill>
                <a:latin typeface="Century Gothic" pitchFamily="34" charset="0"/>
              </a:rPr>
              <a:t>11,86 </a:t>
            </a:r>
            <a:r>
              <a:rPr lang="pt-BR" sz="2000" i="1" dirty="0" smtClean="0">
                <a:solidFill>
                  <a:srgbClr val="FFFFCC"/>
                </a:solidFill>
                <a:latin typeface="Century Gothic" pitchFamily="34" charset="0"/>
              </a:rPr>
              <a:t>anos       </a:t>
            </a:r>
            <a:r>
              <a:rPr lang="pt-BR" sz="2000" i="1" dirty="0">
                <a:solidFill>
                  <a:srgbClr val="FFFFCC"/>
                </a:solidFill>
                <a:latin typeface="Century Gothic" pitchFamily="34" charset="0"/>
              </a:rPr>
              <a:t>778,3 milhões </a:t>
            </a:r>
            <a:r>
              <a:rPr lang="pt-BR" sz="2000" i="1" dirty="0" smtClean="0">
                <a:solidFill>
                  <a:srgbClr val="FFFFCC"/>
                </a:solidFill>
                <a:latin typeface="Century Gothic" pitchFamily="34" charset="0"/>
              </a:rPr>
              <a:t>km     398,9 dias</a:t>
            </a:r>
            <a:endParaRPr lang="pt-BR" sz="2000" i="1" dirty="0">
              <a:solidFill>
                <a:srgbClr val="FFFFCC"/>
              </a:solidFill>
              <a:latin typeface="Century Gothic" pitchFamily="34" charset="0"/>
            </a:endParaRPr>
          </a:p>
          <a:p>
            <a:pPr algn="l">
              <a:spcBef>
                <a:spcPct val="50000"/>
              </a:spcBef>
              <a:defRPr/>
            </a:pPr>
            <a:r>
              <a:rPr lang="pt-BR" sz="2000" i="1" dirty="0">
                <a:solidFill>
                  <a:srgbClr val="FFFFCC"/>
                </a:solidFill>
                <a:latin typeface="Century Gothic" pitchFamily="34" charset="0"/>
              </a:rPr>
              <a:t>Saturno    </a:t>
            </a:r>
            <a:r>
              <a:rPr lang="pt-BR" sz="2000" i="1" dirty="0" smtClean="0">
                <a:solidFill>
                  <a:srgbClr val="FFFFCC"/>
                </a:solidFill>
                <a:latin typeface="Century Gothic" pitchFamily="34" charset="0"/>
              </a:rPr>
              <a:t>      10</a:t>
            </a:r>
            <a:r>
              <a:rPr lang="pt-BR" sz="2000" i="1" baseline="30000" dirty="0" smtClean="0">
                <a:solidFill>
                  <a:srgbClr val="FFFFCC"/>
                </a:solidFill>
                <a:latin typeface="Century Gothic" pitchFamily="34" charset="0"/>
              </a:rPr>
              <a:t>h</a:t>
            </a:r>
            <a:r>
              <a:rPr lang="pt-BR" sz="2000" i="1" dirty="0" smtClean="0">
                <a:solidFill>
                  <a:srgbClr val="FFFFCC"/>
                </a:solidFill>
                <a:latin typeface="Century Gothic" pitchFamily="34" charset="0"/>
              </a:rPr>
              <a:t>14</a:t>
            </a:r>
            <a:r>
              <a:rPr lang="pt-BR" sz="2000" i="1" baseline="30000" dirty="0" smtClean="0">
                <a:solidFill>
                  <a:srgbClr val="FFFFCC"/>
                </a:solidFill>
                <a:latin typeface="Century Gothic" pitchFamily="34" charset="0"/>
              </a:rPr>
              <a:t>min</a:t>
            </a:r>
            <a:r>
              <a:rPr lang="pt-BR" sz="2000" i="1" dirty="0" smtClean="0">
                <a:solidFill>
                  <a:srgbClr val="FFFFCC"/>
                </a:solidFill>
                <a:latin typeface="Century Gothic" pitchFamily="34" charset="0"/>
              </a:rPr>
              <a:t>        </a:t>
            </a:r>
            <a:r>
              <a:rPr lang="pt-BR" sz="2000" i="1" dirty="0">
                <a:solidFill>
                  <a:srgbClr val="FFFFCC"/>
                </a:solidFill>
                <a:latin typeface="Century Gothic" pitchFamily="34" charset="0"/>
              </a:rPr>
              <a:t>29,5 anos     </a:t>
            </a:r>
            <a:r>
              <a:rPr lang="pt-BR" sz="2000" i="1" dirty="0" smtClean="0">
                <a:solidFill>
                  <a:srgbClr val="FFFFCC"/>
                </a:solidFill>
                <a:latin typeface="Century Gothic" pitchFamily="34" charset="0"/>
              </a:rPr>
              <a:t>     </a:t>
            </a:r>
            <a:r>
              <a:rPr lang="pt-BR" sz="2000" i="1" dirty="0">
                <a:solidFill>
                  <a:srgbClr val="FFFFCC"/>
                </a:solidFill>
                <a:latin typeface="Century Gothic" pitchFamily="34" charset="0"/>
              </a:rPr>
              <a:t>1,42 bilhões km </a:t>
            </a:r>
            <a:r>
              <a:rPr lang="pt-BR" sz="2000" i="1" dirty="0" smtClean="0">
                <a:solidFill>
                  <a:srgbClr val="FFFFCC"/>
                </a:solidFill>
                <a:latin typeface="Century Gothic" pitchFamily="34" charset="0"/>
              </a:rPr>
              <a:t>   378,1 dias</a:t>
            </a:r>
            <a:endParaRPr lang="pt-BR" sz="2000" i="1" dirty="0">
              <a:solidFill>
                <a:srgbClr val="FFFFCC"/>
              </a:solidFill>
              <a:latin typeface="Century Gothic" pitchFamily="34" charset="0"/>
            </a:endParaRPr>
          </a:p>
          <a:p>
            <a:pPr algn="l">
              <a:spcBef>
                <a:spcPct val="50000"/>
              </a:spcBef>
              <a:defRPr/>
            </a:pPr>
            <a:r>
              <a:rPr lang="pt-BR" sz="2000" i="1" dirty="0">
                <a:solidFill>
                  <a:srgbClr val="FFFFCC"/>
                </a:solidFill>
                <a:latin typeface="Century Gothic" pitchFamily="34" charset="0"/>
              </a:rPr>
              <a:t>Urano      </a:t>
            </a:r>
            <a:r>
              <a:rPr lang="pt-BR" sz="2000" i="1" dirty="0" smtClean="0">
                <a:solidFill>
                  <a:srgbClr val="FFFFCC"/>
                </a:solidFill>
                <a:latin typeface="Century Gothic" pitchFamily="34" charset="0"/>
              </a:rPr>
              <a:t>       17</a:t>
            </a:r>
            <a:r>
              <a:rPr lang="pt-BR" sz="2000" i="1" baseline="30000" dirty="0" smtClean="0">
                <a:solidFill>
                  <a:srgbClr val="FFFFCC"/>
                </a:solidFill>
                <a:latin typeface="Century Gothic" pitchFamily="34" charset="0"/>
              </a:rPr>
              <a:t>h</a:t>
            </a:r>
            <a:r>
              <a:rPr lang="pt-BR" sz="2000" i="1" dirty="0" smtClean="0">
                <a:solidFill>
                  <a:srgbClr val="FFFFCC"/>
                </a:solidFill>
                <a:latin typeface="Century Gothic" pitchFamily="34" charset="0"/>
              </a:rPr>
              <a:t>14</a:t>
            </a:r>
            <a:r>
              <a:rPr lang="pt-BR" sz="2000" i="1" baseline="30000" dirty="0" smtClean="0">
                <a:solidFill>
                  <a:srgbClr val="FFFFCC"/>
                </a:solidFill>
                <a:latin typeface="Century Gothic" pitchFamily="34" charset="0"/>
              </a:rPr>
              <a:t>min</a:t>
            </a:r>
            <a:r>
              <a:rPr lang="pt-BR" sz="2000" i="1" dirty="0" smtClean="0">
                <a:solidFill>
                  <a:srgbClr val="FFFFCC"/>
                </a:solidFill>
                <a:latin typeface="Century Gothic" pitchFamily="34" charset="0"/>
              </a:rPr>
              <a:t>          </a:t>
            </a:r>
            <a:r>
              <a:rPr lang="pt-BR" sz="2000" i="1" dirty="0">
                <a:solidFill>
                  <a:srgbClr val="FFFFCC"/>
                </a:solidFill>
                <a:latin typeface="Century Gothic" pitchFamily="34" charset="0"/>
              </a:rPr>
              <a:t>84 anos    </a:t>
            </a:r>
            <a:r>
              <a:rPr lang="pt-BR" sz="2000" i="1" dirty="0" smtClean="0">
                <a:solidFill>
                  <a:srgbClr val="FFFFCC"/>
                </a:solidFill>
                <a:latin typeface="Century Gothic" pitchFamily="34" charset="0"/>
              </a:rPr>
              <a:t>         </a:t>
            </a:r>
            <a:r>
              <a:rPr lang="pt-BR" sz="2000" i="1" dirty="0">
                <a:solidFill>
                  <a:srgbClr val="FFFFCC"/>
                </a:solidFill>
                <a:latin typeface="Century Gothic" pitchFamily="34" charset="0"/>
              </a:rPr>
              <a:t>2,9 bilhões km   </a:t>
            </a:r>
            <a:r>
              <a:rPr lang="pt-BR" sz="2000" i="1" dirty="0" smtClean="0">
                <a:solidFill>
                  <a:srgbClr val="FFFFCC"/>
                </a:solidFill>
                <a:latin typeface="Century Gothic" pitchFamily="34" charset="0"/>
              </a:rPr>
              <a:t> 369,7 dias</a:t>
            </a:r>
            <a:endParaRPr lang="pt-BR" sz="2000" i="1" dirty="0">
              <a:solidFill>
                <a:srgbClr val="FFFFCC"/>
              </a:solidFill>
              <a:latin typeface="Century Gothic" pitchFamily="34" charset="0"/>
            </a:endParaRPr>
          </a:p>
          <a:p>
            <a:pPr algn="l">
              <a:spcBef>
                <a:spcPct val="50000"/>
              </a:spcBef>
              <a:defRPr/>
            </a:pPr>
            <a:r>
              <a:rPr lang="pt-BR" sz="2000" i="1" dirty="0">
                <a:solidFill>
                  <a:srgbClr val="FFFFCC"/>
                </a:solidFill>
                <a:latin typeface="Century Gothic" pitchFamily="34" charset="0"/>
              </a:rPr>
              <a:t>Netuno    </a:t>
            </a:r>
            <a:r>
              <a:rPr lang="pt-BR" sz="2000" i="1" dirty="0" smtClean="0">
                <a:solidFill>
                  <a:srgbClr val="FFFFCC"/>
                </a:solidFill>
                <a:latin typeface="Century Gothic" pitchFamily="34" charset="0"/>
              </a:rPr>
              <a:t>       16</a:t>
            </a:r>
            <a:r>
              <a:rPr lang="pt-BR" sz="2000" i="1" baseline="30000" dirty="0" smtClean="0">
                <a:solidFill>
                  <a:srgbClr val="FFFFCC"/>
                </a:solidFill>
                <a:latin typeface="Century Gothic" pitchFamily="34" charset="0"/>
              </a:rPr>
              <a:t>h</a:t>
            </a:r>
            <a:r>
              <a:rPr lang="pt-BR" sz="2000" i="1" dirty="0" smtClean="0">
                <a:solidFill>
                  <a:srgbClr val="FFFFCC"/>
                </a:solidFill>
                <a:latin typeface="Century Gothic" pitchFamily="34" charset="0"/>
              </a:rPr>
              <a:t>07</a:t>
            </a:r>
            <a:r>
              <a:rPr lang="pt-BR" sz="2000" i="1" baseline="30000" dirty="0" smtClean="0">
                <a:solidFill>
                  <a:srgbClr val="FFFFCC"/>
                </a:solidFill>
                <a:latin typeface="Century Gothic" pitchFamily="34" charset="0"/>
              </a:rPr>
              <a:t>min</a:t>
            </a:r>
            <a:r>
              <a:rPr lang="pt-BR" sz="2000" i="1" dirty="0" smtClean="0">
                <a:solidFill>
                  <a:srgbClr val="FFFFCC"/>
                </a:solidFill>
                <a:latin typeface="Century Gothic" pitchFamily="34" charset="0"/>
              </a:rPr>
              <a:t>     164,8 </a:t>
            </a:r>
            <a:r>
              <a:rPr lang="pt-BR" sz="2000" i="1" dirty="0">
                <a:solidFill>
                  <a:srgbClr val="FFFFCC"/>
                </a:solidFill>
                <a:latin typeface="Century Gothic" pitchFamily="34" charset="0"/>
              </a:rPr>
              <a:t>anos   </a:t>
            </a:r>
            <a:r>
              <a:rPr lang="pt-BR" sz="2000" i="1" dirty="0" smtClean="0">
                <a:solidFill>
                  <a:srgbClr val="FFFFCC"/>
                </a:solidFill>
                <a:latin typeface="Century Gothic" pitchFamily="34" charset="0"/>
              </a:rPr>
              <a:t>         </a:t>
            </a:r>
            <a:r>
              <a:rPr lang="pt-BR" sz="2000" i="1" dirty="0">
                <a:solidFill>
                  <a:srgbClr val="FFFFCC"/>
                </a:solidFill>
                <a:latin typeface="Century Gothic" pitchFamily="34" charset="0"/>
              </a:rPr>
              <a:t>4,5 bilhões km    </a:t>
            </a:r>
            <a:r>
              <a:rPr lang="pt-BR" sz="2000" i="1" dirty="0" smtClean="0">
                <a:solidFill>
                  <a:srgbClr val="FFFFCC"/>
                </a:solidFill>
                <a:latin typeface="Century Gothic" pitchFamily="34" charset="0"/>
              </a:rPr>
              <a:t>367,5 dias</a:t>
            </a:r>
            <a:endParaRPr lang="pt-BR" sz="2000" i="1" dirty="0">
              <a:solidFill>
                <a:srgbClr val="FFFFCC"/>
              </a:solidFill>
              <a:latin typeface="Century Gothic" pitchFamily="34" charset="0"/>
            </a:endParaRPr>
          </a:p>
          <a:p>
            <a:pPr algn="l">
              <a:spcBef>
                <a:spcPct val="50000"/>
              </a:spcBef>
              <a:defRPr/>
            </a:pPr>
            <a:r>
              <a:rPr lang="pt-BR" sz="2200" i="1" dirty="0">
                <a:solidFill>
                  <a:srgbClr val="C00000"/>
                </a:solidFill>
                <a:latin typeface="Century Gothic" pitchFamily="34" charset="0"/>
              </a:rPr>
              <a:t/>
            </a:r>
            <a:br>
              <a:rPr lang="pt-BR" sz="2200" i="1" dirty="0">
                <a:solidFill>
                  <a:srgbClr val="C00000"/>
                </a:solidFill>
                <a:latin typeface="Century Gothic" pitchFamily="34" charset="0"/>
              </a:rPr>
            </a:br>
            <a:endParaRPr lang="pt-BR" sz="2200" i="1" dirty="0">
              <a:solidFill>
                <a:srgbClr val="C00000"/>
              </a:solidFill>
              <a:latin typeface="Century Gothic" pitchFamily="34" charset="0"/>
            </a:endParaRPr>
          </a:p>
        </p:txBody>
      </p:sp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163066" y="1615399"/>
            <a:ext cx="8839200" cy="400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pPr algn="l">
              <a:spcBef>
                <a:spcPct val="50000"/>
              </a:spcBef>
            </a:pPr>
            <a:r>
              <a:rPr lang="pt-BR" sz="1700" i="1" dirty="0">
                <a:solidFill>
                  <a:srgbClr val="FF5229"/>
                </a:solidFill>
                <a:latin typeface="Century Gothic" pitchFamily="34" charset="0"/>
              </a:rPr>
              <a:t> </a:t>
            </a:r>
            <a:r>
              <a:rPr lang="pt-BR" sz="2000" i="1" dirty="0">
                <a:solidFill>
                  <a:schemeClr val="bg1"/>
                </a:solidFill>
                <a:latin typeface="Century Gothic" pitchFamily="34" charset="0"/>
              </a:rPr>
              <a:t>Planeta </a:t>
            </a:r>
            <a:r>
              <a:rPr lang="pt-BR" sz="2000" i="1" dirty="0" smtClean="0">
                <a:solidFill>
                  <a:schemeClr val="bg1"/>
                </a:solidFill>
                <a:latin typeface="Century Gothic" pitchFamily="34" charset="0"/>
              </a:rPr>
              <a:t>        Rotação      </a:t>
            </a:r>
            <a:r>
              <a:rPr lang="pt-BR" sz="2000" i="1" dirty="0">
                <a:solidFill>
                  <a:schemeClr val="bg1"/>
                </a:solidFill>
                <a:latin typeface="Century Gothic" pitchFamily="34" charset="0"/>
              </a:rPr>
              <a:t>Translação        </a:t>
            </a:r>
            <a:r>
              <a:rPr lang="pt-BR" sz="2000" i="1" dirty="0" err="1">
                <a:solidFill>
                  <a:schemeClr val="bg1"/>
                </a:solidFill>
                <a:latin typeface="Century Gothic" pitchFamily="34" charset="0"/>
              </a:rPr>
              <a:t>Dist</a:t>
            </a:r>
            <a:r>
              <a:rPr lang="pt-BR" sz="2000" i="1" dirty="0">
                <a:solidFill>
                  <a:schemeClr val="bg1"/>
                </a:solidFill>
                <a:latin typeface="Century Gothic" pitchFamily="34" charset="0"/>
              </a:rPr>
              <a:t>. </a:t>
            </a:r>
            <a:r>
              <a:rPr lang="pt-BR" sz="2000" i="1" dirty="0" smtClean="0">
                <a:solidFill>
                  <a:schemeClr val="bg1"/>
                </a:solidFill>
                <a:latin typeface="Century Gothic" pitchFamily="34" charset="0"/>
              </a:rPr>
              <a:t>Média </a:t>
            </a:r>
            <a:r>
              <a:rPr lang="pt-BR" sz="2000" i="1" dirty="0">
                <a:solidFill>
                  <a:schemeClr val="bg1"/>
                </a:solidFill>
                <a:latin typeface="Century Gothic" pitchFamily="34" charset="0"/>
              </a:rPr>
              <a:t>Sol </a:t>
            </a:r>
            <a:r>
              <a:rPr lang="pt-BR" sz="2000" i="1" dirty="0" smtClean="0">
                <a:solidFill>
                  <a:schemeClr val="bg1"/>
                </a:solidFill>
                <a:latin typeface="Century Gothic" pitchFamily="34" charset="0"/>
              </a:rPr>
              <a:t>      P. </a:t>
            </a:r>
            <a:r>
              <a:rPr lang="pt-BR" sz="2000" i="1" dirty="0" err="1" smtClean="0">
                <a:solidFill>
                  <a:schemeClr val="bg1"/>
                </a:solidFill>
                <a:latin typeface="Century Gothic" pitchFamily="34" charset="0"/>
              </a:rPr>
              <a:t>Sinódico</a:t>
            </a:r>
            <a:endParaRPr lang="pt-BR" sz="2000" b="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9940" name="Rectangle 5"/>
          <p:cNvSpPr>
            <a:spLocks noGrp="1" noChangeArrowheads="1"/>
          </p:cNvSpPr>
          <p:nvPr>
            <p:ph type="title"/>
          </p:nvPr>
        </p:nvSpPr>
        <p:spPr>
          <a:xfrm>
            <a:off x="357188" y="332656"/>
            <a:ext cx="8229600" cy="928688"/>
          </a:xfrm>
        </p:spPr>
        <p:txBody>
          <a:bodyPr/>
          <a:lstStyle/>
          <a:p>
            <a:r>
              <a:rPr lang="pt-BR" sz="4000" dirty="0" smtClean="0">
                <a:solidFill>
                  <a:schemeClr val="bg1"/>
                </a:solidFill>
                <a:latin typeface="Century Gothic" pitchFamily="34" charset="0"/>
              </a:rPr>
              <a:t>Dados orbitais: planetas</a:t>
            </a: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 flipH="1">
            <a:off x="1547664" y="1993224"/>
            <a:ext cx="0" cy="3726631"/>
          </a:xfrm>
          <a:prstGeom prst="line">
            <a:avLst/>
          </a:prstGeom>
          <a:noFill/>
          <a:ln w="19050">
            <a:solidFill>
              <a:schemeClr val="accent2">
                <a:lumMod val="40000"/>
                <a:lumOff val="60000"/>
              </a:schemeClr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 flipV="1">
            <a:off x="216024" y="5719855"/>
            <a:ext cx="8532440" cy="24632"/>
          </a:xfrm>
          <a:prstGeom prst="line">
            <a:avLst/>
          </a:prstGeom>
          <a:noFill/>
          <a:ln w="19050">
            <a:solidFill>
              <a:schemeClr val="accent2">
                <a:lumMod val="40000"/>
                <a:lumOff val="60000"/>
              </a:schemeClr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 flipH="1">
            <a:off x="3117577" y="1993229"/>
            <a:ext cx="14263" cy="3790284"/>
          </a:xfrm>
          <a:prstGeom prst="line">
            <a:avLst/>
          </a:prstGeom>
          <a:noFill/>
          <a:ln w="19050">
            <a:solidFill>
              <a:schemeClr val="accent2">
                <a:lumMod val="40000"/>
                <a:lumOff val="60000"/>
              </a:schemeClr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 flipH="1">
            <a:off x="4860032" y="1975445"/>
            <a:ext cx="1" cy="3754499"/>
          </a:xfrm>
          <a:prstGeom prst="line">
            <a:avLst/>
          </a:prstGeom>
          <a:noFill/>
          <a:ln w="19050">
            <a:solidFill>
              <a:schemeClr val="accent2">
                <a:lumMod val="40000"/>
                <a:lumOff val="60000"/>
              </a:schemeClr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 flipH="1">
            <a:off x="7380312" y="1993228"/>
            <a:ext cx="0" cy="3742762"/>
          </a:xfrm>
          <a:prstGeom prst="line">
            <a:avLst/>
          </a:prstGeom>
          <a:noFill/>
          <a:ln w="19050">
            <a:solidFill>
              <a:schemeClr val="accent2">
                <a:lumMod val="40000"/>
                <a:lumOff val="60000"/>
              </a:schemeClr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>
            <a:off x="144016" y="1636037"/>
            <a:ext cx="8686800" cy="0"/>
          </a:xfrm>
          <a:prstGeom prst="line">
            <a:avLst/>
          </a:prstGeom>
          <a:noFill/>
          <a:ln w="19050">
            <a:solidFill>
              <a:schemeClr val="accent2">
                <a:lumMod val="40000"/>
                <a:lumOff val="60000"/>
              </a:schemeClr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12" name="Line 10"/>
          <p:cNvSpPr>
            <a:spLocks noChangeShapeType="1"/>
          </p:cNvSpPr>
          <p:nvPr/>
        </p:nvSpPr>
        <p:spPr bwMode="auto">
          <a:xfrm>
            <a:off x="144016" y="2018624"/>
            <a:ext cx="8686800" cy="0"/>
          </a:xfrm>
          <a:prstGeom prst="line">
            <a:avLst/>
          </a:prstGeom>
          <a:noFill/>
          <a:ln w="19050">
            <a:solidFill>
              <a:schemeClr val="accent2">
                <a:lumMod val="40000"/>
                <a:lumOff val="60000"/>
              </a:schemeClr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107504" y="6548790"/>
            <a:ext cx="653447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ct val="30000"/>
              </a:spcBef>
              <a:defRPr/>
            </a:pPr>
            <a:r>
              <a:rPr lang="pt-BR" sz="1200" b="0" dirty="0" smtClean="0">
                <a:solidFill>
                  <a:srgbClr val="FFC000"/>
                </a:solidFill>
                <a:latin typeface="Century Gothic" pitchFamily="34" charset="0"/>
              </a:rPr>
              <a:t>Fonte dos dados: Bond, Peter: </a:t>
            </a:r>
            <a:r>
              <a:rPr lang="pt-BR" sz="1200" b="0" dirty="0" err="1" smtClean="0">
                <a:solidFill>
                  <a:srgbClr val="FFC000"/>
                </a:solidFill>
                <a:latin typeface="Century Gothic" pitchFamily="34" charset="0"/>
              </a:rPr>
              <a:t>Exploring</a:t>
            </a:r>
            <a:r>
              <a:rPr lang="pt-BR" sz="1200" b="0" dirty="0" smtClean="0">
                <a:solidFill>
                  <a:srgbClr val="FFC000"/>
                </a:solidFill>
                <a:latin typeface="Century Gothic" pitchFamily="34" charset="0"/>
              </a:rPr>
              <a:t> </a:t>
            </a:r>
            <a:r>
              <a:rPr lang="pt-BR" sz="1200" b="0" dirty="0" err="1" smtClean="0">
                <a:solidFill>
                  <a:srgbClr val="FFC000"/>
                </a:solidFill>
                <a:latin typeface="Century Gothic" pitchFamily="34" charset="0"/>
              </a:rPr>
              <a:t>the</a:t>
            </a:r>
            <a:r>
              <a:rPr lang="pt-BR" sz="1200" b="0" dirty="0" smtClean="0">
                <a:solidFill>
                  <a:srgbClr val="FFC000"/>
                </a:solidFill>
                <a:latin typeface="Century Gothic" pitchFamily="34" charset="0"/>
              </a:rPr>
              <a:t> Solar System (2012)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163066" y="1615399"/>
            <a:ext cx="8839200" cy="400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pPr algn="l">
              <a:spcBef>
                <a:spcPct val="50000"/>
              </a:spcBef>
            </a:pPr>
            <a:r>
              <a:rPr lang="pt-BR" sz="1700" i="1" dirty="0">
                <a:solidFill>
                  <a:srgbClr val="FF5229"/>
                </a:solidFill>
                <a:latin typeface="Century Gothic" pitchFamily="34" charset="0"/>
              </a:rPr>
              <a:t> </a:t>
            </a:r>
            <a:r>
              <a:rPr lang="pt-BR" sz="2000" i="1" dirty="0" smtClean="0">
                <a:solidFill>
                  <a:schemeClr val="bg1"/>
                </a:solidFill>
                <a:latin typeface="Century Gothic" pitchFamily="34" charset="0"/>
              </a:rPr>
              <a:t>Pl. Anão       Rotação      </a:t>
            </a:r>
            <a:r>
              <a:rPr lang="pt-BR" sz="2000" i="1" dirty="0">
                <a:solidFill>
                  <a:schemeClr val="bg1"/>
                </a:solidFill>
                <a:latin typeface="Century Gothic" pitchFamily="34" charset="0"/>
              </a:rPr>
              <a:t>Translação        </a:t>
            </a:r>
            <a:r>
              <a:rPr lang="pt-BR" sz="2000" i="1" dirty="0" err="1">
                <a:solidFill>
                  <a:schemeClr val="bg1"/>
                </a:solidFill>
                <a:latin typeface="Century Gothic" pitchFamily="34" charset="0"/>
              </a:rPr>
              <a:t>Dist</a:t>
            </a:r>
            <a:r>
              <a:rPr lang="pt-BR" sz="2000" i="1" dirty="0">
                <a:solidFill>
                  <a:schemeClr val="bg1"/>
                </a:solidFill>
                <a:latin typeface="Century Gothic" pitchFamily="34" charset="0"/>
              </a:rPr>
              <a:t>. </a:t>
            </a:r>
            <a:r>
              <a:rPr lang="pt-BR" sz="2000" i="1" dirty="0" smtClean="0">
                <a:solidFill>
                  <a:schemeClr val="bg1"/>
                </a:solidFill>
                <a:latin typeface="Century Gothic" pitchFamily="34" charset="0"/>
              </a:rPr>
              <a:t>Média </a:t>
            </a:r>
            <a:r>
              <a:rPr lang="pt-BR" sz="2000" i="1" dirty="0">
                <a:solidFill>
                  <a:schemeClr val="bg1"/>
                </a:solidFill>
                <a:latin typeface="Century Gothic" pitchFamily="34" charset="0"/>
              </a:rPr>
              <a:t>Sol </a:t>
            </a:r>
            <a:r>
              <a:rPr lang="pt-BR" sz="2000" i="1" dirty="0" smtClean="0">
                <a:solidFill>
                  <a:schemeClr val="bg1"/>
                </a:solidFill>
                <a:latin typeface="Century Gothic" pitchFamily="34" charset="0"/>
              </a:rPr>
              <a:t>      P. </a:t>
            </a:r>
            <a:r>
              <a:rPr lang="pt-BR" sz="2000" i="1" dirty="0" err="1" smtClean="0">
                <a:solidFill>
                  <a:schemeClr val="bg1"/>
                </a:solidFill>
                <a:latin typeface="Century Gothic" pitchFamily="34" charset="0"/>
              </a:rPr>
              <a:t>Sinódico</a:t>
            </a:r>
            <a:endParaRPr lang="pt-BR" sz="2000" b="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9940" name="Rectangle 5"/>
          <p:cNvSpPr>
            <a:spLocks noGrp="1" noChangeArrowheads="1"/>
          </p:cNvSpPr>
          <p:nvPr>
            <p:ph type="title"/>
          </p:nvPr>
        </p:nvSpPr>
        <p:spPr>
          <a:xfrm>
            <a:off x="357188" y="332656"/>
            <a:ext cx="8229600" cy="928688"/>
          </a:xfrm>
        </p:spPr>
        <p:txBody>
          <a:bodyPr/>
          <a:lstStyle/>
          <a:p>
            <a:r>
              <a:rPr lang="pt-BR" sz="4000" dirty="0" smtClean="0">
                <a:solidFill>
                  <a:schemeClr val="bg1"/>
                </a:solidFill>
                <a:latin typeface="Century Gothic" pitchFamily="34" charset="0"/>
              </a:rPr>
              <a:t>Dados orbitais: planetas anões</a:t>
            </a: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1761565" y="2030506"/>
            <a:ext cx="6723" cy="2723029"/>
          </a:xfrm>
          <a:prstGeom prst="line">
            <a:avLst/>
          </a:prstGeom>
          <a:noFill/>
          <a:ln w="19050">
            <a:solidFill>
              <a:schemeClr val="accent2">
                <a:lumMod val="40000"/>
                <a:lumOff val="60000"/>
              </a:schemeClr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 flipV="1">
            <a:off x="216024" y="4725144"/>
            <a:ext cx="8532440" cy="24632"/>
          </a:xfrm>
          <a:prstGeom prst="line">
            <a:avLst/>
          </a:prstGeom>
          <a:noFill/>
          <a:ln w="19050">
            <a:solidFill>
              <a:schemeClr val="accent2">
                <a:lumMod val="40000"/>
                <a:lumOff val="60000"/>
              </a:schemeClr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>
            <a:off x="3262410" y="2023782"/>
            <a:ext cx="13446" cy="2729754"/>
          </a:xfrm>
          <a:prstGeom prst="line">
            <a:avLst/>
          </a:prstGeom>
          <a:noFill/>
          <a:ln w="19050">
            <a:solidFill>
              <a:schemeClr val="accent2">
                <a:lumMod val="40000"/>
                <a:lumOff val="60000"/>
              </a:schemeClr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 flipH="1">
            <a:off x="4996244" y="2017059"/>
            <a:ext cx="7804" cy="2708085"/>
          </a:xfrm>
          <a:prstGeom prst="line">
            <a:avLst/>
          </a:prstGeom>
          <a:noFill/>
          <a:ln w="19050">
            <a:solidFill>
              <a:schemeClr val="accent2">
                <a:lumMod val="40000"/>
                <a:lumOff val="60000"/>
              </a:schemeClr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 flipH="1">
            <a:off x="7380312" y="1993228"/>
            <a:ext cx="0" cy="2731916"/>
          </a:xfrm>
          <a:prstGeom prst="line">
            <a:avLst/>
          </a:prstGeom>
          <a:noFill/>
          <a:ln w="19050">
            <a:solidFill>
              <a:schemeClr val="accent2">
                <a:lumMod val="40000"/>
                <a:lumOff val="60000"/>
              </a:schemeClr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>
            <a:off x="144016" y="1636037"/>
            <a:ext cx="8686800" cy="0"/>
          </a:xfrm>
          <a:prstGeom prst="line">
            <a:avLst/>
          </a:prstGeom>
          <a:noFill/>
          <a:ln w="19050">
            <a:solidFill>
              <a:schemeClr val="accent2">
                <a:lumMod val="40000"/>
                <a:lumOff val="60000"/>
              </a:schemeClr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12" name="Line 10"/>
          <p:cNvSpPr>
            <a:spLocks noChangeShapeType="1"/>
          </p:cNvSpPr>
          <p:nvPr/>
        </p:nvSpPr>
        <p:spPr bwMode="auto">
          <a:xfrm>
            <a:off x="144016" y="2018624"/>
            <a:ext cx="8686800" cy="0"/>
          </a:xfrm>
          <a:prstGeom prst="line">
            <a:avLst/>
          </a:prstGeom>
          <a:noFill/>
          <a:ln w="19050">
            <a:solidFill>
              <a:schemeClr val="accent2">
                <a:lumMod val="40000"/>
                <a:lumOff val="60000"/>
              </a:schemeClr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107504" y="6548790"/>
            <a:ext cx="653447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ct val="30000"/>
              </a:spcBef>
              <a:defRPr/>
            </a:pPr>
            <a:r>
              <a:rPr lang="pt-BR" sz="1200" b="0" dirty="0" smtClean="0">
                <a:solidFill>
                  <a:srgbClr val="FFC000"/>
                </a:solidFill>
                <a:latin typeface="Century Gothic" pitchFamily="34" charset="0"/>
              </a:rPr>
              <a:t>Fonte dos dados: Bond, Peter: </a:t>
            </a:r>
            <a:r>
              <a:rPr lang="pt-BR" sz="1200" b="0" dirty="0" err="1" smtClean="0">
                <a:solidFill>
                  <a:srgbClr val="FFC000"/>
                </a:solidFill>
                <a:latin typeface="Century Gothic" pitchFamily="34" charset="0"/>
              </a:rPr>
              <a:t>Exploring</a:t>
            </a:r>
            <a:r>
              <a:rPr lang="pt-BR" sz="1200" b="0" dirty="0" smtClean="0">
                <a:solidFill>
                  <a:srgbClr val="FFC000"/>
                </a:solidFill>
                <a:latin typeface="Century Gothic" pitchFamily="34" charset="0"/>
              </a:rPr>
              <a:t> </a:t>
            </a:r>
            <a:r>
              <a:rPr lang="pt-BR" sz="1200" b="0" dirty="0" err="1" smtClean="0">
                <a:solidFill>
                  <a:srgbClr val="FFC000"/>
                </a:solidFill>
                <a:latin typeface="Century Gothic" pitchFamily="34" charset="0"/>
              </a:rPr>
              <a:t>the</a:t>
            </a:r>
            <a:r>
              <a:rPr lang="pt-BR" sz="1200" b="0" dirty="0" smtClean="0">
                <a:solidFill>
                  <a:srgbClr val="FFC000"/>
                </a:solidFill>
                <a:latin typeface="Century Gothic" pitchFamily="34" charset="0"/>
              </a:rPr>
              <a:t> Solar System (2012)</a:t>
            </a:r>
          </a:p>
        </p:txBody>
      </p:sp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182116" y="2231577"/>
            <a:ext cx="9070404" cy="2277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6" tIns="45718" rIns="91436" bIns="45718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pt-BR" sz="2000" i="1" dirty="0">
                <a:solidFill>
                  <a:srgbClr val="C00000"/>
                </a:solidFill>
                <a:latin typeface="Century Gothic" pitchFamily="34" charset="0"/>
              </a:rPr>
              <a:t/>
            </a:r>
            <a:br>
              <a:rPr lang="pt-BR" sz="2000" i="1" dirty="0">
                <a:solidFill>
                  <a:srgbClr val="C00000"/>
                </a:solidFill>
                <a:latin typeface="Century Gothic" pitchFamily="34" charset="0"/>
              </a:rPr>
            </a:br>
            <a:r>
              <a:rPr lang="pt-BR" sz="2000" i="1" dirty="0">
                <a:solidFill>
                  <a:srgbClr val="FF0000"/>
                </a:solidFill>
                <a:latin typeface="Century Gothic" pitchFamily="34" charset="0"/>
              </a:rPr>
              <a:t>Ceres       </a:t>
            </a:r>
            <a:r>
              <a:rPr lang="pt-BR" sz="2000" i="1" dirty="0" smtClean="0">
                <a:solidFill>
                  <a:srgbClr val="FF0000"/>
                </a:solidFill>
                <a:latin typeface="Century Gothic" pitchFamily="34" charset="0"/>
              </a:rPr>
              <a:t>     0,38 </a:t>
            </a:r>
            <a:r>
              <a:rPr lang="pt-BR" sz="2000" i="1" dirty="0">
                <a:solidFill>
                  <a:srgbClr val="FF0000"/>
                </a:solidFill>
                <a:latin typeface="Century Gothic" pitchFamily="34" charset="0"/>
              </a:rPr>
              <a:t>dias    </a:t>
            </a:r>
            <a:r>
              <a:rPr lang="pt-BR" sz="2000" i="1" dirty="0" smtClean="0">
                <a:solidFill>
                  <a:srgbClr val="FF0000"/>
                </a:solidFill>
                <a:latin typeface="Century Gothic" pitchFamily="34" charset="0"/>
              </a:rPr>
              <a:t>      </a:t>
            </a:r>
            <a:r>
              <a:rPr lang="pt-BR" sz="2000" i="1" dirty="0">
                <a:solidFill>
                  <a:srgbClr val="FF0000"/>
                </a:solidFill>
                <a:latin typeface="Century Gothic" pitchFamily="34" charset="0"/>
              </a:rPr>
              <a:t>4,6 anos       </a:t>
            </a:r>
            <a:r>
              <a:rPr lang="pt-BR" sz="2000" i="1" dirty="0" smtClean="0">
                <a:solidFill>
                  <a:srgbClr val="FF0000"/>
                </a:solidFill>
                <a:latin typeface="Century Gothic" pitchFamily="34" charset="0"/>
              </a:rPr>
              <a:t>   414 </a:t>
            </a:r>
            <a:r>
              <a:rPr lang="pt-BR" sz="2000" i="1" dirty="0">
                <a:solidFill>
                  <a:srgbClr val="FF0000"/>
                </a:solidFill>
                <a:latin typeface="Century Gothic" pitchFamily="34" charset="0"/>
              </a:rPr>
              <a:t>milhões </a:t>
            </a:r>
            <a:r>
              <a:rPr lang="pt-BR" sz="2000" i="1" dirty="0" smtClean="0">
                <a:solidFill>
                  <a:srgbClr val="FF0000"/>
                </a:solidFill>
                <a:latin typeface="Century Gothic" pitchFamily="34" charset="0"/>
              </a:rPr>
              <a:t>km       467 dias</a:t>
            </a:r>
          </a:p>
          <a:p>
            <a:pPr algn="l">
              <a:spcBef>
                <a:spcPts val="0"/>
              </a:spcBef>
              <a:defRPr/>
            </a:pPr>
            <a:r>
              <a:rPr lang="pt-BR" sz="2000" i="1" dirty="0" smtClean="0">
                <a:solidFill>
                  <a:srgbClr val="FF0000"/>
                </a:solidFill>
                <a:latin typeface="Century Gothic" pitchFamily="34" charset="0"/>
              </a:rPr>
              <a:t>Plutão           6,38 </a:t>
            </a:r>
            <a:r>
              <a:rPr lang="pt-BR" sz="2000" i="1" dirty="0">
                <a:solidFill>
                  <a:srgbClr val="FF0000"/>
                </a:solidFill>
                <a:latin typeface="Century Gothic" pitchFamily="34" charset="0"/>
              </a:rPr>
              <a:t>dias </a:t>
            </a:r>
            <a:r>
              <a:rPr lang="pt-BR" sz="2000" i="1" dirty="0" smtClean="0">
                <a:solidFill>
                  <a:srgbClr val="FF0000"/>
                </a:solidFill>
                <a:latin typeface="Century Gothic" pitchFamily="34" charset="0"/>
              </a:rPr>
              <a:t>        </a:t>
            </a:r>
            <a:r>
              <a:rPr lang="pt-BR" sz="2000" i="1" dirty="0">
                <a:solidFill>
                  <a:srgbClr val="FF0000"/>
                </a:solidFill>
                <a:latin typeface="Century Gothic" pitchFamily="34" charset="0"/>
              </a:rPr>
              <a:t>248 anos   </a:t>
            </a:r>
            <a:r>
              <a:rPr lang="pt-BR" sz="2000" i="1" dirty="0" smtClean="0">
                <a:solidFill>
                  <a:srgbClr val="FF0000"/>
                </a:solidFill>
                <a:latin typeface="Century Gothic" pitchFamily="34" charset="0"/>
              </a:rPr>
              <a:t>         </a:t>
            </a:r>
            <a:r>
              <a:rPr lang="pt-BR" sz="2000" i="1" dirty="0">
                <a:solidFill>
                  <a:srgbClr val="FF0000"/>
                </a:solidFill>
                <a:latin typeface="Century Gothic" pitchFamily="34" charset="0"/>
              </a:rPr>
              <a:t>5,9 bilhões </a:t>
            </a:r>
            <a:r>
              <a:rPr lang="pt-BR" sz="2000" i="1" dirty="0" smtClean="0">
                <a:solidFill>
                  <a:srgbClr val="FF0000"/>
                </a:solidFill>
                <a:latin typeface="Century Gothic" pitchFamily="34" charset="0"/>
              </a:rPr>
              <a:t>km        1 ano</a:t>
            </a:r>
          </a:p>
          <a:p>
            <a:pPr algn="l">
              <a:spcBef>
                <a:spcPts val="0"/>
              </a:spcBef>
              <a:defRPr/>
            </a:pPr>
            <a:r>
              <a:rPr lang="pt-BR" sz="2000" i="1" dirty="0" err="1" smtClean="0">
                <a:solidFill>
                  <a:srgbClr val="FF0000"/>
                </a:solidFill>
                <a:latin typeface="Century Gothic" pitchFamily="34" charset="0"/>
              </a:rPr>
              <a:t>Haumea</a:t>
            </a:r>
            <a:r>
              <a:rPr lang="pt-BR" sz="2000" i="1" dirty="0" smtClean="0">
                <a:solidFill>
                  <a:srgbClr val="FF0000"/>
                </a:solidFill>
                <a:latin typeface="Century Gothic" pitchFamily="34" charset="0"/>
              </a:rPr>
              <a:t>       0,16 dias         285 anos            6,5 bilhões km        1 ano</a:t>
            </a:r>
          </a:p>
          <a:p>
            <a:pPr algn="l">
              <a:spcBef>
                <a:spcPts val="0"/>
              </a:spcBef>
              <a:defRPr/>
            </a:pPr>
            <a:r>
              <a:rPr lang="pt-BR" sz="2000" i="1" dirty="0" err="1" smtClean="0">
                <a:solidFill>
                  <a:srgbClr val="FF0000"/>
                </a:solidFill>
                <a:latin typeface="Century Gothic" pitchFamily="34" charset="0"/>
              </a:rPr>
              <a:t>Makemake</a:t>
            </a:r>
            <a:r>
              <a:rPr lang="pt-BR" sz="2000" i="1" dirty="0" smtClean="0">
                <a:solidFill>
                  <a:srgbClr val="FF0000"/>
                </a:solidFill>
                <a:latin typeface="Century Gothic" pitchFamily="34" charset="0"/>
              </a:rPr>
              <a:t>   0,32 dias        310 anos            6,9 bilhões km       1 ano</a:t>
            </a:r>
            <a:r>
              <a:rPr lang="pt-BR" sz="2000" i="1" dirty="0">
                <a:solidFill>
                  <a:srgbClr val="FF0000"/>
                </a:solidFill>
                <a:latin typeface="Century Gothic" pitchFamily="34" charset="0"/>
              </a:rPr>
              <a:t/>
            </a:r>
            <a:br>
              <a:rPr lang="pt-BR" sz="2000" i="1" dirty="0">
                <a:solidFill>
                  <a:srgbClr val="FF0000"/>
                </a:solidFill>
                <a:latin typeface="Century Gothic" pitchFamily="34" charset="0"/>
              </a:rPr>
            </a:br>
            <a:r>
              <a:rPr lang="pt-BR" sz="2000" i="1" dirty="0" err="1">
                <a:solidFill>
                  <a:srgbClr val="FF0000"/>
                </a:solidFill>
                <a:latin typeface="Century Gothic" pitchFamily="34" charset="0"/>
              </a:rPr>
              <a:t>Eris</a:t>
            </a:r>
            <a:r>
              <a:rPr lang="pt-BR" sz="2000" i="1" dirty="0">
                <a:solidFill>
                  <a:srgbClr val="FF0000"/>
                </a:solidFill>
                <a:latin typeface="Century Gothic" pitchFamily="34" charset="0"/>
              </a:rPr>
              <a:t>        </a:t>
            </a:r>
            <a:r>
              <a:rPr lang="pt-BR" sz="2000" i="1" dirty="0" smtClean="0">
                <a:solidFill>
                  <a:srgbClr val="FF0000"/>
                </a:solidFill>
                <a:latin typeface="Century Gothic" pitchFamily="34" charset="0"/>
              </a:rPr>
              <a:t>         0,16 dias        558 </a:t>
            </a:r>
            <a:r>
              <a:rPr lang="pt-BR" sz="2000" i="1" dirty="0">
                <a:solidFill>
                  <a:srgbClr val="FF0000"/>
                </a:solidFill>
                <a:latin typeface="Century Gothic" pitchFamily="34" charset="0"/>
              </a:rPr>
              <a:t>anos    </a:t>
            </a:r>
            <a:r>
              <a:rPr lang="pt-BR" sz="2000" i="1" dirty="0" smtClean="0">
                <a:solidFill>
                  <a:srgbClr val="FF0000"/>
                </a:solidFill>
                <a:latin typeface="Century Gothic" pitchFamily="34" charset="0"/>
              </a:rPr>
              <a:t>      10,1 </a:t>
            </a:r>
            <a:r>
              <a:rPr lang="pt-BR" sz="2000" i="1" dirty="0">
                <a:solidFill>
                  <a:srgbClr val="FF0000"/>
                </a:solidFill>
                <a:latin typeface="Century Gothic" pitchFamily="34" charset="0"/>
              </a:rPr>
              <a:t>bilhões km   </a:t>
            </a:r>
            <a:r>
              <a:rPr lang="pt-BR" sz="2000" i="1" dirty="0" smtClean="0">
                <a:solidFill>
                  <a:srgbClr val="FF0000"/>
                </a:solidFill>
                <a:latin typeface="Century Gothic" pitchFamily="34" charset="0"/>
              </a:rPr>
              <a:t>     1 ano    </a:t>
            </a:r>
            <a:r>
              <a:rPr lang="pt-BR" sz="2200" i="1" dirty="0">
                <a:solidFill>
                  <a:srgbClr val="C00000"/>
                </a:solidFill>
                <a:latin typeface="Century Gothic" pitchFamily="34" charset="0"/>
              </a:rPr>
              <a:t/>
            </a:r>
            <a:br>
              <a:rPr lang="pt-BR" sz="2200" i="1" dirty="0">
                <a:solidFill>
                  <a:srgbClr val="C00000"/>
                </a:solidFill>
                <a:latin typeface="Century Gothic" pitchFamily="34" charset="0"/>
              </a:rPr>
            </a:br>
            <a:endParaRPr lang="pt-BR" sz="2200" i="1" dirty="0">
              <a:solidFill>
                <a:srgbClr val="C0000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discovermagazine.com/%7E/media/import/images/5/8/0/outer-illu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02640"/>
            <a:ext cx="9144000" cy="6055360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116632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Estrutura do Sistema Solar</a:t>
            </a:r>
            <a:endParaRPr lang="pt-BR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0" name="Text Box 28"/>
          <p:cNvSpPr txBox="1">
            <a:spLocks noChangeArrowheads="1"/>
          </p:cNvSpPr>
          <p:nvPr/>
        </p:nvSpPr>
        <p:spPr bwMode="auto">
          <a:xfrm>
            <a:off x="539552" y="3501008"/>
            <a:ext cx="2071688" cy="70788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  <p:txBody>
          <a:bodyPr>
            <a:spAutoFit/>
          </a:bodyPr>
          <a:lstStyle/>
          <a:p>
            <a:r>
              <a:rPr lang="pt-BR" sz="2000" b="0" dirty="0">
                <a:solidFill>
                  <a:schemeClr val="bg1"/>
                </a:solidFill>
                <a:latin typeface="Century Gothic" pitchFamily="34" charset="0"/>
              </a:rPr>
              <a:t>Cinturão de </a:t>
            </a:r>
            <a:r>
              <a:rPr lang="pt-BR" sz="2000" b="0" dirty="0" smtClean="0">
                <a:solidFill>
                  <a:schemeClr val="bg1"/>
                </a:solidFill>
                <a:latin typeface="Century Gothic" pitchFamily="34" charset="0"/>
              </a:rPr>
              <a:t>asteroides</a:t>
            </a:r>
            <a:endParaRPr lang="pt-BR" sz="2000" b="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1" name="Text Box 29"/>
          <p:cNvSpPr txBox="1">
            <a:spLocks noChangeArrowheads="1"/>
          </p:cNvSpPr>
          <p:nvPr/>
        </p:nvSpPr>
        <p:spPr bwMode="auto">
          <a:xfrm>
            <a:off x="5796136" y="3789040"/>
            <a:ext cx="2432248" cy="70788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  <p:txBody>
          <a:bodyPr wrap="square">
            <a:spAutoFit/>
          </a:bodyPr>
          <a:lstStyle/>
          <a:p>
            <a:r>
              <a:rPr lang="pt-BR" sz="2000" b="0" dirty="0">
                <a:solidFill>
                  <a:schemeClr val="bg1"/>
                </a:solidFill>
                <a:latin typeface="Century Gothic" pitchFamily="34" charset="0"/>
              </a:rPr>
              <a:t>Cinturão de </a:t>
            </a:r>
            <a:r>
              <a:rPr lang="pt-BR" sz="2000" b="0" dirty="0" err="1" smtClean="0">
                <a:solidFill>
                  <a:schemeClr val="bg1"/>
                </a:solidFill>
                <a:latin typeface="Century Gothic" pitchFamily="34" charset="0"/>
              </a:rPr>
              <a:t>Edgeworth-Kuiper</a:t>
            </a:r>
            <a:endParaRPr lang="pt-BR" sz="2000" b="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2" name="Text Box 28"/>
          <p:cNvSpPr txBox="1">
            <a:spLocks noChangeArrowheads="1"/>
          </p:cNvSpPr>
          <p:nvPr/>
        </p:nvSpPr>
        <p:spPr bwMode="auto">
          <a:xfrm>
            <a:off x="6732240" y="5795972"/>
            <a:ext cx="1979712" cy="70788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  <p:txBody>
          <a:bodyPr wrap="square">
            <a:spAutoFit/>
          </a:bodyPr>
          <a:lstStyle/>
          <a:p>
            <a:r>
              <a:rPr lang="pt-BR" sz="2000" b="0" dirty="0">
                <a:solidFill>
                  <a:schemeClr val="bg1"/>
                </a:solidFill>
                <a:latin typeface="Century Gothic" pitchFamily="34" charset="0"/>
              </a:rPr>
              <a:t>Nuvem de </a:t>
            </a:r>
            <a:r>
              <a:rPr lang="pt-BR" sz="2000" b="0" dirty="0" err="1">
                <a:solidFill>
                  <a:schemeClr val="bg1"/>
                </a:solidFill>
                <a:latin typeface="Century Gothic" pitchFamily="34" charset="0"/>
              </a:rPr>
              <a:t>Oort</a:t>
            </a:r>
            <a:endParaRPr lang="pt-BR" sz="2000" b="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cxnSp>
        <p:nvCxnSpPr>
          <p:cNvPr id="13" name="Conector de seta reta 33"/>
          <p:cNvCxnSpPr>
            <a:cxnSpLocks noChangeShapeType="1"/>
          </p:cNvCxnSpPr>
          <p:nvPr/>
        </p:nvCxnSpPr>
        <p:spPr bwMode="auto">
          <a:xfrm flipH="1" flipV="1">
            <a:off x="5220072" y="3645024"/>
            <a:ext cx="936104" cy="288032"/>
          </a:xfrm>
          <a:prstGeom prst="straightConnector1">
            <a:avLst/>
          </a:prstGeom>
          <a:noFill/>
          <a:ln w="25400" algn="ctr">
            <a:solidFill>
              <a:schemeClr val="bg1"/>
            </a:solidFill>
            <a:round/>
            <a:headEnd type="none" w="sm" len="sm"/>
            <a:tailEnd type="arrow" w="med" len="med"/>
          </a:ln>
        </p:spPr>
      </p:cxnSp>
      <p:cxnSp>
        <p:nvCxnSpPr>
          <p:cNvPr id="14" name="Conector de seta reta 34"/>
          <p:cNvCxnSpPr>
            <a:cxnSpLocks noChangeShapeType="1"/>
          </p:cNvCxnSpPr>
          <p:nvPr/>
        </p:nvCxnSpPr>
        <p:spPr bwMode="auto">
          <a:xfrm flipH="1">
            <a:off x="1403648" y="4215383"/>
            <a:ext cx="64593" cy="941809"/>
          </a:xfrm>
          <a:prstGeom prst="straightConnector1">
            <a:avLst/>
          </a:prstGeom>
          <a:noFill/>
          <a:ln w="25400" algn="ctr">
            <a:solidFill>
              <a:schemeClr val="bg1"/>
            </a:solidFill>
            <a:round/>
            <a:headEnd type="none" w="sm" len="sm"/>
            <a:tailEnd type="arrow" w="med" len="med"/>
          </a:ln>
        </p:spPr>
      </p:cxnSp>
      <p:sp>
        <p:nvSpPr>
          <p:cNvPr id="19" name="Text Box 28"/>
          <p:cNvSpPr txBox="1">
            <a:spLocks noChangeArrowheads="1"/>
          </p:cNvSpPr>
          <p:nvPr/>
        </p:nvSpPr>
        <p:spPr bwMode="auto">
          <a:xfrm>
            <a:off x="432048" y="1303600"/>
            <a:ext cx="8711952" cy="52322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  <p:txBody>
          <a:bodyPr wrap="square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pt-BR" sz="2800" b="0" dirty="0" smtClean="0">
                <a:solidFill>
                  <a:srgbClr val="FFC000"/>
                </a:solidFill>
                <a:latin typeface="Century Gothic" pitchFamily="34" charset="0"/>
              </a:rPr>
              <a:t> NO: entre 30 mil e 100 mil UA</a:t>
            </a:r>
            <a:endParaRPr lang="pt-BR" sz="2800" b="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15" name="Text Box 141"/>
          <p:cNvSpPr txBox="1">
            <a:spLocks noChangeArrowheads="1"/>
          </p:cNvSpPr>
          <p:nvPr/>
        </p:nvSpPr>
        <p:spPr bwMode="auto">
          <a:xfrm>
            <a:off x="0" y="6542335"/>
            <a:ext cx="9144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rgbClr val="FFC000"/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rgbClr val="FFC000"/>
                </a:solidFill>
                <a:latin typeface="Century Gothic" pitchFamily="34" charset="0"/>
              </a:rPr>
              <a:t>: http://discovermagazine.com/2004/nov/cover#.UjtJr3-O74w</a:t>
            </a:r>
            <a:endParaRPr lang="pt-BR" sz="120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16" name="Text Box 28"/>
          <p:cNvSpPr txBox="1">
            <a:spLocks noChangeArrowheads="1"/>
          </p:cNvSpPr>
          <p:nvPr/>
        </p:nvSpPr>
        <p:spPr bwMode="auto">
          <a:xfrm>
            <a:off x="467544" y="2564904"/>
            <a:ext cx="8711952" cy="52322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  <p:txBody>
          <a:bodyPr wrap="square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pt-BR" sz="2800" b="0" dirty="0" smtClean="0">
                <a:solidFill>
                  <a:srgbClr val="FFC000"/>
                </a:solidFill>
                <a:latin typeface="Century Gothic" pitchFamily="34" charset="0"/>
              </a:rPr>
              <a:t> CA: entre 1,5 e 5 UA</a:t>
            </a:r>
          </a:p>
        </p:txBody>
      </p:sp>
      <p:sp>
        <p:nvSpPr>
          <p:cNvPr id="17" name="Text Box 28"/>
          <p:cNvSpPr txBox="1">
            <a:spLocks noChangeArrowheads="1"/>
          </p:cNvSpPr>
          <p:nvPr/>
        </p:nvSpPr>
        <p:spPr bwMode="auto">
          <a:xfrm>
            <a:off x="432048" y="1916832"/>
            <a:ext cx="8711952" cy="52322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  <p:txBody>
          <a:bodyPr wrap="square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pt-BR" sz="2800" b="0" dirty="0" smtClean="0">
                <a:solidFill>
                  <a:srgbClr val="FFC000"/>
                </a:solidFill>
                <a:latin typeface="Century Gothic" pitchFamily="34" charset="0"/>
              </a:rPr>
              <a:t> CE-K: entre 30 e 50 UA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9" grpId="0" build="allAtOnce"/>
      <p:bldP spid="15" grpId="0"/>
      <p:bldP spid="16" grpId="0" build="allAtOnce"/>
      <p:bldP spid="17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ítulo 3"/>
          <p:cNvSpPr>
            <a:spLocks noGrp="1"/>
          </p:cNvSpPr>
          <p:nvPr>
            <p:ph type="title"/>
          </p:nvPr>
        </p:nvSpPr>
        <p:spPr>
          <a:xfrm>
            <a:off x="714375" y="2643188"/>
            <a:ext cx="7772400" cy="1714500"/>
          </a:xfrm>
        </p:spPr>
        <p:txBody>
          <a:bodyPr/>
          <a:lstStyle/>
          <a:p>
            <a:r>
              <a:rPr lang="pt-BR" b="0" dirty="0" smtClean="0">
                <a:solidFill>
                  <a:srgbClr val="FFC000"/>
                </a:solidFill>
                <a:latin typeface="Century Gothic" pitchFamily="34" charset="0"/>
              </a:rPr>
              <a:t>Formação</a:t>
            </a:r>
            <a:endParaRPr lang="pt-BR" dirty="0" smtClean="0">
              <a:solidFill>
                <a:srgbClr val="FFC00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23528" y="1052736"/>
            <a:ext cx="8280920" cy="5472608"/>
          </a:xfrm>
        </p:spPr>
        <p:txBody>
          <a:bodyPr>
            <a:noAutofit/>
          </a:bodyPr>
          <a:lstStyle/>
          <a:p>
            <a:pPr algn="just">
              <a:buClr>
                <a:srgbClr val="FFC000"/>
              </a:buClr>
              <a:buFont typeface="Wingdings" pitchFamily="2" charset="2"/>
              <a:buChar char="v"/>
            </a:pPr>
            <a:r>
              <a:rPr lang="pt-BR" b="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 </a:t>
            </a:r>
            <a:r>
              <a:rPr lang="pt-BR" b="0" dirty="0" smtClean="0">
                <a:solidFill>
                  <a:srgbClr val="FFC000"/>
                </a:solidFill>
                <a:latin typeface="Century Gothic" pitchFamily="34" charset="0"/>
              </a:rPr>
              <a:t>há 4,6 bilhões de anos</a:t>
            </a:r>
          </a:p>
          <a:p>
            <a:pPr algn="just">
              <a:buClr>
                <a:srgbClr val="FFC000"/>
              </a:buClr>
              <a:buFont typeface="Wingdings" pitchFamily="2" charset="2"/>
              <a:buChar char="v"/>
            </a:pPr>
            <a:endParaRPr lang="pt-BR" b="0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 marL="533400" indent="-533400" algn="just">
              <a:buClr>
                <a:srgbClr val="FFC000"/>
              </a:buClr>
              <a:buFont typeface="Wingdings" pitchFamily="2" charset="2"/>
              <a:buChar char="v"/>
            </a:pPr>
            <a:r>
              <a:rPr lang="pt-BR" b="0" dirty="0" smtClean="0">
                <a:solidFill>
                  <a:srgbClr val="FFC000"/>
                </a:solidFill>
                <a:latin typeface="Century Gothic" pitchFamily="34" charset="0"/>
              </a:rPr>
              <a:t>colapso de nuvem de gás e poeira </a:t>
            </a:r>
          </a:p>
          <a:p>
            <a:pPr marL="533400" indent="-533400" algn="just">
              <a:buClr>
                <a:srgbClr val="FFC000"/>
              </a:buClr>
              <a:buFont typeface="Wingdings" pitchFamily="2" charset="2"/>
              <a:buChar char="v"/>
            </a:pPr>
            <a:endParaRPr lang="pt-BR" b="0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 marL="533400" indent="-533400" algn="just">
              <a:buClr>
                <a:srgbClr val="FFC000"/>
              </a:buClr>
              <a:buFont typeface="Wingdings" pitchFamily="2" charset="2"/>
              <a:buChar char="v"/>
            </a:pPr>
            <a:r>
              <a:rPr lang="pt-BR" b="0" dirty="0" smtClean="0">
                <a:solidFill>
                  <a:srgbClr val="FFC000"/>
                </a:solidFill>
                <a:latin typeface="Century Gothic" pitchFamily="34" charset="0"/>
              </a:rPr>
              <a:t>formação conjunta de vários </a:t>
            </a:r>
            <a:r>
              <a:rPr lang="pt-BR" b="0" dirty="0" err="1" smtClean="0">
                <a:solidFill>
                  <a:srgbClr val="FFC000"/>
                </a:solidFill>
                <a:latin typeface="Century Gothic" pitchFamily="34" charset="0"/>
              </a:rPr>
              <a:t>SP’s</a:t>
            </a:r>
            <a:r>
              <a:rPr lang="pt-BR" b="0" dirty="0" smtClean="0">
                <a:solidFill>
                  <a:srgbClr val="FFC000"/>
                </a:solidFill>
                <a:latin typeface="Century Gothic" pitchFamily="34" charset="0"/>
              </a:rPr>
              <a:t>(?)</a:t>
            </a:r>
          </a:p>
          <a:p>
            <a:pPr marL="533400" indent="-533400" algn="just">
              <a:buClr>
                <a:srgbClr val="FFC000"/>
              </a:buClr>
              <a:buFont typeface="Wingdings" pitchFamily="2" charset="2"/>
              <a:buChar char="v"/>
            </a:pPr>
            <a:endParaRPr lang="pt-BR" b="0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 marL="533400" indent="-533400" algn="just">
              <a:buClr>
                <a:srgbClr val="FFC000"/>
              </a:buClr>
              <a:buFont typeface="Wingdings" pitchFamily="2" charset="2"/>
              <a:buChar char="v"/>
            </a:pPr>
            <a:r>
              <a:rPr lang="pt-BR" b="0" dirty="0" smtClean="0">
                <a:solidFill>
                  <a:srgbClr val="FFC000"/>
                </a:solidFill>
                <a:latin typeface="Century Gothic" pitchFamily="34" charset="0"/>
              </a:rPr>
              <a:t>rotação aumenta com o colapso: disco</a:t>
            </a:r>
          </a:p>
          <a:p>
            <a:pPr algn="l">
              <a:buClr>
                <a:schemeClr val="accent2">
                  <a:lumMod val="75000"/>
                </a:schemeClr>
              </a:buClr>
              <a:buFont typeface="Wingdings" pitchFamily="2" charset="2"/>
              <a:buChar char="v"/>
            </a:pPr>
            <a:endParaRPr lang="pt-BR" b="0" dirty="0">
              <a:solidFill>
                <a:schemeClr val="accent2">
                  <a:lumMod val="75000"/>
                </a:schemeClr>
              </a:solidFill>
              <a:effectLst>
                <a:outerShdw blurRad="50800" dist="38100" dir="13500000" algn="br" rotWithShape="0">
                  <a:schemeClr val="tx1">
                    <a:alpha val="62000"/>
                  </a:schemeClr>
                </a:outerShdw>
              </a:effectLst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 descr="C:\Users\ANDRE\Documents\OBSERVATÓRIO\ATIVIDADES\Sessões Astronomia\Arquivados_SA\SAs-Regis\formacao_sistema_sola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443" y="0"/>
            <a:ext cx="8705045" cy="6858000"/>
          </a:xfrm>
          <a:prstGeom prst="rect">
            <a:avLst/>
          </a:prstGeom>
          <a:noFill/>
        </p:spPr>
      </p:pic>
      <p:sp>
        <p:nvSpPr>
          <p:cNvPr id="3" name="Retângulo 2"/>
          <p:cNvSpPr/>
          <p:nvPr/>
        </p:nvSpPr>
        <p:spPr>
          <a:xfrm>
            <a:off x="3762672" y="55657"/>
            <a:ext cx="548984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 smtClean="0">
                <a:solidFill>
                  <a:srgbClr val="FFC000"/>
                </a:solidFill>
                <a:latin typeface="Century Gothic" pitchFamily="34" charset="0"/>
              </a:rPr>
              <a:t>Crédito da imagem: Mark </a:t>
            </a:r>
            <a:r>
              <a:rPr lang="pt-BR" sz="1200" dirty="0" err="1" smtClean="0">
                <a:solidFill>
                  <a:srgbClr val="FFC000"/>
                </a:solidFill>
                <a:latin typeface="Century Gothic" pitchFamily="34" charset="0"/>
              </a:rPr>
              <a:t>Garlick</a:t>
            </a:r>
            <a:r>
              <a:rPr lang="pt-BR" sz="1200" dirty="0" smtClean="0">
                <a:solidFill>
                  <a:srgbClr val="FFC000"/>
                </a:solidFill>
                <a:latin typeface="Century Gothic" pitchFamily="34" charset="0"/>
              </a:rPr>
              <a:t>/</a:t>
            </a:r>
            <a:r>
              <a:rPr lang="pt-BR" sz="1200" dirty="0" err="1" smtClean="0">
                <a:solidFill>
                  <a:srgbClr val="FFC000"/>
                </a:solidFill>
                <a:latin typeface="Century Gothic" pitchFamily="34" charset="0"/>
              </a:rPr>
              <a:t>Sciencephoto</a:t>
            </a:r>
            <a:r>
              <a:rPr lang="pt-BR" sz="1200" dirty="0" smtClean="0">
                <a:solidFill>
                  <a:srgbClr val="FFC000"/>
                </a:solidFill>
                <a:latin typeface="Century Gothic" pitchFamily="34" charset="0"/>
              </a:rPr>
              <a:t> </a:t>
            </a:r>
            <a:r>
              <a:rPr lang="pt-BR" sz="1200" dirty="0" err="1" smtClean="0">
                <a:solidFill>
                  <a:srgbClr val="FFC000"/>
                </a:solidFill>
                <a:latin typeface="Century Gothic" pitchFamily="34" charset="0"/>
              </a:rPr>
              <a:t>Library</a:t>
            </a:r>
            <a:endParaRPr lang="pt-BR" sz="1200" dirty="0">
              <a:solidFill>
                <a:srgbClr val="FFC00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51520" y="1196752"/>
            <a:ext cx="8640960" cy="4896544"/>
          </a:xfrm>
        </p:spPr>
        <p:txBody>
          <a:bodyPr>
            <a:normAutofit/>
          </a:bodyPr>
          <a:lstStyle/>
          <a:p>
            <a:pPr algn="l">
              <a:buClr>
                <a:srgbClr val="FFC000"/>
              </a:buClr>
              <a:buFont typeface="Wingdings" pitchFamily="2" charset="2"/>
              <a:buChar char="v"/>
            </a:pPr>
            <a:r>
              <a:rPr lang="pt-BR" sz="4500" b="0" dirty="0" smtClean="0">
                <a:solidFill>
                  <a:srgbClr val="FFC000"/>
                </a:solidFill>
                <a:latin typeface="Century Gothic" pitchFamily="34" charset="0"/>
              </a:rPr>
              <a:t> período de muitas colisões, </a:t>
            </a:r>
          </a:p>
          <a:p>
            <a:pPr algn="l">
              <a:buClr>
                <a:srgbClr val="FFC000"/>
              </a:buClr>
              <a:buFont typeface="Wingdings" pitchFamily="2" charset="2"/>
              <a:buChar char="v"/>
            </a:pPr>
            <a:endParaRPr lang="pt-BR" sz="4500" b="0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 algn="l">
              <a:buClr>
                <a:srgbClr val="FFC000"/>
              </a:buClr>
              <a:buFont typeface="Wingdings" pitchFamily="2" charset="2"/>
              <a:buChar char="v"/>
            </a:pPr>
            <a:r>
              <a:rPr lang="pt-BR" sz="4500" b="0" dirty="0" smtClean="0">
                <a:solidFill>
                  <a:srgbClr val="FFC000"/>
                </a:solidFill>
                <a:latin typeface="Century Gothic" pitchFamily="34" charset="0"/>
              </a:rPr>
              <a:t> explicação para um dos grandes mistérios da Astronomia...</a:t>
            </a:r>
            <a:endParaRPr lang="pt-BR" dirty="0">
              <a:solidFill>
                <a:schemeClr val="accent2">
                  <a:lumMod val="75000"/>
                </a:schemeClr>
              </a:solidFill>
              <a:effectLst>
                <a:outerShdw blurRad="50800" dist="38100" dir="13500000" algn="br" rotWithShape="0">
                  <a:schemeClr val="tx1">
                    <a:alpha val="62000"/>
                  </a:schemeClr>
                </a:outerShdw>
              </a:effectLst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1748640" y="1124744"/>
            <a:ext cx="546976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400" dirty="0" smtClean="0">
                <a:solidFill>
                  <a:schemeClr val="bg1"/>
                </a:solidFill>
                <a:latin typeface="Century Gothic" pitchFamily="34" charset="0"/>
              </a:rPr>
              <a:t>A formação da Lua</a:t>
            </a:r>
            <a:endParaRPr lang="pt-BR" sz="4400" dirty="0">
              <a:solidFill>
                <a:schemeClr val="bg1"/>
              </a:solidFill>
            </a:endParaRPr>
          </a:p>
        </p:txBody>
      </p:sp>
      <p:pic>
        <p:nvPicPr>
          <p:cNvPr id="1026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2564904"/>
            <a:ext cx="2510820" cy="2520000"/>
          </a:xfrm>
          <a:prstGeom prst="rect">
            <a:avLst/>
          </a:prstGeom>
          <a:noFill/>
          <a:ln w="31750">
            <a:solidFill>
              <a:srgbClr val="FFC000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600" b="1" i="0" u="none" strike="noStrike" cap="none" normalizeH="0" baseline="0" smtClean="0">
            <a:ln>
              <a:noFill/>
            </a:ln>
            <a:solidFill>
              <a:srgbClr val="FF00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600" b="1" i="0" u="none" strike="noStrike" cap="none" normalizeH="0" baseline="0" smtClean="0">
            <a:ln>
              <a:noFill/>
            </a:ln>
            <a:solidFill>
              <a:srgbClr val="FF00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C:\MSOffice\Templates\Blank Presentation.pot</Template>
  <TotalTime>7807</TotalTime>
  <Words>1058</Words>
  <Application>Microsoft Office PowerPoint</Application>
  <PresentationFormat>Apresentação na tela (4:3)</PresentationFormat>
  <Paragraphs>362</Paragraphs>
  <Slides>31</Slides>
  <Notes>19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31</vt:i4>
      </vt:variant>
    </vt:vector>
  </HeadingPairs>
  <TitlesOfParts>
    <vt:vector size="32" baseType="lpstr">
      <vt:lpstr>Blank Presentation</vt:lpstr>
      <vt:lpstr>Slide 1</vt:lpstr>
      <vt:lpstr>Estrutura </vt:lpstr>
      <vt:lpstr>Sistema Solar (próximo ao Sol)</vt:lpstr>
      <vt:lpstr>Estrutura do Sistema Solar</vt:lpstr>
      <vt:lpstr>Formação</vt:lpstr>
      <vt:lpstr>Slide 6</vt:lpstr>
      <vt:lpstr>Slide 7</vt:lpstr>
      <vt:lpstr>Slide 8</vt:lpstr>
      <vt:lpstr>Slide 9</vt:lpstr>
      <vt:lpstr>Componentes</vt:lpstr>
      <vt:lpstr>Conteúdo do Sistema Solar</vt:lpstr>
      <vt:lpstr>Os oito planetas</vt:lpstr>
      <vt:lpstr>Planetas jovianos</vt:lpstr>
      <vt:lpstr>Planetas terrestres</vt:lpstr>
      <vt:lpstr>Principais satélites</vt:lpstr>
      <vt:lpstr>Satélites principais:  planetas terrestres</vt:lpstr>
      <vt:lpstr>Slide 17</vt:lpstr>
      <vt:lpstr>Slide 18</vt:lpstr>
      <vt:lpstr>Slide 19</vt:lpstr>
      <vt:lpstr>Planetas anões</vt:lpstr>
      <vt:lpstr>Slide 21</vt:lpstr>
      <vt:lpstr>O caso de Plutão</vt:lpstr>
      <vt:lpstr>Slide 23</vt:lpstr>
      <vt:lpstr>Corpos Menores</vt:lpstr>
      <vt:lpstr>Slide 25</vt:lpstr>
      <vt:lpstr>Slide 26</vt:lpstr>
      <vt:lpstr>complemento</vt:lpstr>
      <vt:lpstr>Software Celestia</vt:lpstr>
      <vt:lpstr>Dados físicos: planetas</vt:lpstr>
      <vt:lpstr>Dados orbitais: planetas</vt:lpstr>
      <vt:lpstr>Dados orbitais: planetas anões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Calendários</dc:title>
  <dc:creator>Iagusp</dc:creator>
  <cp:lastModifiedBy>ANDRE</cp:lastModifiedBy>
  <cp:revision>489</cp:revision>
  <cp:lastPrinted>2000-05-01T12:23:36Z</cp:lastPrinted>
  <dcterms:created xsi:type="dcterms:W3CDTF">1995-06-17T23:31:02Z</dcterms:created>
  <dcterms:modified xsi:type="dcterms:W3CDTF">2016-02-24T20:14:16Z</dcterms:modified>
</cp:coreProperties>
</file>