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1001" r:id="rId2"/>
    <p:sldId id="953" r:id="rId3"/>
    <p:sldId id="1025" r:id="rId4"/>
    <p:sldId id="1026" r:id="rId5"/>
    <p:sldId id="1002" r:id="rId6"/>
    <p:sldId id="1027" r:id="rId7"/>
    <p:sldId id="1003" r:id="rId8"/>
    <p:sldId id="1028" r:id="rId9"/>
    <p:sldId id="1029" r:id="rId10"/>
    <p:sldId id="1004" r:id="rId11"/>
    <p:sldId id="954" r:id="rId12"/>
    <p:sldId id="963" r:id="rId13"/>
    <p:sldId id="969" r:id="rId14"/>
    <p:sldId id="1023" r:id="rId15"/>
    <p:sldId id="1030" r:id="rId16"/>
    <p:sldId id="1049" r:id="rId17"/>
    <p:sldId id="1031" r:id="rId18"/>
    <p:sldId id="1012" r:id="rId19"/>
    <p:sldId id="1013" r:id="rId20"/>
    <p:sldId id="1033" r:id="rId21"/>
    <p:sldId id="1022" r:id="rId22"/>
    <p:sldId id="1014" r:id="rId23"/>
    <p:sldId id="1034" r:id="rId24"/>
    <p:sldId id="1032" r:id="rId25"/>
    <p:sldId id="1015" r:id="rId26"/>
    <p:sldId id="1036" r:id="rId27"/>
    <p:sldId id="1037" r:id="rId28"/>
    <p:sldId id="1038" r:id="rId29"/>
    <p:sldId id="1035" r:id="rId30"/>
    <p:sldId id="1007" r:id="rId31"/>
    <p:sldId id="1039" r:id="rId32"/>
    <p:sldId id="1008" r:id="rId33"/>
    <p:sldId id="1016" r:id="rId34"/>
    <p:sldId id="1017" r:id="rId35"/>
    <p:sldId id="1046" r:id="rId36"/>
    <p:sldId id="1047" r:id="rId37"/>
    <p:sldId id="1048" r:id="rId38"/>
    <p:sldId id="1041" r:id="rId39"/>
    <p:sldId id="1042" r:id="rId40"/>
    <p:sldId id="1043" r:id="rId41"/>
    <p:sldId id="1044" r:id="rId42"/>
    <p:sldId id="1045" r:id="rId43"/>
    <p:sldId id="1018" r:id="rId44"/>
    <p:sldId id="1019" r:id="rId45"/>
    <p:sldId id="1020" r:id="rId46"/>
    <p:sldId id="1040" r:id="rId47"/>
    <p:sldId id="968" r:id="rId48"/>
  </p:sldIdLst>
  <p:sldSz cx="9144000" cy="6858000" type="screen4x3"/>
  <p:notesSz cx="6858000" cy="8686800"/>
  <p:defaultTex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820000"/>
    <a:srgbClr val="600000"/>
    <a:srgbClr val="002B4C"/>
    <a:srgbClr val="005392"/>
    <a:srgbClr val="0000FF"/>
    <a:srgbClr val="143C2B"/>
    <a:srgbClr val="000066"/>
    <a:srgbClr val="0066FF"/>
    <a:srgbClr val="00CC99"/>
  </p:clrMru>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82796" autoAdjust="0"/>
  </p:normalViewPr>
  <p:slideViewPr>
    <p:cSldViewPr>
      <p:cViewPr varScale="1">
        <p:scale>
          <a:sx n="92" d="100"/>
          <a:sy n="92" d="100"/>
        </p:scale>
        <p:origin x="-2100" y="-96"/>
      </p:cViewPr>
      <p:guideLst>
        <p:guide orient="horz" pos="225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39" y="863"/>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5" name="Rectangle 3"/>
          <p:cNvSpPr>
            <a:spLocks noGrp="1" noChangeArrowheads="1"/>
          </p:cNvSpPr>
          <p:nvPr>
            <p:ph type="dt" sz="quarter"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Times New Roman" pitchFamily="18" charset="0"/>
              </a:defRPr>
            </a:lvl1pPr>
          </a:lstStyle>
          <a:p>
            <a:pPr>
              <a:defRPr/>
            </a:pPr>
            <a:endParaRPr lang="pt-BR"/>
          </a:p>
        </p:txBody>
      </p:sp>
      <p:sp>
        <p:nvSpPr>
          <p:cNvPr id="3076" name="Rectangle 4"/>
          <p:cNvSpPr>
            <a:spLocks noGrp="1" noChangeArrowheads="1"/>
          </p:cNvSpPr>
          <p:nvPr>
            <p:ph type="ftr" sz="quarter" idx="2"/>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7" name="Rectangle 5"/>
          <p:cNvSpPr>
            <a:spLocks noGrp="1" noChangeArrowheads="1"/>
          </p:cNvSpPr>
          <p:nvPr>
            <p:ph type="sldNum" sz="quarter" idx="3"/>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Times New Roman" pitchFamily="18" charset="0"/>
              </a:defRPr>
            </a:lvl1pPr>
          </a:lstStyle>
          <a:p>
            <a:pPr>
              <a:defRPr/>
            </a:pPr>
            <a:fld id="{F3C9440B-DEF0-4341-941B-32317991C5D3}" type="slidenum">
              <a:rPr lang="pt-BR"/>
              <a:pPr>
                <a:defRP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defRPr>
            </a:lvl1pPr>
          </a:lstStyle>
          <a:p>
            <a:pPr>
              <a:defRPr/>
            </a:pPr>
            <a:endParaRPr lang="pt-BR"/>
          </a:p>
        </p:txBody>
      </p:sp>
      <p:sp>
        <p:nvSpPr>
          <p:cNvPr id="2051" name="Rectangle 3"/>
          <p:cNvSpPr>
            <a:spLocks noGrp="1" noChangeArrowheads="1"/>
          </p:cNvSpPr>
          <p:nvPr>
            <p:ph type="dt"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defRPr>
            </a:lvl1pPr>
          </a:lstStyle>
          <a:p>
            <a:pPr>
              <a:defRPr/>
            </a:pPr>
            <a:endParaRPr lang="pt-BR"/>
          </a:p>
        </p:txBody>
      </p:sp>
      <p:sp>
        <p:nvSpPr>
          <p:cNvPr id="27652" name="Rectangle 4"/>
          <p:cNvSpPr>
            <a:spLocks noGrp="1" noRot="1" noChangeAspect="1" noChangeArrowheads="1" noTextEdit="1"/>
          </p:cNvSpPr>
          <p:nvPr>
            <p:ph type="sldImg" idx="2"/>
          </p:nvPr>
        </p:nvSpPr>
        <p:spPr bwMode="auto">
          <a:xfrm>
            <a:off x="1263650" y="657225"/>
            <a:ext cx="4330700" cy="32448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125913"/>
            <a:ext cx="5029200" cy="39100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2054" name="Rectangle 6"/>
          <p:cNvSpPr>
            <a:spLocks noGrp="1" noChangeArrowheads="1"/>
          </p:cNvSpPr>
          <p:nvPr>
            <p:ph type="ftr" sz="quarter" idx="4"/>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defRPr>
            </a:lvl1pPr>
          </a:lstStyle>
          <a:p>
            <a:pPr>
              <a:defRPr/>
            </a:pPr>
            <a:endParaRPr lang="pt-BR"/>
          </a:p>
        </p:txBody>
      </p:sp>
      <p:sp>
        <p:nvSpPr>
          <p:cNvPr id="2055" name="Rectangle 7"/>
          <p:cNvSpPr>
            <a:spLocks noGrp="1" noChangeArrowheads="1"/>
          </p:cNvSpPr>
          <p:nvPr>
            <p:ph type="sldNum" sz="quarter" idx="5"/>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defRPr>
            </a:lvl1pPr>
          </a:lstStyle>
          <a:p>
            <a:pPr>
              <a:defRPr/>
            </a:pPr>
            <a:fld id="{36B50E0C-8C83-40B2-A26D-A743C2BA505B}"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de.wikipedia.org/wiki/Johann_Gottlieb_Friedrich_von_Bohnenberger" TargetMode="External"/><Relationship Id="rId13" Type="http://schemas.openxmlformats.org/officeDocument/2006/relationships/hyperlink" Target="http://de.wikipedia.org/wiki/Ekliptik" TargetMode="External"/><Relationship Id="rId3" Type="http://schemas.openxmlformats.org/officeDocument/2006/relationships/hyperlink" Target="http://de.wikipedia.org/wiki/Friedrich_Wilhelm_Bessel" TargetMode="External"/><Relationship Id="rId7" Type="http://schemas.openxmlformats.org/officeDocument/2006/relationships/hyperlink" Target="http://de.wikipedia.org/wiki/J%C3%A9r%C3%B4me_Lalande" TargetMode="External"/><Relationship Id="rId12" Type="http://schemas.openxmlformats.org/officeDocument/2006/relationships/hyperlink" Target="http://de.wikipedia.org/wiki/Schnittgerade"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de.wikipedia.org/wiki/Johannes_Kepler" TargetMode="External"/><Relationship Id="rId11" Type="http://schemas.openxmlformats.org/officeDocument/2006/relationships/hyperlink" Target="http://de.wikipedia.org/wiki/Peter_Andreas_Hansen" TargetMode="External"/><Relationship Id="rId5" Type="http://schemas.openxmlformats.org/officeDocument/2006/relationships/hyperlink" Target="http://de.wikipedia.org/wiki/Besselsche_Elemente" TargetMode="External"/><Relationship Id="rId15" Type="http://schemas.openxmlformats.org/officeDocument/2006/relationships/hyperlink" Target="http://de.wikipedia.org/wiki/Schnittstelle" TargetMode="External"/><Relationship Id="rId10" Type="http://schemas.openxmlformats.org/officeDocument/2006/relationships/hyperlink" Target="http://de.wikipedia.org/wiki/Konjunktion_(Astronomie)" TargetMode="External"/><Relationship Id="rId4" Type="http://schemas.openxmlformats.org/officeDocument/2006/relationships/hyperlink" Target="http://de.wikipedia.org/wiki/Astronomische_Nachrichten" TargetMode="External"/><Relationship Id="rId9" Type="http://schemas.openxmlformats.org/officeDocument/2006/relationships/hyperlink" Target="http://de.wikipedia.org/wiki/Joseph-Louis_Lagrange" TargetMode="External"/><Relationship Id="rId14" Type="http://schemas.openxmlformats.org/officeDocument/2006/relationships/hyperlink" Target="http://de.wikipedia.org/wiki/William_Chauvenet"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F951485-E842-4205-8042-A3071C5D2D18}" type="slidenum">
              <a:rPr lang="pt-BR" smtClean="0"/>
              <a:pPr/>
              <a:t>1</a:t>
            </a:fld>
            <a:endParaRPr lang="pt-BR" smtClean="0"/>
          </a:p>
        </p:txBody>
      </p:sp>
      <p:sp>
        <p:nvSpPr>
          <p:cNvPr id="28675" name="Text Box 2"/>
          <p:cNvSpPr txBox="1">
            <a:spLocks noChangeArrowheads="1"/>
          </p:cNvSpPr>
          <p:nvPr/>
        </p:nvSpPr>
        <p:spPr bwMode="auto">
          <a:xfrm>
            <a:off x="1190625" y="835025"/>
            <a:ext cx="4476750" cy="3006725"/>
          </a:xfrm>
          <a:prstGeom prst="rect">
            <a:avLst/>
          </a:prstGeom>
          <a:solidFill>
            <a:srgbClr val="FFFFFF"/>
          </a:solidFill>
          <a:ln w="9360">
            <a:solidFill>
              <a:srgbClr val="000000"/>
            </a:solidFill>
            <a:miter lim="800000"/>
            <a:headEnd/>
            <a:tailEnd/>
          </a:ln>
        </p:spPr>
        <p:txBody>
          <a:bodyPr wrap="none" anchor="ctr"/>
          <a:lstStyle/>
          <a:p>
            <a:endParaRPr lang="pt-BR"/>
          </a:p>
        </p:txBody>
      </p:sp>
      <p:sp>
        <p:nvSpPr>
          <p:cNvPr id="28676" name="Rectangle 3"/>
          <p:cNvSpPr>
            <a:spLocks noGrp="1" noChangeArrowheads="1"/>
          </p:cNvSpPr>
          <p:nvPr>
            <p:ph type="body"/>
          </p:nvPr>
        </p:nvSpPr>
        <p:spPr>
          <a:xfrm>
            <a:off x="1062038" y="4132263"/>
            <a:ext cx="4735512" cy="3333750"/>
          </a:xfrm>
          <a:noFill/>
          <a:ln/>
        </p:spPr>
        <p:txBody>
          <a:bodyPr wrap="none" anchor="ctr"/>
          <a:lstStyle/>
          <a:p>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http://www.britannica.com/EBchecked/topic/178098/eclipse</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12</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smtClean="0"/>
              <a:t>Fonte:</a:t>
            </a:r>
            <a:r>
              <a:rPr lang="pt-BR" baseline="0" smtClean="0"/>
              <a:t> http://eclipses.gsfc.nasa.gov/SEsaros/SEperiodicity.html#section104</a:t>
            </a:r>
            <a:endParaRPr lang="pt-BR"/>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13</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Ronaldo Rogério de Freitas Mourão, Eclipses</a:t>
            </a:r>
            <a:r>
              <a:rPr lang="pt-BR" baseline="0" dirty="0" smtClean="0"/>
              <a:t> – Da superstição à previsão matemática, Editora </a:t>
            </a:r>
            <a:r>
              <a:rPr lang="pt-BR" baseline="0" dirty="0" err="1" smtClean="0"/>
              <a:t>Unisinos</a:t>
            </a:r>
            <a:r>
              <a:rPr lang="pt-BR" baseline="0" dirty="0" smtClean="0"/>
              <a:t>, 1993</a:t>
            </a:r>
          </a:p>
          <a:p>
            <a:r>
              <a:rPr lang="pt-BR" baseline="0" dirty="0" smtClean="0"/>
              <a:t>Imagem: http://eclipses.gsfc.nasa.gov/SEsaros/SEsaros.html</a:t>
            </a:r>
          </a:p>
          <a:p>
            <a:endParaRPr lang="pt-BR" baseline="0"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14</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http://eclipses.gsfc.nasa.gov/OH/OHres/LEshadow.html</a:t>
            </a:r>
            <a:br>
              <a:rPr lang="pt-BR" dirty="0" smtClean="0"/>
            </a:b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15</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Imagem: http://de.wikipedia.org/wiki/Besselsche_Elemente#</a:t>
            </a:r>
            <a:r>
              <a:rPr lang="pt-BR" dirty="0" err="1" smtClean="0"/>
              <a:t>mediaviewer</a:t>
            </a:r>
            <a:r>
              <a:rPr lang="pt-BR" dirty="0" smtClean="0"/>
              <a:t>/File:</a:t>
            </a:r>
            <a:r>
              <a:rPr lang="pt-BR" dirty="0" err="1" smtClean="0"/>
              <a:t>Friedrich_Wilhelm_Bessel</a:t>
            </a:r>
            <a:r>
              <a:rPr lang="pt-BR" dirty="0" smtClean="0"/>
              <a:t>.</a:t>
            </a:r>
            <a:r>
              <a:rPr lang="pt-BR" dirty="0" err="1" smtClean="0"/>
              <a:t>jpeg</a:t>
            </a:r>
            <a:endParaRPr lang="pt-BR" dirty="0" smtClean="0"/>
          </a:p>
          <a:p>
            <a:r>
              <a:rPr lang="pt-BR" dirty="0" smtClean="0"/>
              <a:t>Imagem: http://de.wikipedia.org/wiki/Besselsche_Elemente#</a:t>
            </a:r>
            <a:r>
              <a:rPr lang="pt-BR" dirty="0" err="1" smtClean="0"/>
              <a:t>mediaviewer</a:t>
            </a:r>
            <a:r>
              <a:rPr lang="pt-BR" dirty="0" smtClean="0"/>
              <a:t>/File:William_Chauvenet.jpg</a:t>
            </a:r>
          </a:p>
          <a:p>
            <a:r>
              <a:rPr lang="pt-BR" dirty="0" smtClean="0"/>
              <a:t>Livro de Astronomia esférica de </a:t>
            </a:r>
            <a:r>
              <a:rPr lang="pt-BR" dirty="0" err="1" smtClean="0"/>
              <a:t>Chauvenet</a:t>
            </a:r>
            <a:r>
              <a:rPr lang="pt-BR" dirty="0" smtClean="0"/>
              <a:t>:</a:t>
            </a:r>
          </a:p>
          <a:p>
            <a:r>
              <a:rPr lang="pt-BR" dirty="0" smtClean="0"/>
              <a:t> http://books.google.de/books?id=6JlzJHd15vQC&amp;hl=</a:t>
            </a:r>
            <a:r>
              <a:rPr lang="pt-BR" dirty="0" err="1" smtClean="0"/>
              <a:t>pt-BR&amp;source</a:t>
            </a:r>
            <a:r>
              <a:rPr lang="pt-BR" dirty="0" smtClean="0"/>
              <a:t>=</a:t>
            </a:r>
            <a:r>
              <a:rPr lang="pt-BR" dirty="0" err="1" smtClean="0"/>
              <a:t>gbs_navlinks_s</a:t>
            </a:r>
            <a:endParaRPr lang="pt-BR" dirty="0" smtClean="0"/>
          </a:p>
          <a:p>
            <a:r>
              <a:rPr lang="pt-BR" dirty="0" smtClean="0"/>
              <a:t/>
            </a:r>
            <a:br>
              <a:rPr lang="pt-BR" dirty="0" smtClean="0"/>
            </a:br>
            <a:r>
              <a:rPr lang="pt-BR" sz="1200" b="0" i="0" kern="1200" dirty="0" smtClean="0">
                <a:solidFill>
                  <a:schemeClr val="tx1"/>
                </a:solidFill>
                <a:latin typeface="Times New Roman" pitchFamily="18" charset="0"/>
                <a:ea typeface="+mn-ea"/>
                <a:cs typeface="+mn-cs"/>
              </a:rPr>
              <a:t>Para descrever este método, estrela e ocultações planetários e eclipses do sol, foi concebido pelo cientista alemão </a:t>
            </a:r>
            <a:r>
              <a:rPr lang="pt-BR" sz="1200" b="0" i="0" u="none" strike="noStrike" kern="1200" dirty="0" smtClean="0">
                <a:solidFill>
                  <a:schemeClr val="tx1"/>
                </a:solidFill>
                <a:latin typeface="Times New Roman" pitchFamily="18" charset="0"/>
                <a:ea typeface="+mn-ea"/>
                <a:cs typeface="+mn-cs"/>
                <a:hlinkClick r:id="rId3" tooltip="Friedrich Wilhelm Bessel"/>
              </a:rPr>
              <a:t>Friedrich </a:t>
            </a:r>
            <a:r>
              <a:rPr lang="pt-BR" sz="1200" b="0" i="0" u="none" strike="noStrike" kern="1200" dirty="0" err="1" smtClean="0">
                <a:solidFill>
                  <a:schemeClr val="tx1"/>
                </a:solidFill>
                <a:latin typeface="Times New Roman" pitchFamily="18" charset="0"/>
                <a:ea typeface="+mn-ea"/>
                <a:cs typeface="+mn-cs"/>
                <a:hlinkClick r:id="rId3" tooltip="Friedrich Wilhelm Bessel"/>
              </a:rPr>
              <a:t>Wilhelm</a:t>
            </a:r>
            <a:r>
              <a:rPr lang="pt-BR" sz="1200" b="0" i="0" u="none" strike="noStrike" kern="1200" dirty="0" smtClean="0">
                <a:solidFill>
                  <a:schemeClr val="tx1"/>
                </a:solidFill>
                <a:latin typeface="Times New Roman" pitchFamily="18" charset="0"/>
                <a:ea typeface="+mn-ea"/>
                <a:cs typeface="+mn-cs"/>
                <a:hlinkClick r:id="rId3" tooltip="Friedrich Wilhelm Bessel"/>
              </a:rPr>
              <a:t> Bessel</a:t>
            </a:r>
            <a:r>
              <a:rPr lang="pt-BR" sz="1200" b="0" i="0" kern="1200" dirty="0" smtClean="0">
                <a:solidFill>
                  <a:schemeClr val="tx1"/>
                </a:solidFill>
                <a:latin typeface="Times New Roman" pitchFamily="18" charset="0"/>
                <a:ea typeface="+mn-ea"/>
                <a:cs typeface="+mn-cs"/>
              </a:rPr>
              <a:t> elaborado na década de 1820. O primeiro trabalho sobre as ocultações de Bessel assunto podem ser encontradas no </a:t>
            </a:r>
            <a:r>
              <a:rPr lang="pt-BR" sz="1200" b="0" i="0" u="none" strike="noStrike" kern="1200" dirty="0" err="1" smtClean="0">
                <a:solidFill>
                  <a:schemeClr val="tx1"/>
                </a:solidFill>
                <a:latin typeface="Times New Roman" pitchFamily="18" charset="0"/>
                <a:ea typeface="+mn-ea"/>
                <a:cs typeface="+mn-cs"/>
                <a:hlinkClick r:id="rId4" tooltip="Astronomical"/>
              </a:rPr>
              <a:t>Astronomische</a:t>
            </a:r>
            <a:r>
              <a:rPr lang="pt-BR" sz="1200" b="0" i="0" u="none" strike="noStrike" kern="1200" dirty="0" smtClean="0">
                <a:solidFill>
                  <a:schemeClr val="tx1"/>
                </a:solidFill>
                <a:latin typeface="Times New Roman" pitchFamily="18" charset="0"/>
                <a:ea typeface="+mn-ea"/>
                <a:cs typeface="+mn-cs"/>
                <a:hlinkClick r:id="rId4" tooltip="Astronomical"/>
              </a:rPr>
              <a:t> </a:t>
            </a:r>
            <a:r>
              <a:rPr lang="pt-BR" sz="1200" b="0" i="0" u="none" strike="noStrike" kern="1200" dirty="0" err="1" smtClean="0">
                <a:solidFill>
                  <a:schemeClr val="tx1"/>
                </a:solidFill>
                <a:latin typeface="Times New Roman" pitchFamily="18" charset="0"/>
                <a:ea typeface="+mn-ea"/>
                <a:cs typeface="+mn-cs"/>
                <a:hlinkClick r:id="rId4" tooltip="Astronomical"/>
              </a:rPr>
              <a:t>Nachrichten</a:t>
            </a:r>
            <a:r>
              <a:rPr lang="pt-BR" sz="1200" b="0" i="0" kern="1200" dirty="0" smtClean="0">
                <a:solidFill>
                  <a:schemeClr val="tx1"/>
                </a:solidFill>
                <a:latin typeface="Times New Roman" pitchFamily="18" charset="0"/>
                <a:ea typeface="+mn-ea"/>
                <a:cs typeface="+mn-cs"/>
              </a:rPr>
              <a:t> No .. 50 de 1824, em que ele estava fazendo alguns cálculos com base em ocultações observados anteriormente. </a:t>
            </a:r>
            <a:r>
              <a:rPr lang="pt-BR" sz="1200" b="0" i="0" u="none" strike="noStrike" kern="1200" baseline="30000" dirty="0" smtClean="0">
                <a:solidFill>
                  <a:schemeClr val="tx1"/>
                </a:solidFill>
                <a:latin typeface="Times New Roman" pitchFamily="18" charset="0"/>
                <a:ea typeface="+mn-ea"/>
                <a:cs typeface="+mn-cs"/>
                <a:hlinkClick r:id="rId5"/>
              </a:rPr>
              <a:t>[3]</a:t>
            </a:r>
            <a:r>
              <a:rPr lang="pt-BR" sz="1200" b="0" i="0" kern="1200" dirty="0" smtClean="0">
                <a:solidFill>
                  <a:schemeClr val="tx1"/>
                </a:solidFill>
                <a:latin typeface="Times New Roman" pitchFamily="18" charset="0"/>
                <a:ea typeface="+mn-ea"/>
                <a:cs typeface="+mn-cs"/>
              </a:rPr>
              <a:t> Em 1829, ele publicou um trabalho de generalização </a:t>
            </a:r>
            <a:r>
              <a:rPr lang="pt-BR" sz="1200" b="0" i="1" kern="1200" dirty="0" smtClean="0">
                <a:solidFill>
                  <a:schemeClr val="tx1"/>
                </a:solidFill>
                <a:latin typeface="Times New Roman" pitchFamily="18" charset="0"/>
                <a:ea typeface="+mn-ea"/>
                <a:cs typeface="+mn-cs"/>
              </a:rPr>
              <a:t>que se refere à previsão de ocultações</a:t>
            </a:r>
            <a:r>
              <a:rPr lang="pt-BR" sz="1200" b="0" i="0" kern="1200" dirty="0" smtClean="0">
                <a:solidFill>
                  <a:schemeClr val="tx1"/>
                </a:solidFill>
                <a:latin typeface="Times New Roman" pitchFamily="18" charset="0"/>
                <a:ea typeface="+mn-ea"/>
                <a:cs typeface="+mn-cs"/>
              </a:rPr>
              <a:t> no </a:t>
            </a:r>
            <a:r>
              <a:rPr lang="pt-BR" sz="1200" b="0" i="0" kern="1200" dirty="0" err="1" smtClean="0">
                <a:solidFill>
                  <a:schemeClr val="tx1"/>
                </a:solidFill>
                <a:latin typeface="Times New Roman" pitchFamily="18" charset="0"/>
                <a:ea typeface="+mn-ea"/>
                <a:cs typeface="+mn-cs"/>
              </a:rPr>
              <a:t>Astronomische</a:t>
            </a:r>
            <a:r>
              <a:rPr lang="pt-BR" sz="1200" b="0" i="0" kern="1200" dirty="0" smtClean="0">
                <a:solidFill>
                  <a:schemeClr val="tx1"/>
                </a:solidFill>
                <a:latin typeface="Times New Roman" pitchFamily="18" charset="0"/>
                <a:ea typeface="+mn-ea"/>
                <a:cs typeface="+mn-cs"/>
              </a:rPr>
              <a:t> </a:t>
            </a:r>
            <a:r>
              <a:rPr lang="pt-BR" sz="1200" b="0" i="0" kern="1200" dirty="0" err="1" smtClean="0">
                <a:solidFill>
                  <a:schemeClr val="tx1"/>
                </a:solidFill>
                <a:latin typeface="Times New Roman" pitchFamily="18" charset="0"/>
                <a:ea typeface="+mn-ea"/>
                <a:cs typeface="+mn-cs"/>
              </a:rPr>
              <a:t>Nachrichten</a:t>
            </a:r>
            <a:r>
              <a:rPr lang="pt-BR" sz="1200" b="0" i="0" kern="1200" dirty="0" smtClean="0">
                <a:solidFill>
                  <a:schemeClr val="tx1"/>
                </a:solidFill>
                <a:latin typeface="Times New Roman" pitchFamily="18" charset="0"/>
                <a:ea typeface="+mn-ea"/>
                <a:cs typeface="+mn-cs"/>
              </a:rPr>
              <a:t> Não .. 145 </a:t>
            </a:r>
            <a:r>
              <a:rPr lang="pt-BR" sz="1200" b="0" i="0" u="none" strike="noStrike" kern="1200" baseline="30000" dirty="0" smtClean="0">
                <a:solidFill>
                  <a:schemeClr val="tx1"/>
                </a:solidFill>
                <a:latin typeface="Times New Roman" pitchFamily="18" charset="0"/>
                <a:ea typeface="+mn-ea"/>
                <a:cs typeface="+mn-cs"/>
                <a:hlinkClick r:id="rId5"/>
              </a:rPr>
              <a:t>[4]</a:t>
            </a:r>
            <a:r>
              <a:rPr lang="pt-BR" sz="1200" b="0" i="0" kern="1200" dirty="0" smtClean="0">
                <a:solidFill>
                  <a:schemeClr val="tx1"/>
                </a:solidFill>
                <a:latin typeface="Times New Roman" pitchFamily="18" charset="0"/>
                <a:ea typeface="+mn-ea"/>
                <a:cs typeface="+mn-cs"/>
              </a:rPr>
              <a:t> desenvolvido no mesmo ano Ele ainda mediante a generalização do método com o objetivo de aplicar para ocultações planetários e eclipses a </a:t>
            </a:r>
            <a:r>
              <a:rPr lang="pt-BR" sz="1200" b="0" i="0" kern="1200" dirty="0" err="1" smtClean="0">
                <a:solidFill>
                  <a:schemeClr val="tx1"/>
                </a:solidFill>
                <a:latin typeface="Times New Roman" pitchFamily="18" charset="0"/>
                <a:ea typeface="+mn-ea"/>
                <a:cs typeface="+mn-cs"/>
              </a:rPr>
              <a:t>idéia</a:t>
            </a:r>
            <a:r>
              <a:rPr lang="pt-BR" sz="1200" b="0" i="0" kern="1200" dirty="0" smtClean="0">
                <a:solidFill>
                  <a:schemeClr val="tx1"/>
                </a:solidFill>
                <a:latin typeface="Times New Roman" pitchFamily="18" charset="0"/>
                <a:ea typeface="+mn-ea"/>
                <a:cs typeface="+mn-cs"/>
              </a:rPr>
              <a:t>. </a:t>
            </a:r>
            <a:r>
              <a:rPr lang="pt-BR" sz="1200" b="0" i="0" u="none" strike="noStrike" kern="1200" baseline="30000" dirty="0" smtClean="0">
                <a:solidFill>
                  <a:schemeClr val="tx1"/>
                </a:solidFill>
                <a:latin typeface="Times New Roman" pitchFamily="18" charset="0"/>
                <a:ea typeface="+mn-ea"/>
                <a:cs typeface="+mn-cs"/>
                <a:hlinkClick r:id="rId5"/>
              </a:rPr>
              <a:t>[5] [6]</a:t>
            </a:r>
            <a:endParaRPr lang="pt-BR" sz="1200" b="0" i="0" kern="1200" dirty="0" smtClean="0">
              <a:solidFill>
                <a:schemeClr val="tx1"/>
              </a:solidFill>
              <a:latin typeface="Times New Roman" pitchFamily="18" charset="0"/>
              <a:ea typeface="+mn-ea"/>
              <a:cs typeface="+mn-cs"/>
            </a:endParaRPr>
          </a:p>
          <a:p>
            <a:r>
              <a:rPr lang="pt-BR" sz="1200" b="0" i="0" kern="1200" dirty="0" smtClean="0">
                <a:solidFill>
                  <a:schemeClr val="tx1"/>
                </a:solidFill>
                <a:latin typeface="Times New Roman" pitchFamily="18" charset="0"/>
                <a:ea typeface="+mn-ea"/>
                <a:cs typeface="+mn-cs"/>
              </a:rPr>
              <a:t>William </a:t>
            </a:r>
            <a:r>
              <a:rPr lang="pt-BR" sz="1200" b="0" i="0" kern="1200" dirty="0" err="1" smtClean="0">
                <a:solidFill>
                  <a:schemeClr val="tx1"/>
                </a:solidFill>
                <a:latin typeface="Times New Roman" pitchFamily="18" charset="0"/>
                <a:ea typeface="+mn-ea"/>
                <a:cs typeface="+mn-cs"/>
              </a:rPr>
              <a:t>Chauvenet</a:t>
            </a:r>
            <a:r>
              <a:rPr lang="pt-BR" sz="1200" b="0" i="0" kern="1200" dirty="0" smtClean="0">
                <a:solidFill>
                  <a:schemeClr val="tx1"/>
                </a:solidFill>
                <a:latin typeface="Times New Roman" pitchFamily="18" charset="0"/>
                <a:ea typeface="+mn-ea"/>
                <a:cs typeface="+mn-cs"/>
              </a:rPr>
              <a:t> (1820-1870)</a:t>
            </a:r>
          </a:p>
          <a:p>
            <a:r>
              <a:rPr lang="pt-BR" sz="1200" b="0" i="0" kern="1200" dirty="0" smtClean="0">
                <a:solidFill>
                  <a:schemeClr val="tx1"/>
                </a:solidFill>
                <a:latin typeface="Times New Roman" pitchFamily="18" charset="0"/>
                <a:ea typeface="+mn-ea"/>
                <a:cs typeface="+mn-cs"/>
              </a:rPr>
              <a:t>Até este ponto, dois métodos independentes foram utilizados em diferentes localizações para o cálculo. O primeiro método foi utilizado para determinar as condições, uma vez que constituem um observador em um determinado local. O método utilizado aqui já estava em </a:t>
            </a:r>
            <a:r>
              <a:rPr lang="pt-BR" sz="1200" b="0" i="0" u="none" strike="noStrike" kern="1200" dirty="0" err="1" smtClean="0">
                <a:solidFill>
                  <a:schemeClr val="tx1"/>
                </a:solidFill>
                <a:latin typeface="Times New Roman" pitchFamily="18" charset="0"/>
                <a:ea typeface="+mn-ea"/>
                <a:cs typeface="+mn-cs"/>
                <a:hlinkClick r:id="rId6" tooltip="Johannes Kepler"/>
              </a:rPr>
              <a:t>Johannes</a:t>
            </a:r>
            <a:r>
              <a:rPr lang="pt-BR" sz="1200" b="0" i="0" u="none" strike="noStrike" kern="1200" dirty="0" smtClean="0">
                <a:solidFill>
                  <a:schemeClr val="tx1"/>
                </a:solidFill>
                <a:latin typeface="Times New Roman" pitchFamily="18" charset="0"/>
                <a:ea typeface="+mn-ea"/>
                <a:cs typeface="+mn-cs"/>
                <a:hlinkClick r:id="rId6" tooltip="Johannes Kepler"/>
              </a:rPr>
              <a:t> Kepler</a:t>
            </a:r>
            <a:r>
              <a:rPr lang="pt-BR" sz="1200" b="0" i="0" kern="1200" dirty="0" smtClean="0">
                <a:solidFill>
                  <a:schemeClr val="tx1"/>
                </a:solidFill>
                <a:latin typeface="Times New Roman" pitchFamily="18" charset="0"/>
                <a:ea typeface="+mn-ea"/>
                <a:cs typeface="+mn-cs"/>
              </a:rPr>
              <a:t> e depois foi devolvido por </a:t>
            </a:r>
            <a:r>
              <a:rPr lang="pt-BR" sz="1200" b="0" i="0" u="none" strike="noStrike" kern="1200" dirty="0" err="1" smtClean="0">
                <a:solidFill>
                  <a:schemeClr val="tx1"/>
                </a:solidFill>
                <a:latin typeface="Times New Roman" pitchFamily="18" charset="0"/>
                <a:ea typeface="+mn-ea"/>
                <a:cs typeface="+mn-cs"/>
                <a:hlinkClick r:id="rId7" tooltip="Jérôme Lalande"/>
              </a:rPr>
              <a:t>Jérôme</a:t>
            </a:r>
            <a:r>
              <a:rPr lang="pt-BR" sz="1200" b="0" i="0" u="none" strike="noStrike" kern="1200" dirty="0" smtClean="0">
                <a:solidFill>
                  <a:schemeClr val="tx1"/>
                </a:solidFill>
                <a:latin typeface="Times New Roman" pitchFamily="18" charset="0"/>
                <a:ea typeface="+mn-ea"/>
                <a:cs typeface="+mn-cs"/>
                <a:hlinkClick r:id="rId7" tooltip="Jérôme Lalande"/>
              </a:rPr>
              <a:t> </a:t>
            </a:r>
            <a:r>
              <a:rPr lang="pt-BR" sz="1200" b="0" i="0" u="none" strike="noStrike" kern="1200" dirty="0" err="1" smtClean="0">
                <a:solidFill>
                  <a:schemeClr val="tx1"/>
                </a:solidFill>
                <a:latin typeface="Times New Roman" pitchFamily="18" charset="0"/>
                <a:ea typeface="+mn-ea"/>
                <a:cs typeface="+mn-cs"/>
                <a:hlinkClick r:id="rId7" tooltip="Jérôme Lalande"/>
              </a:rPr>
              <a:t>Lalande</a:t>
            </a:r>
            <a:r>
              <a:rPr lang="pt-BR" sz="1200" b="0" i="0" kern="1200" dirty="0" smtClean="0">
                <a:solidFill>
                  <a:schemeClr val="tx1"/>
                </a:solidFill>
                <a:latin typeface="Times New Roman" pitchFamily="18" charset="0"/>
                <a:ea typeface="+mn-ea"/>
                <a:cs typeface="+mn-cs"/>
              </a:rPr>
              <a:t> e </a:t>
            </a:r>
            <a:r>
              <a:rPr lang="pt-BR" sz="1200" b="0" i="0" u="none" strike="noStrike" kern="1200" dirty="0" smtClean="0">
                <a:solidFill>
                  <a:schemeClr val="tx1"/>
                </a:solidFill>
                <a:latin typeface="Times New Roman" pitchFamily="18" charset="0"/>
                <a:ea typeface="+mn-ea"/>
                <a:cs typeface="+mn-cs"/>
                <a:hlinkClick r:id="rId8" tooltip="Feijão Johann Gottlieb Friedrich von Berger"/>
              </a:rPr>
              <a:t>feijão Johann </a:t>
            </a:r>
            <a:r>
              <a:rPr lang="pt-BR" sz="1200" b="0" i="0" u="none" strike="noStrike" kern="1200" dirty="0" err="1" smtClean="0">
                <a:solidFill>
                  <a:schemeClr val="tx1"/>
                </a:solidFill>
                <a:latin typeface="Times New Roman" pitchFamily="18" charset="0"/>
                <a:ea typeface="+mn-ea"/>
                <a:cs typeface="+mn-cs"/>
                <a:hlinkClick r:id="rId8" tooltip="Feijão Johann Gottlieb Friedrich von Berger"/>
              </a:rPr>
              <a:t>Gottlieb</a:t>
            </a:r>
            <a:r>
              <a:rPr lang="pt-BR" sz="1200" b="0" i="0" u="none" strike="noStrike" kern="1200" dirty="0" smtClean="0">
                <a:solidFill>
                  <a:schemeClr val="tx1"/>
                </a:solidFill>
                <a:latin typeface="Times New Roman" pitchFamily="18" charset="0"/>
                <a:ea typeface="+mn-ea"/>
                <a:cs typeface="+mn-cs"/>
                <a:hlinkClick r:id="rId8" tooltip="Feijão Johann Gottlieb Friedrich von Berger"/>
              </a:rPr>
              <a:t> Friedrich </a:t>
            </a:r>
            <a:r>
              <a:rPr lang="pt-BR" sz="1200" b="0" i="0" u="none" strike="noStrike" kern="1200" dirty="0" err="1" smtClean="0">
                <a:solidFill>
                  <a:schemeClr val="tx1"/>
                </a:solidFill>
                <a:latin typeface="Times New Roman" pitchFamily="18" charset="0"/>
                <a:ea typeface="+mn-ea"/>
                <a:cs typeface="+mn-cs"/>
                <a:hlinkClick r:id="rId8" tooltip="Feijão Johann Gottlieb Friedrich von Berger"/>
              </a:rPr>
              <a:t>von</a:t>
            </a:r>
            <a:r>
              <a:rPr lang="pt-BR" sz="1200" b="0" i="0" u="none" strike="noStrike" kern="1200" dirty="0" smtClean="0">
                <a:solidFill>
                  <a:schemeClr val="tx1"/>
                </a:solidFill>
                <a:latin typeface="Times New Roman" pitchFamily="18" charset="0"/>
                <a:ea typeface="+mn-ea"/>
                <a:cs typeface="+mn-cs"/>
                <a:hlinkClick r:id="rId8" tooltip="Feijão Johann Gottlieb Friedrich von Berger"/>
              </a:rPr>
              <a:t> Berger</a:t>
            </a:r>
            <a:r>
              <a:rPr lang="pt-BR" sz="1200" b="0" i="0" kern="1200" dirty="0" smtClean="0">
                <a:solidFill>
                  <a:schemeClr val="tx1"/>
                </a:solidFill>
                <a:latin typeface="Times New Roman" pitchFamily="18" charset="0"/>
                <a:ea typeface="+mn-ea"/>
                <a:cs typeface="+mn-cs"/>
              </a:rPr>
              <a:t> foram desenvolvidos. O segundo método baseado em </a:t>
            </a:r>
            <a:r>
              <a:rPr lang="pt-BR" sz="1200" b="0" i="0" u="none" strike="noStrike" kern="1200" dirty="0" smtClean="0">
                <a:solidFill>
                  <a:schemeClr val="tx1"/>
                </a:solidFill>
                <a:latin typeface="Times New Roman" pitchFamily="18" charset="0"/>
                <a:ea typeface="+mn-ea"/>
                <a:cs typeface="+mn-cs"/>
                <a:hlinkClick r:id="rId9" tooltip="Joseph-Louis Lagrange"/>
              </a:rPr>
              <a:t>Joseph-Louis </a:t>
            </a:r>
            <a:r>
              <a:rPr lang="pt-BR" sz="1200" b="0" i="0" u="none" strike="noStrike" kern="1200" dirty="0" err="1" smtClean="0">
                <a:solidFill>
                  <a:schemeClr val="tx1"/>
                </a:solidFill>
                <a:latin typeface="Times New Roman" pitchFamily="18" charset="0"/>
                <a:ea typeface="+mn-ea"/>
                <a:cs typeface="+mn-cs"/>
                <a:hlinkClick r:id="rId9" tooltip="Joseph-Louis Lagrange"/>
              </a:rPr>
              <a:t>Lagrange</a:t>
            </a:r>
            <a:r>
              <a:rPr lang="pt-BR" sz="1200" b="0" i="0" kern="1200" dirty="0" smtClean="0">
                <a:solidFill>
                  <a:schemeClr val="tx1"/>
                </a:solidFill>
                <a:latin typeface="Times New Roman" pitchFamily="18" charset="0"/>
                <a:ea typeface="+mn-ea"/>
                <a:cs typeface="+mn-cs"/>
              </a:rPr>
              <a:t> é devido, foi usada para calcular o tempo de </a:t>
            </a:r>
            <a:r>
              <a:rPr lang="pt-BR" sz="1200" b="0" i="0" u="none" strike="noStrike" kern="1200" dirty="0" smtClean="0">
                <a:solidFill>
                  <a:schemeClr val="tx1"/>
                </a:solidFill>
                <a:latin typeface="Times New Roman" pitchFamily="18" charset="0"/>
                <a:ea typeface="+mn-ea"/>
                <a:cs typeface="+mn-cs"/>
                <a:hlinkClick r:id="rId10" tooltip="Conjunção (astronomia)"/>
              </a:rPr>
              <a:t>conjugação</a:t>
            </a:r>
            <a:r>
              <a:rPr lang="pt-BR" sz="1200" b="0" i="0" kern="1200" dirty="0" smtClean="0">
                <a:solidFill>
                  <a:schemeClr val="tx1"/>
                </a:solidFill>
                <a:latin typeface="Times New Roman" pitchFamily="18" charset="0"/>
                <a:ea typeface="+mn-ea"/>
                <a:cs typeface="+mn-cs"/>
              </a:rPr>
              <a:t> . Uma vez que este método se refere ao centro da terra e não podia fazer qualquer declaração sobre as condições locais sobre a superfície da Terra, tem sido menos </a:t>
            </a:r>
            <a:r>
              <a:rPr lang="pt-BR" sz="1200" b="0" i="0" kern="1200" dirty="0" err="1" smtClean="0">
                <a:solidFill>
                  <a:schemeClr val="tx1"/>
                </a:solidFill>
                <a:latin typeface="Times New Roman" pitchFamily="18" charset="0"/>
                <a:ea typeface="+mn-ea"/>
                <a:cs typeface="+mn-cs"/>
              </a:rPr>
              <a:t>freqüentemente</a:t>
            </a:r>
            <a:r>
              <a:rPr lang="pt-BR" sz="1200" b="0" i="0" kern="1200" dirty="0" smtClean="0">
                <a:solidFill>
                  <a:schemeClr val="tx1"/>
                </a:solidFill>
                <a:latin typeface="Times New Roman" pitchFamily="18" charset="0"/>
                <a:ea typeface="+mn-ea"/>
                <a:cs typeface="+mn-cs"/>
              </a:rPr>
              <a:t> aplicada para o cálculo de eclipses do que o primeiro. No entanto, ele simplificou muitos outros cálculos astronômicos. Bessel Esperava-se que, o método de </a:t>
            </a:r>
            <a:r>
              <a:rPr lang="pt-BR" sz="1200" b="0" i="0" kern="1200" dirty="0" err="1" smtClean="0">
                <a:solidFill>
                  <a:schemeClr val="tx1"/>
                </a:solidFill>
                <a:latin typeface="Times New Roman" pitchFamily="18" charset="0"/>
                <a:ea typeface="+mn-ea"/>
                <a:cs typeface="+mn-cs"/>
              </a:rPr>
              <a:t>Lagrange</a:t>
            </a:r>
            <a:r>
              <a:rPr lang="pt-BR" sz="1200" b="0" i="0" kern="1200" dirty="0" smtClean="0">
                <a:solidFill>
                  <a:schemeClr val="tx1"/>
                </a:solidFill>
                <a:latin typeface="Times New Roman" pitchFamily="18" charset="0"/>
                <a:ea typeface="+mn-ea"/>
                <a:cs typeface="+mn-cs"/>
              </a:rPr>
              <a:t> ainda mais de modo a que, consequentemente, o cálculo das condições locais, era possível, que alcançou uma combinação de ambos os métodos. </a:t>
            </a:r>
            <a:r>
              <a:rPr lang="pt-BR" sz="1200" b="0" i="0" u="none" strike="noStrike" kern="1200" baseline="30000" dirty="0" smtClean="0">
                <a:solidFill>
                  <a:schemeClr val="tx1"/>
                </a:solidFill>
                <a:latin typeface="Times New Roman" pitchFamily="18" charset="0"/>
                <a:ea typeface="+mn-ea"/>
                <a:cs typeface="+mn-cs"/>
                <a:hlinkClick r:id="rId5"/>
              </a:rPr>
              <a:t>[5]</a:t>
            </a:r>
            <a:endParaRPr lang="pt-BR" sz="1200" b="0" i="0" kern="1200" dirty="0" smtClean="0">
              <a:solidFill>
                <a:schemeClr val="tx1"/>
              </a:solidFill>
              <a:latin typeface="Times New Roman" pitchFamily="18" charset="0"/>
              <a:ea typeface="+mn-ea"/>
              <a:cs typeface="+mn-cs"/>
            </a:endParaRPr>
          </a:p>
          <a:p>
            <a:r>
              <a:rPr lang="pt-BR" sz="1200" b="0" i="0" kern="1200" dirty="0" smtClean="0">
                <a:solidFill>
                  <a:schemeClr val="tx1"/>
                </a:solidFill>
                <a:latin typeface="Times New Roman" pitchFamily="18" charset="0"/>
                <a:ea typeface="+mn-ea"/>
                <a:cs typeface="+mn-cs"/>
              </a:rPr>
              <a:t>No segundo volume de suas </a:t>
            </a:r>
            <a:r>
              <a:rPr lang="pt-BR" sz="1200" b="0" i="1" kern="1200" dirty="0" smtClean="0">
                <a:solidFill>
                  <a:schemeClr val="tx1"/>
                </a:solidFill>
                <a:latin typeface="Times New Roman" pitchFamily="18" charset="0"/>
                <a:ea typeface="+mn-ea"/>
                <a:cs typeface="+mn-cs"/>
              </a:rPr>
              <a:t>investigações astronômicas</a:t>
            </a:r>
            <a:r>
              <a:rPr lang="pt-BR" sz="1200" b="0" i="0" kern="1200" dirty="0" smtClean="0">
                <a:solidFill>
                  <a:schemeClr val="tx1"/>
                </a:solidFill>
                <a:latin typeface="Times New Roman" pitchFamily="18" charset="0"/>
                <a:ea typeface="+mn-ea"/>
                <a:cs typeface="+mn-cs"/>
              </a:rPr>
              <a:t> Bessel publicou em 1842 um tratado intitulado quatro porções abrangente </a:t>
            </a:r>
            <a:r>
              <a:rPr lang="pt-BR" sz="1200" b="0" i="1" kern="1200" dirty="0" smtClean="0">
                <a:solidFill>
                  <a:schemeClr val="tx1"/>
                </a:solidFill>
                <a:latin typeface="Times New Roman" pitchFamily="18" charset="0"/>
                <a:ea typeface="+mn-ea"/>
                <a:cs typeface="+mn-cs"/>
              </a:rPr>
              <a:t>Análise de eclipses</a:t>
            </a:r>
            <a:r>
              <a:rPr lang="pt-BR" sz="1200" b="0" i="0" kern="1200" dirty="0" smtClean="0">
                <a:solidFill>
                  <a:schemeClr val="tx1"/>
                </a:solidFill>
                <a:latin typeface="Times New Roman" pitchFamily="18" charset="0"/>
                <a:ea typeface="+mn-ea"/>
                <a:cs typeface="+mn-cs"/>
              </a:rPr>
              <a:t> . Nela, ele resumiu seu trabalho publicado anteriormente sobre esta questão em conjunto e arredondado-lo com alguns acréscimos. </a:t>
            </a:r>
            <a:r>
              <a:rPr lang="pt-BR" sz="1200" b="0" i="0" u="none" strike="noStrike" kern="1200" baseline="30000" dirty="0" smtClean="0">
                <a:solidFill>
                  <a:schemeClr val="tx1"/>
                </a:solidFill>
                <a:latin typeface="Times New Roman" pitchFamily="18" charset="0"/>
                <a:ea typeface="+mn-ea"/>
                <a:cs typeface="+mn-cs"/>
                <a:hlinkClick r:id="rId5"/>
              </a:rPr>
              <a:t>[7]</a:t>
            </a:r>
            <a:r>
              <a:rPr lang="pt-BR" sz="1200" b="0" i="0" kern="1200" dirty="0" smtClean="0">
                <a:solidFill>
                  <a:schemeClr val="tx1"/>
                </a:solidFill>
                <a:latin typeface="Times New Roman" pitchFamily="18" charset="0"/>
                <a:ea typeface="+mn-ea"/>
                <a:cs typeface="+mn-cs"/>
              </a:rPr>
              <a:t> Esta publicação serviu de base para muitos astrônomos que mais tarde lutou com esta questão. </a:t>
            </a:r>
            <a:r>
              <a:rPr lang="pt-BR" sz="1200" b="0" i="0" u="none" strike="noStrike" kern="1200" dirty="0" smtClean="0">
                <a:solidFill>
                  <a:schemeClr val="tx1"/>
                </a:solidFill>
                <a:latin typeface="Times New Roman" pitchFamily="18" charset="0"/>
                <a:ea typeface="+mn-ea"/>
                <a:cs typeface="+mn-cs"/>
                <a:hlinkClick r:id="rId11" tooltip="Peter Andreas Hansen"/>
              </a:rPr>
              <a:t>Peter Andreas </a:t>
            </a:r>
            <a:r>
              <a:rPr lang="pt-BR" sz="1200" b="0" i="0" u="none" strike="noStrike" kern="1200" dirty="0" err="1" smtClean="0">
                <a:solidFill>
                  <a:schemeClr val="tx1"/>
                </a:solidFill>
                <a:latin typeface="Times New Roman" pitchFamily="18" charset="0"/>
                <a:ea typeface="+mn-ea"/>
                <a:cs typeface="+mn-cs"/>
                <a:hlinkClick r:id="rId11" tooltip="Peter Andreas Hansen"/>
              </a:rPr>
              <a:t>Hansen</a:t>
            </a:r>
            <a:r>
              <a:rPr lang="pt-BR" sz="1200" b="0" i="0" kern="1200" dirty="0" smtClean="0">
                <a:solidFill>
                  <a:schemeClr val="tx1"/>
                </a:solidFill>
                <a:latin typeface="Times New Roman" pitchFamily="18" charset="0"/>
                <a:ea typeface="+mn-ea"/>
                <a:cs typeface="+mn-cs"/>
              </a:rPr>
              <a:t> usou em sua 1.858 trabalhos publicados </a:t>
            </a:r>
            <a:r>
              <a:rPr lang="pt-BR" sz="1200" b="0" i="1" kern="1200" dirty="0" smtClean="0">
                <a:solidFill>
                  <a:schemeClr val="tx1"/>
                </a:solidFill>
                <a:latin typeface="Times New Roman" pitchFamily="18" charset="0"/>
                <a:ea typeface="+mn-ea"/>
                <a:cs typeface="+mn-cs"/>
              </a:rPr>
              <a:t>teoria da eclipses e fenômenos relacionados</a:t>
            </a:r>
            <a:r>
              <a:rPr lang="pt-BR" sz="1200" b="0" i="0" kern="1200" dirty="0" smtClean="0">
                <a:solidFill>
                  <a:schemeClr val="tx1"/>
                </a:solidFill>
                <a:latin typeface="Times New Roman" pitchFamily="18" charset="0"/>
                <a:ea typeface="+mn-ea"/>
                <a:cs typeface="+mn-cs"/>
              </a:rPr>
              <a:t> que se afastem do Bessel </a:t>
            </a:r>
            <a:r>
              <a:rPr lang="pt-BR" sz="1200" b="0" i="0" u="none" strike="noStrike" kern="1200" dirty="0" smtClean="0">
                <a:solidFill>
                  <a:schemeClr val="tx1"/>
                </a:solidFill>
                <a:latin typeface="Times New Roman" pitchFamily="18" charset="0"/>
                <a:ea typeface="+mn-ea"/>
                <a:cs typeface="+mn-cs"/>
                <a:hlinkClick r:id="rId12" tooltip="A linha de intersecção"/>
              </a:rPr>
              <a:t>linha de intersecção</a:t>
            </a:r>
            <a:r>
              <a:rPr lang="pt-BR" sz="1200" b="0" i="0" kern="1200" dirty="0" smtClean="0">
                <a:solidFill>
                  <a:schemeClr val="tx1"/>
                </a:solidFill>
                <a:latin typeface="Times New Roman" pitchFamily="18" charset="0"/>
                <a:ea typeface="+mn-ea"/>
                <a:cs typeface="+mn-cs"/>
              </a:rPr>
              <a:t> da </a:t>
            </a:r>
            <a:r>
              <a:rPr lang="pt-BR" sz="1200" b="0" i="0" u="none" strike="noStrike" kern="1200" dirty="0" smtClean="0">
                <a:solidFill>
                  <a:schemeClr val="tx1"/>
                </a:solidFill>
                <a:latin typeface="Times New Roman" pitchFamily="18" charset="0"/>
                <a:ea typeface="+mn-ea"/>
                <a:cs typeface="+mn-cs"/>
                <a:hlinkClick r:id="rId13" tooltip="Eclíptica"/>
              </a:rPr>
              <a:t>eclíptica</a:t>
            </a:r>
            <a:r>
              <a:rPr lang="pt-BR" sz="1200" b="0" i="0" kern="1200" dirty="0" smtClean="0">
                <a:solidFill>
                  <a:schemeClr val="tx1"/>
                </a:solidFill>
                <a:latin typeface="Times New Roman" pitchFamily="18" charset="0"/>
                <a:ea typeface="+mn-ea"/>
                <a:cs typeface="+mn-cs"/>
              </a:rPr>
              <a:t> com o plano fundamental como eixo. Variante de Bessel, o uso do plano equatorial, em vez de elíptica, mas algumas vantagens, tais como 1863 </a:t>
            </a:r>
            <a:r>
              <a:rPr lang="pt-BR" sz="1200" b="0" i="0" u="none" strike="noStrike" kern="1200" dirty="0" smtClean="0">
                <a:solidFill>
                  <a:schemeClr val="tx1"/>
                </a:solidFill>
                <a:latin typeface="Times New Roman" pitchFamily="18" charset="0"/>
                <a:ea typeface="+mn-ea"/>
                <a:cs typeface="+mn-cs"/>
                <a:hlinkClick r:id="rId14" tooltip="William Chauvenet"/>
              </a:rPr>
              <a:t>William </a:t>
            </a:r>
            <a:r>
              <a:rPr lang="pt-BR" sz="1200" b="0" i="0" u="none" strike="noStrike" kern="1200" dirty="0" err="1" smtClean="0">
                <a:solidFill>
                  <a:schemeClr val="tx1"/>
                </a:solidFill>
                <a:latin typeface="Times New Roman" pitchFamily="18" charset="0"/>
                <a:ea typeface="+mn-ea"/>
                <a:cs typeface="+mn-cs"/>
                <a:hlinkClick r:id="rId14" tooltip="William Chauvenet"/>
              </a:rPr>
              <a:t>Chauvenet</a:t>
            </a:r>
            <a:r>
              <a:rPr lang="pt-BR" sz="1200" b="0" i="0" kern="1200" dirty="0" smtClean="0">
                <a:solidFill>
                  <a:schemeClr val="tx1"/>
                </a:solidFill>
                <a:latin typeface="Times New Roman" pitchFamily="18" charset="0"/>
                <a:ea typeface="+mn-ea"/>
                <a:cs typeface="+mn-cs"/>
              </a:rPr>
              <a:t> enfatizadas. </a:t>
            </a:r>
            <a:r>
              <a:rPr lang="pt-BR" sz="1200" b="0" i="0" kern="1200" dirty="0" err="1" smtClean="0">
                <a:solidFill>
                  <a:schemeClr val="tx1"/>
                </a:solidFill>
                <a:latin typeface="Times New Roman" pitchFamily="18" charset="0"/>
                <a:ea typeface="+mn-ea"/>
                <a:cs typeface="+mn-cs"/>
              </a:rPr>
              <a:t>Chauvenet</a:t>
            </a:r>
            <a:r>
              <a:rPr lang="pt-BR" sz="1200" b="0" i="0" kern="1200" dirty="0" smtClean="0">
                <a:solidFill>
                  <a:schemeClr val="tx1"/>
                </a:solidFill>
                <a:latin typeface="Times New Roman" pitchFamily="18" charset="0"/>
                <a:ea typeface="+mn-ea"/>
                <a:cs typeface="+mn-cs"/>
              </a:rPr>
              <a:t>, um astrônomo americano que seguiu em seu </a:t>
            </a:r>
            <a:r>
              <a:rPr lang="pt-BR" sz="1200" b="0" i="1" kern="1200" dirty="0" smtClean="0">
                <a:solidFill>
                  <a:schemeClr val="tx1"/>
                </a:solidFill>
                <a:latin typeface="Times New Roman" pitchFamily="18" charset="0"/>
                <a:ea typeface="+mn-ea"/>
                <a:cs typeface="+mn-cs"/>
              </a:rPr>
              <a:t>manual de Astronomia Esférica e prática</a:t>
            </a:r>
            <a:r>
              <a:rPr lang="pt-BR" sz="1200" b="0" i="0" kern="1200" dirty="0" smtClean="0">
                <a:solidFill>
                  <a:schemeClr val="tx1"/>
                </a:solidFill>
                <a:latin typeface="Times New Roman" pitchFamily="18" charset="0"/>
                <a:ea typeface="+mn-ea"/>
                <a:cs typeface="+mn-cs"/>
              </a:rPr>
              <a:t> na maior parte do processo de Bessel, mas desenvolvido para alguns subproblemas soluções próprias. Representação </a:t>
            </a:r>
            <a:r>
              <a:rPr lang="pt-BR" sz="1200" b="0" i="0" kern="1200" dirty="0" err="1" smtClean="0">
                <a:solidFill>
                  <a:schemeClr val="tx1"/>
                </a:solidFill>
                <a:latin typeface="Times New Roman" pitchFamily="18" charset="0"/>
                <a:ea typeface="+mn-ea"/>
                <a:cs typeface="+mn-cs"/>
              </a:rPr>
              <a:t>Chauvenets</a:t>
            </a:r>
            <a:r>
              <a:rPr lang="pt-BR" sz="1200" b="0" i="0" kern="1200" dirty="0" smtClean="0">
                <a:solidFill>
                  <a:schemeClr val="tx1"/>
                </a:solidFill>
                <a:latin typeface="Times New Roman" pitchFamily="18" charset="0"/>
                <a:ea typeface="+mn-ea"/>
                <a:cs typeface="+mn-cs"/>
              </a:rPr>
              <a:t> foi, então, a base para muitos outros desenvolvimentos nesta área. </a:t>
            </a:r>
            <a:r>
              <a:rPr lang="pt-BR" sz="1200" b="0" i="0" u="none" strike="noStrike" kern="1200" baseline="30000" dirty="0" smtClean="0">
                <a:solidFill>
                  <a:schemeClr val="tx1"/>
                </a:solidFill>
                <a:latin typeface="Times New Roman" pitchFamily="18" charset="0"/>
                <a:ea typeface="+mn-ea"/>
                <a:cs typeface="+mn-cs"/>
                <a:hlinkClick r:id="rId5"/>
              </a:rPr>
              <a:t>[8]</a:t>
            </a:r>
            <a:endParaRPr lang="pt-BR" sz="1200" b="0" i="0" kern="1200" dirty="0" smtClean="0">
              <a:solidFill>
                <a:schemeClr val="tx1"/>
              </a:solidFill>
              <a:latin typeface="Times New Roman" pitchFamily="18" charset="0"/>
              <a:ea typeface="+mn-ea"/>
              <a:cs typeface="+mn-cs"/>
            </a:endParaRPr>
          </a:p>
          <a:p>
            <a:r>
              <a:rPr lang="pt-BR" sz="1200" b="0" i="0" kern="1200" dirty="0" smtClean="0">
                <a:solidFill>
                  <a:schemeClr val="tx1"/>
                </a:solidFill>
                <a:latin typeface="Times New Roman" pitchFamily="18" charset="0"/>
                <a:ea typeface="+mn-ea"/>
                <a:cs typeface="+mn-cs"/>
              </a:rPr>
              <a:t>Mesmo no momento atual, no não fez os cálculos dos eclipses manualmente, mas por via </a:t>
            </a:r>
            <a:r>
              <a:rPr lang="pt-BR" sz="1200" b="0" i="0" kern="1200" dirty="0" err="1" smtClean="0">
                <a:solidFill>
                  <a:schemeClr val="tx1"/>
                </a:solidFill>
                <a:latin typeface="Times New Roman" pitchFamily="18" charset="0"/>
                <a:ea typeface="+mn-ea"/>
                <a:cs typeface="+mn-cs"/>
              </a:rPr>
              <a:t>electrónica</a:t>
            </a:r>
            <a:r>
              <a:rPr lang="pt-BR" sz="1200" b="0" i="0" kern="1200" dirty="0" smtClean="0">
                <a:solidFill>
                  <a:schemeClr val="tx1"/>
                </a:solidFill>
                <a:latin typeface="Times New Roman" pitchFamily="18" charset="0"/>
                <a:ea typeface="+mn-ea"/>
                <a:cs typeface="+mn-cs"/>
              </a:rPr>
              <a:t>, os elementos de Bessel não perderam a sua importância. Pelo contrário, eles são o elo entre os cálculos do tempo de ocorrência de um eclipse, bem como os cálculos das condições locais. Muitos programas de computador são dedicados a um dos dois cálculos, os elementos de Bessel como uma espécie de </a:t>
            </a:r>
            <a:r>
              <a:rPr lang="pt-BR" sz="1200" b="0" i="0" u="none" strike="noStrike" kern="1200" dirty="0" smtClean="0">
                <a:solidFill>
                  <a:schemeClr val="tx1"/>
                </a:solidFill>
                <a:latin typeface="Times New Roman" pitchFamily="18" charset="0"/>
                <a:ea typeface="+mn-ea"/>
                <a:cs typeface="+mn-cs"/>
                <a:hlinkClick r:id="rId15" tooltip="Interface"/>
              </a:rPr>
              <a:t>interface de</a:t>
            </a:r>
            <a:r>
              <a:rPr lang="pt-BR" sz="1200" b="0" i="0" kern="1200" dirty="0" smtClean="0">
                <a:solidFill>
                  <a:schemeClr val="tx1"/>
                </a:solidFill>
                <a:latin typeface="Times New Roman" pitchFamily="18" charset="0"/>
                <a:ea typeface="+mn-ea"/>
                <a:cs typeface="+mn-cs"/>
              </a:rPr>
              <a:t> função.</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17</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http://eclipse.gsfc.nasa.gov/SEcat5/beselm.html</a:t>
            </a:r>
          </a:p>
          <a:p>
            <a:r>
              <a:rPr lang="pt-BR" dirty="0" smtClean="0"/>
              <a:t>http://books.google.de/books?id=6JlzJHd15vQC&amp;hl=</a:t>
            </a:r>
            <a:r>
              <a:rPr lang="pt-BR" dirty="0" err="1" smtClean="0"/>
              <a:t>pt-BR&amp;source</a:t>
            </a:r>
            <a:r>
              <a:rPr lang="pt-BR" dirty="0" smtClean="0"/>
              <a:t>=</a:t>
            </a:r>
            <a:r>
              <a:rPr lang="pt-BR" dirty="0" err="1" smtClean="0"/>
              <a:t>gbs_navlinks_s</a:t>
            </a:r>
            <a:endParaRPr lang="pt-BR" dirty="0" smtClean="0"/>
          </a:p>
          <a:p>
            <a:r>
              <a:rPr lang="pt-BR" dirty="0" smtClean="0"/>
              <a:t>http://diposit.ub.edu/dspace/bitstream/2445/53147/3/memoria.pdf</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18</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Imagem com adaptações: http://de.wikipedia.org/wiki/Besselsche_Elemente#</a:t>
            </a:r>
            <a:r>
              <a:rPr lang="pt-BR" dirty="0" err="1" smtClean="0"/>
              <a:t>mediaviewer</a:t>
            </a:r>
            <a:r>
              <a:rPr lang="pt-BR" dirty="0" smtClean="0"/>
              <a:t>/File:BesselianElementsForTotalEclipse3D.</a:t>
            </a:r>
            <a:r>
              <a:rPr lang="pt-BR" dirty="0" err="1" smtClean="0"/>
              <a:t>svg</a:t>
            </a:r>
            <a:endParaRPr lang="pt-BR" dirty="0" smtClean="0"/>
          </a:p>
          <a:p>
            <a:r>
              <a:rPr lang="pt-BR" dirty="0" smtClean="0"/>
              <a:t>Fonte: http://de.wikipedia.org/wiki/Besselsche_Elemente</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19</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http://de.wikipedia.org/wiki/Besselsche_Elemente</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20</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http://de.wikipedia.org/wiki/Besselsche_Elemente</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21</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Imagem: eclipse_mir1999.jpg</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23</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pt-BR" dirty="0" smtClean="0"/>
          </a:p>
          <a:p>
            <a:r>
              <a:rPr lang="pt-BR" dirty="0" smtClean="0"/>
              <a:t>Fonte: http://pt.wikipedia.org/wiki/Efem</a:t>
            </a:r>
            <a:r>
              <a:rPr lang="pt-BR" dirty="0" err="1" smtClean="0"/>
              <a:t>éride</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http://eclipses.gsfc.nasa.gov/SEsaros/SEperiodicity.html#section103</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24</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sz="1200" dirty="0" smtClean="0">
                <a:solidFill>
                  <a:schemeClr val="accent2">
                    <a:lumMod val="40000"/>
                    <a:lumOff val="60000"/>
                  </a:schemeClr>
                </a:solidFill>
                <a:latin typeface="Century Gothic" pitchFamily="34" charset="0"/>
              </a:rPr>
              <a:t>Crédito: Planetário de Milão</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25</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http://en.wikipedia.org/wiki/Eclipse_season</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26</a:t>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Ronaldo Rogério de Freitas Mourão, Eclipses</a:t>
            </a:r>
            <a:r>
              <a:rPr lang="pt-BR" baseline="0" dirty="0" smtClean="0"/>
              <a:t> – Da superstição à previsão matemática, Editora </a:t>
            </a:r>
            <a:r>
              <a:rPr lang="pt-BR" baseline="0" dirty="0" err="1" smtClean="0"/>
              <a:t>Unisinos</a:t>
            </a:r>
            <a:r>
              <a:rPr lang="pt-BR" baseline="0" dirty="0" smtClean="0"/>
              <a:t>, 1993</a:t>
            </a:r>
          </a:p>
          <a:p>
            <a:r>
              <a:rPr lang="pt-BR" baseline="0" dirty="0" smtClean="0"/>
              <a:t>Imagem: http://eclipses.gsfc.nasa.gov/SEsaros/SEsaros.html</a:t>
            </a:r>
          </a:p>
          <a:p>
            <a:endParaRPr lang="pt-BR" baseline="0"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29</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fontScale="85000" lnSpcReduction="20000"/>
          </a:bodyPr>
          <a:lstStyle/>
          <a:p>
            <a:r>
              <a:rPr lang="pt-BR" dirty="0" smtClean="0"/>
              <a:t>Imagem: http://en.wikipedia.org/wiki/Saros_(</a:t>
            </a:r>
            <a:r>
              <a:rPr lang="pt-BR" dirty="0" err="1" smtClean="0"/>
              <a:t>astronomy</a:t>
            </a:r>
            <a:r>
              <a:rPr lang="pt-BR" dirty="0" smtClean="0"/>
              <a:t>)#</a:t>
            </a:r>
            <a:r>
              <a:rPr lang="pt-BR" dirty="0" err="1" smtClean="0"/>
              <a:t>mediaviewer</a:t>
            </a:r>
            <a:r>
              <a:rPr lang="pt-BR" dirty="0" smtClean="0"/>
              <a:t>/File:Saros_136_animation.gif</a:t>
            </a:r>
          </a:p>
          <a:p>
            <a:r>
              <a:rPr lang="pt-BR" dirty="0" smtClean="0"/>
              <a:t>Cada série </a:t>
            </a:r>
            <a:r>
              <a:rPr lang="pt-BR" dirty="0" err="1" smtClean="0"/>
              <a:t>saros</a:t>
            </a:r>
            <a:r>
              <a:rPr lang="pt-BR" dirty="0" smtClean="0"/>
              <a:t> começa com um eclipse parcial (Sol entra pela primeira vez no final do nó), e cada um dos </a:t>
            </a:r>
            <a:r>
              <a:rPr lang="pt-BR" dirty="0" err="1" smtClean="0"/>
              <a:t>saros</a:t>
            </a:r>
            <a:r>
              <a:rPr lang="pt-BR" dirty="0" smtClean="0"/>
              <a:t> sucessivas do caminho da Lua é deslocado quer norte (quando o próximo nó descendente) ou sul (quando o próximo nó ascendente) devido o fato de os </a:t>
            </a:r>
            <a:r>
              <a:rPr lang="pt-BR" dirty="0" err="1" smtClean="0"/>
              <a:t>saros</a:t>
            </a:r>
            <a:r>
              <a:rPr lang="pt-BR" dirty="0" smtClean="0"/>
              <a:t> não é um número inteiro de meses </a:t>
            </a:r>
            <a:r>
              <a:rPr lang="pt-BR" dirty="0" err="1" smtClean="0"/>
              <a:t>dracônicos</a:t>
            </a:r>
            <a:r>
              <a:rPr lang="pt-BR" dirty="0" smtClean="0"/>
              <a:t> exatamente (cerca de uma hora de duração mais curta). Em algum ponto, eclipse já não são possíveis e os da série termina (Sol deixa o início do nó). Datas arbitrárias foram estabelecidas por compiladores de estatísticas eclipse. Estas datas extremas são de 2000 aC e 3000 dC. Série </a:t>
            </a:r>
            <a:r>
              <a:rPr lang="pt-BR" dirty="0" err="1" smtClean="0"/>
              <a:t>Saros</a:t>
            </a:r>
            <a:r>
              <a:rPr lang="pt-BR" dirty="0" smtClean="0"/>
              <a:t>, é claro, passou antes e continuará depois destas datas. Desde o primeiro eclipse do ano 2000 aC, não foi o primeiro em sua </a:t>
            </a:r>
            <a:r>
              <a:rPr lang="pt-BR" dirty="0" err="1" smtClean="0"/>
              <a:t>saros</a:t>
            </a:r>
            <a:r>
              <a:rPr lang="pt-BR" dirty="0" smtClean="0"/>
              <a:t>, é necessário ampliar os números da série de </a:t>
            </a:r>
            <a:r>
              <a:rPr lang="pt-BR" dirty="0" err="1" smtClean="0"/>
              <a:t>Saros</a:t>
            </a:r>
            <a:r>
              <a:rPr lang="pt-BR" dirty="0" smtClean="0"/>
              <a:t> para trás além do 0 a números negativos para acomodar eclipses ocorridos nos anos seguintes de 2000 </a:t>
            </a:r>
            <a:r>
              <a:rPr lang="pt-BR" dirty="0" err="1" smtClean="0"/>
              <a:t>aC.</a:t>
            </a:r>
            <a:r>
              <a:rPr lang="pt-BR" dirty="0" smtClean="0"/>
              <a:t> Os </a:t>
            </a:r>
            <a:r>
              <a:rPr lang="pt-BR" dirty="0" err="1" smtClean="0"/>
              <a:t>saros</a:t>
            </a:r>
            <a:r>
              <a:rPr lang="pt-BR" dirty="0" smtClean="0"/>
              <a:t> -13 é o primeiro </a:t>
            </a:r>
            <a:r>
              <a:rPr lang="pt-BR" dirty="0" err="1" smtClean="0"/>
              <a:t>saros</a:t>
            </a:r>
            <a:r>
              <a:rPr lang="pt-BR" dirty="0" smtClean="0"/>
              <a:t> para aparecer nesses dados. Para eclipses solares as estatísticas para a série de </a:t>
            </a:r>
            <a:r>
              <a:rPr lang="pt-BR" dirty="0" err="1" smtClean="0"/>
              <a:t>Saros</a:t>
            </a:r>
            <a:r>
              <a:rPr lang="pt-BR" dirty="0" smtClean="0"/>
              <a:t> completo dentro da era entre 2000 aC e 3000 dC são dadas nas referências deste artigo.  Demora entre 1226 e 1550 anos para os membros de uma série de </a:t>
            </a:r>
            <a:r>
              <a:rPr lang="pt-BR" dirty="0" err="1" smtClean="0"/>
              <a:t>Saros</a:t>
            </a:r>
            <a:r>
              <a:rPr lang="pt-BR" dirty="0" smtClean="0"/>
              <a:t> para atravessar a Terra superfície de norte a sul (ou vice-versa). Esses extremos permitem 69-87 eclipses em cada série (a maioria das séries tem 71 ou 72 eclipses). De 39 a 59 (na sua maioria cerca de 43) eclipses em uma determinada série será central (isto é, total, anular ou anelar híbrido-total). Em um determinado momento, cerca de 40 diferentes séries de </a:t>
            </a:r>
            <a:r>
              <a:rPr lang="pt-BR" dirty="0" err="1" smtClean="0"/>
              <a:t>Saros</a:t>
            </a:r>
            <a:r>
              <a:rPr lang="pt-BR" dirty="0" smtClean="0"/>
              <a:t> estará em andamento. </a:t>
            </a:r>
          </a:p>
          <a:p>
            <a:r>
              <a:rPr lang="pt-BR" dirty="0" smtClean="0"/>
              <a:t>Série </a:t>
            </a:r>
            <a:r>
              <a:rPr lang="pt-BR" dirty="0" err="1" smtClean="0"/>
              <a:t>Saros</a:t>
            </a:r>
            <a:r>
              <a:rPr lang="pt-BR" dirty="0" smtClean="0"/>
              <a:t> são numerados de acordo com o tipo de eclipse (solar ou lunar) e se ocorrer a ascendente da Lua ou nó descendente. [11] [12] Os números ímpares são usadas para eclipses solares ocorrem perto do nó ascendente, enquanto que os números pares são dada a descendente do nó eclipses solares. Para eclipses lunares, este sistema de numeração é um pouco aleatório. A ordem destas séries é determinado pelo tempo em que cada série de picos, o que corresponde a um eclipse quando é mais próximo de um dos nodos lunares. Para eclipses solares, a 40 séries numeradas entre 117 e 156 estão ativos, enquanto que para os eclipses lunares, há agora 41 séries de </a:t>
            </a:r>
            <a:r>
              <a:rPr lang="pt-BR" dirty="0" err="1" smtClean="0"/>
              <a:t>Saros</a:t>
            </a:r>
            <a:r>
              <a:rPr lang="pt-BR" dirty="0" smtClean="0"/>
              <a:t> ativa</a:t>
            </a:r>
          </a:p>
          <a:p>
            <a:r>
              <a:rPr lang="pt-BR" dirty="0" smtClean="0"/>
              <a:t>Fonte: http://en.wikipedia.org/wiki/Saros_(</a:t>
            </a:r>
            <a:r>
              <a:rPr lang="pt-BR" dirty="0" err="1" smtClean="0"/>
              <a:t>astronomy</a:t>
            </a:r>
            <a:r>
              <a:rPr lang="pt-BR" dirty="0" smtClean="0"/>
              <a:t>)</a:t>
            </a:r>
          </a:p>
          <a:p>
            <a:r>
              <a:rPr lang="pt-BR" dirty="0" smtClean="0"/>
              <a:t>http://en.wikipedia.org/wiki/Eclipse_cycle</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30</a:t>
            </a:fld>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http://eclipse.gsfc.nasa.gov/SEsaros/SEperiodicity.html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31</a:t>
            </a:fld>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http://eclipse.gsfc.nasa.gov/LEsaros/LEperiodicity.html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33</a:t>
            </a:fld>
            <a:endParaRPr 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http://eclipse.gsfc.nasa.gov/LEsaros/LEperiodicity.html</a:t>
            </a:r>
          </a:p>
          <a:p>
            <a:r>
              <a:rPr lang="pt-BR" dirty="0" smtClean="0"/>
              <a:t>1.3 Lunar Eclipse Repetição </a:t>
            </a:r>
          </a:p>
          <a:p>
            <a:endParaRPr lang="pt-BR" dirty="0" smtClean="0"/>
          </a:p>
          <a:p>
            <a:r>
              <a:rPr lang="pt-BR" dirty="0" smtClean="0"/>
              <a:t>Os eclipses lunares separados por 1, 5, ou 6 </a:t>
            </a:r>
            <a:r>
              <a:rPr lang="pt-BR" dirty="0" err="1" smtClean="0"/>
              <a:t>lunações</a:t>
            </a:r>
            <a:r>
              <a:rPr lang="pt-BR" dirty="0" smtClean="0"/>
              <a:t> são geralmente bastante diferentes. Eles são </a:t>
            </a:r>
            <a:r>
              <a:rPr lang="pt-BR" dirty="0" err="1" smtClean="0"/>
              <a:t>freqüentemente</a:t>
            </a:r>
            <a:r>
              <a:rPr lang="pt-BR" dirty="0" smtClean="0"/>
              <a:t> de diferente dos tipos (ou seja, de penumbra, parciais ou totais) com diversas geometrias de alinhamento Sol-Lua-Terra, e com diferentes características orbitais lunares (ou seja, longitude de perigeu e longitude do nó ascendente). Mais importante ainda, esses períodos curtos não têm valor como </a:t>
            </a:r>
            <a:r>
              <a:rPr lang="pt-BR" dirty="0" err="1" smtClean="0"/>
              <a:t>preditores</a:t>
            </a:r>
            <a:r>
              <a:rPr lang="pt-BR" dirty="0" smtClean="0"/>
              <a:t> de futura eclipses porque eles não repetem em um padrão reconhecível. </a:t>
            </a:r>
          </a:p>
          <a:p>
            <a:endParaRPr lang="pt-BR" dirty="0" smtClean="0"/>
          </a:p>
          <a:p>
            <a:r>
              <a:rPr lang="pt-BR" dirty="0" smtClean="0"/>
              <a:t>Um ciclo de repetição eclipse lunar simples pode ser encontrada através da exigência de que certos parâmetros orbitais ser repetido. A lua devem estar na fase integral com a mesma e longitude de perigeu mesma longitude do nó ascendente. Estas condições são satisfeitas através da procura de um múltiplo inteiro em três grandes períodos de meses </a:t>
            </a:r>
            <a:r>
              <a:rPr lang="pt-BR" dirty="0" err="1" smtClean="0"/>
              <a:t>sinódicos</a:t>
            </a:r>
            <a:r>
              <a:rPr lang="pt-BR" dirty="0" smtClean="0"/>
              <a:t>, </a:t>
            </a:r>
            <a:r>
              <a:rPr lang="pt-BR" dirty="0" err="1" smtClean="0"/>
              <a:t>anomalísticos</a:t>
            </a:r>
            <a:r>
              <a:rPr lang="pt-BR" dirty="0" smtClean="0"/>
              <a:t> e draconianos da lua. Uma quarta condição pode exigir que um eclipse ocorrer aproximadamente ao mesmo tempo de ano para preservar a inclinação axial da Terra e assim, na mesma estação, assim como o raio do sol Este último fator controla o diâmetro aparente do umbral e de penumbra das sombras da Terra.</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34</a:t>
            </a:fld>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t>http://en.wikipedia.org/wiki/Tritos</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35</a:t>
            </a:fld>
            <a:endParaRPr 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t>Fonte: http://en.wikipedia.org/wiki/Tritos</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36</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algn="l">
              <a:defRPr/>
            </a:pPr>
            <a:r>
              <a:rPr lang="pt-BR" sz="1200" dirty="0" smtClean="0">
                <a:solidFill>
                  <a:schemeClr val="accent2">
                    <a:lumMod val="60000"/>
                    <a:lumOff val="40000"/>
                  </a:schemeClr>
                </a:solidFill>
                <a:latin typeface="Century Gothic" pitchFamily="34" charset="0"/>
              </a:rPr>
              <a:t>Fonte – Aplicativo - </a:t>
            </a:r>
            <a:r>
              <a:rPr lang="pt-BR" sz="1200" dirty="0" err="1" smtClean="0">
                <a:solidFill>
                  <a:schemeClr val="accent2">
                    <a:lumMod val="60000"/>
                    <a:lumOff val="40000"/>
                  </a:schemeClr>
                </a:solidFill>
                <a:latin typeface="Century Gothic" pitchFamily="34" charset="0"/>
              </a:rPr>
              <a:t>Stellarium</a:t>
            </a:r>
            <a:r>
              <a:rPr lang="pt-BR" sz="1200" dirty="0" smtClean="0">
                <a:solidFill>
                  <a:schemeClr val="accent2">
                    <a:lumMod val="60000"/>
                    <a:lumOff val="40000"/>
                  </a:schemeClr>
                </a:solidFill>
                <a:latin typeface="Century Gothic" pitchFamily="34" charset="0"/>
              </a:rPr>
              <a:t> Versão 0.12.2</a:t>
            </a:r>
          </a:p>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5</a:t>
            </a:fld>
            <a:endParaRPr 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Imagem: http://en.wikipedia.org/wiki/Tritos#</a:t>
            </a:r>
            <a:r>
              <a:rPr lang="pt-BR" dirty="0" err="1" smtClean="0"/>
              <a:t>mediaviewer</a:t>
            </a:r>
            <a:r>
              <a:rPr lang="pt-BR" dirty="0" smtClean="0"/>
              <a:t>/File:Tritos_saros_lunar_series_1000-2500.</a:t>
            </a:r>
            <a:r>
              <a:rPr lang="pt-BR" dirty="0" err="1" smtClean="0"/>
              <a:t>png</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37</a:t>
            </a:fld>
            <a:endParaRPr 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err="1" smtClean="0"/>
              <a:t>Wikipedia</a:t>
            </a:r>
            <a:r>
              <a:rPr lang="pt-BR" dirty="0" smtClean="0"/>
              <a:t>:</a:t>
            </a:r>
            <a:r>
              <a:rPr lang="pt-BR" baseline="0" dirty="0" smtClean="0"/>
              <a:t> </a:t>
            </a:r>
            <a:r>
              <a:rPr lang="pt-BR" baseline="0" dirty="0" err="1" smtClean="0"/>
              <a:t>Inex</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38</a:t>
            </a:fld>
            <a:endParaRPr 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t>Fonte: http://en.wikipedia.org/wiki/Inex</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39</a:t>
            </a:fld>
            <a:endParaRPr lang="pt-B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Imagem: 640px-Inex_saros_lunar_series_1000-2500.</a:t>
            </a:r>
            <a:r>
              <a:rPr lang="pt-BR" dirty="0" err="1" smtClean="0"/>
              <a:t>png</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40</a:t>
            </a:fld>
            <a:endParaRPr lang="pt-B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Imagem: </a:t>
            </a:r>
            <a:r>
              <a:rPr lang="pt-BR" dirty="0" err="1" smtClean="0"/>
              <a:t>Saros</a:t>
            </a:r>
            <a:r>
              <a:rPr lang="pt-BR" dirty="0" smtClean="0"/>
              <a:t>-Inex_panorama.png / http://en.wikipedia.org/wiki/Inex#</a:t>
            </a:r>
            <a:r>
              <a:rPr lang="pt-BR" dirty="0" err="1" smtClean="0"/>
              <a:t>mediaviewer</a:t>
            </a:r>
            <a:r>
              <a:rPr lang="pt-BR" dirty="0" smtClean="0"/>
              <a:t>/File:</a:t>
            </a:r>
            <a:r>
              <a:rPr lang="pt-BR" dirty="0" err="1" smtClean="0"/>
              <a:t>Saros</a:t>
            </a:r>
            <a:r>
              <a:rPr lang="pt-BR" dirty="0" smtClean="0"/>
              <a:t>-Inex_panorama.png</a:t>
            </a:r>
          </a:p>
          <a:p>
            <a:endParaRPr lang="pt-BR" dirty="0" smtClean="0"/>
          </a:p>
          <a:p>
            <a:r>
              <a:rPr lang="pt-BR" dirty="0" smtClean="0"/>
              <a:t>Fonte: http://en.wikipedia.org/wiki/Inex</a:t>
            </a:r>
          </a:p>
          <a:p>
            <a:r>
              <a:rPr lang="pt-BR" dirty="0" smtClean="0"/>
              <a:t>http://www.geoastro.de/saros/panorama.html</a:t>
            </a:r>
          </a:p>
          <a:p>
            <a:endParaRPr lang="pt-BR" dirty="0" smtClean="0"/>
          </a:p>
          <a:p>
            <a:r>
              <a:rPr lang="en-US" sz="1200" b="0" i="0" kern="1200" dirty="0" smtClean="0">
                <a:solidFill>
                  <a:schemeClr val="tx1"/>
                </a:solidFill>
                <a:latin typeface="Times New Roman" pitchFamily="18" charset="0"/>
                <a:ea typeface="+mn-ea"/>
                <a:cs typeface="+mn-cs"/>
              </a:rPr>
              <a:t>As a consequence of the fraction 1/2 eclipses in an </a:t>
            </a:r>
            <a:r>
              <a:rPr lang="en-US" sz="1200" b="0" i="0" kern="1200" dirty="0" err="1" smtClean="0">
                <a:solidFill>
                  <a:schemeClr val="tx1"/>
                </a:solidFill>
                <a:latin typeface="Times New Roman" pitchFamily="18" charset="0"/>
                <a:ea typeface="+mn-ea"/>
                <a:cs typeface="+mn-cs"/>
              </a:rPr>
              <a:t>inex</a:t>
            </a:r>
            <a:r>
              <a:rPr lang="en-US" sz="1200" b="0" i="0" kern="1200" dirty="0" smtClean="0">
                <a:solidFill>
                  <a:schemeClr val="tx1"/>
                </a:solidFill>
                <a:latin typeface="Times New Roman" pitchFamily="18" charset="0"/>
                <a:ea typeface="+mn-ea"/>
                <a:cs typeface="+mn-cs"/>
              </a:rPr>
              <a:t> series take place alternately at the one and the other node (unlike eclipses in a </a:t>
            </a:r>
            <a:r>
              <a:rPr lang="en-US" sz="1200" b="0" i="0" kern="1200" dirty="0" err="1" smtClean="0">
                <a:solidFill>
                  <a:schemeClr val="tx1"/>
                </a:solidFill>
                <a:latin typeface="Times New Roman" pitchFamily="18" charset="0"/>
                <a:ea typeface="+mn-ea"/>
                <a:cs typeface="+mn-cs"/>
              </a:rPr>
              <a:t>saros</a:t>
            </a:r>
            <a:r>
              <a:rPr lang="en-US" sz="1200" b="0" i="0" kern="1200" dirty="0" smtClean="0">
                <a:solidFill>
                  <a:schemeClr val="tx1"/>
                </a:solidFill>
                <a:latin typeface="Times New Roman" pitchFamily="18" charset="0"/>
                <a:ea typeface="+mn-ea"/>
                <a:cs typeface="+mn-cs"/>
              </a:rPr>
              <a:t> series). Therefore an eclipse in the northern hemisphere of the Earth will be followed, after 1 </a:t>
            </a:r>
            <a:r>
              <a:rPr lang="en-US" sz="1200" b="0" i="0" kern="1200" dirty="0" err="1" smtClean="0">
                <a:solidFill>
                  <a:schemeClr val="tx1"/>
                </a:solidFill>
                <a:latin typeface="Times New Roman" pitchFamily="18" charset="0"/>
                <a:ea typeface="+mn-ea"/>
                <a:cs typeface="+mn-cs"/>
              </a:rPr>
              <a:t>inex</a:t>
            </a:r>
            <a:r>
              <a:rPr lang="en-US" sz="1200" b="0" i="0" kern="1200" smtClean="0">
                <a:solidFill>
                  <a:schemeClr val="tx1"/>
                </a:solidFill>
                <a:latin typeface="Times New Roman" pitchFamily="18" charset="0"/>
                <a:ea typeface="+mn-ea"/>
                <a:cs typeface="+mn-cs"/>
              </a:rPr>
              <a:t>, by an eclipse in the southern hemisphere.</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42</a:t>
            </a:fld>
            <a:endParaRPr lang="pt-B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http://user.online.be/felixverbelen/cycles.htm</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43</a:t>
            </a:fld>
            <a:endParaRPr lang="pt-B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a:t>
            </a:r>
            <a:r>
              <a:rPr lang="pt-BR" baseline="0" dirty="0" smtClean="0"/>
              <a:t> http://user.online.be/felixverbelen/cycles.htm</a:t>
            </a:r>
          </a:p>
          <a:p>
            <a:endParaRPr lang="pt-BR" baseline="0" dirty="0" smtClean="0"/>
          </a:p>
          <a:p>
            <a:endParaRPr lang="pt-BR" dirty="0" smtClean="0"/>
          </a:p>
          <a:p>
            <a:r>
              <a:rPr lang="pt-BR" dirty="0" smtClean="0"/>
              <a:t>Ciclo de </a:t>
            </a:r>
            <a:r>
              <a:rPr lang="pt-BR" dirty="0" err="1" smtClean="0"/>
              <a:t>Meton</a:t>
            </a:r>
            <a:r>
              <a:rPr lang="pt-BR" dirty="0" smtClean="0"/>
              <a:t>:</a:t>
            </a:r>
          </a:p>
          <a:p>
            <a:endParaRPr lang="pt-BR" dirty="0" smtClean="0"/>
          </a:p>
          <a:p>
            <a:r>
              <a:rPr lang="pt-BR" sz="1200" kern="1200" dirty="0" smtClean="0">
                <a:solidFill>
                  <a:schemeClr val="tx1"/>
                </a:solidFill>
                <a:latin typeface="Times New Roman" pitchFamily="18" charset="0"/>
                <a:ea typeface="+mn-ea"/>
                <a:cs typeface="+mn-cs"/>
              </a:rPr>
              <a:t>For </a:t>
            </a:r>
            <a:r>
              <a:rPr lang="pt-BR" sz="1200" kern="1200" dirty="0" err="1" smtClean="0">
                <a:solidFill>
                  <a:schemeClr val="tx1"/>
                </a:solidFill>
                <a:latin typeface="Times New Roman" pitchFamily="18" charset="0"/>
                <a:ea typeface="+mn-ea"/>
                <a:cs typeface="+mn-cs"/>
              </a:rPr>
              <a:t>astronomy</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and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calendar</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studies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Metonic</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cycle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or</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Enneadecaeteris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from</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Ancient</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Greek</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ἐννεακαιδεκαετηρίς</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nineteen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years</a:t>
            </a:r>
            <a:r>
              <a:rPr lang="pt-BR" sz="1200" kern="1200" dirty="0" smtClean="0">
                <a:solidFill>
                  <a:schemeClr val="tx1"/>
                </a:solidFill>
                <a:latin typeface="Times New Roman" pitchFamily="18" charset="0"/>
                <a:ea typeface="+mn-ea"/>
                <a:cs typeface="+mn-cs"/>
              </a:rPr>
              <a:t>") is a </a:t>
            </a:r>
            <a:r>
              <a:rPr lang="pt-BR" sz="1200" kern="1200" dirty="0" err="1" smtClean="0">
                <a:solidFill>
                  <a:schemeClr val="tx1"/>
                </a:solidFill>
                <a:latin typeface="Times New Roman" pitchFamily="18" charset="0"/>
                <a:ea typeface="+mn-ea"/>
                <a:cs typeface="+mn-cs"/>
              </a:rPr>
              <a:t>period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of</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very</a:t>
            </a:r>
            <a:r>
              <a:rPr lang="pt-BR" sz="1200" kern="1200" dirty="0" smtClean="0">
                <a:solidFill>
                  <a:schemeClr val="tx1"/>
                </a:solidFill>
                <a:latin typeface="Times New Roman" pitchFamily="18" charset="0"/>
                <a:ea typeface="+mn-ea"/>
                <a:cs typeface="+mn-cs"/>
              </a:rPr>
              <a:t> close to 19 </a:t>
            </a:r>
            <a:r>
              <a:rPr lang="pt-BR" sz="1200" kern="1200" dirty="0" err="1" smtClean="0">
                <a:solidFill>
                  <a:schemeClr val="tx1"/>
                </a:solidFill>
                <a:latin typeface="Times New Roman" pitchFamily="18" charset="0"/>
                <a:ea typeface="+mn-ea"/>
                <a:cs typeface="+mn-cs"/>
              </a:rPr>
              <a:t>years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that</a:t>
            </a:r>
            <a:r>
              <a:rPr lang="pt-BR" sz="1200" kern="1200" dirty="0" smtClean="0">
                <a:solidFill>
                  <a:schemeClr val="tx1"/>
                </a:solidFill>
                <a:latin typeface="Times New Roman" pitchFamily="18" charset="0"/>
                <a:ea typeface="+mn-ea"/>
                <a:cs typeface="+mn-cs"/>
              </a:rPr>
              <a:t> is </a:t>
            </a:r>
            <a:r>
              <a:rPr lang="pt-BR" sz="1200" kern="1200" dirty="0" err="1" smtClean="0">
                <a:solidFill>
                  <a:schemeClr val="tx1"/>
                </a:solidFill>
                <a:latin typeface="Times New Roman" pitchFamily="18" charset="0"/>
                <a:ea typeface="+mn-ea"/>
                <a:cs typeface="+mn-cs"/>
              </a:rPr>
              <a:t>remarkable</a:t>
            </a:r>
            <a:r>
              <a:rPr lang="pt-BR" sz="1200" kern="1200" dirty="0" smtClean="0">
                <a:solidFill>
                  <a:schemeClr val="tx1"/>
                </a:solidFill>
                <a:latin typeface="Times New Roman" pitchFamily="18" charset="0"/>
                <a:ea typeface="+mn-ea"/>
                <a:cs typeface="+mn-cs"/>
              </a:rPr>
              <a:t> for </a:t>
            </a:r>
            <a:r>
              <a:rPr lang="pt-BR" sz="1200" kern="1200" dirty="0" err="1" smtClean="0">
                <a:solidFill>
                  <a:schemeClr val="tx1"/>
                </a:solidFill>
                <a:latin typeface="Times New Roman" pitchFamily="18" charset="0"/>
                <a:ea typeface="+mn-ea"/>
                <a:cs typeface="+mn-cs"/>
              </a:rPr>
              <a:t>being</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nearly</a:t>
            </a:r>
            <a:r>
              <a:rPr lang="pt-BR" sz="1200" kern="1200" dirty="0" smtClean="0">
                <a:solidFill>
                  <a:schemeClr val="tx1"/>
                </a:solidFill>
                <a:latin typeface="Times New Roman" pitchFamily="18" charset="0"/>
                <a:ea typeface="+mn-ea"/>
                <a:cs typeface="+mn-cs"/>
              </a:rPr>
              <a:t> a </a:t>
            </a:r>
            <a:r>
              <a:rPr lang="pt-BR" sz="1200" kern="1200" dirty="0" err="1" smtClean="0">
                <a:solidFill>
                  <a:schemeClr val="tx1"/>
                </a:solidFill>
                <a:latin typeface="Times New Roman" pitchFamily="18" charset="0"/>
                <a:ea typeface="+mn-ea"/>
                <a:cs typeface="+mn-cs"/>
              </a:rPr>
              <a:t>common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multiple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of</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solar </a:t>
            </a:r>
            <a:r>
              <a:rPr lang="pt-BR" sz="1200" kern="1200" dirty="0" err="1" smtClean="0">
                <a:solidFill>
                  <a:schemeClr val="tx1"/>
                </a:solidFill>
                <a:latin typeface="Times New Roman" pitchFamily="18" charset="0"/>
                <a:ea typeface="+mn-ea"/>
                <a:cs typeface="+mn-cs"/>
              </a:rPr>
              <a:t>year</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and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synodic</a:t>
            </a:r>
            <a:r>
              <a:rPr lang="pt-BR" sz="1200" kern="1200" dirty="0" smtClean="0">
                <a:solidFill>
                  <a:schemeClr val="tx1"/>
                </a:solidFill>
                <a:latin typeface="Times New Roman" pitchFamily="18" charset="0"/>
                <a:ea typeface="+mn-ea"/>
                <a:cs typeface="+mn-cs"/>
              </a:rPr>
              <a:t> (lunar) </a:t>
            </a:r>
            <a:r>
              <a:rPr lang="pt-BR" sz="1200" kern="1200" dirty="0" err="1" smtClean="0">
                <a:solidFill>
                  <a:schemeClr val="tx1"/>
                </a:solidFill>
                <a:latin typeface="Times New Roman" pitchFamily="18" charset="0"/>
                <a:ea typeface="+mn-ea"/>
                <a:cs typeface="+mn-cs"/>
              </a:rPr>
              <a:t>month</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Greekastronomer</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Meton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of</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Athens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fifth</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century</a:t>
            </a:r>
            <a:r>
              <a:rPr lang="pt-BR" sz="1200" kern="1200" dirty="0" smtClean="0">
                <a:solidFill>
                  <a:schemeClr val="tx1"/>
                </a:solidFill>
                <a:latin typeface="Times New Roman" pitchFamily="18" charset="0"/>
                <a:ea typeface="+mn-ea"/>
                <a:cs typeface="+mn-cs"/>
              </a:rPr>
              <a:t> BC) </a:t>
            </a:r>
            <a:r>
              <a:rPr lang="pt-BR" sz="1200" kern="1200" dirty="0" err="1" smtClean="0">
                <a:solidFill>
                  <a:schemeClr val="tx1"/>
                </a:solidFill>
                <a:latin typeface="Times New Roman" pitchFamily="18" charset="0"/>
                <a:ea typeface="+mn-ea"/>
                <a:cs typeface="+mn-cs"/>
              </a:rPr>
              <a:t>observed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that</a:t>
            </a:r>
            <a:r>
              <a:rPr lang="pt-BR" sz="1200" kern="1200" dirty="0" smtClean="0">
                <a:solidFill>
                  <a:schemeClr val="tx1"/>
                </a:solidFill>
                <a:latin typeface="Times New Roman" pitchFamily="18" charset="0"/>
                <a:ea typeface="+mn-ea"/>
                <a:cs typeface="+mn-cs"/>
              </a:rPr>
              <a:t> a </a:t>
            </a:r>
            <a:r>
              <a:rPr lang="pt-BR" sz="1200" kern="1200" dirty="0" err="1" smtClean="0">
                <a:solidFill>
                  <a:schemeClr val="tx1"/>
                </a:solidFill>
                <a:latin typeface="Times New Roman" pitchFamily="18" charset="0"/>
                <a:ea typeface="+mn-ea"/>
                <a:cs typeface="+mn-cs"/>
              </a:rPr>
              <a:t>period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of</a:t>
            </a:r>
            <a:r>
              <a:rPr lang="pt-BR" sz="1200" kern="1200" dirty="0" smtClean="0">
                <a:solidFill>
                  <a:schemeClr val="tx1"/>
                </a:solidFill>
                <a:latin typeface="Times New Roman" pitchFamily="18" charset="0"/>
                <a:ea typeface="+mn-ea"/>
                <a:cs typeface="+mn-cs"/>
              </a:rPr>
              <a:t> 19 </a:t>
            </a:r>
            <a:r>
              <a:rPr lang="pt-BR" sz="1200" kern="1200" dirty="0" err="1" smtClean="0">
                <a:solidFill>
                  <a:schemeClr val="tx1"/>
                </a:solidFill>
                <a:latin typeface="Times New Roman" pitchFamily="18" charset="0"/>
                <a:ea typeface="+mn-ea"/>
                <a:cs typeface="+mn-cs"/>
              </a:rPr>
              <a:t>years</a:t>
            </a:r>
            <a:r>
              <a:rPr lang="pt-BR" sz="1200" kern="1200" dirty="0" smtClean="0">
                <a:solidFill>
                  <a:schemeClr val="tx1"/>
                </a:solidFill>
                <a:latin typeface="Times New Roman" pitchFamily="18" charset="0"/>
                <a:ea typeface="+mn-ea"/>
                <a:cs typeface="+mn-cs"/>
              </a:rPr>
              <a:t> is </a:t>
            </a:r>
            <a:r>
              <a:rPr lang="pt-BR" sz="1200" kern="1200" dirty="0" err="1" smtClean="0">
                <a:solidFill>
                  <a:schemeClr val="tx1"/>
                </a:solidFill>
                <a:latin typeface="Times New Roman" pitchFamily="18" charset="0"/>
                <a:ea typeface="+mn-ea"/>
                <a:cs typeface="+mn-cs"/>
              </a:rPr>
              <a:t>almost</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exactly</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equal</a:t>
            </a:r>
            <a:r>
              <a:rPr lang="pt-BR" sz="1200" kern="1200" dirty="0" smtClean="0">
                <a:solidFill>
                  <a:schemeClr val="tx1"/>
                </a:solidFill>
                <a:latin typeface="Times New Roman" pitchFamily="18" charset="0"/>
                <a:ea typeface="+mn-ea"/>
                <a:cs typeface="+mn-cs"/>
              </a:rPr>
              <a:t> to 235 </a:t>
            </a:r>
            <a:r>
              <a:rPr lang="pt-BR" sz="1200" kern="1200" dirty="0" err="1" smtClean="0">
                <a:solidFill>
                  <a:schemeClr val="tx1"/>
                </a:solidFill>
                <a:latin typeface="Times New Roman" pitchFamily="18" charset="0"/>
                <a:ea typeface="+mn-ea"/>
                <a:cs typeface="+mn-cs"/>
              </a:rPr>
              <a:t>synodic</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months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and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rounded</a:t>
            </a:r>
            <a:r>
              <a:rPr lang="pt-BR" sz="1200" kern="1200" dirty="0" smtClean="0">
                <a:solidFill>
                  <a:schemeClr val="tx1"/>
                </a:solidFill>
                <a:latin typeface="Times New Roman" pitchFamily="18" charset="0"/>
                <a:ea typeface="+mn-ea"/>
                <a:cs typeface="+mn-cs"/>
              </a:rPr>
              <a:t> to </a:t>
            </a:r>
            <a:r>
              <a:rPr lang="pt-BR" sz="1200" kern="1200" dirty="0" err="1" smtClean="0">
                <a:solidFill>
                  <a:schemeClr val="tx1"/>
                </a:solidFill>
                <a:latin typeface="Times New Roman" pitchFamily="18" charset="0"/>
                <a:ea typeface="+mn-ea"/>
                <a:cs typeface="+mn-cs"/>
              </a:rPr>
              <a:t>full</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days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counts</a:t>
            </a:r>
            <a:r>
              <a:rPr lang="pt-BR" sz="1200" kern="1200" dirty="0" smtClean="0">
                <a:solidFill>
                  <a:schemeClr val="tx1"/>
                </a:solidFill>
                <a:latin typeface="Times New Roman" pitchFamily="18" charset="0"/>
                <a:ea typeface="+mn-ea"/>
                <a:cs typeface="+mn-cs"/>
              </a:rPr>
              <a:t> 6,940 </a:t>
            </a:r>
            <a:r>
              <a:rPr lang="pt-BR" sz="1200" kern="1200" dirty="0" err="1" smtClean="0">
                <a:solidFill>
                  <a:schemeClr val="tx1"/>
                </a:solidFill>
                <a:latin typeface="Times New Roman" pitchFamily="18" charset="0"/>
                <a:ea typeface="+mn-ea"/>
                <a:cs typeface="+mn-cs"/>
              </a:rPr>
              <a:t>days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difference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between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two</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periods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of</a:t>
            </a:r>
            <a:r>
              <a:rPr lang="pt-BR" sz="1200" kern="1200" dirty="0" smtClean="0">
                <a:solidFill>
                  <a:schemeClr val="tx1"/>
                </a:solidFill>
                <a:latin typeface="Times New Roman" pitchFamily="18" charset="0"/>
                <a:ea typeface="+mn-ea"/>
                <a:cs typeface="+mn-cs"/>
              </a:rPr>
              <a:t> 19 </a:t>
            </a:r>
            <a:r>
              <a:rPr lang="pt-BR" sz="1200" kern="1200" dirty="0" err="1" smtClean="0">
                <a:solidFill>
                  <a:schemeClr val="tx1"/>
                </a:solidFill>
                <a:latin typeface="Times New Roman" pitchFamily="18" charset="0"/>
                <a:ea typeface="+mn-ea"/>
                <a:cs typeface="+mn-cs"/>
              </a:rPr>
              <a:t>years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and</a:t>
            </a:r>
            <a:r>
              <a:rPr lang="pt-BR" sz="1200" kern="1200" dirty="0" smtClean="0">
                <a:solidFill>
                  <a:schemeClr val="tx1"/>
                </a:solidFill>
                <a:latin typeface="Times New Roman" pitchFamily="18" charset="0"/>
                <a:ea typeface="+mn-ea"/>
                <a:cs typeface="+mn-cs"/>
              </a:rPr>
              <a:t> 235 </a:t>
            </a:r>
            <a:r>
              <a:rPr lang="pt-BR" sz="1200" kern="1200" dirty="0" err="1" smtClean="0">
                <a:solidFill>
                  <a:schemeClr val="tx1"/>
                </a:solidFill>
                <a:latin typeface="Times New Roman" pitchFamily="18" charset="0"/>
                <a:ea typeface="+mn-ea"/>
                <a:cs typeface="+mn-cs"/>
              </a:rPr>
              <a:t>synodic</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months</a:t>
            </a:r>
            <a:r>
              <a:rPr lang="pt-BR" sz="1200" kern="1200" dirty="0" smtClean="0">
                <a:solidFill>
                  <a:schemeClr val="tx1"/>
                </a:solidFill>
                <a:latin typeface="Times New Roman" pitchFamily="18" charset="0"/>
                <a:ea typeface="+mn-ea"/>
                <a:cs typeface="+mn-cs"/>
              </a:rPr>
              <a:t>) is </a:t>
            </a:r>
            <a:r>
              <a:rPr lang="pt-BR" sz="1200" kern="1200" dirty="0" err="1" smtClean="0">
                <a:solidFill>
                  <a:schemeClr val="tx1"/>
                </a:solidFill>
                <a:latin typeface="Times New Roman" pitchFamily="18" charset="0"/>
                <a:ea typeface="+mn-ea"/>
                <a:cs typeface="+mn-cs"/>
              </a:rPr>
              <a:t>only</a:t>
            </a:r>
            <a:r>
              <a:rPr lang="pt-BR" sz="1200" kern="1200" dirty="0" smtClean="0">
                <a:solidFill>
                  <a:schemeClr val="tx1"/>
                </a:solidFill>
                <a:latin typeface="Times New Roman" pitchFamily="18" charset="0"/>
                <a:ea typeface="+mn-ea"/>
                <a:cs typeface="+mn-cs"/>
              </a:rPr>
              <a:t> a </a:t>
            </a:r>
            <a:r>
              <a:rPr lang="pt-BR" sz="1200" kern="1200" dirty="0" err="1" smtClean="0">
                <a:solidFill>
                  <a:schemeClr val="tx1"/>
                </a:solidFill>
                <a:latin typeface="Times New Roman" pitchFamily="18" charset="0"/>
                <a:ea typeface="+mn-ea"/>
                <a:cs typeface="+mn-cs"/>
              </a:rPr>
              <a:t>few</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hours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depending</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definition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of</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year</a:t>
            </a:r>
            <a:r>
              <a:rPr lang="pt-BR" sz="1200" kern="1200" dirty="0" smtClean="0">
                <a:solidFill>
                  <a:schemeClr val="tx1"/>
                </a:solidFill>
                <a:latin typeface="Times New Roman" pitchFamily="18" charset="0"/>
                <a:ea typeface="+mn-ea"/>
                <a:cs typeface="+mn-cs"/>
              </a:rPr>
              <a:t>.</a:t>
            </a:r>
          </a:p>
          <a:p>
            <a:r>
              <a:rPr lang="pt-BR" sz="1200" kern="1200" dirty="0" err="1" smtClean="0">
                <a:solidFill>
                  <a:schemeClr val="tx1"/>
                </a:solidFill>
                <a:latin typeface="Times New Roman" pitchFamily="18" charset="0"/>
                <a:ea typeface="+mn-ea"/>
                <a:cs typeface="+mn-cs"/>
              </a:rPr>
              <a:t>Considering</a:t>
            </a:r>
            <a:r>
              <a:rPr lang="pt-BR" sz="1200" kern="1200" dirty="0" smtClean="0">
                <a:solidFill>
                  <a:schemeClr val="tx1"/>
                </a:solidFill>
                <a:latin typeface="Times New Roman" pitchFamily="18" charset="0"/>
                <a:ea typeface="+mn-ea"/>
                <a:cs typeface="+mn-cs"/>
              </a:rPr>
              <a:t> a </a:t>
            </a:r>
            <a:r>
              <a:rPr lang="pt-BR" sz="1200" kern="1200" dirty="0" err="1" smtClean="0">
                <a:solidFill>
                  <a:schemeClr val="tx1"/>
                </a:solidFill>
                <a:latin typeface="Times New Roman" pitchFamily="18" charset="0"/>
                <a:ea typeface="+mn-ea"/>
                <a:cs typeface="+mn-cs"/>
              </a:rPr>
              <a:t>year</a:t>
            </a:r>
            <a:r>
              <a:rPr lang="pt-BR" sz="1200" kern="1200" dirty="0" smtClean="0">
                <a:solidFill>
                  <a:schemeClr val="tx1"/>
                </a:solidFill>
                <a:latin typeface="Times New Roman" pitchFamily="18" charset="0"/>
                <a:ea typeface="+mn-ea"/>
                <a:cs typeface="+mn-cs"/>
              </a:rPr>
              <a:t> to </a:t>
            </a:r>
            <a:r>
              <a:rPr lang="pt-BR" sz="1200" kern="1200" dirty="0" err="1" smtClean="0">
                <a:solidFill>
                  <a:schemeClr val="tx1"/>
                </a:solidFill>
                <a:latin typeface="Times New Roman" pitchFamily="18" charset="0"/>
                <a:ea typeface="+mn-ea"/>
                <a:cs typeface="+mn-cs"/>
              </a:rPr>
              <a:t>be</a:t>
            </a:r>
            <a:r>
              <a:rPr lang="pt-BR" sz="1200" kern="1200" dirty="0" smtClean="0">
                <a:solidFill>
                  <a:schemeClr val="tx1"/>
                </a:solidFill>
                <a:latin typeface="Times New Roman" pitchFamily="18" charset="0"/>
                <a:ea typeface="+mn-ea"/>
                <a:cs typeface="+mn-cs"/>
              </a:rPr>
              <a:t> 1⁄19 </a:t>
            </a:r>
            <a:r>
              <a:rPr lang="pt-BR" sz="1200" kern="1200" dirty="0" err="1" smtClean="0">
                <a:solidFill>
                  <a:schemeClr val="tx1"/>
                </a:solidFill>
                <a:latin typeface="Times New Roman" pitchFamily="18" charset="0"/>
                <a:ea typeface="+mn-ea"/>
                <a:cs typeface="+mn-cs"/>
              </a:rPr>
              <a:t>of</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this</a:t>
            </a:r>
            <a:r>
              <a:rPr lang="pt-BR" sz="1200" kern="1200" dirty="0" smtClean="0">
                <a:solidFill>
                  <a:schemeClr val="tx1"/>
                </a:solidFill>
                <a:latin typeface="Times New Roman" pitchFamily="18" charset="0"/>
                <a:ea typeface="+mn-ea"/>
                <a:cs typeface="+mn-cs"/>
              </a:rPr>
              <a:t> 6,940-</a:t>
            </a:r>
            <a:r>
              <a:rPr lang="pt-BR" sz="1200" kern="1200" dirty="0" err="1" smtClean="0">
                <a:solidFill>
                  <a:schemeClr val="tx1"/>
                </a:solidFill>
                <a:latin typeface="Times New Roman" pitchFamily="18" charset="0"/>
                <a:ea typeface="+mn-ea"/>
                <a:cs typeface="+mn-cs"/>
              </a:rPr>
              <a:t>day</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cycle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gives</a:t>
            </a:r>
            <a:r>
              <a:rPr lang="pt-BR" sz="1200" kern="1200" dirty="0" smtClean="0">
                <a:solidFill>
                  <a:schemeClr val="tx1"/>
                </a:solidFill>
                <a:latin typeface="Times New Roman" pitchFamily="18" charset="0"/>
                <a:ea typeface="+mn-ea"/>
                <a:cs typeface="+mn-cs"/>
              </a:rPr>
              <a:t> a </a:t>
            </a:r>
            <a:r>
              <a:rPr lang="pt-BR" sz="1200" kern="1200" dirty="0" err="1" smtClean="0">
                <a:solidFill>
                  <a:schemeClr val="tx1"/>
                </a:solidFill>
                <a:latin typeface="Times New Roman" pitchFamily="18" charset="0"/>
                <a:ea typeface="+mn-ea"/>
                <a:cs typeface="+mn-cs"/>
              </a:rPr>
              <a:t>year</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length</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of</a:t>
            </a:r>
            <a:r>
              <a:rPr lang="pt-BR" sz="1200" kern="1200" dirty="0" smtClean="0">
                <a:solidFill>
                  <a:schemeClr val="tx1"/>
                </a:solidFill>
                <a:latin typeface="Times New Roman" pitchFamily="18" charset="0"/>
                <a:ea typeface="+mn-ea"/>
                <a:cs typeface="+mn-cs"/>
              </a:rPr>
              <a:t> 365 + 1⁄4 + 1⁄76 </a:t>
            </a:r>
            <a:r>
              <a:rPr lang="pt-BR" sz="1200" kern="1200" dirty="0" err="1" smtClean="0">
                <a:solidFill>
                  <a:schemeClr val="tx1"/>
                </a:solidFill>
                <a:latin typeface="Times New Roman" pitchFamily="18" charset="0"/>
                <a:ea typeface="+mn-ea"/>
                <a:cs typeface="+mn-cs"/>
              </a:rPr>
              <a:t>days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unrounded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cycle</a:t>
            </a:r>
            <a:r>
              <a:rPr lang="pt-BR" sz="1200" kern="1200" dirty="0" smtClean="0">
                <a:solidFill>
                  <a:schemeClr val="tx1"/>
                </a:solidFill>
                <a:latin typeface="Times New Roman" pitchFamily="18" charset="0"/>
                <a:ea typeface="+mn-ea"/>
                <a:cs typeface="+mn-cs"/>
              </a:rPr>
              <a:t> is </a:t>
            </a:r>
            <a:r>
              <a:rPr lang="pt-BR" sz="1200" kern="1200" dirty="0" err="1" smtClean="0">
                <a:solidFill>
                  <a:schemeClr val="tx1"/>
                </a:solidFill>
                <a:latin typeface="Times New Roman" pitchFamily="18" charset="0"/>
                <a:ea typeface="+mn-ea"/>
                <a:cs typeface="+mn-cs"/>
              </a:rPr>
              <a:t>much</a:t>
            </a:r>
            <a:r>
              <a:rPr lang="pt-BR" sz="1200" kern="1200" dirty="0" smtClean="0">
                <a:solidFill>
                  <a:schemeClr val="tx1"/>
                </a:solidFill>
                <a:latin typeface="Times New Roman" pitchFamily="18" charset="0"/>
                <a:ea typeface="+mn-ea"/>
                <a:cs typeface="+mn-cs"/>
              </a:rPr>
              <a:t> more </a:t>
            </a:r>
            <a:r>
              <a:rPr lang="pt-BR" sz="1200" kern="1200" dirty="0" err="1" smtClean="0">
                <a:solidFill>
                  <a:schemeClr val="tx1"/>
                </a:solidFill>
                <a:latin typeface="Times New Roman" pitchFamily="18" charset="0"/>
                <a:ea typeface="+mn-ea"/>
                <a:cs typeface="+mn-cs"/>
              </a:rPr>
              <a:t>accurate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which</a:t>
            </a:r>
            <a:r>
              <a:rPr lang="pt-BR" sz="1200" kern="1200" dirty="0" smtClean="0">
                <a:solidFill>
                  <a:schemeClr val="tx1"/>
                </a:solidFill>
                <a:latin typeface="Times New Roman" pitchFamily="18" charset="0"/>
                <a:ea typeface="+mn-ea"/>
                <a:cs typeface="+mn-cs"/>
              </a:rPr>
              <a:t> is </a:t>
            </a:r>
            <a:r>
              <a:rPr lang="pt-BR" sz="1200" kern="1200" dirty="0" err="1" smtClean="0">
                <a:solidFill>
                  <a:schemeClr val="tx1"/>
                </a:solidFill>
                <a:latin typeface="Times New Roman" pitchFamily="18" charset="0"/>
                <a:ea typeface="+mn-ea"/>
                <a:cs typeface="+mn-cs"/>
              </a:rPr>
              <a:t>slightly</a:t>
            </a:r>
            <a:r>
              <a:rPr lang="pt-BR" sz="1200" kern="1200" dirty="0" smtClean="0">
                <a:solidFill>
                  <a:schemeClr val="tx1"/>
                </a:solidFill>
                <a:latin typeface="Times New Roman" pitchFamily="18" charset="0"/>
                <a:ea typeface="+mn-ea"/>
                <a:cs typeface="+mn-cs"/>
              </a:rPr>
              <a:t> more </a:t>
            </a:r>
            <a:r>
              <a:rPr lang="pt-BR" sz="1200" kern="1200" dirty="0" err="1" smtClean="0">
                <a:solidFill>
                  <a:schemeClr val="tx1"/>
                </a:solidFill>
                <a:latin typeface="Times New Roman" pitchFamily="18" charset="0"/>
                <a:ea typeface="+mn-ea"/>
                <a:cs typeface="+mn-cs"/>
              </a:rPr>
              <a:t>than</a:t>
            </a:r>
            <a:r>
              <a:rPr lang="pt-BR" sz="1200" kern="1200" dirty="0" smtClean="0">
                <a:solidFill>
                  <a:schemeClr val="tx1"/>
                </a:solidFill>
                <a:latin typeface="Times New Roman" pitchFamily="18" charset="0"/>
                <a:ea typeface="+mn-ea"/>
                <a:cs typeface="+mn-cs"/>
              </a:rPr>
              <a:t> 12 </a:t>
            </a:r>
            <a:r>
              <a:rPr lang="pt-BR" sz="1200" kern="1200" dirty="0" err="1" smtClean="0">
                <a:solidFill>
                  <a:schemeClr val="tx1"/>
                </a:solidFill>
                <a:latin typeface="Times New Roman" pitchFamily="18" charset="0"/>
                <a:ea typeface="+mn-ea"/>
                <a:cs typeface="+mn-cs"/>
              </a:rPr>
              <a:t>synodic</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months</a:t>
            </a:r>
            <a:r>
              <a:rPr lang="pt-BR" sz="1200" kern="1200" dirty="0" smtClean="0">
                <a:solidFill>
                  <a:schemeClr val="tx1"/>
                </a:solidFill>
                <a:latin typeface="Times New Roman" pitchFamily="18" charset="0"/>
                <a:ea typeface="+mn-ea"/>
                <a:cs typeface="+mn-cs"/>
              </a:rPr>
              <a:t>. To </a:t>
            </a:r>
            <a:r>
              <a:rPr lang="pt-BR" sz="1200" kern="1200" dirty="0" err="1" smtClean="0">
                <a:solidFill>
                  <a:schemeClr val="tx1"/>
                </a:solidFill>
                <a:latin typeface="Times New Roman" pitchFamily="18" charset="0"/>
                <a:ea typeface="+mn-ea"/>
                <a:cs typeface="+mn-cs"/>
              </a:rPr>
              <a:t>keep</a:t>
            </a:r>
            <a:r>
              <a:rPr lang="pt-BR" sz="1200" kern="1200" dirty="0" smtClean="0">
                <a:solidFill>
                  <a:schemeClr val="tx1"/>
                </a:solidFill>
                <a:latin typeface="Times New Roman" pitchFamily="18" charset="0"/>
                <a:ea typeface="+mn-ea"/>
                <a:cs typeface="+mn-cs"/>
              </a:rPr>
              <a:t> a 12-</a:t>
            </a:r>
            <a:r>
              <a:rPr lang="pt-BR" sz="1200" kern="1200" dirty="0" err="1" smtClean="0">
                <a:solidFill>
                  <a:schemeClr val="tx1"/>
                </a:solidFill>
                <a:latin typeface="Times New Roman" pitchFamily="18" charset="0"/>
                <a:ea typeface="+mn-ea"/>
                <a:cs typeface="+mn-cs"/>
              </a:rPr>
              <a:t>month</a:t>
            </a:r>
            <a:r>
              <a:rPr lang="pt-BR" sz="1200" kern="1200" dirty="0" smtClean="0">
                <a:solidFill>
                  <a:schemeClr val="tx1"/>
                </a:solidFill>
                <a:latin typeface="Times New Roman" pitchFamily="18" charset="0"/>
                <a:ea typeface="+mn-ea"/>
                <a:cs typeface="+mn-cs"/>
              </a:rPr>
              <a:t> lunar </a:t>
            </a:r>
            <a:r>
              <a:rPr lang="pt-BR" sz="1200" kern="1200" dirty="0" err="1" smtClean="0">
                <a:solidFill>
                  <a:schemeClr val="tx1"/>
                </a:solidFill>
                <a:latin typeface="Times New Roman" pitchFamily="18" charset="0"/>
                <a:ea typeface="+mn-ea"/>
                <a:cs typeface="+mn-cs"/>
              </a:rPr>
              <a:t>year</a:t>
            </a:r>
            <a:r>
              <a:rPr lang="pt-BR" sz="1200" kern="1200" dirty="0" smtClean="0">
                <a:solidFill>
                  <a:schemeClr val="tx1"/>
                </a:solidFill>
                <a:latin typeface="Times New Roman" pitchFamily="18" charset="0"/>
                <a:ea typeface="+mn-ea"/>
                <a:cs typeface="+mn-cs"/>
              </a:rPr>
              <a:t> in </a:t>
            </a:r>
            <a:r>
              <a:rPr lang="pt-BR" sz="1200" kern="1200" dirty="0" err="1" smtClean="0">
                <a:solidFill>
                  <a:schemeClr val="tx1"/>
                </a:solidFill>
                <a:latin typeface="Times New Roman" pitchFamily="18" charset="0"/>
                <a:ea typeface="+mn-ea"/>
                <a:cs typeface="+mn-cs"/>
              </a:rPr>
              <a:t>pace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with</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solar </a:t>
            </a:r>
            <a:r>
              <a:rPr lang="pt-BR" sz="1200" kern="1200" dirty="0" err="1" smtClean="0">
                <a:solidFill>
                  <a:schemeClr val="tx1"/>
                </a:solidFill>
                <a:latin typeface="Times New Roman" pitchFamily="18" charset="0"/>
                <a:ea typeface="+mn-ea"/>
                <a:cs typeface="+mn-cs"/>
              </a:rPr>
              <a:t>year</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intercalary</a:t>
            </a:r>
            <a:r>
              <a:rPr lang="pt-BR" sz="1200" kern="1200" dirty="0" smtClean="0">
                <a:solidFill>
                  <a:schemeClr val="tx1"/>
                </a:solidFill>
                <a:latin typeface="Times New Roman" pitchFamily="18" charset="0"/>
                <a:ea typeface="+mn-ea"/>
                <a:cs typeface="+mn-cs"/>
              </a:rPr>
              <a:t> 13th </a:t>
            </a:r>
            <a:r>
              <a:rPr lang="pt-BR" sz="1200" kern="1200" dirty="0" err="1" smtClean="0">
                <a:solidFill>
                  <a:schemeClr val="tx1"/>
                </a:solidFill>
                <a:latin typeface="Times New Roman" pitchFamily="18" charset="0"/>
                <a:ea typeface="+mn-ea"/>
                <a:cs typeface="+mn-cs"/>
              </a:rPr>
              <a:t>month</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would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have</a:t>
            </a:r>
            <a:r>
              <a:rPr lang="pt-BR" sz="1200" kern="1200" dirty="0" smtClean="0">
                <a:solidFill>
                  <a:schemeClr val="tx1"/>
                </a:solidFill>
                <a:latin typeface="Times New Roman" pitchFamily="18" charset="0"/>
                <a:ea typeface="+mn-ea"/>
                <a:cs typeface="+mn-cs"/>
              </a:rPr>
              <a:t> to </a:t>
            </a:r>
            <a:r>
              <a:rPr lang="pt-BR" sz="1200" kern="1200" dirty="0" err="1" smtClean="0">
                <a:solidFill>
                  <a:schemeClr val="tx1"/>
                </a:solidFill>
                <a:latin typeface="Times New Roman" pitchFamily="18" charset="0"/>
                <a:ea typeface="+mn-ea"/>
                <a:cs typeface="+mn-cs"/>
              </a:rPr>
              <a:t>be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added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seven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occasions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during</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nineteen-year</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period</a:t>
            </a:r>
            <a:r>
              <a:rPr lang="pt-BR" sz="1200" kern="1200" dirty="0" smtClean="0">
                <a:solidFill>
                  <a:schemeClr val="tx1"/>
                </a:solidFill>
                <a:latin typeface="Times New Roman" pitchFamily="18" charset="0"/>
                <a:ea typeface="+mn-ea"/>
                <a:cs typeface="+mn-cs"/>
              </a:rPr>
              <a:t> (235 = 19 × 12 + 7). </a:t>
            </a:r>
            <a:r>
              <a:rPr lang="pt-BR" sz="1200" kern="1200" dirty="0" err="1" smtClean="0">
                <a:solidFill>
                  <a:schemeClr val="tx1"/>
                </a:solidFill>
                <a:latin typeface="Times New Roman" pitchFamily="18" charset="0"/>
                <a:ea typeface="+mn-ea"/>
                <a:cs typeface="+mn-cs"/>
              </a:rPr>
              <a:t>When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Meton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introduced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cycle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around</a:t>
            </a:r>
            <a:r>
              <a:rPr lang="pt-BR" sz="1200" kern="1200" dirty="0" smtClean="0">
                <a:solidFill>
                  <a:schemeClr val="tx1"/>
                </a:solidFill>
                <a:latin typeface="Times New Roman" pitchFamily="18" charset="0"/>
                <a:ea typeface="+mn-ea"/>
                <a:cs typeface="+mn-cs"/>
              </a:rPr>
              <a:t> 432 BC, it </a:t>
            </a:r>
            <a:r>
              <a:rPr lang="pt-BR" sz="1200" kern="1200" dirty="0" err="1" smtClean="0">
                <a:solidFill>
                  <a:schemeClr val="tx1"/>
                </a:solidFill>
                <a:latin typeface="Times New Roman" pitchFamily="18" charset="0"/>
                <a:ea typeface="+mn-ea"/>
                <a:cs typeface="+mn-cs"/>
              </a:rPr>
              <a:t>was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already</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known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by</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Babylonian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astronomers</a:t>
            </a:r>
            <a:r>
              <a:rPr lang="pt-BR" sz="1200" kern="1200" dirty="0" smtClean="0">
                <a:solidFill>
                  <a:schemeClr val="tx1"/>
                </a:solidFill>
                <a:latin typeface="Times New Roman" pitchFamily="18" charset="0"/>
                <a:ea typeface="+mn-ea"/>
                <a:cs typeface="+mn-cs"/>
              </a:rPr>
              <a:t>.</a:t>
            </a:r>
          </a:p>
          <a:p>
            <a:r>
              <a:rPr lang="pt-BR" sz="1200" kern="1200" dirty="0" err="1" smtClean="0">
                <a:solidFill>
                  <a:schemeClr val="tx1"/>
                </a:solidFill>
                <a:latin typeface="Times New Roman" pitchFamily="18" charset="0"/>
                <a:ea typeface="+mn-ea"/>
                <a:cs typeface="+mn-cs"/>
              </a:rPr>
              <a:t>At</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time </a:t>
            </a:r>
            <a:r>
              <a:rPr lang="pt-BR" sz="1200" kern="1200" dirty="0" err="1" smtClean="0">
                <a:solidFill>
                  <a:schemeClr val="tx1"/>
                </a:solidFill>
                <a:latin typeface="Times New Roman" pitchFamily="18" charset="0"/>
                <a:ea typeface="+mn-ea"/>
                <a:cs typeface="+mn-cs"/>
              </a:rPr>
              <a:t>of</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Meton</a:t>
            </a:r>
            <a:r>
              <a:rPr lang="pt-BR" sz="1200" kern="1200" dirty="0" smtClean="0">
                <a:solidFill>
                  <a:schemeClr val="tx1"/>
                </a:solidFill>
                <a:latin typeface="Times New Roman" pitchFamily="18" charset="0"/>
                <a:ea typeface="+mn-ea"/>
                <a:cs typeface="+mn-cs"/>
              </a:rPr>
              <a:t>, axial </a:t>
            </a:r>
            <a:r>
              <a:rPr lang="pt-BR" sz="1200" kern="1200" dirty="0" err="1" smtClean="0">
                <a:solidFill>
                  <a:schemeClr val="tx1"/>
                </a:solidFill>
                <a:latin typeface="Times New Roman" pitchFamily="18" charset="0"/>
                <a:ea typeface="+mn-ea"/>
                <a:cs typeface="+mn-cs"/>
              </a:rPr>
              <a:t>precession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had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not</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yet</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been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discovered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and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he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could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not</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distinguish</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between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sidereal</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years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currently</a:t>
            </a:r>
            <a:r>
              <a:rPr lang="pt-BR" sz="1200" kern="1200" dirty="0" smtClean="0">
                <a:solidFill>
                  <a:schemeClr val="tx1"/>
                </a:solidFill>
                <a:latin typeface="Times New Roman" pitchFamily="18" charset="0"/>
                <a:ea typeface="+mn-ea"/>
                <a:cs typeface="+mn-cs"/>
              </a:rPr>
              <a:t>: 365.256363 </a:t>
            </a:r>
            <a:r>
              <a:rPr lang="pt-BR" sz="1200" kern="1200" dirty="0" err="1" smtClean="0">
                <a:solidFill>
                  <a:schemeClr val="tx1"/>
                </a:solidFill>
                <a:latin typeface="Times New Roman" pitchFamily="18" charset="0"/>
                <a:ea typeface="+mn-ea"/>
                <a:cs typeface="+mn-cs"/>
              </a:rPr>
              <a:t>days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and</a:t>
            </a:r>
            <a:r>
              <a:rPr lang="pt-BR" sz="1200" kern="1200" dirty="0" smtClean="0">
                <a:solidFill>
                  <a:schemeClr val="tx1"/>
                </a:solidFill>
                <a:latin typeface="Times New Roman" pitchFamily="18" charset="0"/>
                <a:ea typeface="+mn-ea"/>
                <a:cs typeface="+mn-cs"/>
              </a:rPr>
              <a:t> tropical </a:t>
            </a:r>
            <a:r>
              <a:rPr lang="pt-BR" sz="1200" kern="1200" dirty="0" err="1" smtClean="0">
                <a:solidFill>
                  <a:schemeClr val="tx1"/>
                </a:solidFill>
                <a:latin typeface="Times New Roman" pitchFamily="18" charset="0"/>
                <a:ea typeface="+mn-ea"/>
                <a:cs typeface="+mn-cs"/>
              </a:rPr>
              <a:t>years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currently</a:t>
            </a:r>
            <a:r>
              <a:rPr lang="pt-BR" sz="1200" kern="1200" dirty="0" smtClean="0">
                <a:solidFill>
                  <a:schemeClr val="tx1"/>
                </a:solidFill>
                <a:latin typeface="Times New Roman" pitchFamily="18" charset="0"/>
                <a:ea typeface="+mn-ea"/>
                <a:cs typeface="+mn-cs"/>
              </a:rPr>
              <a:t>: 365.242190 </a:t>
            </a:r>
            <a:r>
              <a:rPr lang="pt-BR" sz="1200" kern="1200" dirty="0" err="1" smtClean="0">
                <a:solidFill>
                  <a:schemeClr val="tx1"/>
                </a:solidFill>
                <a:latin typeface="Times New Roman" pitchFamily="18" charset="0"/>
                <a:ea typeface="+mn-ea"/>
                <a:cs typeface="+mn-cs"/>
              </a:rPr>
              <a:t>days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Most</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calendars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like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commonly</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used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Gregorian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calendar</a:t>
            </a:r>
            <a:r>
              <a:rPr lang="pt-BR" sz="1200" kern="1200" dirty="0" smtClean="0">
                <a:solidFill>
                  <a:schemeClr val="tx1"/>
                </a:solidFill>
                <a:latin typeface="Times New Roman" pitchFamily="18" charset="0"/>
                <a:ea typeface="+mn-ea"/>
                <a:cs typeface="+mn-cs"/>
              </a:rPr>
              <a:t>, are </a:t>
            </a:r>
            <a:r>
              <a:rPr lang="pt-BR" sz="1200" kern="1200" dirty="0" err="1" smtClean="0">
                <a:solidFill>
                  <a:schemeClr val="tx1"/>
                </a:solidFill>
                <a:latin typeface="Times New Roman" pitchFamily="18" charset="0"/>
                <a:ea typeface="+mn-ea"/>
                <a:cs typeface="+mn-cs"/>
              </a:rPr>
              <a:t>based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tropical </a:t>
            </a:r>
            <a:r>
              <a:rPr lang="pt-BR" sz="1200" kern="1200" dirty="0" err="1" smtClean="0">
                <a:solidFill>
                  <a:schemeClr val="tx1"/>
                </a:solidFill>
                <a:latin typeface="Times New Roman" pitchFamily="18" charset="0"/>
                <a:ea typeface="+mn-ea"/>
                <a:cs typeface="+mn-cs"/>
              </a:rPr>
              <a:t>year</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and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maintain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seasons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at</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same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calendar</a:t>
            </a:r>
            <a:r>
              <a:rPr lang="pt-BR" sz="1200" kern="1200" dirty="0" smtClean="0">
                <a:solidFill>
                  <a:schemeClr val="tx1"/>
                </a:solidFill>
                <a:latin typeface="Times New Roman" pitchFamily="18" charset="0"/>
                <a:ea typeface="+mn-ea"/>
                <a:cs typeface="+mn-cs"/>
              </a:rPr>
              <a:t> times </a:t>
            </a:r>
            <a:r>
              <a:rPr lang="pt-BR" sz="1200" kern="1200" dirty="0" err="1" smtClean="0">
                <a:solidFill>
                  <a:schemeClr val="tx1"/>
                </a:solidFill>
                <a:latin typeface="Times New Roman" pitchFamily="18" charset="0"/>
                <a:ea typeface="+mn-ea"/>
                <a:cs typeface="+mn-cs"/>
              </a:rPr>
              <a:t>each</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year</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Nineteen</a:t>
            </a:r>
            <a:r>
              <a:rPr lang="pt-BR" sz="1200" kern="1200" dirty="0" smtClean="0">
                <a:solidFill>
                  <a:schemeClr val="tx1"/>
                </a:solidFill>
                <a:latin typeface="Times New Roman" pitchFamily="18" charset="0"/>
                <a:ea typeface="+mn-ea"/>
                <a:cs typeface="+mn-cs"/>
              </a:rPr>
              <a:t> tropical </a:t>
            </a:r>
            <a:r>
              <a:rPr lang="pt-BR" sz="1200" kern="1200" dirty="0" err="1" smtClean="0">
                <a:solidFill>
                  <a:schemeClr val="tx1"/>
                </a:solidFill>
                <a:latin typeface="Times New Roman" pitchFamily="18" charset="0"/>
                <a:ea typeface="+mn-ea"/>
                <a:cs typeface="+mn-cs"/>
              </a:rPr>
              <a:t>years</a:t>
            </a:r>
            <a:r>
              <a:rPr lang="pt-BR" sz="1200" kern="1200" dirty="0" smtClean="0">
                <a:solidFill>
                  <a:schemeClr val="tx1"/>
                </a:solidFill>
                <a:latin typeface="Times New Roman" pitchFamily="18" charset="0"/>
                <a:ea typeface="+mn-ea"/>
                <a:cs typeface="+mn-cs"/>
              </a:rPr>
              <a:t> are </a:t>
            </a:r>
            <a:r>
              <a:rPr lang="pt-BR" sz="1200" kern="1200" dirty="0" err="1" smtClean="0">
                <a:solidFill>
                  <a:schemeClr val="tx1"/>
                </a:solidFill>
                <a:latin typeface="Times New Roman" pitchFamily="18" charset="0"/>
                <a:ea typeface="+mn-ea"/>
                <a:cs typeface="+mn-cs"/>
              </a:rPr>
              <a:t>about</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two</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hours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shorter</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than</a:t>
            </a:r>
            <a:r>
              <a:rPr lang="pt-BR" sz="1200" kern="1200" dirty="0" smtClean="0">
                <a:solidFill>
                  <a:schemeClr val="tx1"/>
                </a:solidFill>
                <a:latin typeface="Times New Roman" pitchFamily="18" charset="0"/>
                <a:ea typeface="+mn-ea"/>
                <a:cs typeface="+mn-cs"/>
              </a:rPr>
              <a:t> 235 </a:t>
            </a:r>
            <a:r>
              <a:rPr lang="pt-BR" sz="1200" kern="1200" dirty="0" err="1" smtClean="0">
                <a:solidFill>
                  <a:schemeClr val="tx1"/>
                </a:solidFill>
                <a:latin typeface="Times New Roman" pitchFamily="18" charset="0"/>
                <a:ea typeface="+mn-ea"/>
                <a:cs typeface="+mn-cs"/>
              </a:rPr>
              <a:t>synodic</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months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Metonic</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cycle's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error</a:t>
            </a:r>
            <a:r>
              <a:rPr lang="pt-BR" sz="1200" kern="1200" dirty="0" smtClean="0">
                <a:solidFill>
                  <a:schemeClr val="tx1"/>
                </a:solidFill>
                <a:latin typeface="Times New Roman" pitchFamily="18" charset="0"/>
                <a:ea typeface="+mn-ea"/>
                <a:cs typeface="+mn-cs"/>
              </a:rPr>
              <a:t> is, </a:t>
            </a:r>
            <a:r>
              <a:rPr lang="pt-BR" sz="1200" kern="1200" dirty="0" err="1" smtClean="0">
                <a:solidFill>
                  <a:schemeClr val="tx1"/>
                </a:solidFill>
                <a:latin typeface="Times New Roman" pitchFamily="18" charset="0"/>
                <a:ea typeface="+mn-ea"/>
                <a:cs typeface="+mn-cs"/>
              </a:rPr>
              <a:t>therefore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one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full</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day</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every</a:t>
            </a:r>
            <a:r>
              <a:rPr lang="pt-BR" sz="1200" kern="1200" dirty="0" smtClean="0">
                <a:solidFill>
                  <a:schemeClr val="tx1"/>
                </a:solidFill>
                <a:latin typeface="Times New Roman" pitchFamily="18" charset="0"/>
                <a:ea typeface="+mn-ea"/>
                <a:cs typeface="+mn-cs"/>
              </a:rPr>
              <a:t> 219 </a:t>
            </a:r>
            <a:r>
              <a:rPr lang="pt-BR" sz="1200" kern="1200" dirty="0" err="1" smtClean="0">
                <a:solidFill>
                  <a:schemeClr val="tx1"/>
                </a:solidFill>
                <a:latin typeface="Times New Roman" pitchFamily="18" charset="0"/>
                <a:ea typeface="+mn-ea"/>
                <a:cs typeface="+mn-cs"/>
              </a:rPr>
              <a:t>years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or</a:t>
            </a:r>
            <a:r>
              <a:rPr lang="pt-BR" sz="1200" kern="1200" dirty="0" smtClean="0">
                <a:solidFill>
                  <a:schemeClr val="tx1"/>
                </a:solidFill>
                <a:latin typeface="Times New Roman" pitchFamily="18" charset="0"/>
                <a:ea typeface="+mn-ea"/>
                <a:cs typeface="+mn-cs"/>
              </a:rPr>
              <a:t> 12.4 </a:t>
            </a:r>
            <a:r>
              <a:rPr lang="pt-BR" sz="1200" kern="1200" dirty="0" err="1" smtClean="0">
                <a:solidFill>
                  <a:schemeClr val="tx1"/>
                </a:solidFill>
                <a:latin typeface="Times New Roman" pitchFamily="18" charset="0"/>
                <a:ea typeface="+mn-ea"/>
                <a:cs typeface="+mn-cs"/>
              </a:rPr>
              <a:t>parts</a:t>
            </a:r>
            <a:r>
              <a:rPr lang="pt-BR" sz="1200" kern="1200" dirty="0" smtClean="0">
                <a:solidFill>
                  <a:schemeClr val="tx1"/>
                </a:solidFill>
                <a:latin typeface="Times New Roman" pitchFamily="18" charset="0"/>
                <a:ea typeface="+mn-ea"/>
                <a:cs typeface="+mn-cs"/>
              </a:rPr>
              <a:t> per </a:t>
            </a:r>
            <a:r>
              <a:rPr lang="pt-BR" sz="1200" kern="1200" dirty="0" err="1" smtClean="0">
                <a:solidFill>
                  <a:schemeClr val="tx1"/>
                </a:solidFill>
                <a:latin typeface="Times New Roman" pitchFamily="18" charset="0"/>
                <a:ea typeface="+mn-ea"/>
                <a:cs typeface="+mn-cs"/>
              </a:rPr>
              <a:t>million</a:t>
            </a:r>
            <a:r>
              <a:rPr lang="pt-BR" sz="1200" kern="1200" dirty="0" smtClean="0">
                <a:solidFill>
                  <a:schemeClr val="tx1"/>
                </a:solidFill>
                <a:latin typeface="Times New Roman" pitchFamily="18" charset="0"/>
                <a:ea typeface="+mn-ea"/>
                <a:cs typeface="+mn-cs"/>
              </a:rPr>
              <a:t>.</a:t>
            </a:r>
          </a:p>
          <a:p>
            <a:r>
              <a:rPr lang="pt-BR" sz="1200" kern="1200" dirty="0" smtClean="0">
                <a:solidFill>
                  <a:schemeClr val="tx1"/>
                </a:solidFill>
                <a:latin typeface="Times New Roman" pitchFamily="18" charset="0"/>
                <a:ea typeface="+mn-ea"/>
                <a:cs typeface="+mn-cs"/>
              </a:rPr>
              <a:t>19 tropical </a:t>
            </a:r>
            <a:r>
              <a:rPr lang="pt-BR" sz="1200" kern="1200" dirty="0" err="1" smtClean="0">
                <a:solidFill>
                  <a:schemeClr val="tx1"/>
                </a:solidFill>
                <a:latin typeface="Times New Roman" pitchFamily="18" charset="0"/>
                <a:ea typeface="+mn-ea"/>
                <a:cs typeface="+mn-cs"/>
              </a:rPr>
              <a:t>years</a:t>
            </a:r>
            <a:r>
              <a:rPr lang="pt-BR" sz="1200" kern="1200" dirty="0" smtClean="0">
                <a:solidFill>
                  <a:schemeClr val="tx1"/>
                </a:solidFill>
                <a:latin typeface="Times New Roman" pitchFamily="18" charset="0"/>
                <a:ea typeface="+mn-ea"/>
                <a:cs typeface="+mn-cs"/>
              </a:rPr>
              <a:t> = 6,939.602 </a:t>
            </a:r>
            <a:r>
              <a:rPr lang="pt-BR" sz="1200" kern="1200" dirty="0" err="1" smtClean="0">
                <a:solidFill>
                  <a:schemeClr val="tx1"/>
                </a:solidFill>
                <a:latin typeface="Times New Roman" pitchFamily="18" charset="0"/>
                <a:ea typeface="+mn-ea"/>
                <a:cs typeface="+mn-cs"/>
              </a:rPr>
              <a:t>days</a:t>
            </a:r>
            <a:r>
              <a:rPr lang="pt-BR" sz="1200" kern="1200" dirty="0" smtClean="0">
                <a:solidFill>
                  <a:schemeClr val="tx1"/>
                </a:solidFill>
                <a:latin typeface="Times New Roman" pitchFamily="18" charset="0"/>
                <a:ea typeface="+mn-ea"/>
                <a:cs typeface="+mn-cs"/>
              </a:rPr>
              <a:t> (12 × 354-</a:t>
            </a:r>
            <a:r>
              <a:rPr lang="pt-BR" sz="1200" kern="1200" dirty="0" err="1" smtClean="0">
                <a:solidFill>
                  <a:schemeClr val="tx1"/>
                </a:solidFill>
                <a:latin typeface="Times New Roman" pitchFamily="18" charset="0"/>
                <a:ea typeface="+mn-ea"/>
                <a:cs typeface="+mn-cs"/>
              </a:rPr>
              <a:t>day</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years</a:t>
            </a:r>
            <a:r>
              <a:rPr lang="pt-BR" sz="1200" kern="1200" dirty="0" smtClean="0">
                <a:solidFill>
                  <a:schemeClr val="tx1"/>
                </a:solidFill>
                <a:latin typeface="Times New Roman" pitchFamily="18" charset="0"/>
                <a:ea typeface="+mn-ea"/>
                <a:cs typeface="+mn-cs"/>
              </a:rPr>
              <a:t> + 7 × 384-</a:t>
            </a:r>
            <a:r>
              <a:rPr lang="pt-BR" sz="1200" kern="1200" dirty="0" err="1" smtClean="0">
                <a:solidFill>
                  <a:schemeClr val="tx1"/>
                </a:solidFill>
                <a:latin typeface="Times New Roman" pitchFamily="18" charset="0"/>
                <a:ea typeface="+mn-ea"/>
                <a:cs typeface="+mn-cs"/>
              </a:rPr>
              <a:t>day</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years</a:t>
            </a:r>
            <a:r>
              <a:rPr lang="pt-BR" sz="1200" kern="1200" dirty="0" smtClean="0">
                <a:solidFill>
                  <a:schemeClr val="tx1"/>
                </a:solidFill>
                <a:latin typeface="Times New Roman" pitchFamily="18" charset="0"/>
                <a:ea typeface="+mn-ea"/>
                <a:cs typeface="+mn-cs"/>
              </a:rPr>
              <a:t> + 3.6 </a:t>
            </a:r>
            <a:r>
              <a:rPr lang="pt-BR" sz="1200" kern="1200" dirty="0" err="1" smtClean="0">
                <a:solidFill>
                  <a:schemeClr val="tx1"/>
                </a:solidFill>
                <a:latin typeface="Times New Roman" pitchFamily="18" charset="0"/>
                <a:ea typeface="+mn-ea"/>
                <a:cs typeface="+mn-cs"/>
              </a:rPr>
              <a:t>days</a:t>
            </a:r>
            <a:r>
              <a:rPr lang="pt-BR" sz="1200" kern="1200" dirty="0" smtClean="0">
                <a:solidFill>
                  <a:schemeClr val="tx1"/>
                </a:solidFill>
                <a:latin typeface="Times New Roman" pitchFamily="18" charset="0"/>
                <a:ea typeface="+mn-ea"/>
                <a:cs typeface="+mn-cs"/>
              </a:rPr>
              <a:t>).</a:t>
            </a:r>
          </a:p>
          <a:p>
            <a:r>
              <a:rPr lang="pt-BR" sz="1200" kern="1200" dirty="0" smtClean="0">
                <a:solidFill>
                  <a:schemeClr val="tx1"/>
                </a:solidFill>
                <a:latin typeface="Times New Roman" pitchFamily="18" charset="0"/>
                <a:ea typeface="+mn-ea"/>
                <a:cs typeface="+mn-cs"/>
              </a:rPr>
              <a:t>235 </a:t>
            </a:r>
            <a:r>
              <a:rPr lang="pt-BR" sz="1200" kern="1200" dirty="0" err="1" smtClean="0">
                <a:solidFill>
                  <a:schemeClr val="tx1"/>
                </a:solidFill>
                <a:latin typeface="Times New Roman" pitchFamily="18" charset="0"/>
                <a:ea typeface="+mn-ea"/>
                <a:cs typeface="+mn-cs"/>
              </a:rPr>
              <a:t>synodic</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months</a:t>
            </a:r>
            <a:r>
              <a:rPr lang="pt-BR" sz="1200" kern="1200" dirty="0" smtClean="0">
                <a:solidFill>
                  <a:schemeClr val="tx1"/>
                </a:solidFill>
                <a:latin typeface="Times New Roman" pitchFamily="18" charset="0"/>
                <a:ea typeface="+mn-ea"/>
                <a:cs typeface="+mn-cs"/>
              </a:rPr>
              <a:t> (lunar </a:t>
            </a:r>
            <a:r>
              <a:rPr lang="pt-BR" sz="1200" kern="1200" dirty="0" err="1" smtClean="0">
                <a:solidFill>
                  <a:schemeClr val="tx1"/>
                </a:solidFill>
                <a:latin typeface="Times New Roman" pitchFamily="18" charset="0"/>
                <a:ea typeface="+mn-ea"/>
                <a:cs typeface="+mn-cs"/>
              </a:rPr>
              <a:t>phases</a:t>
            </a:r>
            <a:r>
              <a:rPr lang="pt-BR" sz="1200" kern="1200" dirty="0" smtClean="0">
                <a:solidFill>
                  <a:schemeClr val="tx1"/>
                </a:solidFill>
                <a:latin typeface="Times New Roman" pitchFamily="18" charset="0"/>
                <a:ea typeface="+mn-ea"/>
                <a:cs typeface="+mn-cs"/>
              </a:rPr>
              <a:t>) = 6,939.688 </a:t>
            </a:r>
            <a:r>
              <a:rPr lang="pt-BR" sz="1200" kern="1200" dirty="0" err="1" smtClean="0">
                <a:solidFill>
                  <a:schemeClr val="tx1"/>
                </a:solidFill>
                <a:latin typeface="Times New Roman" pitchFamily="18" charset="0"/>
                <a:ea typeface="+mn-ea"/>
                <a:cs typeface="+mn-cs"/>
              </a:rPr>
              <a:t>days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Metonic</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period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by</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definition</a:t>
            </a:r>
            <a:r>
              <a:rPr lang="pt-BR" sz="1200" kern="1200" dirty="0" smtClean="0">
                <a:solidFill>
                  <a:schemeClr val="tx1"/>
                </a:solidFill>
                <a:latin typeface="Times New Roman" pitchFamily="18" charset="0"/>
                <a:ea typeface="+mn-ea"/>
                <a:cs typeface="+mn-cs"/>
              </a:rPr>
              <a:t>).</a:t>
            </a:r>
          </a:p>
          <a:p>
            <a:r>
              <a:rPr lang="pt-BR" sz="1200" kern="1200" dirty="0" smtClean="0">
                <a:solidFill>
                  <a:schemeClr val="tx1"/>
                </a:solidFill>
                <a:latin typeface="Times New Roman" pitchFamily="18" charset="0"/>
                <a:ea typeface="+mn-ea"/>
                <a:cs typeface="+mn-cs"/>
              </a:rPr>
              <a:t>254 </a:t>
            </a:r>
            <a:r>
              <a:rPr lang="pt-BR" sz="1200" kern="1200" dirty="0" err="1" smtClean="0">
                <a:solidFill>
                  <a:schemeClr val="tx1"/>
                </a:solidFill>
                <a:latin typeface="Times New Roman" pitchFamily="18" charset="0"/>
                <a:ea typeface="+mn-ea"/>
                <a:cs typeface="+mn-cs"/>
              </a:rPr>
              <a:t>sidereal</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months</a:t>
            </a:r>
            <a:r>
              <a:rPr lang="pt-BR" sz="1200" kern="1200" dirty="0" smtClean="0">
                <a:solidFill>
                  <a:schemeClr val="tx1"/>
                </a:solidFill>
                <a:latin typeface="Times New Roman" pitchFamily="18" charset="0"/>
                <a:ea typeface="+mn-ea"/>
                <a:cs typeface="+mn-cs"/>
              </a:rPr>
              <a:t> (lunar </a:t>
            </a:r>
            <a:r>
              <a:rPr lang="pt-BR" sz="1200" kern="1200" dirty="0" err="1" smtClean="0">
                <a:solidFill>
                  <a:schemeClr val="tx1"/>
                </a:solidFill>
                <a:latin typeface="Times New Roman" pitchFamily="18" charset="0"/>
                <a:ea typeface="+mn-ea"/>
                <a:cs typeface="+mn-cs"/>
              </a:rPr>
              <a:t>orbits</a:t>
            </a:r>
            <a:r>
              <a:rPr lang="pt-BR" sz="1200" kern="1200" dirty="0" smtClean="0">
                <a:solidFill>
                  <a:schemeClr val="tx1"/>
                </a:solidFill>
                <a:latin typeface="Times New Roman" pitchFamily="18" charset="0"/>
                <a:ea typeface="+mn-ea"/>
                <a:cs typeface="+mn-cs"/>
              </a:rPr>
              <a:t>) = 6,939.702 </a:t>
            </a:r>
            <a:r>
              <a:rPr lang="pt-BR" sz="1200" kern="1200" dirty="0" err="1" smtClean="0">
                <a:solidFill>
                  <a:schemeClr val="tx1"/>
                </a:solidFill>
                <a:latin typeface="Times New Roman" pitchFamily="18" charset="0"/>
                <a:ea typeface="+mn-ea"/>
                <a:cs typeface="+mn-cs"/>
              </a:rPr>
              <a:t>days</a:t>
            </a:r>
            <a:r>
              <a:rPr lang="pt-BR" sz="1200" kern="1200" dirty="0" smtClean="0">
                <a:solidFill>
                  <a:schemeClr val="tx1"/>
                </a:solidFill>
                <a:latin typeface="Times New Roman" pitchFamily="18" charset="0"/>
                <a:ea typeface="+mn-ea"/>
                <a:cs typeface="+mn-cs"/>
              </a:rPr>
              <a:t> (19 + 235 = 254).</a:t>
            </a:r>
          </a:p>
          <a:p>
            <a:r>
              <a:rPr lang="pt-BR" sz="1200" kern="1200" dirty="0" smtClean="0">
                <a:solidFill>
                  <a:schemeClr val="tx1"/>
                </a:solidFill>
                <a:latin typeface="Times New Roman" pitchFamily="18" charset="0"/>
                <a:ea typeface="+mn-ea"/>
                <a:cs typeface="+mn-cs"/>
              </a:rPr>
              <a:t>255 </a:t>
            </a:r>
            <a:r>
              <a:rPr lang="pt-BR" sz="1200" kern="1200" dirty="0" err="1" smtClean="0">
                <a:solidFill>
                  <a:schemeClr val="tx1"/>
                </a:solidFill>
                <a:latin typeface="Times New Roman" pitchFamily="18" charset="0"/>
                <a:ea typeface="+mn-ea"/>
                <a:cs typeface="+mn-cs"/>
              </a:rPr>
              <a:t>draconic</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months</a:t>
            </a:r>
            <a:r>
              <a:rPr lang="pt-BR" sz="1200" kern="1200" dirty="0" smtClean="0">
                <a:solidFill>
                  <a:schemeClr val="tx1"/>
                </a:solidFill>
                <a:latin typeface="Times New Roman" pitchFamily="18" charset="0"/>
                <a:ea typeface="+mn-ea"/>
                <a:cs typeface="+mn-cs"/>
              </a:rPr>
              <a:t> (lunar </a:t>
            </a:r>
            <a:r>
              <a:rPr lang="pt-BR" sz="1200" kern="1200" dirty="0" err="1" smtClean="0">
                <a:solidFill>
                  <a:schemeClr val="tx1"/>
                </a:solidFill>
                <a:latin typeface="Times New Roman" pitchFamily="18" charset="0"/>
                <a:ea typeface="+mn-ea"/>
                <a:cs typeface="+mn-cs"/>
              </a:rPr>
              <a:t>nodes</a:t>
            </a:r>
            <a:r>
              <a:rPr lang="pt-BR" sz="1200" kern="1200" dirty="0" smtClean="0">
                <a:solidFill>
                  <a:schemeClr val="tx1"/>
                </a:solidFill>
                <a:latin typeface="Times New Roman" pitchFamily="18" charset="0"/>
                <a:ea typeface="+mn-ea"/>
                <a:cs typeface="+mn-cs"/>
              </a:rPr>
              <a:t>) = 6,939.1161 </a:t>
            </a:r>
            <a:r>
              <a:rPr lang="pt-BR" sz="1200" kern="1200" dirty="0" err="1" smtClean="0">
                <a:solidFill>
                  <a:schemeClr val="tx1"/>
                </a:solidFill>
                <a:latin typeface="Times New Roman" pitchFamily="18" charset="0"/>
                <a:ea typeface="+mn-ea"/>
                <a:cs typeface="+mn-cs"/>
              </a:rPr>
              <a:t>days</a:t>
            </a:r>
            <a:r>
              <a:rPr lang="pt-BR" sz="1200" kern="1200" dirty="0" smtClean="0">
                <a:solidFill>
                  <a:schemeClr val="tx1"/>
                </a:solidFill>
                <a:latin typeface="Times New Roman" pitchFamily="18" charset="0"/>
                <a:ea typeface="+mn-ea"/>
                <a:cs typeface="+mn-cs"/>
              </a:rPr>
              <a:t>.</a:t>
            </a:r>
          </a:p>
          <a:p>
            <a:r>
              <a:rPr lang="pt-BR" sz="1200" kern="1200" dirty="0" smtClean="0">
                <a:solidFill>
                  <a:schemeClr val="tx1"/>
                </a:solidFill>
                <a:latin typeface="Times New Roman" pitchFamily="18" charset="0"/>
                <a:ea typeface="+mn-ea"/>
                <a:cs typeface="+mn-cs"/>
              </a:rPr>
              <a:t>Note </a:t>
            </a:r>
            <a:r>
              <a:rPr lang="pt-BR" sz="1200" kern="1200" dirty="0" err="1" smtClean="0">
                <a:solidFill>
                  <a:schemeClr val="tx1"/>
                </a:solidFill>
                <a:latin typeface="Times New Roman" pitchFamily="18" charset="0"/>
                <a:ea typeface="+mn-ea"/>
                <a:cs typeface="+mn-cs"/>
              </a:rPr>
              <a:t>that</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19-</a:t>
            </a:r>
            <a:r>
              <a:rPr lang="pt-BR" sz="1200" kern="1200" dirty="0" err="1" smtClean="0">
                <a:solidFill>
                  <a:schemeClr val="tx1"/>
                </a:solidFill>
                <a:latin typeface="Times New Roman" pitchFamily="18" charset="0"/>
                <a:ea typeface="+mn-ea"/>
                <a:cs typeface="+mn-cs"/>
              </a:rPr>
              <a:t>year</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cycle</a:t>
            </a:r>
            <a:r>
              <a:rPr lang="pt-BR" sz="1200" kern="1200" dirty="0" smtClean="0">
                <a:solidFill>
                  <a:schemeClr val="tx1"/>
                </a:solidFill>
                <a:latin typeface="Times New Roman" pitchFamily="18" charset="0"/>
                <a:ea typeface="+mn-ea"/>
                <a:cs typeface="+mn-cs"/>
              </a:rPr>
              <a:t> is </a:t>
            </a:r>
            <a:r>
              <a:rPr lang="pt-BR" sz="1200" kern="1200" dirty="0" err="1" smtClean="0">
                <a:solidFill>
                  <a:schemeClr val="tx1"/>
                </a:solidFill>
                <a:latin typeface="Times New Roman" pitchFamily="18" charset="0"/>
                <a:ea typeface="+mn-ea"/>
                <a:cs typeface="+mn-cs"/>
              </a:rPr>
              <a:t>also</a:t>
            </a:r>
            <a:r>
              <a:rPr lang="pt-BR" sz="1200" kern="1200" dirty="0" smtClean="0">
                <a:solidFill>
                  <a:schemeClr val="tx1"/>
                </a:solidFill>
                <a:latin typeface="Times New Roman" pitchFamily="18" charset="0"/>
                <a:ea typeface="+mn-ea"/>
                <a:cs typeface="+mn-cs"/>
              </a:rPr>
              <a:t> close (to </a:t>
            </a:r>
            <a:r>
              <a:rPr lang="pt-BR" sz="1200" kern="1200" dirty="0" err="1" smtClean="0">
                <a:solidFill>
                  <a:schemeClr val="tx1"/>
                </a:solidFill>
                <a:latin typeface="Times New Roman" pitchFamily="18" charset="0"/>
                <a:ea typeface="+mn-ea"/>
                <a:cs typeface="+mn-cs"/>
              </a:rPr>
              <a:t>somewhat</a:t>
            </a:r>
            <a:r>
              <a:rPr lang="pt-BR" sz="1200" kern="1200" dirty="0" smtClean="0">
                <a:solidFill>
                  <a:schemeClr val="tx1"/>
                </a:solidFill>
                <a:latin typeface="Times New Roman" pitchFamily="18" charset="0"/>
                <a:ea typeface="+mn-ea"/>
                <a:cs typeface="+mn-cs"/>
              </a:rPr>
              <a:t> more </a:t>
            </a:r>
            <a:r>
              <a:rPr lang="pt-BR" sz="1200" kern="1200" dirty="0" err="1" smtClean="0">
                <a:solidFill>
                  <a:schemeClr val="tx1"/>
                </a:solidFill>
                <a:latin typeface="Times New Roman" pitchFamily="18" charset="0"/>
                <a:ea typeface="+mn-ea"/>
                <a:cs typeface="+mn-cs"/>
              </a:rPr>
              <a:t>than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half</a:t>
            </a:r>
            <a:r>
              <a:rPr lang="pt-BR" sz="1200" kern="1200" dirty="0" smtClean="0">
                <a:solidFill>
                  <a:schemeClr val="tx1"/>
                </a:solidFill>
                <a:latin typeface="Times New Roman" pitchFamily="18" charset="0"/>
                <a:ea typeface="+mn-ea"/>
                <a:cs typeface="+mn-cs"/>
              </a:rPr>
              <a:t> a </a:t>
            </a:r>
            <a:r>
              <a:rPr lang="pt-BR" sz="1200" kern="1200" dirty="0" err="1" smtClean="0">
                <a:solidFill>
                  <a:schemeClr val="tx1"/>
                </a:solidFill>
                <a:latin typeface="Times New Roman" pitchFamily="18" charset="0"/>
                <a:ea typeface="+mn-ea"/>
                <a:cs typeface="+mn-cs"/>
              </a:rPr>
              <a:t>day</a:t>
            </a:r>
            <a:r>
              <a:rPr lang="pt-BR" sz="1200" kern="1200" dirty="0" smtClean="0">
                <a:solidFill>
                  <a:schemeClr val="tx1"/>
                </a:solidFill>
                <a:latin typeface="Times New Roman" pitchFamily="18" charset="0"/>
                <a:ea typeface="+mn-ea"/>
                <a:cs typeface="+mn-cs"/>
              </a:rPr>
              <a:t>) to 255 </a:t>
            </a:r>
            <a:r>
              <a:rPr lang="pt-BR" sz="1200" kern="1200" dirty="0" err="1" smtClean="0">
                <a:solidFill>
                  <a:schemeClr val="tx1"/>
                </a:solidFill>
                <a:latin typeface="Times New Roman" pitchFamily="18" charset="0"/>
                <a:ea typeface="+mn-ea"/>
                <a:cs typeface="+mn-cs"/>
              </a:rPr>
              <a:t>draconic</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months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so</a:t>
            </a:r>
            <a:r>
              <a:rPr lang="pt-BR" sz="1200" kern="1200" dirty="0" smtClean="0">
                <a:solidFill>
                  <a:schemeClr val="tx1"/>
                </a:solidFill>
                <a:latin typeface="Times New Roman" pitchFamily="18" charset="0"/>
                <a:ea typeface="+mn-ea"/>
                <a:cs typeface="+mn-cs"/>
              </a:rPr>
              <a:t> it is </a:t>
            </a:r>
            <a:r>
              <a:rPr lang="pt-BR" sz="1200" kern="1200" dirty="0" err="1" smtClean="0">
                <a:solidFill>
                  <a:schemeClr val="tx1"/>
                </a:solidFill>
                <a:latin typeface="Times New Roman" pitchFamily="18" charset="0"/>
                <a:ea typeface="+mn-ea"/>
                <a:cs typeface="+mn-cs"/>
              </a:rPr>
              <a:t>also</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an</a:t>
            </a:r>
            <a:r>
              <a:rPr lang="pt-BR" sz="1200" kern="1200" dirty="0" smtClean="0">
                <a:solidFill>
                  <a:schemeClr val="tx1"/>
                </a:solidFill>
                <a:latin typeface="Times New Roman" pitchFamily="18" charset="0"/>
                <a:ea typeface="+mn-ea"/>
                <a:cs typeface="+mn-cs"/>
              </a:rPr>
              <a:t> eclipse </a:t>
            </a:r>
            <a:r>
              <a:rPr lang="pt-BR" sz="1200" kern="1200" dirty="0" err="1" smtClean="0">
                <a:solidFill>
                  <a:schemeClr val="tx1"/>
                </a:solidFill>
                <a:latin typeface="Times New Roman" pitchFamily="18" charset="0"/>
                <a:ea typeface="+mn-ea"/>
                <a:cs typeface="+mn-cs"/>
              </a:rPr>
              <a:t>cycle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which</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lasts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only</a:t>
            </a:r>
            <a:r>
              <a:rPr lang="pt-BR" sz="1200" kern="1200" dirty="0" smtClean="0">
                <a:solidFill>
                  <a:schemeClr val="tx1"/>
                </a:solidFill>
                <a:latin typeface="Times New Roman" pitchFamily="18" charset="0"/>
                <a:ea typeface="+mn-ea"/>
                <a:cs typeface="+mn-cs"/>
              </a:rPr>
              <a:t> for </a:t>
            </a:r>
            <a:r>
              <a:rPr lang="pt-BR" sz="1200" kern="1200" dirty="0" err="1" smtClean="0">
                <a:solidFill>
                  <a:schemeClr val="tx1"/>
                </a:solidFill>
                <a:latin typeface="Times New Roman" pitchFamily="18" charset="0"/>
                <a:ea typeface="+mn-ea"/>
                <a:cs typeface="+mn-cs"/>
              </a:rPr>
              <a:t>about</a:t>
            </a:r>
            <a:r>
              <a:rPr lang="pt-BR" sz="1200" kern="1200" dirty="0" smtClean="0">
                <a:solidFill>
                  <a:schemeClr val="tx1"/>
                </a:solidFill>
                <a:latin typeface="Times New Roman" pitchFamily="18" charset="0"/>
                <a:ea typeface="+mn-ea"/>
                <a:cs typeface="+mn-cs"/>
              </a:rPr>
              <a:t> 4 </a:t>
            </a:r>
            <a:r>
              <a:rPr lang="pt-BR" sz="1200" kern="1200" dirty="0" err="1" smtClean="0">
                <a:solidFill>
                  <a:schemeClr val="tx1"/>
                </a:solidFill>
                <a:latin typeface="Times New Roman" pitchFamily="18" charset="0"/>
                <a:ea typeface="+mn-ea"/>
                <a:cs typeface="+mn-cs"/>
              </a:rPr>
              <a:t>or</a:t>
            </a:r>
            <a:r>
              <a:rPr lang="pt-BR" sz="1200" kern="1200" dirty="0" smtClean="0">
                <a:solidFill>
                  <a:schemeClr val="tx1"/>
                </a:solidFill>
                <a:latin typeface="Times New Roman" pitchFamily="18" charset="0"/>
                <a:ea typeface="+mn-ea"/>
                <a:cs typeface="+mn-cs"/>
              </a:rPr>
              <a:t> 5 </a:t>
            </a:r>
            <a:r>
              <a:rPr lang="pt-BR" sz="1200" kern="1200" dirty="0" err="1" smtClean="0">
                <a:solidFill>
                  <a:schemeClr val="tx1"/>
                </a:solidFill>
                <a:latin typeface="Times New Roman" pitchFamily="18" charset="0"/>
                <a:ea typeface="+mn-ea"/>
                <a:cs typeface="+mn-cs"/>
              </a:rPr>
              <a:t>recurrences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of</a:t>
            </a:r>
            <a:r>
              <a:rPr lang="pt-BR" sz="1200" kern="1200" dirty="0" smtClean="0">
                <a:solidFill>
                  <a:schemeClr val="tx1"/>
                </a:solidFill>
                <a:latin typeface="Times New Roman" pitchFamily="18" charset="0"/>
                <a:ea typeface="+mn-ea"/>
                <a:cs typeface="+mn-cs"/>
              </a:rPr>
              <a:t> eclipses.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Octon</a:t>
            </a:r>
            <a:r>
              <a:rPr lang="pt-BR" sz="1200" kern="1200" dirty="0" smtClean="0">
                <a:solidFill>
                  <a:schemeClr val="tx1"/>
                </a:solidFill>
                <a:latin typeface="Times New Roman" pitchFamily="18" charset="0"/>
                <a:ea typeface="+mn-ea"/>
                <a:cs typeface="+mn-cs"/>
              </a:rPr>
              <a:t> is 1⁄5 </a:t>
            </a:r>
            <a:r>
              <a:rPr lang="pt-BR" sz="1200" kern="1200" dirty="0" err="1" smtClean="0">
                <a:solidFill>
                  <a:schemeClr val="tx1"/>
                </a:solidFill>
                <a:latin typeface="Times New Roman" pitchFamily="18" charset="0"/>
                <a:ea typeface="+mn-ea"/>
                <a:cs typeface="+mn-cs"/>
              </a:rPr>
              <a:t>of</a:t>
            </a:r>
            <a:r>
              <a:rPr lang="pt-BR" sz="1200" kern="1200" dirty="0" smtClean="0">
                <a:solidFill>
                  <a:schemeClr val="tx1"/>
                </a:solidFill>
                <a:latin typeface="Times New Roman" pitchFamily="18" charset="0"/>
                <a:ea typeface="+mn-ea"/>
                <a:cs typeface="+mn-cs"/>
              </a:rPr>
              <a:t> a </a:t>
            </a:r>
            <a:r>
              <a:rPr lang="pt-BR" sz="1200" kern="1200" dirty="0" err="1" smtClean="0">
                <a:solidFill>
                  <a:schemeClr val="tx1"/>
                </a:solidFill>
                <a:latin typeface="Times New Roman" pitchFamily="18" charset="0"/>
                <a:ea typeface="+mn-ea"/>
                <a:cs typeface="+mn-cs"/>
              </a:rPr>
              <a:t>Metonic</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cycle</a:t>
            </a:r>
            <a:r>
              <a:rPr lang="pt-BR" sz="1200" kern="1200" dirty="0" smtClean="0">
                <a:solidFill>
                  <a:schemeClr val="tx1"/>
                </a:solidFill>
                <a:latin typeface="Times New Roman" pitchFamily="18" charset="0"/>
                <a:ea typeface="+mn-ea"/>
                <a:cs typeface="+mn-cs"/>
              </a:rPr>
              <a:t> (47 </a:t>
            </a:r>
            <a:r>
              <a:rPr lang="pt-BR" sz="1200" kern="1200" dirty="0" err="1" smtClean="0">
                <a:solidFill>
                  <a:schemeClr val="tx1"/>
                </a:solidFill>
                <a:latin typeface="Times New Roman" pitchFamily="18" charset="0"/>
                <a:ea typeface="+mn-ea"/>
                <a:cs typeface="+mn-cs"/>
              </a:rPr>
              <a:t>synodic</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months</a:t>
            </a:r>
            <a:r>
              <a:rPr lang="pt-BR" sz="1200" kern="1200" dirty="0" smtClean="0">
                <a:solidFill>
                  <a:schemeClr val="tx1"/>
                </a:solidFill>
                <a:latin typeface="Times New Roman" pitchFamily="18" charset="0"/>
                <a:ea typeface="+mn-ea"/>
                <a:cs typeface="+mn-cs"/>
              </a:rPr>
              <a:t>, 3.8 </a:t>
            </a:r>
            <a:r>
              <a:rPr lang="pt-BR" sz="1200" kern="1200" dirty="0" err="1" smtClean="0">
                <a:solidFill>
                  <a:schemeClr val="tx1"/>
                </a:solidFill>
                <a:latin typeface="Times New Roman" pitchFamily="18" charset="0"/>
                <a:ea typeface="+mn-ea"/>
                <a:cs typeface="+mn-cs"/>
              </a:rPr>
              <a:t>years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and</a:t>
            </a:r>
            <a:r>
              <a:rPr lang="pt-BR" sz="1200" kern="1200" dirty="0" smtClean="0">
                <a:solidFill>
                  <a:schemeClr val="tx1"/>
                </a:solidFill>
                <a:latin typeface="Times New Roman" pitchFamily="18" charset="0"/>
                <a:ea typeface="+mn-ea"/>
                <a:cs typeface="+mn-cs"/>
              </a:rPr>
              <a:t> it </a:t>
            </a:r>
            <a:r>
              <a:rPr lang="pt-BR" sz="1200" kern="1200" dirty="0" err="1" smtClean="0">
                <a:solidFill>
                  <a:schemeClr val="tx1"/>
                </a:solidFill>
                <a:latin typeface="Times New Roman" pitchFamily="18" charset="0"/>
                <a:ea typeface="+mn-ea"/>
                <a:cs typeface="+mn-cs"/>
              </a:rPr>
              <a:t>recurs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about</a:t>
            </a:r>
            <a:r>
              <a:rPr lang="pt-BR" sz="1200" kern="1200" dirty="0" smtClean="0">
                <a:solidFill>
                  <a:schemeClr val="tx1"/>
                </a:solidFill>
                <a:latin typeface="Times New Roman" pitchFamily="18" charset="0"/>
                <a:ea typeface="+mn-ea"/>
                <a:cs typeface="+mn-cs"/>
              </a:rPr>
              <a:t> 20 to 25 </a:t>
            </a:r>
            <a:r>
              <a:rPr lang="pt-BR" sz="1200" kern="1200" dirty="0" err="1" smtClean="0">
                <a:solidFill>
                  <a:schemeClr val="tx1"/>
                </a:solidFill>
                <a:latin typeface="Times New Roman" pitchFamily="18" charset="0"/>
                <a:ea typeface="+mn-ea"/>
                <a:cs typeface="+mn-cs"/>
              </a:rPr>
              <a:t>cycles</a:t>
            </a:r>
            <a:r>
              <a:rPr lang="pt-BR" sz="1200" kern="1200" dirty="0" smtClean="0">
                <a:solidFill>
                  <a:schemeClr val="tx1"/>
                </a:solidFill>
                <a:latin typeface="Times New Roman" pitchFamily="18" charset="0"/>
                <a:ea typeface="+mn-ea"/>
                <a:cs typeface="+mn-cs"/>
              </a:rPr>
              <a:t>.</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44</a:t>
            </a:fld>
            <a:endParaRPr lang="pt-B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http://eclipse.gsfc.nasa.gov/OH/OH2014.html#</a:t>
            </a:r>
            <a:r>
              <a:rPr lang="pt-BR" dirty="0" err="1" smtClean="0"/>
              <a:t>tetrads</a:t>
            </a:r>
            <a:endParaRPr lang="pt-BR" dirty="0" smtClean="0"/>
          </a:p>
          <a:p>
            <a:endParaRPr lang="pt-BR" dirty="0" smtClean="0"/>
          </a:p>
          <a:p>
            <a:r>
              <a:rPr lang="pt-BR" dirty="0" smtClean="0"/>
              <a:t>Eclipse </a:t>
            </a:r>
            <a:r>
              <a:rPr lang="pt-BR" smtClean="0"/>
              <a:t>lunar Tétrades </a:t>
            </a:r>
            <a:endParaRPr lang="pt-BR" dirty="0" smtClean="0"/>
          </a:p>
          <a:p>
            <a:endParaRPr lang="pt-BR" dirty="0" smtClean="0"/>
          </a:p>
          <a:p>
            <a:r>
              <a:rPr lang="pt-BR" dirty="0" smtClean="0"/>
              <a:t>Os eclipses lunares de 2014 é o primeiro de quatro eclipses lunares totais consecutivas - uma série conhecida como uma tétrade. Durante o período de 5000-ano -1.999-3.000, existem 4.378 eclipses de penumbra (36,3%), 4207 eclipses lunares parciais (34,9%) e 3479 eclipses lunares totais (28,8%). Cerca de 16,3% (568) de todos os eclipses totais pertencem a uma das 142 tétrades que ocorrem durante este período (</a:t>
            </a:r>
            <a:r>
              <a:rPr lang="pt-BR" dirty="0" err="1" smtClean="0"/>
              <a:t>Espenak</a:t>
            </a:r>
            <a:r>
              <a:rPr lang="pt-BR" dirty="0" smtClean="0"/>
              <a:t> e </a:t>
            </a:r>
            <a:r>
              <a:rPr lang="pt-BR" dirty="0" err="1" smtClean="0"/>
              <a:t>Meeus</a:t>
            </a:r>
            <a:r>
              <a:rPr lang="pt-BR" dirty="0" smtClean="0"/>
              <a:t>, 2009). O mecanismo que causa tétrades envolve a excentricidade da órbita da Terra em conjunto com o momento do eclipse temporadas (</a:t>
            </a:r>
            <a:r>
              <a:rPr lang="pt-BR" dirty="0" err="1" smtClean="0"/>
              <a:t>Meeus</a:t>
            </a:r>
            <a:r>
              <a:rPr lang="pt-BR" dirty="0" smtClean="0"/>
              <a:t>, 2004). Durante o presente milênio, o primeiro eclipse de cada tétrade ocorre em algum momento de fevereiro a julho. Em milênios mais tarde, a primeira data eclipse cai gradualmente no final do ano por causa da precessão. </a:t>
            </a:r>
          </a:p>
          <a:p>
            <a:endParaRPr lang="pt-BR" dirty="0" smtClean="0"/>
          </a:p>
          <a:p>
            <a:r>
              <a:rPr lang="pt-BR" dirty="0" smtClean="0"/>
              <a:t>Astrônomo italiano Giovanni </a:t>
            </a:r>
            <a:r>
              <a:rPr lang="pt-BR" dirty="0" err="1" smtClean="0"/>
              <a:t>Schiaparelli</a:t>
            </a:r>
            <a:r>
              <a:rPr lang="pt-BR" dirty="0" smtClean="0"/>
              <a:t> começou por salientar que a </a:t>
            </a:r>
            <a:r>
              <a:rPr lang="pt-BR" dirty="0" err="1" smtClean="0"/>
              <a:t>freqüência</a:t>
            </a:r>
            <a:r>
              <a:rPr lang="pt-BR" dirty="0" smtClean="0"/>
              <a:t> de tétrades é variável ao longo do tempo. Ele notou que </a:t>
            </a:r>
            <a:r>
              <a:rPr lang="pt-BR" dirty="0" err="1" smtClean="0"/>
              <a:t>tetrads</a:t>
            </a:r>
            <a:r>
              <a:rPr lang="pt-BR" dirty="0" smtClean="0"/>
              <a:t> eram relativamente abundantes durante um intervalo de 300 anos, enquanto nenhum ocorreu durante os próximos 300 anos. Por exemplo, não há </a:t>
            </a:r>
            <a:r>
              <a:rPr lang="pt-BR" dirty="0" err="1" smtClean="0"/>
              <a:t>tetrads</a:t>
            </a:r>
            <a:r>
              <a:rPr lang="pt-BR" dirty="0" smtClean="0"/>
              <a:t> 1582-1908, mas 17 tétrades ocorrer durante as seguintes duas e meia séculos de 1909 a 2156. O ~ período de tétrade "estações" 565 anos é amarrado a excentricidade lentamente diminuindo de órbita da Terra. Consequentemente, o período quaternário está a diminuir gradualmente (</a:t>
            </a:r>
            <a:r>
              <a:rPr lang="pt-BR" dirty="0" err="1" smtClean="0"/>
              <a:t>Meeus</a:t>
            </a:r>
            <a:r>
              <a:rPr lang="pt-BR" dirty="0" smtClean="0"/>
              <a:t>, 2004). No futuro distante, quando a excentricidade da Terra é 0, tétrades não será mais possível. </a:t>
            </a:r>
          </a:p>
          <a:p>
            <a:endParaRPr lang="pt-BR" dirty="0" smtClean="0"/>
          </a:p>
          <a:p>
            <a:r>
              <a:rPr lang="pt-BR" dirty="0" smtClean="0"/>
              <a:t>As magnitudes umbral dos eclipses totais que compõem uma tétrade são relativamente pequenas. Para o período de 300 anos de 1901-2200, a maior magnitude umbral de um eclipse tétrade é 1,4251 em 1949 abril 13 Para efeito de comparação, alguns outros eclipses totais durante este período são muito mais profundas. Dois exemplos são os eclipses totais de 2000 16 de julho e 26 de junho 2029, com magnitudes umbral de 1,7684 e 1,8436, respectivamente. </a:t>
            </a:r>
          </a:p>
          <a:p>
            <a:endParaRPr lang="pt-BR" dirty="0" smtClean="0"/>
          </a:p>
          <a:p>
            <a:r>
              <a:rPr lang="pt-BR" dirty="0" smtClean="0"/>
              <a:t>Tabela 6 apresenta as datas de cada eclipse nos oito </a:t>
            </a:r>
            <a:r>
              <a:rPr lang="pt-BR" dirty="0" err="1" smtClean="0"/>
              <a:t>tetrads</a:t>
            </a:r>
            <a:r>
              <a:rPr lang="pt-BR" dirty="0" smtClean="0"/>
              <a:t> ocorridos durante o século 21. A tétrade antes de 2014-15 foi em 2003-04, enquanto o grupo seguinte é quase 20 anos mais tarde, em 2032-33.</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45</a:t>
            </a:fld>
            <a:endParaRPr lang="pt-B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http://en.wikipedia.org/wiki/Blood_Moon_Prophecy</a:t>
            </a:r>
          </a:p>
          <a:p>
            <a:r>
              <a:rPr lang="pt-BR" dirty="0" smtClean="0"/>
              <a:t>http://en.wikipedia.org/wiki/John_Hagee</a:t>
            </a:r>
          </a:p>
          <a:p>
            <a:r>
              <a:rPr lang="pt-BR" smtClean="0"/>
              <a:t>http://www.amazon.com/Four-Blood-Moons-Something-Change/dp/1617952141</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46</a:t>
            </a:fld>
            <a:endParaRPr lang="pt-B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https://www.youtube.com/watch?v=WbqhIYeaUv0</a:t>
            </a:r>
          </a:p>
          <a:p>
            <a:r>
              <a:rPr lang="pt-BR" smtClean="0"/>
              <a:t>Canal - NASA </a:t>
            </a:r>
            <a:r>
              <a:rPr lang="pt-BR" dirty="0" smtClean="0"/>
              <a:t>Goddard</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47</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algn="l">
              <a:defRPr/>
            </a:pPr>
            <a:r>
              <a:rPr lang="pt-BR" sz="1200" dirty="0" smtClean="0">
                <a:solidFill>
                  <a:schemeClr val="accent2">
                    <a:lumMod val="60000"/>
                    <a:lumOff val="40000"/>
                  </a:schemeClr>
                </a:solidFill>
                <a:latin typeface="Century Gothic" pitchFamily="34" charset="0"/>
              </a:rPr>
              <a:t>Crédito da imagem:</a:t>
            </a:r>
          </a:p>
          <a:p>
            <a:pPr algn="l">
              <a:defRPr/>
            </a:pPr>
            <a:r>
              <a:rPr lang="pt-BR" sz="1200" smtClean="0">
                <a:solidFill>
                  <a:schemeClr val="accent2">
                    <a:lumMod val="60000"/>
                    <a:lumOff val="40000"/>
                  </a:schemeClr>
                </a:solidFill>
                <a:latin typeface="Century Gothic" pitchFamily="34" charset="0"/>
              </a:rPr>
              <a:t>www.mreclipse.com</a:t>
            </a:r>
          </a:p>
          <a:p>
            <a:endParaRPr lang="pt-BR"/>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6</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algn="l">
              <a:defRPr/>
            </a:pPr>
            <a:r>
              <a:rPr lang="pt-BR" sz="1200" dirty="0" smtClean="0">
                <a:solidFill>
                  <a:schemeClr val="accent2">
                    <a:lumMod val="60000"/>
                    <a:lumOff val="40000"/>
                  </a:schemeClr>
                </a:solidFill>
                <a:latin typeface="Century Gothic" pitchFamily="34" charset="0"/>
              </a:rPr>
              <a:t>Crédito da imagem:</a:t>
            </a:r>
          </a:p>
          <a:p>
            <a:pPr algn="l">
              <a:defRPr/>
            </a:pPr>
            <a:r>
              <a:rPr lang="pt-BR" sz="1200" dirty="0" smtClean="0">
                <a:solidFill>
                  <a:schemeClr val="accent2">
                    <a:lumMod val="60000"/>
                    <a:lumOff val="40000"/>
                  </a:schemeClr>
                </a:solidFill>
                <a:latin typeface="Century Gothic" pitchFamily="34" charset="0"/>
              </a:rPr>
              <a:t>www.mreclipse.com</a:t>
            </a:r>
          </a:p>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7</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algn="l">
              <a:defRPr/>
            </a:pPr>
            <a:r>
              <a:rPr lang="pt-BR" sz="1200" dirty="0" smtClean="0">
                <a:solidFill>
                  <a:schemeClr val="accent2">
                    <a:lumMod val="60000"/>
                    <a:lumOff val="40000"/>
                  </a:schemeClr>
                </a:solidFill>
                <a:latin typeface="Century Gothic" pitchFamily="34" charset="0"/>
              </a:rPr>
              <a:t>Fonte:</a:t>
            </a:r>
            <a:r>
              <a:rPr lang="pt-BR" sz="1200" baseline="0" dirty="0" smtClean="0">
                <a:solidFill>
                  <a:schemeClr val="accent2">
                    <a:lumMod val="60000"/>
                    <a:lumOff val="40000"/>
                  </a:schemeClr>
                </a:solidFill>
                <a:latin typeface="Century Gothic" pitchFamily="34" charset="0"/>
              </a:rPr>
              <a:t> http://nssdc.gsfc.nasa.gov/planetary/factsheet/earthfact.html</a:t>
            </a:r>
            <a:endParaRPr lang="pt-BR" sz="1200" dirty="0" smtClean="0">
              <a:solidFill>
                <a:schemeClr val="accent2">
                  <a:lumMod val="60000"/>
                  <a:lumOff val="40000"/>
                </a:schemeClr>
              </a:solidFill>
              <a:latin typeface="Century Gothic" pitchFamily="34" charset="0"/>
            </a:endParaRPr>
          </a:p>
          <a:p>
            <a:pPr algn="l">
              <a:defRPr/>
            </a:pPr>
            <a:r>
              <a:rPr lang="pt-BR" sz="1200" dirty="0" smtClean="0">
                <a:solidFill>
                  <a:schemeClr val="accent2">
                    <a:lumMod val="60000"/>
                    <a:lumOff val="40000"/>
                  </a:schemeClr>
                </a:solidFill>
                <a:latin typeface="Century Gothic" pitchFamily="34" charset="0"/>
              </a:rPr>
              <a:t>www.mreclipse.com</a:t>
            </a:r>
          </a:p>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8</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algn="l">
              <a:defRPr/>
            </a:pPr>
            <a:r>
              <a:rPr lang="pt-BR" sz="1200" dirty="0" smtClean="0">
                <a:solidFill>
                  <a:schemeClr val="accent2">
                    <a:lumMod val="60000"/>
                    <a:lumOff val="40000"/>
                  </a:schemeClr>
                </a:solidFill>
                <a:latin typeface="Century Gothic" pitchFamily="34" charset="0"/>
              </a:rPr>
              <a:t>Fonte:</a:t>
            </a:r>
            <a:r>
              <a:rPr lang="pt-BR" sz="1200" baseline="0" dirty="0" smtClean="0">
                <a:solidFill>
                  <a:schemeClr val="accent2">
                    <a:lumMod val="60000"/>
                    <a:lumOff val="40000"/>
                  </a:schemeClr>
                </a:solidFill>
                <a:latin typeface="Century Gothic" pitchFamily="34" charset="0"/>
              </a:rPr>
              <a:t> http://ssd.jpl.nasa.gov/?</a:t>
            </a:r>
            <a:r>
              <a:rPr lang="pt-BR" sz="1200" baseline="0" dirty="0" err="1" smtClean="0">
                <a:solidFill>
                  <a:schemeClr val="accent2">
                    <a:lumMod val="60000"/>
                    <a:lumOff val="40000"/>
                  </a:schemeClr>
                </a:solidFill>
                <a:latin typeface="Century Gothic" pitchFamily="34" charset="0"/>
              </a:rPr>
              <a:t>sat_elem</a:t>
            </a:r>
            <a:r>
              <a:rPr lang="pt-BR" sz="1200" baseline="0" dirty="0" smtClean="0">
                <a:solidFill>
                  <a:schemeClr val="accent2">
                    <a:lumMod val="60000"/>
                    <a:lumOff val="40000"/>
                  </a:schemeClr>
                </a:solidFill>
                <a:latin typeface="Century Gothic" pitchFamily="34" charset="0"/>
              </a:rPr>
              <a:t>#</a:t>
            </a:r>
            <a:r>
              <a:rPr lang="pt-BR" sz="1200" baseline="0" dirty="0" err="1" smtClean="0">
                <a:solidFill>
                  <a:schemeClr val="accent2">
                    <a:lumMod val="60000"/>
                    <a:lumOff val="40000"/>
                  </a:schemeClr>
                </a:solidFill>
                <a:latin typeface="Century Gothic" pitchFamily="34" charset="0"/>
              </a:rPr>
              <a:t>legend</a:t>
            </a:r>
            <a:endParaRPr lang="pt-BR" sz="1200" dirty="0" smtClean="0">
              <a:solidFill>
                <a:schemeClr val="accent2">
                  <a:lumMod val="60000"/>
                  <a:lumOff val="40000"/>
                </a:schemeClr>
              </a:solidFill>
              <a:latin typeface="Century Gothic" pitchFamily="34" charset="0"/>
            </a:endParaRPr>
          </a:p>
          <a:p>
            <a:pPr algn="l">
              <a:defRPr/>
            </a:pPr>
            <a:r>
              <a:rPr lang="pt-BR" sz="1200" dirty="0" smtClean="0">
                <a:solidFill>
                  <a:schemeClr val="accent2">
                    <a:lumMod val="60000"/>
                    <a:lumOff val="40000"/>
                  </a:schemeClr>
                </a:solidFill>
                <a:latin typeface="Century Gothic" pitchFamily="34" charset="0"/>
              </a:rPr>
              <a:t>www.mreclipse.com</a:t>
            </a:r>
          </a:p>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9</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http://en.wikipedia.org/wiki/Moon_orbit</a:t>
            </a:r>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10</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http://en.wikipedia.org/wiki/Orbit_of_the_Moon</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11</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D518058B-13FA-4390-A631-82F82138E844}" type="slidenum">
              <a:rPr lang="pt-BR"/>
              <a:pPr>
                <a:defRPr/>
              </a:pPr>
              <a:t>‹nº›</a:t>
            </a:fld>
            <a:endParaRPr lang="pt-B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6AE8350D-E317-433A-A23F-1C6617582646}" type="slidenum">
              <a:rPr lang="pt-BR"/>
              <a:pPr>
                <a:defRPr/>
              </a:pPr>
              <a:t>‹nº›</a:t>
            </a:fld>
            <a:endParaRPr lang="pt-B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EDDC36E8-442E-4B83-9F12-AEAF56334CDD}" type="slidenum">
              <a:rPr lang="pt-BR"/>
              <a:pPr>
                <a:defRPr/>
              </a:pPr>
              <a:t>‹nº›</a:t>
            </a:fld>
            <a:endParaRPr lang="pt-B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12A0C60-0DA1-404D-84B6-6685914EB659}" type="slidenum">
              <a:rPr lang="pt-BR"/>
              <a:pPr>
                <a:defRPr/>
              </a:pPr>
              <a:t>‹nº›</a:t>
            </a:fld>
            <a:endParaRPr lang="pt-B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EED95DED-4987-4EB0-B1AF-760FE09FE425}" type="slidenum">
              <a:rPr lang="pt-BR"/>
              <a:pPr>
                <a:defRPr/>
              </a:pPr>
              <a:t>‹nº›</a:t>
            </a:fld>
            <a:endParaRPr lang="pt-B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5999C415-98BD-417E-9539-43554B8A8235}" type="slidenum">
              <a:rPr lang="pt-BR"/>
              <a:pPr>
                <a:defRPr/>
              </a:pPr>
              <a:t>‹nº›</a:t>
            </a:fld>
            <a:endParaRPr lang="pt-B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3F852D75-3C83-4462-A78E-EED260A9871A}" type="slidenum">
              <a:rPr lang="pt-BR"/>
              <a:pPr>
                <a:defRPr/>
              </a:pPr>
              <a:t>‹nº›</a:t>
            </a:fld>
            <a:endParaRPr lang="pt-B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00BD1FA0-FDD9-477F-8FB5-3C65AC270E7D}" type="slidenum">
              <a:rPr lang="pt-BR"/>
              <a:pPr>
                <a:defRPr/>
              </a:pPr>
              <a:t>‹nº›</a:t>
            </a:fld>
            <a:endParaRPr lang="pt-B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1C04B383-2DBD-492F-94B8-6B86818C9A3B}" type="slidenum">
              <a:rPr lang="pt-BR"/>
              <a:pPr>
                <a:defRPr/>
              </a:pPr>
              <a:t>‹nº›</a:t>
            </a:fld>
            <a:endParaRPr lang="pt-B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6FCFD353-E0FB-4591-A784-2206C0E52688}" type="slidenum">
              <a:rPr lang="pt-BR"/>
              <a:pPr>
                <a:defRPr/>
              </a:pPr>
              <a:t>‹nº›</a:t>
            </a:fld>
            <a:endParaRPr lang="pt-B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BF5D5609-945A-4322-B7F7-E3FCA8D92EF4}" type="slidenum">
              <a:rPr lang="pt-BR"/>
              <a:pPr>
                <a:defRPr/>
              </a:pPr>
              <a:t>‹nº›</a:t>
            </a:fld>
            <a:endParaRPr lang="pt-B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pt-BR"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defRPr>
            </a:lvl1pPr>
          </a:lstStyle>
          <a:p>
            <a:pPr>
              <a:defRPr/>
            </a:pPr>
            <a:fld id="{C685709A-53F4-4E08-BD1B-26E93DFEB616}"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LE2015Apr04T.pdf" TargetMode="External"/><Relationship Id="rId2" Type="http://schemas.openxmlformats.org/officeDocument/2006/relationships/hyperlink" Target="SE2015Mar20T.GIF" TargetMode="External"/><Relationship Id="rId1" Type="http://schemas.openxmlformats.org/officeDocument/2006/relationships/slideLayout" Target="../slideLayouts/slideLayout6.xml"/><Relationship Id="rId6" Type="http://schemas.openxmlformats.org/officeDocument/2006/relationships/hyperlink" Target="LE2015-09-28T.gif" TargetMode="External"/><Relationship Id="rId5" Type="http://schemas.openxmlformats.org/officeDocument/2006/relationships/hyperlink" Target="LE2015Sep28T.pdf" TargetMode="External"/><Relationship Id="rId4" Type="http://schemas.openxmlformats.org/officeDocument/2006/relationships/hyperlink" Target="SE2015Sep13P.GI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ideo" Target="file:///E:\www-cda\cda\cursos\2015\eclipses-solares-lunares\2-aula-eclipses-e-efemerides\Eclissi-rP-DivxQ75.avi" TargetMode="Externa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ooninc.sw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eclipsetable.sw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radecdemo.swf"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ideo" Target="file:///E:\www-cda\cda\cursos\2015\eclipses-solares-lunares\2-aula-eclipses-e-efemerides\NASA%20_%20Moon%20Phases%202015,%20Southern%20Hemisphere.mp4" TargetMode="Externa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0" y="6596063"/>
            <a:ext cx="9144000" cy="261937"/>
          </a:xfrm>
          <a:prstGeom prst="rect">
            <a:avLst/>
          </a:prstGeom>
          <a:noFill/>
        </p:spPr>
        <p:txBody>
          <a:bodyPr>
            <a:spAutoFit/>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pPr algn="l">
              <a:defRPr/>
            </a:pPr>
            <a:r>
              <a:rPr lang="pt-BR" sz="1100" dirty="0" smtClean="0">
                <a:solidFill>
                  <a:schemeClr val="accent2">
                    <a:lumMod val="40000"/>
                    <a:lumOff val="60000"/>
                  </a:schemeClr>
                </a:solidFill>
                <a:latin typeface="Century Gothic" pitchFamily="34" charset="0"/>
              </a:rPr>
              <a:t>Imagem de fundo: céu de São Carlos na data de fundação do observatório Dietrich </a:t>
            </a:r>
            <a:r>
              <a:rPr lang="pt-BR" sz="1100" dirty="0" err="1" smtClean="0">
                <a:solidFill>
                  <a:schemeClr val="accent2">
                    <a:lumMod val="40000"/>
                    <a:lumOff val="60000"/>
                  </a:schemeClr>
                </a:solidFill>
                <a:latin typeface="Century Gothic" pitchFamily="34" charset="0"/>
              </a:rPr>
              <a:t>Schiel</a:t>
            </a:r>
            <a:r>
              <a:rPr lang="pt-BR" sz="1100" dirty="0" smtClean="0">
                <a:solidFill>
                  <a:schemeClr val="accent2">
                    <a:lumMod val="40000"/>
                    <a:lumOff val="60000"/>
                  </a:schemeClr>
                </a:solidFill>
                <a:latin typeface="Century Gothic" pitchFamily="34" charset="0"/>
              </a:rPr>
              <a:t> (10/04/86, 20:00 TL) crédito: </a:t>
            </a:r>
            <a:r>
              <a:rPr lang="pt-BR" sz="1100" dirty="0" err="1" smtClean="0">
                <a:solidFill>
                  <a:schemeClr val="accent2">
                    <a:lumMod val="40000"/>
                    <a:lumOff val="60000"/>
                  </a:schemeClr>
                </a:solidFill>
                <a:latin typeface="Century Gothic" pitchFamily="34" charset="0"/>
              </a:rPr>
              <a:t>Stellarium</a:t>
            </a:r>
            <a:endParaRPr lang="pt-BR" sz="1100" dirty="0">
              <a:solidFill>
                <a:schemeClr val="accent2">
                  <a:lumMod val="40000"/>
                  <a:lumOff val="60000"/>
                </a:schemeClr>
              </a:solidFill>
              <a:latin typeface="Century Gothic" pitchFamily="34" charset="0"/>
            </a:endParaRPr>
          </a:p>
        </p:txBody>
      </p:sp>
      <p:sp>
        <p:nvSpPr>
          <p:cNvPr id="4099"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latin typeface="Century Gothic" pitchFamily="34" charset="0"/>
            </a:endParaRPr>
          </a:p>
        </p:txBody>
      </p:sp>
      <p:sp>
        <p:nvSpPr>
          <p:cNvPr id="4100"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latin typeface="Century Gothic" pitchFamily="34" charset="0"/>
            </a:endParaRPr>
          </a:p>
        </p:txBody>
      </p:sp>
      <p:sp>
        <p:nvSpPr>
          <p:cNvPr id="4101"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latin typeface="Century Gothic" pitchFamily="34" charset="0"/>
            </a:endParaRPr>
          </a:p>
        </p:txBody>
      </p:sp>
      <p:sp>
        <p:nvSpPr>
          <p:cNvPr id="9" name="Subtítulo 3"/>
          <p:cNvSpPr txBox="1">
            <a:spLocks/>
          </p:cNvSpPr>
          <p:nvPr/>
        </p:nvSpPr>
        <p:spPr bwMode="auto">
          <a:xfrm>
            <a:off x="698644" y="2900536"/>
            <a:ext cx="7704856" cy="1752600"/>
          </a:xfrm>
          <a:prstGeom prst="rect">
            <a:avLst/>
          </a:prstGeom>
          <a:noFill/>
          <a:ln w="9525">
            <a:noFill/>
            <a:miter lim="800000"/>
            <a:headEnd/>
            <a:tailEnd/>
          </a:ln>
        </p:spPr>
        <p:txBody>
          <a:bodyPr lIns="92075" tIns="46038" rIns="92075" bIns="46038"/>
          <a:lstStyle/>
          <a:p>
            <a:pPr>
              <a:spcBef>
                <a:spcPct val="20000"/>
              </a:spcBef>
              <a:buClr>
                <a:srgbClr val="FF0066"/>
              </a:buClr>
              <a:buFont typeface="Wingdings" pitchFamily="2" charset="2"/>
              <a:buNone/>
              <a:defRPr/>
            </a:pPr>
            <a:r>
              <a:rPr lang="pt-BR" sz="4400" kern="0" dirty="0" smtClean="0">
                <a:solidFill>
                  <a:schemeClr val="bg1"/>
                </a:solidFill>
                <a:latin typeface="Century Gothic" pitchFamily="34" charset="0"/>
              </a:rPr>
              <a:t>Eclipses do Sol e da Lua </a:t>
            </a:r>
          </a:p>
          <a:p>
            <a:pPr>
              <a:spcBef>
                <a:spcPct val="20000"/>
              </a:spcBef>
              <a:buClr>
                <a:srgbClr val="FF0066"/>
              </a:buClr>
              <a:buFont typeface="Wingdings" pitchFamily="2" charset="2"/>
              <a:buNone/>
              <a:defRPr/>
            </a:pPr>
            <a:r>
              <a:rPr lang="pt-BR" sz="4400" kern="0" dirty="0" smtClean="0">
                <a:solidFill>
                  <a:schemeClr val="bg1"/>
                </a:solidFill>
                <a:latin typeface="Century Gothic" pitchFamily="34" charset="0"/>
              </a:rPr>
              <a:t>Efemérides</a:t>
            </a:r>
            <a:endParaRPr lang="pt-BR" sz="4400" kern="0" dirty="0">
              <a:solidFill>
                <a:schemeClr val="tx1"/>
              </a:solidFill>
              <a:latin typeface="Century Gothic"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44016" y="66528"/>
            <a:ext cx="2699792" cy="1448280"/>
          </a:xfrm>
          <a:prstGeom prst="rect">
            <a:avLst/>
          </a:prstGeom>
          <a:noFill/>
          <a:ln w="9525">
            <a:noFill/>
            <a:miter lim="800000"/>
            <a:headEnd/>
            <a:tailEnd/>
          </a:ln>
        </p:spPr>
      </p:pic>
      <p:pic>
        <p:nvPicPr>
          <p:cNvPr id="11" name="Picture 13"/>
          <p:cNvPicPr>
            <a:picLocks noChangeAspect="1" noChangeArrowheads="1"/>
          </p:cNvPicPr>
          <p:nvPr/>
        </p:nvPicPr>
        <p:blipFill>
          <a:blip r:embed="rId4" cstate="print"/>
          <a:srcRect/>
          <a:stretch>
            <a:fillRect/>
          </a:stretch>
        </p:blipFill>
        <p:spPr bwMode="auto">
          <a:xfrm>
            <a:off x="7020272" y="44624"/>
            <a:ext cx="1523820" cy="1296144"/>
          </a:xfrm>
          <a:prstGeom prst="rect">
            <a:avLst/>
          </a:prstGeom>
          <a:noFill/>
          <a:ln w="9525">
            <a:noFill/>
            <a:miter lim="800000"/>
            <a:headEnd/>
            <a:tailEnd/>
          </a:ln>
        </p:spPr>
      </p:pic>
      <p:sp>
        <p:nvSpPr>
          <p:cNvPr id="12" name="Retângulo 11"/>
          <p:cNvSpPr/>
          <p:nvPr/>
        </p:nvSpPr>
        <p:spPr>
          <a:xfrm>
            <a:off x="5701362" y="1213302"/>
            <a:ext cx="4055214" cy="415498"/>
          </a:xfrm>
          <a:prstGeom prst="rect">
            <a:avLst/>
          </a:prstGeom>
        </p:spPr>
        <p:txBody>
          <a:bodyPr wrap="square">
            <a:spAutoFit/>
          </a:bodyPr>
          <a:lstStyle/>
          <a:p>
            <a:pPr algn="ctr"/>
            <a:r>
              <a:rPr lang="pt-BR" sz="1050" b="1" dirty="0" smtClean="0">
                <a:solidFill>
                  <a:schemeClr val="bg1"/>
                </a:solidFill>
                <a:latin typeface="Century Gothic" pitchFamily="34" charset="0"/>
              </a:rPr>
              <a:t>Centro de Divulgação da Astronomia</a:t>
            </a:r>
          </a:p>
          <a:p>
            <a:pPr algn="ctr"/>
            <a:r>
              <a:rPr lang="pt-BR" sz="1050" b="1" dirty="0" smtClean="0">
                <a:solidFill>
                  <a:schemeClr val="bg1"/>
                </a:solidFill>
                <a:latin typeface="Century Gothic" pitchFamily="34" charset="0"/>
              </a:rPr>
              <a:t>Observatório Dietrich </a:t>
            </a:r>
            <a:r>
              <a:rPr lang="pt-BR" sz="1050" b="1" dirty="0" err="1" smtClean="0">
                <a:solidFill>
                  <a:schemeClr val="bg1"/>
                </a:solidFill>
                <a:latin typeface="Century Gothic" pitchFamily="34" charset="0"/>
              </a:rPr>
              <a:t>Schiel</a:t>
            </a:r>
            <a:endParaRPr lang="pt-BR" sz="1050" b="1" dirty="0" smtClean="0">
              <a:solidFill>
                <a:schemeClr val="bg1"/>
              </a:solidFill>
              <a:latin typeface="Century Gothic" pitchFamily="34" charset="0"/>
            </a:endParaRPr>
          </a:p>
        </p:txBody>
      </p:sp>
      <p:sp>
        <p:nvSpPr>
          <p:cNvPr id="13" name="CaixaDeTexto 12"/>
          <p:cNvSpPr txBox="1"/>
          <p:nvPr/>
        </p:nvSpPr>
        <p:spPr>
          <a:xfrm>
            <a:off x="5652120" y="5212357"/>
            <a:ext cx="3456384" cy="1077218"/>
          </a:xfrm>
          <a:prstGeom prst="rect">
            <a:avLst/>
          </a:prstGeom>
          <a:noFill/>
        </p:spPr>
        <p:txBody>
          <a:bodyPr wrap="square" rtlCol="0">
            <a:spAutoFit/>
          </a:bodyPr>
          <a:lstStyle/>
          <a:p>
            <a:pPr algn="l"/>
            <a:r>
              <a:rPr lang="pt-BR" sz="2000" dirty="0" smtClean="0">
                <a:solidFill>
                  <a:schemeClr val="bg1"/>
                </a:solidFill>
                <a:latin typeface="Century Gothic" pitchFamily="34" charset="0"/>
              </a:rPr>
              <a:t>Jorge </a:t>
            </a:r>
            <a:r>
              <a:rPr lang="pt-BR" sz="2000" dirty="0" err="1" smtClean="0">
                <a:solidFill>
                  <a:schemeClr val="bg1"/>
                </a:solidFill>
                <a:latin typeface="Century Gothic" pitchFamily="34" charset="0"/>
              </a:rPr>
              <a:t>Hönel</a:t>
            </a:r>
            <a:r>
              <a:rPr lang="pt-BR" sz="2000" dirty="0" smtClean="0">
                <a:solidFill>
                  <a:schemeClr val="bg1"/>
                </a:solidFill>
                <a:latin typeface="Century Gothic" pitchFamily="34" charset="0"/>
              </a:rPr>
              <a:t/>
            </a:r>
            <a:br>
              <a:rPr lang="pt-BR" sz="2000" dirty="0" smtClean="0">
                <a:solidFill>
                  <a:schemeClr val="bg1"/>
                </a:solidFill>
                <a:latin typeface="Century Gothic" pitchFamily="34" charset="0"/>
              </a:rPr>
            </a:br>
            <a:r>
              <a:rPr lang="pt-BR" sz="1400" dirty="0" smtClean="0">
                <a:solidFill>
                  <a:schemeClr val="bg1"/>
                </a:solidFill>
                <a:latin typeface="Century Gothic" pitchFamily="34" charset="0"/>
              </a:rPr>
              <a:t>Observatório  Dietrich </a:t>
            </a:r>
            <a:r>
              <a:rPr lang="pt-BR" sz="1400" dirty="0" err="1" smtClean="0">
                <a:solidFill>
                  <a:schemeClr val="bg1"/>
                </a:solidFill>
                <a:latin typeface="Century Gothic" pitchFamily="34" charset="0"/>
              </a:rPr>
              <a:t>Schiel</a:t>
            </a:r>
            <a:endParaRPr lang="pt-BR" sz="1400" dirty="0" smtClean="0">
              <a:solidFill>
                <a:schemeClr val="bg1"/>
              </a:solidFill>
              <a:latin typeface="Century Gothic" pitchFamily="34" charset="0"/>
            </a:endParaRPr>
          </a:p>
          <a:p>
            <a:pPr algn="l"/>
            <a:r>
              <a:rPr lang="pt-BR" sz="1400" dirty="0" smtClean="0">
                <a:solidFill>
                  <a:schemeClr val="bg1"/>
                </a:solidFill>
                <a:latin typeface="Century Gothic" pitchFamily="34" charset="0"/>
              </a:rPr>
              <a:t>/CDCC/USP</a:t>
            </a:r>
          </a:p>
          <a:p>
            <a:endParaRPr lang="pt-BR" dirty="0">
              <a:solidFill>
                <a:schemeClr val="accent1"/>
              </a:solidFill>
            </a:endParaRPr>
          </a:p>
        </p:txBody>
      </p:sp>
      <p:pic>
        <p:nvPicPr>
          <p:cNvPr id="16" name="Picture 2" descr="C:\Users\ANDRE\Documents\1-OBSERVATÓRIO\1-ATIVIDADES\4-Minicursos\4-minicurso-Eclipses-2sem-2014\divulgacao\figura-para-facebook-eclipses.jpg"/>
          <p:cNvPicPr>
            <a:picLocks noChangeAspect="1" noChangeArrowheads="1"/>
          </p:cNvPicPr>
          <p:nvPr/>
        </p:nvPicPr>
        <p:blipFill>
          <a:blip r:embed="rId5" cstate="print"/>
          <a:srcRect/>
          <a:stretch>
            <a:fillRect/>
          </a:stretch>
        </p:blipFill>
        <p:spPr bwMode="auto">
          <a:xfrm>
            <a:off x="3563888" y="188640"/>
            <a:ext cx="2160315" cy="2160315"/>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498857" y="1124744"/>
            <a:ext cx="6146286" cy="5733256"/>
          </a:xfrm>
          <a:prstGeom prst="rect">
            <a:avLst/>
          </a:prstGeom>
          <a:noFill/>
          <a:ln w="9525">
            <a:noFill/>
            <a:miter lim="800000"/>
            <a:headEnd/>
            <a:tailEnd/>
          </a:ln>
        </p:spPr>
      </p:pic>
      <p:sp>
        <p:nvSpPr>
          <p:cNvPr id="5" name="CaixaDeTexto 4"/>
          <p:cNvSpPr txBox="1"/>
          <p:nvPr/>
        </p:nvSpPr>
        <p:spPr>
          <a:xfrm>
            <a:off x="1583668" y="260648"/>
            <a:ext cx="5976664" cy="523220"/>
          </a:xfrm>
          <a:prstGeom prst="rect">
            <a:avLst/>
          </a:prstGeom>
          <a:noFill/>
        </p:spPr>
        <p:txBody>
          <a:bodyPr wrap="square" rtlCol="0">
            <a:spAutoFit/>
          </a:bodyPr>
          <a:lstStyle/>
          <a:p>
            <a:r>
              <a:rPr lang="pt-BR" sz="2800" dirty="0" smtClean="0">
                <a:solidFill>
                  <a:schemeClr val="bg1"/>
                </a:solidFill>
              </a:rPr>
              <a:t>Perturbação Lunar</a:t>
            </a:r>
            <a:endParaRPr lang="pt-BR" sz="28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nvGraphicFramePr>
        <p:xfrm>
          <a:off x="316618" y="1124744"/>
          <a:ext cx="8496944" cy="4289487"/>
        </p:xfrm>
        <a:graphic>
          <a:graphicData uri="http://schemas.openxmlformats.org/drawingml/2006/table">
            <a:tbl>
              <a:tblPr/>
              <a:tblGrid>
                <a:gridCol w="1807110"/>
                <a:gridCol w="1512168"/>
                <a:gridCol w="5177666"/>
              </a:tblGrid>
              <a:tr h="305892">
                <a:tc>
                  <a:txBody>
                    <a:bodyPr/>
                    <a:lstStyle/>
                    <a:p>
                      <a:pPr algn="ctr" fontAlgn="t"/>
                      <a:r>
                        <a:rPr lang="pt-BR" sz="1600" dirty="0"/>
                        <a:t/>
                      </a:r>
                      <a:br>
                        <a:rPr lang="pt-BR" sz="1600" dirty="0"/>
                      </a:br>
                      <a:r>
                        <a:rPr lang="pt-BR" sz="1600" dirty="0" smtClean="0"/>
                        <a:t>Nome</a:t>
                      </a:r>
                      <a:endParaRPr lang="pt-BR"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FEFEF"/>
                    </a:solidFill>
                  </a:tcPr>
                </a:tc>
                <a:tc>
                  <a:txBody>
                    <a:bodyPr/>
                    <a:lstStyle/>
                    <a:p>
                      <a:pPr algn="ctr" fontAlgn="t"/>
                      <a:r>
                        <a:rPr lang="pt-BR" sz="1600" dirty="0" smtClean="0"/>
                        <a:t>Valor </a:t>
                      </a:r>
                    </a:p>
                    <a:p>
                      <a:pPr algn="ctr" fontAlgn="t"/>
                      <a:r>
                        <a:rPr lang="pt-BR" sz="1600" dirty="0" smtClean="0"/>
                        <a:t>(dias)</a:t>
                      </a:r>
                      <a:endParaRPr lang="pt-BR"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FEFEF"/>
                    </a:solidFill>
                  </a:tcPr>
                </a:tc>
                <a:tc>
                  <a:txBody>
                    <a:bodyPr/>
                    <a:lstStyle/>
                    <a:p>
                      <a:pPr algn="ctr" fontAlgn="t"/>
                      <a:r>
                        <a:rPr lang="pt-BR" sz="1600" dirty="0" smtClean="0"/>
                        <a:t>Definição</a:t>
                      </a:r>
                      <a:endParaRPr lang="pt-BR"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FEFEF"/>
                    </a:solidFill>
                  </a:tcPr>
                </a:tc>
              </a:tr>
              <a:tr h="699183">
                <a:tc>
                  <a:txBody>
                    <a:bodyPr/>
                    <a:lstStyle/>
                    <a:p>
                      <a:pPr fontAlgn="t"/>
                      <a:r>
                        <a:rPr lang="pt-BR" sz="1600" dirty="0" smtClean="0"/>
                        <a:t>Mês Sideral</a:t>
                      </a:r>
                      <a:endParaRPr lang="pt-BR"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pt-BR" sz="1600" dirty="0" smtClean="0"/>
                        <a:t>27,32166155</a:t>
                      </a:r>
                      <a:endParaRPr lang="pt-BR"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600" dirty="0" smtClean="0"/>
                        <a:t>Com </a:t>
                      </a:r>
                      <a:r>
                        <a:rPr lang="en-US" sz="1600" dirty="0" err="1" smtClean="0"/>
                        <a:t>respeito</a:t>
                      </a:r>
                      <a:r>
                        <a:rPr lang="en-US" sz="1600" dirty="0" smtClean="0"/>
                        <a:t> as </a:t>
                      </a:r>
                      <a:r>
                        <a:rPr lang="en-US" sz="1600" dirty="0" err="1" smtClean="0"/>
                        <a:t>estrelas</a:t>
                      </a:r>
                      <a:r>
                        <a:rPr lang="en-US" sz="1600" dirty="0" smtClean="0"/>
                        <a:t> </a:t>
                      </a:r>
                      <a:r>
                        <a:rPr lang="en-US" sz="1600" dirty="0" err="1" smtClean="0"/>
                        <a:t>distantes</a:t>
                      </a:r>
                      <a:r>
                        <a:rPr lang="en-US" sz="1600" dirty="0" smtClean="0"/>
                        <a:t> (13,36874634</a:t>
                      </a:r>
                      <a:r>
                        <a:rPr lang="en-US" sz="1600" baseline="0" dirty="0" smtClean="0"/>
                        <a:t> </a:t>
                      </a:r>
                      <a:r>
                        <a:rPr lang="en-US" sz="1600" baseline="0" dirty="0" err="1" smtClean="0"/>
                        <a:t>órbitas</a:t>
                      </a:r>
                      <a:r>
                        <a:rPr lang="en-US" sz="1600" baseline="0" dirty="0" smtClean="0"/>
                        <a:t> </a:t>
                      </a:r>
                      <a:r>
                        <a:rPr lang="en-US" sz="1600" baseline="0" dirty="0" err="1" smtClean="0"/>
                        <a:t>lunares</a:t>
                      </a:r>
                      <a:r>
                        <a:rPr lang="en-US" sz="1600" baseline="0" dirty="0" smtClean="0"/>
                        <a:t> </a:t>
                      </a:r>
                      <a:r>
                        <a:rPr lang="en-US" sz="1600" baseline="0" dirty="0" err="1" smtClean="0"/>
                        <a:t>ao</a:t>
                      </a:r>
                      <a:r>
                        <a:rPr lang="en-US" sz="1600" baseline="0" dirty="0" smtClean="0"/>
                        <a:t> </a:t>
                      </a:r>
                      <a:r>
                        <a:rPr lang="en-US" sz="1600" baseline="0" dirty="0" err="1" smtClean="0"/>
                        <a:t>redor</a:t>
                      </a:r>
                      <a:r>
                        <a:rPr lang="en-US" sz="1600" baseline="0" dirty="0" smtClean="0"/>
                        <a:t> do Sol</a:t>
                      </a:r>
                      <a:r>
                        <a:rPr lang="en-US" sz="1600" dirty="0" smtClean="0"/>
                        <a:t>)</a:t>
                      </a:r>
                      <a:endParaRPr lang="en-US"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830280">
                <a:tc>
                  <a:txBody>
                    <a:bodyPr/>
                    <a:lstStyle/>
                    <a:p>
                      <a:pPr fontAlgn="t"/>
                      <a:r>
                        <a:rPr lang="pt-BR" sz="1600" dirty="0" smtClean="0"/>
                        <a:t>Mês</a:t>
                      </a:r>
                      <a:r>
                        <a:rPr lang="pt-BR" sz="1600" baseline="0" dirty="0" smtClean="0"/>
                        <a:t> </a:t>
                      </a:r>
                      <a:r>
                        <a:rPr lang="pt-BR" sz="1600" baseline="0" dirty="0" err="1" smtClean="0"/>
                        <a:t>Sinódico</a:t>
                      </a:r>
                      <a:endParaRPr lang="pt-BR"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pt-BR" sz="1600" dirty="0" smtClean="0"/>
                        <a:t>29,53058886</a:t>
                      </a:r>
                      <a:endParaRPr lang="pt-BR"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600" dirty="0" smtClean="0"/>
                        <a:t>Com </a:t>
                      </a:r>
                      <a:r>
                        <a:rPr lang="en-US" sz="1600" dirty="0" err="1" smtClean="0"/>
                        <a:t>respeito</a:t>
                      </a:r>
                      <a:r>
                        <a:rPr lang="en-US" sz="1600" dirty="0" smtClean="0"/>
                        <a:t> </a:t>
                      </a:r>
                      <a:r>
                        <a:rPr lang="en-US" sz="1600" dirty="0" err="1" smtClean="0"/>
                        <a:t>ao</a:t>
                      </a:r>
                      <a:r>
                        <a:rPr lang="en-US" sz="1600" dirty="0" smtClean="0"/>
                        <a:t> Sol (</a:t>
                      </a:r>
                      <a:r>
                        <a:rPr lang="en-US" sz="1600" dirty="0" err="1" smtClean="0"/>
                        <a:t>lunações</a:t>
                      </a:r>
                      <a:r>
                        <a:rPr lang="en-US" sz="1600" dirty="0" smtClean="0"/>
                        <a:t> 12,36874634 </a:t>
                      </a:r>
                      <a:r>
                        <a:rPr lang="en-US" sz="1600" dirty="0" err="1" smtClean="0"/>
                        <a:t>repetições</a:t>
                      </a:r>
                      <a:r>
                        <a:rPr lang="en-US" sz="1600" dirty="0" smtClean="0"/>
                        <a:t> </a:t>
                      </a:r>
                      <a:r>
                        <a:rPr lang="en-US" sz="1600" dirty="0" err="1" smtClean="0"/>
                        <a:t>por</a:t>
                      </a:r>
                      <a:r>
                        <a:rPr lang="en-US" sz="1600" dirty="0" smtClean="0"/>
                        <a:t> </a:t>
                      </a:r>
                      <a:r>
                        <a:rPr lang="en-US" sz="1600" dirty="0" err="1" smtClean="0"/>
                        <a:t>órbita</a:t>
                      </a:r>
                      <a:r>
                        <a:rPr lang="en-US" sz="1600" dirty="0" smtClean="0"/>
                        <a:t> solar)</a:t>
                      </a:r>
                      <a:endParaRPr lang="en-US"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568086">
                <a:tc>
                  <a:txBody>
                    <a:bodyPr/>
                    <a:lstStyle/>
                    <a:p>
                      <a:pPr fontAlgn="t"/>
                      <a:r>
                        <a:rPr lang="pt-BR" sz="1600" dirty="0" smtClean="0"/>
                        <a:t>Mês Tropical</a:t>
                      </a:r>
                      <a:endParaRPr lang="pt-BR"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pt-BR" sz="1600" dirty="0" smtClean="0"/>
                        <a:t>27,321582</a:t>
                      </a:r>
                      <a:endParaRPr lang="pt-BR"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600" dirty="0" smtClean="0"/>
                        <a:t>Com </a:t>
                      </a:r>
                      <a:r>
                        <a:rPr lang="en-US" sz="1600" dirty="0" err="1" smtClean="0"/>
                        <a:t>respeito</a:t>
                      </a:r>
                      <a:r>
                        <a:rPr lang="en-US" sz="1600" dirty="0" smtClean="0"/>
                        <a:t> </a:t>
                      </a:r>
                      <a:r>
                        <a:rPr lang="en-US" sz="1600" dirty="0" err="1" smtClean="0"/>
                        <a:t>ao</a:t>
                      </a:r>
                      <a:r>
                        <a:rPr lang="en-US" sz="1600" dirty="0" smtClean="0"/>
                        <a:t> </a:t>
                      </a:r>
                      <a:r>
                        <a:rPr lang="en-US" sz="1600" dirty="0" err="1" smtClean="0"/>
                        <a:t>ponto</a:t>
                      </a:r>
                      <a:r>
                        <a:rPr lang="en-US" sz="1600" dirty="0" smtClean="0"/>
                        <a:t> gamma (</a:t>
                      </a:r>
                      <a:r>
                        <a:rPr lang="en-US" sz="1600" dirty="0" err="1" smtClean="0"/>
                        <a:t>precessiona</a:t>
                      </a:r>
                      <a:r>
                        <a:rPr lang="en-US" sz="1600" dirty="0" smtClean="0"/>
                        <a:t> </a:t>
                      </a:r>
                      <a:r>
                        <a:rPr lang="en-US" sz="1600" dirty="0" err="1" smtClean="0"/>
                        <a:t>em</a:t>
                      </a:r>
                      <a:r>
                        <a:rPr lang="en-US" sz="1600" dirty="0" smtClean="0"/>
                        <a:t>  </a:t>
                      </a:r>
                      <a:r>
                        <a:rPr lang="en-US" sz="1600" dirty="0"/>
                        <a:t>~</a:t>
                      </a:r>
                      <a:r>
                        <a:rPr lang="en-US" sz="1600" dirty="0" smtClean="0"/>
                        <a:t>26000 </a:t>
                      </a:r>
                      <a:r>
                        <a:rPr lang="en-US" sz="1600" dirty="0" err="1" smtClean="0"/>
                        <a:t>anos</a:t>
                      </a:r>
                      <a:r>
                        <a:rPr lang="en-US" sz="1600" dirty="0" smtClean="0"/>
                        <a:t>)</a:t>
                      </a:r>
                      <a:endParaRPr lang="en-US"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830280">
                <a:tc>
                  <a:txBody>
                    <a:bodyPr/>
                    <a:lstStyle/>
                    <a:p>
                      <a:pPr fontAlgn="t"/>
                      <a:r>
                        <a:rPr lang="pt-BR" sz="1600" dirty="0" smtClean="0"/>
                        <a:t>Mês </a:t>
                      </a:r>
                      <a:r>
                        <a:rPr lang="pt-BR" sz="1600" dirty="0" err="1" smtClean="0"/>
                        <a:t>Anomalístico</a:t>
                      </a:r>
                      <a:endParaRPr lang="pt-BR"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pt-BR" sz="1600" dirty="0" smtClean="0"/>
                        <a:t>27,554550</a:t>
                      </a:r>
                      <a:endParaRPr lang="pt-BR"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600" dirty="0" smtClean="0"/>
                        <a:t>Com </a:t>
                      </a:r>
                      <a:r>
                        <a:rPr lang="en-US" sz="1600" dirty="0" err="1" smtClean="0"/>
                        <a:t>respeito</a:t>
                      </a:r>
                      <a:r>
                        <a:rPr lang="en-US" sz="1600" dirty="0" smtClean="0"/>
                        <a:t> </a:t>
                      </a:r>
                      <a:r>
                        <a:rPr lang="en-US" sz="1600" dirty="0" err="1" smtClean="0"/>
                        <a:t>ao</a:t>
                      </a:r>
                      <a:r>
                        <a:rPr lang="en-US" sz="1600" dirty="0" smtClean="0"/>
                        <a:t> </a:t>
                      </a:r>
                      <a:r>
                        <a:rPr lang="en-US" sz="1600" dirty="0" err="1" smtClean="0"/>
                        <a:t>perigeu</a:t>
                      </a:r>
                      <a:r>
                        <a:rPr lang="en-US" sz="1600" dirty="0" smtClean="0"/>
                        <a:t> (</a:t>
                      </a:r>
                      <a:r>
                        <a:rPr lang="en-US" sz="1600" dirty="0" err="1" smtClean="0"/>
                        <a:t>recuo</a:t>
                      </a:r>
                      <a:r>
                        <a:rPr lang="en-US" sz="1600" dirty="0" smtClean="0"/>
                        <a:t> </a:t>
                      </a:r>
                      <a:r>
                        <a:rPr lang="en-US" sz="1600" dirty="0" err="1" smtClean="0"/>
                        <a:t>em</a:t>
                      </a:r>
                      <a:r>
                        <a:rPr lang="en-US" sz="1600" dirty="0"/>
                        <a:t> </a:t>
                      </a:r>
                      <a:r>
                        <a:rPr lang="en-US" sz="1600" dirty="0" smtClean="0"/>
                        <a:t>3 232,6054</a:t>
                      </a:r>
                      <a:r>
                        <a:rPr lang="en-US" sz="1600" dirty="0"/>
                        <a:t> </a:t>
                      </a:r>
                      <a:r>
                        <a:rPr lang="en-US" sz="1600" dirty="0" err="1" smtClean="0"/>
                        <a:t>dias</a:t>
                      </a:r>
                      <a:r>
                        <a:rPr lang="en-US" sz="1600" dirty="0" smtClean="0"/>
                        <a:t> = 8,850578 </a:t>
                      </a:r>
                      <a:r>
                        <a:rPr lang="en-US" sz="1600" dirty="0" err="1" smtClean="0"/>
                        <a:t>anos</a:t>
                      </a:r>
                      <a:r>
                        <a:rPr lang="en-US" sz="1600" dirty="0" smtClean="0"/>
                        <a:t>)</a:t>
                      </a:r>
                      <a:endParaRPr lang="en-US"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830280">
                <a:tc>
                  <a:txBody>
                    <a:bodyPr/>
                    <a:lstStyle/>
                    <a:p>
                      <a:pPr fontAlgn="t"/>
                      <a:r>
                        <a:rPr lang="pt-BR" sz="1600" dirty="0" smtClean="0"/>
                        <a:t>Mês </a:t>
                      </a:r>
                      <a:r>
                        <a:rPr lang="pt-BR" sz="1600" dirty="0" err="1" smtClean="0"/>
                        <a:t>Dracônítico</a:t>
                      </a:r>
                      <a:endParaRPr lang="pt-BR" sz="1600" dirty="0" smtClean="0"/>
                    </a:p>
                    <a:p>
                      <a:pPr fontAlgn="t"/>
                      <a:r>
                        <a:rPr lang="pt-BR" sz="1600" dirty="0" smtClean="0"/>
                        <a:t>(mês dos nodos)</a:t>
                      </a:r>
                      <a:endParaRPr lang="pt-BR"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pt-BR" sz="1600" dirty="0" smtClean="0"/>
                        <a:t>27,212220815</a:t>
                      </a:r>
                      <a:endParaRPr lang="pt-BR"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600" dirty="0" smtClean="0"/>
                        <a:t>Com </a:t>
                      </a:r>
                      <a:r>
                        <a:rPr lang="en-US" sz="1600" dirty="0" err="1" smtClean="0"/>
                        <a:t>respeito</a:t>
                      </a:r>
                      <a:r>
                        <a:rPr lang="en-US" sz="1600" dirty="0" smtClean="0"/>
                        <a:t> </a:t>
                      </a:r>
                      <a:r>
                        <a:rPr lang="en-US" sz="1600" dirty="0" err="1" smtClean="0"/>
                        <a:t>ao</a:t>
                      </a:r>
                      <a:r>
                        <a:rPr lang="en-US" sz="1600" dirty="0" smtClean="0"/>
                        <a:t> </a:t>
                      </a:r>
                      <a:r>
                        <a:rPr lang="en-US" sz="1600" dirty="0" err="1" smtClean="0"/>
                        <a:t>nodo</a:t>
                      </a:r>
                      <a:r>
                        <a:rPr lang="en-US" sz="1600" dirty="0" smtClean="0"/>
                        <a:t> </a:t>
                      </a:r>
                      <a:r>
                        <a:rPr lang="en-US" sz="1600" dirty="0" err="1" smtClean="0"/>
                        <a:t>ascendente</a:t>
                      </a:r>
                      <a:r>
                        <a:rPr lang="en-US" sz="1600" dirty="0" smtClean="0"/>
                        <a:t> (</a:t>
                      </a:r>
                      <a:r>
                        <a:rPr lang="en-US" sz="1600" dirty="0" err="1" smtClean="0"/>
                        <a:t>precessiona</a:t>
                      </a:r>
                      <a:r>
                        <a:rPr lang="en-US" sz="1600" dirty="0"/>
                        <a:t> </a:t>
                      </a:r>
                      <a:endParaRPr lang="en-US" sz="1600" dirty="0" smtClean="0"/>
                    </a:p>
                    <a:p>
                      <a:pPr fontAlgn="t"/>
                      <a:r>
                        <a:rPr lang="en-US" sz="1600" dirty="0" smtClean="0"/>
                        <a:t>6 793,4765</a:t>
                      </a:r>
                      <a:r>
                        <a:rPr lang="en-US" sz="1600" dirty="0"/>
                        <a:t> </a:t>
                      </a:r>
                      <a:r>
                        <a:rPr lang="en-US" sz="1600" dirty="0" err="1" smtClean="0"/>
                        <a:t>dias</a:t>
                      </a:r>
                      <a:r>
                        <a:rPr lang="en-US" sz="1600" dirty="0" smtClean="0"/>
                        <a:t> = 18,5996 </a:t>
                      </a:r>
                      <a:r>
                        <a:rPr lang="en-US" sz="1600" dirty="0" err="1" smtClean="0"/>
                        <a:t>anos</a:t>
                      </a:r>
                      <a:r>
                        <a:rPr lang="en-US" sz="1600" dirty="0" smtClean="0"/>
                        <a:t>)</a:t>
                      </a:r>
                      <a:endParaRPr lang="en-US"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
        <p:nvSpPr>
          <p:cNvPr id="6" name="CaixaDeTexto 5"/>
          <p:cNvSpPr txBox="1"/>
          <p:nvPr/>
        </p:nvSpPr>
        <p:spPr>
          <a:xfrm>
            <a:off x="1331640" y="404664"/>
            <a:ext cx="5904656" cy="584775"/>
          </a:xfrm>
          <a:prstGeom prst="rect">
            <a:avLst/>
          </a:prstGeom>
          <a:noFill/>
        </p:spPr>
        <p:txBody>
          <a:bodyPr wrap="square" rtlCol="0">
            <a:spAutoFit/>
          </a:bodyPr>
          <a:lstStyle/>
          <a:p>
            <a:r>
              <a:rPr lang="pt-BR" sz="3200" dirty="0" smtClean="0">
                <a:solidFill>
                  <a:schemeClr val="bg1"/>
                </a:solidFill>
              </a:rPr>
              <a:t>Períodos Lunares</a:t>
            </a:r>
            <a:endParaRPr lang="pt-BR" sz="32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cstate="print"/>
          <a:srcRect/>
          <a:stretch>
            <a:fillRect/>
          </a:stretch>
        </p:blipFill>
        <p:spPr bwMode="auto">
          <a:xfrm>
            <a:off x="1295636" y="548680"/>
            <a:ext cx="6552728" cy="5772641"/>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505994" y="980728"/>
            <a:ext cx="8132011" cy="1819699"/>
          </a:xfrm>
          <a:prstGeom prst="rect">
            <a:avLst/>
          </a:prstGeom>
          <a:solidFill>
            <a:srgbClr val="FFFFFF"/>
          </a:solidFill>
          <a:ln w="9525">
            <a:noFill/>
            <a:miter lim="800000"/>
            <a:headEnd/>
            <a:tailEnd/>
          </a:ln>
          <a:effectLst/>
        </p:spPr>
        <p:txBody>
          <a:bodyPr vert="horz" wrap="none" lIns="0" tIns="0" rIns="71415" bIns="952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dirty="0" smtClean="0">
                <a:ln>
                  <a:noFill/>
                </a:ln>
                <a:solidFill>
                  <a:srgbClr val="000000"/>
                </a:solidFill>
                <a:effectLst/>
                <a:latin typeface="Arial Unicode MS" pitchFamily="34" charset="-128"/>
                <a:cs typeface="Arial" pitchFamily="34" charset="0"/>
              </a:rPr>
              <a:t>Com base nos seguintes períodos lunares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b="0" i="0" u="none" strike="noStrike" cap="none" normalizeH="0" baseline="0" dirty="0" smtClean="0">
              <a:ln>
                <a:noFill/>
              </a:ln>
              <a:solidFill>
                <a:srgbClr val="000000"/>
              </a:solidFill>
              <a:effectLst/>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dirty="0" smtClean="0">
                <a:ln>
                  <a:noFill/>
                </a:ln>
                <a:solidFill>
                  <a:srgbClr val="000000"/>
                </a:solidFill>
                <a:effectLst/>
                <a:latin typeface="Arial Unicode MS" pitchFamily="34" charset="-128"/>
                <a:cs typeface="Arial" pitchFamily="34" charset="0"/>
              </a:rPr>
              <a:t>               Mês </a:t>
            </a:r>
            <a:r>
              <a:rPr kumimoji="0" lang="pt-BR" b="0" i="0" u="none" strike="noStrike" cap="none" normalizeH="0" baseline="0" dirty="0" err="1" smtClean="0">
                <a:ln>
                  <a:noFill/>
                </a:ln>
                <a:solidFill>
                  <a:srgbClr val="000000"/>
                </a:solidFill>
                <a:effectLst/>
                <a:latin typeface="Arial Unicode MS" pitchFamily="34" charset="-128"/>
                <a:cs typeface="Arial" pitchFamily="34" charset="0"/>
              </a:rPr>
              <a:t>Sinódico</a:t>
            </a:r>
            <a:r>
              <a:rPr kumimoji="0" lang="pt-BR" b="0" i="0" u="none" strike="noStrike" cap="none" normalizeH="0" baseline="0" dirty="0" smtClean="0">
                <a:ln>
                  <a:noFill/>
                </a:ln>
                <a:solidFill>
                  <a:srgbClr val="000000"/>
                </a:solidFill>
                <a:effectLst/>
                <a:latin typeface="Arial Unicode MS" pitchFamily="34" charset="-128"/>
                <a:cs typeface="Arial" pitchFamily="34" charset="0"/>
              </a:rPr>
              <a:t> (Lua Nova a Lua Nova) = 29,530589 dias = 29d 12h 44min 03s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b="0" i="0" u="none" strike="noStrike" cap="none" normalizeH="0" baseline="0" dirty="0" smtClean="0">
              <a:ln>
                <a:noFill/>
              </a:ln>
              <a:solidFill>
                <a:srgbClr val="000000"/>
              </a:solidFill>
              <a:effectLst/>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dirty="0" smtClean="0">
                <a:ln>
                  <a:noFill/>
                </a:ln>
                <a:solidFill>
                  <a:srgbClr val="000000"/>
                </a:solidFill>
                <a:effectLst/>
                <a:latin typeface="Arial Unicode MS" pitchFamily="34" charset="-128"/>
                <a:cs typeface="Arial" pitchFamily="34" charset="0"/>
              </a:rPr>
              <a:t>               Mês </a:t>
            </a:r>
            <a:r>
              <a:rPr kumimoji="0" lang="pt-BR" b="0" i="0" u="none" strike="noStrike" cap="none" normalizeH="0" baseline="0" dirty="0" err="1" smtClean="0">
                <a:ln>
                  <a:noFill/>
                </a:ln>
                <a:solidFill>
                  <a:srgbClr val="000000"/>
                </a:solidFill>
                <a:effectLst/>
                <a:latin typeface="Arial Unicode MS" pitchFamily="34" charset="-128"/>
                <a:cs typeface="Arial" pitchFamily="34" charset="0"/>
              </a:rPr>
              <a:t>Anomalístico</a:t>
            </a:r>
            <a:r>
              <a:rPr kumimoji="0" lang="pt-BR" b="0" i="0" u="none" strike="noStrike" cap="none" normalizeH="0" baseline="0" dirty="0" smtClean="0">
                <a:ln>
                  <a:noFill/>
                </a:ln>
                <a:solidFill>
                  <a:srgbClr val="000000"/>
                </a:solidFill>
                <a:effectLst/>
                <a:latin typeface="Arial Unicode MS" pitchFamily="34" charset="-128"/>
                <a:cs typeface="Arial" pitchFamily="34" charset="0"/>
              </a:rPr>
              <a:t> (perigeu a perigeu) = 27,554550 dias = 27d 13h 18min 33s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b="0" i="0" u="none" strike="noStrike" cap="none" normalizeH="0" baseline="0" dirty="0" smtClean="0">
              <a:ln>
                <a:noFill/>
              </a:ln>
              <a:solidFill>
                <a:srgbClr val="000000"/>
              </a:solidFill>
              <a:effectLst/>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dirty="0" smtClean="0">
                <a:ln>
                  <a:noFill/>
                </a:ln>
                <a:solidFill>
                  <a:srgbClr val="000000"/>
                </a:solidFill>
                <a:effectLst/>
                <a:latin typeface="Arial Unicode MS" pitchFamily="34" charset="-128"/>
                <a:cs typeface="Arial" pitchFamily="34" charset="0"/>
              </a:rPr>
              <a:t>Mês </a:t>
            </a:r>
            <a:r>
              <a:rPr kumimoji="0" lang="pt-BR" b="0" i="0" u="none" strike="noStrike" cap="none" normalizeH="0" baseline="0" dirty="0" err="1" smtClean="0">
                <a:ln>
                  <a:noFill/>
                </a:ln>
                <a:solidFill>
                  <a:srgbClr val="000000"/>
                </a:solidFill>
                <a:effectLst/>
                <a:latin typeface="Arial Unicode MS" pitchFamily="34" charset="-128"/>
                <a:cs typeface="Arial" pitchFamily="34" charset="0"/>
              </a:rPr>
              <a:t>Draconítico</a:t>
            </a:r>
            <a:r>
              <a:rPr kumimoji="0" lang="pt-BR" b="0" i="0" u="none" strike="noStrike" cap="none" normalizeH="0" baseline="0" dirty="0" smtClean="0">
                <a:ln>
                  <a:noFill/>
                </a:ln>
                <a:solidFill>
                  <a:srgbClr val="000000"/>
                </a:solidFill>
                <a:effectLst/>
                <a:latin typeface="Arial Unicode MS" pitchFamily="34" charset="-128"/>
                <a:cs typeface="Arial" pitchFamily="34" charset="0"/>
              </a:rPr>
              <a:t> (de um nodo ao mesmo nodo) = 27,212221 dias = 27d 05h 05min 36s</a:t>
            </a:r>
            <a:r>
              <a:rPr kumimoji="0" lang="pt-BR" sz="1100" b="0" i="0" u="none" strike="noStrike" cap="none" normalizeH="0" baseline="0" dirty="0" smtClean="0">
                <a:ln>
                  <a:noFill/>
                </a:ln>
                <a:solidFill>
                  <a:schemeClr val="tx1"/>
                </a:solidFill>
                <a:effectLst/>
                <a:latin typeface="Arial" pitchFamily="34" charset="0"/>
                <a:cs typeface="Arial" pitchFamily="34" charset="0"/>
              </a:rPr>
              <a:t> </a:t>
            </a:r>
            <a:endParaRPr kumimoji="0" lang="pt-BR"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CaixaDeTexto 3"/>
          <p:cNvSpPr txBox="1"/>
          <p:nvPr/>
        </p:nvSpPr>
        <p:spPr>
          <a:xfrm>
            <a:off x="2987824" y="116632"/>
            <a:ext cx="3168352" cy="584775"/>
          </a:xfrm>
          <a:prstGeom prst="rect">
            <a:avLst/>
          </a:prstGeom>
          <a:noFill/>
        </p:spPr>
        <p:txBody>
          <a:bodyPr wrap="square" rtlCol="0">
            <a:spAutoFit/>
          </a:bodyPr>
          <a:lstStyle/>
          <a:p>
            <a:r>
              <a:rPr lang="pt-BR" sz="3200" dirty="0" smtClean="0">
                <a:solidFill>
                  <a:schemeClr val="bg1"/>
                </a:solidFill>
              </a:rPr>
              <a:t>SAROS</a:t>
            </a:r>
            <a:endParaRPr lang="pt-BR" sz="3200" dirty="0">
              <a:solidFill>
                <a:schemeClr val="bg1"/>
              </a:solidFill>
            </a:endParaRPr>
          </a:p>
        </p:txBody>
      </p:sp>
      <p:graphicFrame>
        <p:nvGraphicFramePr>
          <p:cNvPr id="6" name="Tabela 5"/>
          <p:cNvGraphicFramePr>
            <a:graphicFrameLocks noGrp="1"/>
          </p:cNvGraphicFramePr>
          <p:nvPr/>
        </p:nvGraphicFramePr>
        <p:xfrm>
          <a:off x="251521" y="3581400"/>
          <a:ext cx="8424936" cy="1112520"/>
        </p:xfrm>
        <a:graphic>
          <a:graphicData uri="http://schemas.openxmlformats.org/drawingml/2006/table">
            <a:tbl>
              <a:tblPr firstRow="1" bandRow="1">
                <a:effectLst>
                  <a:innerShdw blurRad="63500" dist="50800" dir="13500000">
                    <a:schemeClr val="accent1">
                      <a:lumMod val="60000"/>
                      <a:lumOff val="40000"/>
                      <a:alpha val="50000"/>
                    </a:schemeClr>
                  </a:innerShdw>
                </a:effectLst>
                <a:tableStyleId>{5C22544A-7EE6-4342-B048-85BDC9FD1C3A}</a:tableStyleId>
              </a:tblPr>
              <a:tblGrid>
                <a:gridCol w="2808312"/>
                <a:gridCol w="2808312"/>
                <a:gridCol w="2808312"/>
              </a:tblGrid>
              <a:tr h="370840">
                <a:tc>
                  <a:txBody>
                    <a:bodyPr/>
                    <a:lstStyle/>
                    <a:p>
                      <a:r>
                        <a:rPr kumimoji="0" lang="pt-BR" b="0" i="0" u="none" strike="noStrike" cap="none" normalizeH="0" baseline="0" dirty="0" smtClean="0">
                          <a:ln>
                            <a:noFill/>
                          </a:ln>
                          <a:solidFill>
                            <a:srgbClr val="00B050"/>
                          </a:solidFill>
                          <a:effectLst/>
                          <a:latin typeface="Arial Unicode MS" pitchFamily="34" charset="-128"/>
                          <a:cs typeface="Arial" pitchFamily="34" charset="0"/>
                        </a:rPr>
                        <a:t>223 Meses </a:t>
                      </a:r>
                      <a:r>
                        <a:rPr kumimoji="0" lang="pt-BR" b="0" i="0" u="none" strike="noStrike" cap="none" normalizeH="0" baseline="0" dirty="0" err="1" smtClean="0">
                          <a:ln>
                            <a:noFill/>
                          </a:ln>
                          <a:solidFill>
                            <a:srgbClr val="00B050"/>
                          </a:solidFill>
                          <a:effectLst/>
                          <a:latin typeface="Arial Unicode MS" pitchFamily="34" charset="-128"/>
                          <a:cs typeface="Arial" pitchFamily="34" charset="0"/>
                        </a:rPr>
                        <a:t>Sinódicos</a:t>
                      </a:r>
                      <a:r>
                        <a:rPr kumimoji="0" lang="pt-BR" b="0" i="0" u="none" strike="noStrike" cap="none" normalizeH="0" baseline="0" dirty="0" smtClean="0">
                          <a:ln>
                            <a:noFill/>
                          </a:ln>
                          <a:solidFill>
                            <a:srgbClr val="00B050"/>
                          </a:solidFill>
                          <a:effectLst/>
                          <a:latin typeface="Arial Unicode MS" pitchFamily="34" charset="-128"/>
                          <a:cs typeface="Arial" pitchFamily="34" charset="0"/>
                        </a:rPr>
                        <a:t> </a:t>
                      </a:r>
                      <a:endParaRPr lang="pt-BR" dirty="0">
                        <a:solidFill>
                          <a:srgbClr val="00B050"/>
                        </a:solidFill>
                      </a:endParaRPr>
                    </a:p>
                  </a:txBody>
                  <a:tcPr>
                    <a:noFill/>
                  </a:tcPr>
                </a:tc>
                <a:tc>
                  <a:txBody>
                    <a:bodyPr/>
                    <a:lstStyle/>
                    <a:p>
                      <a:pPr algn="ctr"/>
                      <a:r>
                        <a:rPr kumimoji="0" lang="pt-BR" b="1" i="0" u="none" strike="noStrike" cap="none" normalizeH="0" baseline="0" dirty="0" smtClean="0">
                          <a:ln>
                            <a:noFill/>
                          </a:ln>
                          <a:solidFill>
                            <a:schemeClr val="bg1"/>
                          </a:solidFill>
                          <a:effectLst/>
                          <a:latin typeface="Arial Unicode MS" pitchFamily="34" charset="-128"/>
                          <a:cs typeface="Arial" pitchFamily="34" charset="0"/>
                        </a:rPr>
                        <a:t>6 585,3223 dias </a:t>
                      </a:r>
                      <a:endParaRPr lang="pt-BR" b="1" dirty="0">
                        <a:solidFill>
                          <a:schemeClr val="bg1"/>
                        </a:solidFill>
                      </a:endParaRPr>
                    </a:p>
                  </a:txBody>
                  <a:tcPr>
                    <a:noFill/>
                  </a:tcPr>
                </a:tc>
                <a:tc>
                  <a:txBody>
                    <a:bodyPr/>
                    <a:lstStyle/>
                    <a:p>
                      <a:pPr algn="ctr"/>
                      <a:r>
                        <a:rPr kumimoji="0" lang="pt-BR" b="0" i="0" u="none" strike="noStrike" cap="none" normalizeH="0" baseline="0" dirty="0" smtClean="0">
                          <a:ln>
                            <a:noFill/>
                          </a:ln>
                          <a:solidFill>
                            <a:srgbClr val="FFC000"/>
                          </a:solidFill>
                          <a:effectLst/>
                          <a:latin typeface="Arial Unicode MS" pitchFamily="34" charset="-128"/>
                          <a:cs typeface="Arial" pitchFamily="34" charset="0"/>
                        </a:rPr>
                        <a:t>6 585d 07h 43min </a:t>
                      </a:r>
                      <a:endParaRPr lang="pt-BR" dirty="0">
                        <a:solidFill>
                          <a:srgbClr val="FFC000"/>
                        </a:solidFill>
                      </a:endParaRPr>
                    </a:p>
                  </a:txBody>
                  <a:tcPr>
                    <a:noFill/>
                  </a:tcPr>
                </a:tc>
              </a:tr>
              <a:tr h="370840">
                <a:tc>
                  <a:txBody>
                    <a:bodyPr/>
                    <a:lstStyle/>
                    <a:p>
                      <a:r>
                        <a:rPr kumimoji="0" lang="pt-BR" b="0" i="0" u="none" strike="noStrike" cap="none" normalizeH="0" baseline="0" dirty="0" smtClean="0">
                          <a:ln>
                            <a:noFill/>
                          </a:ln>
                          <a:solidFill>
                            <a:srgbClr val="00B050"/>
                          </a:solidFill>
                          <a:effectLst/>
                          <a:latin typeface="Arial Unicode MS" pitchFamily="34" charset="-128"/>
                          <a:cs typeface="Arial" pitchFamily="34" charset="0"/>
                        </a:rPr>
                        <a:t>239 Meses </a:t>
                      </a:r>
                      <a:r>
                        <a:rPr kumimoji="0" lang="pt-BR" b="0" i="0" u="none" strike="noStrike" cap="none" normalizeH="0" baseline="0" dirty="0" err="1" smtClean="0">
                          <a:ln>
                            <a:noFill/>
                          </a:ln>
                          <a:solidFill>
                            <a:srgbClr val="00B050"/>
                          </a:solidFill>
                          <a:effectLst/>
                          <a:latin typeface="Arial Unicode MS" pitchFamily="34" charset="-128"/>
                          <a:cs typeface="Arial" pitchFamily="34" charset="0"/>
                        </a:rPr>
                        <a:t>Anomalísticos</a:t>
                      </a:r>
                      <a:r>
                        <a:rPr kumimoji="0" lang="pt-BR" b="0" i="0" u="none" strike="noStrike" cap="none" normalizeH="0" baseline="0" dirty="0" smtClean="0">
                          <a:ln>
                            <a:noFill/>
                          </a:ln>
                          <a:solidFill>
                            <a:srgbClr val="00B050"/>
                          </a:solidFill>
                          <a:effectLst/>
                          <a:latin typeface="Arial Unicode MS" pitchFamily="34" charset="-128"/>
                          <a:cs typeface="Arial" pitchFamily="34" charset="0"/>
                        </a:rPr>
                        <a:t> </a:t>
                      </a:r>
                      <a:endParaRPr lang="pt-BR" dirty="0">
                        <a:solidFill>
                          <a:srgbClr val="00B050"/>
                        </a:solidFill>
                      </a:endParaRPr>
                    </a:p>
                  </a:txBody>
                  <a:tcPr>
                    <a:noFill/>
                  </a:tcPr>
                </a:tc>
                <a:tc>
                  <a:txBody>
                    <a:bodyPr/>
                    <a:lstStyle/>
                    <a:p>
                      <a:pPr algn="ctr"/>
                      <a:r>
                        <a:rPr kumimoji="0" lang="pt-BR" b="1" i="0" u="none" strike="noStrike" cap="none" normalizeH="0" baseline="0" dirty="0" smtClean="0">
                          <a:ln>
                            <a:noFill/>
                          </a:ln>
                          <a:solidFill>
                            <a:schemeClr val="bg1"/>
                          </a:solidFill>
                          <a:effectLst/>
                          <a:latin typeface="Arial Unicode MS" pitchFamily="34" charset="-128"/>
                          <a:cs typeface="Arial" pitchFamily="34" charset="0"/>
                        </a:rPr>
                        <a:t>6 585,5375 dias </a:t>
                      </a:r>
                      <a:endParaRPr lang="pt-BR" b="1" dirty="0">
                        <a:solidFill>
                          <a:schemeClr val="bg1"/>
                        </a:solidFill>
                      </a:endParaRPr>
                    </a:p>
                  </a:txBody>
                  <a:tcPr>
                    <a:noFill/>
                  </a:tcPr>
                </a:tc>
                <a:tc>
                  <a:txBody>
                    <a:bodyPr/>
                    <a:lstStyle/>
                    <a:p>
                      <a:pPr algn="ctr"/>
                      <a:r>
                        <a:rPr kumimoji="0" lang="pt-BR" b="0" i="0" u="none" strike="noStrike" cap="none" normalizeH="0" baseline="0" dirty="0" smtClean="0">
                          <a:ln>
                            <a:noFill/>
                          </a:ln>
                          <a:solidFill>
                            <a:srgbClr val="FFC000"/>
                          </a:solidFill>
                          <a:effectLst/>
                          <a:latin typeface="Arial Unicode MS" pitchFamily="34" charset="-128"/>
                          <a:cs typeface="Arial" pitchFamily="34" charset="0"/>
                        </a:rPr>
                        <a:t>6 585d 12h 54min </a:t>
                      </a:r>
                      <a:endParaRPr lang="pt-BR" dirty="0">
                        <a:solidFill>
                          <a:srgbClr val="FFC000"/>
                        </a:solidFill>
                      </a:endParaRPr>
                    </a:p>
                  </a:txBody>
                  <a:tcPr>
                    <a:noFill/>
                  </a:tcPr>
                </a:tc>
              </a:tr>
              <a:tr h="370840">
                <a:tc>
                  <a:txBody>
                    <a:bodyPr/>
                    <a:lstStyle/>
                    <a:p>
                      <a:r>
                        <a:rPr kumimoji="0" lang="pt-BR" b="0" i="0" u="none" strike="noStrike" cap="none" normalizeH="0" baseline="0" dirty="0" smtClean="0">
                          <a:ln>
                            <a:noFill/>
                          </a:ln>
                          <a:solidFill>
                            <a:srgbClr val="00B050"/>
                          </a:solidFill>
                          <a:effectLst/>
                          <a:latin typeface="Arial Unicode MS" pitchFamily="34" charset="-128"/>
                          <a:cs typeface="Arial" pitchFamily="34" charset="0"/>
                        </a:rPr>
                        <a:t>242 Meses </a:t>
                      </a:r>
                      <a:r>
                        <a:rPr kumimoji="0" lang="pt-BR" b="0" i="0" u="none" strike="noStrike" cap="none" normalizeH="0" baseline="0" dirty="0" err="1" smtClean="0">
                          <a:ln>
                            <a:noFill/>
                          </a:ln>
                          <a:solidFill>
                            <a:srgbClr val="00B050"/>
                          </a:solidFill>
                          <a:effectLst/>
                          <a:latin typeface="Arial Unicode MS" pitchFamily="34" charset="-128"/>
                          <a:cs typeface="Arial" pitchFamily="34" charset="0"/>
                        </a:rPr>
                        <a:t>Draconíticos</a:t>
                      </a:r>
                      <a:r>
                        <a:rPr kumimoji="0" lang="pt-BR" b="0" i="0" u="none" strike="noStrike" cap="none" normalizeH="0" baseline="0" dirty="0" smtClean="0">
                          <a:ln>
                            <a:noFill/>
                          </a:ln>
                          <a:solidFill>
                            <a:srgbClr val="00B050"/>
                          </a:solidFill>
                          <a:effectLst/>
                          <a:latin typeface="Arial Unicode MS" pitchFamily="34" charset="-128"/>
                          <a:cs typeface="Arial" pitchFamily="34" charset="0"/>
                        </a:rPr>
                        <a:t> </a:t>
                      </a:r>
                      <a:endParaRPr lang="pt-BR" dirty="0">
                        <a:solidFill>
                          <a:srgbClr val="00B050"/>
                        </a:solidFill>
                      </a:endParaRPr>
                    </a:p>
                  </a:txBody>
                  <a:tcPr>
                    <a:noFill/>
                  </a:tcPr>
                </a:tc>
                <a:tc>
                  <a:txBody>
                    <a:bodyPr/>
                    <a:lstStyle/>
                    <a:p>
                      <a:pPr algn="ctr"/>
                      <a:r>
                        <a:rPr kumimoji="0" lang="pt-BR" b="1" i="0" u="none" strike="noStrike" cap="none" normalizeH="0" baseline="0" dirty="0" smtClean="0">
                          <a:ln>
                            <a:noFill/>
                          </a:ln>
                          <a:solidFill>
                            <a:schemeClr val="bg1"/>
                          </a:solidFill>
                          <a:effectLst/>
                          <a:latin typeface="Arial Unicode MS" pitchFamily="34" charset="-128"/>
                          <a:cs typeface="Arial" pitchFamily="34" charset="0"/>
                        </a:rPr>
                        <a:t>6 585,3575 dias </a:t>
                      </a:r>
                      <a:endParaRPr lang="pt-BR" b="1" dirty="0">
                        <a:solidFill>
                          <a:schemeClr val="bg1"/>
                        </a:solidFill>
                      </a:endParaRPr>
                    </a:p>
                  </a:txBody>
                  <a:tcPr>
                    <a:noFill/>
                  </a:tcPr>
                </a:tc>
                <a:tc>
                  <a:txBody>
                    <a:bodyPr/>
                    <a:lstStyle/>
                    <a:p>
                      <a:pPr algn="ctr"/>
                      <a:r>
                        <a:rPr kumimoji="0" lang="pt-BR" b="0" i="0" u="none" strike="noStrike" cap="none" normalizeH="0" baseline="0" dirty="0" smtClean="0">
                          <a:ln>
                            <a:noFill/>
                          </a:ln>
                          <a:solidFill>
                            <a:srgbClr val="FFC000"/>
                          </a:solidFill>
                          <a:effectLst/>
                          <a:latin typeface="Arial Unicode MS" pitchFamily="34" charset="-128"/>
                          <a:cs typeface="Arial" pitchFamily="34" charset="0"/>
                        </a:rPr>
                        <a:t>6 585d 08h 35min</a:t>
                      </a:r>
                      <a:r>
                        <a:rPr kumimoji="0" lang="pt-BR" b="0" i="0" u="none" strike="noStrike" cap="none" normalizeH="0" baseline="0" dirty="0" smtClean="0">
                          <a:ln>
                            <a:noFill/>
                          </a:ln>
                          <a:solidFill>
                            <a:srgbClr val="FFC000"/>
                          </a:solidFill>
                          <a:effectLst/>
                          <a:latin typeface="Arial" pitchFamily="34" charset="0"/>
                          <a:cs typeface="Arial" pitchFamily="34" charset="0"/>
                        </a:rPr>
                        <a:t> </a:t>
                      </a:r>
                      <a:endParaRPr lang="pt-BR" dirty="0">
                        <a:solidFill>
                          <a:srgbClr val="FFC000"/>
                        </a:solidFill>
                      </a:endParaRPr>
                    </a:p>
                  </a:txBody>
                  <a:tcPr>
                    <a:noFill/>
                  </a:tcPr>
                </a:tc>
              </a:tr>
            </a:tbl>
          </a:graphicData>
        </a:graphic>
      </p:graphicFrame>
      <p:sp>
        <p:nvSpPr>
          <p:cNvPr id="7" name="CaixaDeTexto 6"/>
          <p:cNvSpPr txBox="1"/>
          <p:nvPr/>
        </p:nvSpPr>
        <p:spPr>
          <a:xfrm>
            <a:off x="107504" y="5445224"/>
            <a:ext cx="8928992" cy="707886"/>
          </a:xfrm>
          <a:prstGeom prst="rect">
            <a:avLst/>
          </a:prstGeom>
          <a:noFill/>
        </p:spPr>
        <p:txBody>
          <a:bodyPr wrap="square" rtlCol="0">
            <a:spAutoFit/>
          </a:bodyPr>
          <a:lstStyle/>
          <a:p>
            <a:r>
              <a:rPr lang="pt-BR" sz="2400" dirty="0" smtClean="0">
                <a:solidFill>
                  <a:schemeClr val="bg1"/>
                </a:solidFill>
              </a:rPr>
              <a:t>Período de </a:t>
            </a:r>
            <a:r>
              <a:rPr lang="pt-BR" sz="2400" dirty="0" err="1" smtClean="0">
                <a:solidFill>
                  <a:schemeClr val="bg1"/>
                </a:solidFill>
              </a:rPr>
              <a:t>Saros</a:t>
            </a:r>
            <a:r>
              <a:rPr lang="pt-BR" sz="2400" dirty="0" smtClean="0">
                <a:solidFill>
                  <a:schemeClr val="bg1"/>
                </a:solidFill>
              </a:rPr>
              <a:t> = 6 585,32 dias ~ 18 anos 11 dias 8 horas</a:t>
            </a:r>
          </a:p>
          <a:p>
            <a:endParaRPr lang="pt-BR" dirty="0"/>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ipse 8"/>
          <p:cNvSpPr>
            <a:spLocks noChangeArrowheads="1"/>
          </p:cNvSpPr>
          <p:nvPr/>
        </p:nvSpPr>
        <p:spPr bwMode="auto">
          <a:xfrm>
            <a:off x="928688" y="5000625"/>
            <a:ext cx="642937" cy="642938"/>
          </a:xfrm>
          <a:prstGeom prst="ellipse">
            <a:avLst/>
          </a:prstGeom>
          <a:noFill/>
          <a:ln w="25400" algn="ctr">
            <a:solidFill>
              <a:schemeClr val="tx1"/>
            </a:solidFill>
            <a:round/>
            <a:headEnd type="none" w="sm" len="sm"/>
            <a:tailEnd type="none" w="sm" len="sm"/>
          </a:ln>
        </p:spPr>
        <p:txBody>
          <a:bodyPr/>
          <a:lstStyle/>
          <a:p>
            <a:endParaRPr lang="pt-BR">
              <a:latin typeface="Century Gothic" pitchFamily="34" charset="0"/>
            </a:endParaRPr>
          </a:p>
        </p:txBody>
      </p:sp>
      <p:sp>
        <p:nvSpPr>
          <p:cNvPr id="12" name="Elipse 11"/>
          <p:cNvSpPr>
            <a:spLocks noChangeArrowheads="1"/>
          </p:cNvSpPr>
          <p:nvPr/>
        </p:nvSpPr>
        <p:spPr bwMode="auto">
          <a:xfrm>
            <a:off x="1500188" y="5000625"/>
            <a:ext cx="642937" cy="642938"/>
          </a:xfrm>
          <a:prstGeom prst="ellipse">
            <a:avLst/>
          </a:prstGeom>
          <a:noFill/>
          <a:ln w="25400" algn="ctr">
            <a:solidFill>
              <a:schemeClr val="tx1"/>
            </a:solidFill>
            <a:round/>
            <a:headEnd type="none" w="sm" len="sm"/>
            <a:tailEnd type="none" w="sm" len="sm"/>
          </a:ln>
        </p:spPr>
        <p:txBody>
          <a:bodyPr/>
          <a:lstStyle/>
          <a:p>
            <a:endParaRPr lang="pt-BR">
              <a:latin typeface="Century Gothic" pitchFamily="34" charset="0"/>
            </a:endParaRPr>
          </a:p>
        </p:txBody>
      </p:sp>
      <p:sp>
        <p:nvSpPr>
          <p:cNvPr id="4" name="CaixaDeTexto 3"/>
          <p:cNvSpPr txBox="1"/>
          <p:nvPr/>
        </p:nvSpPr>
        <p:spPr>
          <a:xfrm>
            <a:off x="683568" y="548680"/>
            <a:ext cx="7776864" cy="584775"/>
          </a:xfrm>
          <a:prstGeom prst="rect">
            <a:avLst/>
          </a:prstGeom>
          <a:noFill/>
        </p:spPr>
        <p:txBody>
          <a:bodyPr wrap="square" rtlCol="0">
            <a:spAutoFit/>
          </a:bodyPr>
          <a:lstStyle/>
          <a:p>
            <a:r>
              <a:rPr lang="pt-BR" sz="3200" dirty="0" smtClean="0">
                <a:solidFill>
                  <a:schemeClr val="bg1"/>
                </a:solidFill>
              </a:rPr>
              <a:t>“Repetição” de um mesmo Eclipse</a:t>
            </a:r>
            <a:endParaRPr lang="pt-BR" sz="3200" dirty="0">
              <a:solidFill>
                <a:schemeClr val="bg1"/>
              </a:solidFill>
            </a:endParaRPr>
          </a:p>
        </p:txBody>
      </p:sp>
      <p:sp>
        <p:nvSpPr>
          <p:cNvPr id="5" name="CaixaDeTexto 4"/>
          <p:cNvSpPr txBox="1"/>
          <p:nvPr/>
        </p:nvSpPr>
        <p:spPr>
          <a:xfrm>
            <a:off x="647564" y="1340768"/>
            <a:ext cx="7848872" cy="1569660"/>
          </a:xfrm>
          <a:prstGeom prst="rect">
            <a:avLst/>
          </a:prstGeom>
          <a:noFill/>
        </p:spPr>
        <p:txBody>
          <a:bodyPr wrap="square" rtlCol="0">
            <a:spAutoFit/>
          </a:bodyPr>
          <a:lstStyle/>
          <a:p>
            <a:pPr algn="just"/>
            <a:r>
              <a:rPr lang="pt-BR" dirty="0" err="1" smtClean="0">
                <a:solidFill>
                  <a:schemeClr val="bg1"/>
                </a:solidFill>
              </a:rPr>
              <a:t>Geminus</a:t>
            </a:r>
            <a:r>
              <a:rPr lang="pt-BR" dirty="0" smtClean="0">
                <a:solidFill>
                  <a:schemeClr val="bg1"/>
                </a:solidFill>
              </a:rPr>
              <a:t> (grego), </a:t>
            </a:r>
            <a:r>
              <a:rPr lang="pt-BR" i="1" dirty="0" smtClean="0">
                <a:solidFill>
                  <a:schemeClr val="bg1"/>
                </a:solidFill>
              </a:rPr>
              <a:t>Introdução  aos Fenômenos</a:t>
            </a:r>
            <a:r>
              <a:rPr lang="pt-BR" dirty="0" smtClean="0">
                <a:solidFill>
                  <a:schemeClr val="bg1"/>
                </a:solidFill>
              </a:rPr>
              <a:t>, 75 </a:t>
            </a:r>
            <a:r>
              <a:rPr lang="pt-BR" dirty="0" err="1" smtClean="0">
                <a:solidFill>
                  <a:schemeClr val="bg1"/>
                </a:solidFill>
              </a:rPr>
              <a:t>a.C</a:t>
            </a:r>
            <a:endParaRPr lang="pt-BR" dirty="0" smtClean="0">
              <a:solidFill>
                <a:schemeClr val="bg1"/>
              </a:solidFill>
            </a:endParaRPr>
          </a:p>
          <a:p>
            <a:pPr algn="just"/>
            <a:endParaRPr lang="pt-BR" dirty="0" smtClean="0">
              <a:solidFill>
                <a:schemeClr val="bg1"/>
              </a:solidFill>
            </a:endParaRPr>
          </a:p>
          <a:p>
            <a:pPr algn="just"/>
            <a:r>
              <a:rPr lang="pt-BR" dirty="0" smtClean="0">
                <a:solidFill>
                  <a:schemeClr val="bg1"/>
                </a:solidFill>
              </a:rPr>
              <a:t>Três períodos de </a:t>
            </a:r>
            <a:r>
              <a:rPr lang="pt-BR" dirty="0" err="1" smtClean="0">
                <a:solidFill>
                  <a:schemeClr val="bg1"/>
                </a:solidFill>
              </a:rPr>
              <a:t>Saros</a:t>
            </a:r>
            <a:r>
              <a:rPr lang="pt-BR" dirty="0" smtClean="0">
                <a:solidFill>
                  <a:schemeClr val="bg1"/>
                </a:solidFill>
              </a:rPr>
              <a:t> ( 54 anos 34 dias exatos 19 755,9636 dias)</a:t>
            </a:r>
          </a:p>
          <a:p>
            <a:pPr algn="just"/>
            <a:endParaRPr lang="pt-BR" dirty="0" smtClean="0">
              <a:solidFill>
                <a:schemeClr val="bg1"/>
              </a:solidFill>
            </a:endParaRPr>
          </a:p>
          <a:p>
            <a:pPr algn="just"/>
            <a:r>
              <a:rPr lang="pt-BR" dirty="0" smtClean="0">
                <a:solidFill>
                  <a:schemeClr val="bg1"/>
                </a:solidFill>
              </a:rPr>
              <a:t>Denominação: </a:t>
            </a:r>
            <a:r>
              <a:rPr lang="pt-BR" i="1" u="sng" dirty="0" err="1" smtClean="0">
                <a:solidFill>
                  <a:schemeClr val="bg1"/>
                </a:solidFill>
              </a:rPr>
              <a:t>Exeligmos</a:t>
            </a:r>
            <a:endParaRPr lang="pt-BR" i="1" u="sng" dirty="0" smtClean="0">
              <a:solidFill>
                <a:schemeClr val="bg1"/>
              </a:solidFill>
            </a:endParaRPr>
          </a:p>
          <a:p>
            <a:pPr algn="just"/>
            <a:endParaRPr lang="pt-BR" dirty="0">
              <a:solidFill>
                <a:schemeClr val="bg1"/>
              </a:solidFill>
            </a:endParaRPr>
          </a:p>
        </p:txBody>
      </p:sp>
      <p:pic>
        <p:nvPicPr>
          <p:cNvPr id="1028" name="Picture 4" descr="saros136"/>
          <p:cNvPicPr>
            <a:picLocks noChangeAspect="1" noChangeArrowheads="1"/>
          </p:cNvPicPr>
          <p:nvPr/>
        </p:nvPicPr>
        <p:blipFill>
          <a:blip r:embed="rId3" cstate="print"/>
          <a:srcRect/>
          <a:stretch>
            <a:fillRect/>
          </a:stretch>
        </p:blipFill>
        <p:spPr bwMode="auto">
          <a:xfrm>
            <a:off x="913052" y="2852936"/>
            <a:ext cx="7317895" cy="4005064"/>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6" presetClass="emph" presetSubtype="0" repeatCount="indefinite" fill="hold" grpId="2" nodeType="withEffect">
                                  <p:stCondLst>
                                    <p:cond delay="0"/>
                                  </p:stCondLst>
                                  <p:childTnLst>
                                    <p:animScale>
                                      <p:cBhvr>
                                        <p:cTn id="9" dur="2000" fill="hold"/>
                                        <p:tgtEl>
                                          <p:spTgt spid="9"/>
                                        </p:tgtEl>
                                      </p:cBhvr>
                                      <p:by x="150000" y="150000"/>
                                    </p:animScale>
                                  </p:childTnLst>
                                </p:cTn>
                              </p:par>
                              <p:par>
                                <p:cTn id="10" presetID="10" presetClass="exit" presetSubtype="0" fill="hold" grpId="1" nodeType="withEffect">
                                  <p:stCondLst>
                                    <p:cond delay="0"/>
                                  </p:stCondLst>
                                  <p:childTnLst>
                                    <p:animEffect transition="out" filter="fade">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par>
                                <p:cTn id="16" presetID="6" presetClass="emph" presetSubtype="0" repeatCount="indefinite" fill="hold" grpId="2" nodeType="withEffect">
                                  <p:stCondLst>
                                    <p:cond delay="0"/>
                                  </p:stCondLst>
                                  <p:childTnLst>
                                    <p:animScale>
                                      <p:cBhvr>
                                        <p:cTn id="17" dur="2000" fill="hold"/>
                                        <p:tgtEl>
                                          <p:spTgt spid="12"/>
                                        </p:tgtEl>
                                      </p:cBhvr>
                                      <p:by x="150000" y="150000"/>
                                    </p:animScale>
                                  </p:childTnLst>
                                </p:cTn>
                              </p:par>
                              <p:par>
                                <p:cTn id="18" presetID="10" presetClass="exit" presetSubtype="0" fill="hold" grpId="1" nodeType="withEffect">
                                  <p:stCondLst>
                                    <p:cond delay="0"/>
                                  </p:stCondLst>
                                  <p:childTnLst>
                                    <p:animEffect transition="out" filter="fade">
                                      <p:cBhvr>
                                        <p:cTn id="19" dur="2000"/>
                                        <p:tgtEl>
                                          <p:spTgt spid="12"/>
                                        </p:tgtEl>
                                      </p:cBhvr>
                                    </p:animEffect>
                                    <p:set>
                                      <p:cBhvr>
                                        <p:cTn id="20"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12" grpId="0" animBg="1"/>
      <p:bldP spid="12" grpId="1" animBg="1"/>
      <p:bldP spid="12"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ipse 8"/>
          <p:cNvSpPr>
            <a:spLocks noChangeArrowheads="1"/>
          </p:cNvSpPr>
          <p:nvPr/>
        </p:nvSpPr>
        <p:spPr bwMode="auto">
          <a:xfrm>
            <a:off x="928688" y="5000625"/>
            <a:ext cx="642937" cy="642938"/>
          </a:xfrm>
          <a:prstGeom prst="ellipse">
            <a:avLst/>
          </a:prstGeom>
          <a:noFill/>
          <a:ln w="25400" algn="ctr">
            <a:solidFill>
              <a:schemeClr val="tx1"/>
            </a:solidFill>
            <a:round/>
            <a:headEnd type="none" w="sm" len="sm"/>
            <a:tailEnd type="none" w="sm" len="sm"/>
          </a:ln>
        </p:spPr>
        <p:txBody>
          <a:bodyPr/>
          <a:lstStyle/>
          <a:p>
            <a:endParaRPr lang="pt-BR">
              <a:latin typeface="Century Gothic" pitchFamily="34" charset="0"/>
            </a:endParaRPr>
          </a:p>
        </p:txBody>
      </p:sp>
      <p:sp>
        <p:nvSpPr>
          <p:cNvPr id="12" name="Elipse 11"/>
          <p:cNvSpPr>
            <a:spLocks noChangeArrowheads="1"/>
          </p:cNvSpPr>
          <p:nvPr/>
        </p:nvSpPr>
        <p:spPr bwMode="auto">
          <a:xfrm>
            <a:off x="1500188" y="5000625"/>
            <a:ext cx="642937" cy="642938"/>
          </a:xfrm>
          <a:prstGeom prst="ellipse">
            <a:avLst/>
          </a:prstGeom>
          <a:noFill/>
          <a:ln w="25400" algn="ctr">
            <a:solidFill>
              <a:schemeClr val="tx1"/>
            </a:solidFill>
            <a:round/>
            <a:headEnd type="none" w="sm" len="sm"/>
            <a:tailEnd type="none" w="sm" len="sm"/>
          </a:ln>
        </p:spPr>
        <p:txBody>
          <a:bodyPr/>
          <a:lstStyle/>
          <a:p>
            <a:endParaRPr lang="pt-BR">
              <a:latin typeface="Century Gothic" pitchFamily="34" charset="0"/>
            </a:endParaRPr>
          </a:p>
        </p:txBody>
      </p:sp>
      <p:sp>
        <p:nvSpPr>
          <p:cNvPr id="4" name="CaixaDeTexto 3"/>
          <p:cNvSpPr txBox="1"/>
          <p:nvPr/>
        </p:nvSpPr>
        <p:spPr>
          <a:xfrm>
            <a:off x="683568" y="476672"/>
            <a:ext cx="7776864" cy="584775"/>
          </a:xfrm>
          <a:prstGeom prst="rect">
            <a:avLst/>
          </a:prstGeom>
          <a:noFill/>
        </p:spPr>
        <p:txBody>
          <a:bodyPr wrap="square" rtlCol="0">
            <a:spAutoFit/>
          </a:bodyPr>
          <a:lstStyle/>
          <a:p>
            <a:r>
              <a:rPr lang="pt-BR" sz="3200" dirty="0" smtClean="0">
                <a:solidFill>
                  <a:schemeClr val="bg1"/>
                </a:solidFill>
              </a:rPr>
              <a:t>Eclipses em um ano</a:t>
            </a:r>
            <a:endParaRPr lang="pt-BR" sz="3200" dirty="0">
              <a:solidFill>
                <a:schemeClr val="bg1"/>
              </a:solidFill>
            </a:endParaRPr>
          </a:p>
        </p:txBody>
      </p:sp>
      <p:sp>
        <p:nvSpPr>
          <p:cNvPr id="5" name="CaixaDeTexto 4"/>
          <p:cNvSpPr txBox="1"/>
          <p:nvPr/>
        </p:nvSpPr>
        <p:spPr>
          <a:xfrm>
            <a:off x="647564" y="1196752"/>
            <a:ext cx="7848872" cy="6309420"/>
          </a:xfrm>
          <a:prstGeom prst="rect">
            <a:avLst/>
          </a:prstGeom>
          <a:noFill/>
        </p:spPr>
        <p:txBody>
          <a:bodyPr wrap="square" rtlCol="0">
            <a:spAutoFit/>
          </a:bodyPr>
          <a:lstStyle/>
          <a:p>
            <a:pPr algn="just"/>
            <a:r>
              <a:rPr lang="pt-BR" sz="2800" dirty="0" smtClean="0">
                <a:solidFill>
                  <a:schemeClr val="bg1"/>
                </a:solidFill>
              </a:rPr>
              <a:t>2009: 2 solares e 4 lunares</a:t>
            </a:r>
          </a:p>
          <a:p>
            <a:pPr algn="just"/>
            <a:endParaRPr lang="pt-BR" sz="2800" dirty="0" smtClean="0">
              <a:solidFill>
                <a:schemeClr val="bg1"/>
              </a:solidFill>
            </a:endParaRPr>
          </a:p>
          <a:p>
            <a:pPr algn="just"/>
            <a:r>
              <a:rPr lang="pt-BR" sz="2800" dirty="0" smtClean="0">
                <a:solidFill>
                  <a:schemeClr val="bg1"/>
                </a:solidFill>
              </a:rPr>
              <a:t>2010: 2 solares e 2 lunares</a:t>
            </a:r>
          </a:p>
          <a:p>
            <a:pPr algn="just"/>
            <a:endParaRPr lang="pt-BR" sz="2800" dirty="0" smtClean="0">
              <a:solidFill>
                <a:schemeClr val="bg1"/>
              </a:solidFill>
            </a:endParaRPr>
          </a:p>
          <a:p>
            <a:pPr algn="just"/>
            <a:r>
              <a:rPr lang="pt-BR" sz="2800" dirty="0" smtClean="0">
                <a:solidFill>
                  <a:schemeClr val="bg1"/>
                </a:solidFill>
              </a:rPr>
              <a:t>2011: 4 solares e 2 lunares</a:t>
            </a:r>
          </a:p>
          <a:p>
            <a:pPr algn="just"/>
            <a:endParaRPr lang="pt-BR" sz="2800" dirty="0" smtClean="0">
              <a:solidFill>
                <a:schemeClr val="bg1"/>
              </a:solidFill>
            </a:endParaRPr>
          </a:p>
          <a:p>
            <a:pPr algn="just"/>
            <a:r>
              <a:rPr lang="pt-BR" sz="2800" dirty="0" smtClean="0">
                <a:solidFill>
                  <a:schemeClr val="bg1"/>
                </a:solidFill>
              </a:rPr>
              <a:t>2012: 2 solares e 2 lunares</a:t>
            </a:r>
          </a:p>
          <a:p>
            <a:pPr algn="just"/>
            <a:endParaRPr lang="pt-BR" sz="2800" dirty="0" smtClean="0">
              <a:solidFill>
                <a:schemeClr val="bg1"/>
              </a:solidFill>
            </a:endParaRPr>
          </a:p>
          <a:p>
            <a:pPr algn="just"/>
            <a:r>
              <a:rPr lang="pt-BR" sz="2800" dirty="0" smtClean="0">
                <a:solidFill>
                  <a:schemeClr val="bg1"/>
                </a:solidFill>
              </a:rPr>
              <a:t>2013: 2 solares e 3 lunares</a:t>
            </a:r>
          </a:p>
          <a:p>
            <a:pPr algn="just"/>
            <a:endParaRPr lang="pt-BR" sz="2800" dirty="0" smtClean="0">
              <a:solidFill>
                <a:schemeClr val="bg1"/>
              </a:solidFill>
            </a:endParaRPr>
          </a:p>
          <a:p>
            <a:pPr algn="just"/>
            <a:r>
              <a:rPr lang="pt-BR" sz="2800" dirty="0" smtClean="0">
                <a:solidFill>
                  <a:schemeClr val="bg1"/>
                </a:solidFill>
              </a:rPr>
              <a:t>2014: 2 solares e 2 lunares</a:t>
            </a:r>
          </a:p>
          <a:p>
            <a:pPr algn="just"/>
            <a:endParaRPr lang="pt-BR" sz="2800" dirty="0" smtClean="0">
              <a:solidFill>
                <a:schemeClr val="bg1"/>
              </a:solidFill>
            </a:endParaRPr>
          </a:p>
          <a:p>
            <a:pPr algn="just"/>
            <a:r>
              <a:rPr lang="pt-BR" sz="2800" dirty="0" smtClean="0">
                <a:solidFill>
                  <a:schemeClr val="bg1"/>
                </a:solidFill>
              </a:rPr>
              <a:t>2015: 2 solares e 2 lunares </a:t>
            </a:r>
            <a:endParaRPr lang="pt-BR" sz="2400" dirty="0" smtClean="0">
              <a:solidFill>
                <a:schemeClr val="bg1"/>
              </a:solidFill>
            </a:endParaRPr>
          </a:p>
          <a:p>
            <a:pPr algn="just"/>
            <a:endParaRPr lang="pt-BR" sz="2400" dirty="0" smtClean="0">
              <a:solidFill>
                <a:schemeClr val="bg1"/>
              </a:solidFill>
            </a:endParaRPr>
          </a:p>
          <a:p>
            <a:pPr algn="just"/>
            <a:endParaRPr lang="pt-BR" dirty="0" smtClean="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6" presetClass="emph" presetSubtype="0" repeatCount="indefinite" fill="hold" grpId="2" nodeType="withEffect">
                                  <p:stCondLst>
                                    <p:cond delay="0"/>
                                  </p:stCondLst>
                                  <p:childTnLst>
                                    <p:animScale>
                                      <p:cBhvr>
                                        <p:cTn id="9" dur="2000" fill="hold"/>
                                        <p:tgtEl>
                                          <p:spTgt spid="9"/>
                                        </p:tgtEl>
                                      </p:cBhvr>
                                      <p:by x="150000" y="150000"/>
                                    </p:animScale>
                                  </p:childTnLst>
                                </p:cTn>
                              </p:par>
                              <p:par>
                                <p:cTn id="10" presetID="10" presetClass="exit" presetSubtype="0" fill="hold" grpId="1" nodeType="withEffect">
                                  <p:stCondLst>
                                    <p:cond delay="0"/>
                                  </p:stCondLst>
                                  <p:childTnLst>
                                    <p:animEffect transition="out" filter="fade">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par>
                                <p:cTn id="16" presetID="6" presetClass="emph" presetSubtype="0" repeatCount="indefinite" fill="hold" grpId="2" nodeType="withEffect">
                                  <p:stCondLst>
                                    <p:cond delay="0"/>
                                  </p:stCondLst>
                                  <p:childTnLst>
                                    <p:animScale>
                                      <p:cBhvr>
                                        <p:cTn id="17" dur="2000" fill="hold"/>
                                        <p:tgtEl>
                                          <p:spTgt spid="12"/>
                                        </p:tgtEl>
                                      </p:cBhvr>
                                      <p:by x="150000" y="150000"/>
                                    </p:animScale>
                                  </p:childTnLst>
                                </p:cTn>
                              </p:par>
                              <p:par>
                                <p:cTn id="18" presetID="10" presetClass="exit" presetSubtype="0" fill="hold" grpId="1" nodeType="withEffect">
                                  <p:stCondLst>
                                    <p:cond delay="0"/>
                                  </p:stCondLst>
                                  <p:childTnLst>
                                    <p:animEffect transition="out" filter="fade">
                                      <p:cBhvr>
                                        <p:cTn id="19" dur="2000"/>
                                        <p:tgtEl>
                                          <p:spTgt spid="12"/>
                                        </p:tgtEl>
                                      </p:cBhvr>
                                    </p:animEffect>
                                    <p:set>
                                      <p:cBhvr>
                                        <p:cTn id="20"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12" grpId="0" animBg="1"/>
      <p:bldP spid="12" grpId="1" animBg="1"/>
      <p:bldP spid="12"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23528" y="856357"/>
            <a:ext cx="8352928" cy="6001643"/>
          </a:xfrm>
          <a:prstGeom prst="rect">
            <a:avLst/>
          </a:prstGeom>
        </p:spPr>
        <p:txBody>
          <a:bodyPr wrap="square">
            <a:spAutoFit/>
          </a:bodyPr>
          <a:lstStyle/>
          <a:p>
            <a:pPr algn="l"/>
            <a:r>
              <a:rPr lang="pt-BR" sz="2400" b="0" dirty="0" smtClean="0">
                <a:solidFill>
                  <a:schemeClr val="bg1"/>
                </a:solidFill>
                <a:hlinkClick r:id="rId2" action="ppaction://hlinkfile"/>
              </a:rPr>
              <a:t>Eclipse Solar Total de 20 de Março de 2015</a:t>
            </a:r>
            <a:r>
              <a:rPr lang="pt-BR" sz="2400" b="0" dirty="0" smtClean="0">
                <a:solidFill>
                  <a:schemeClr val="bg1"/>
                </a:solidFill>
              </a:rPr>
              <a:t>  Não visível</a:t>
            </a:r>
          </a:p>
          <a:p>
            <a:pPr algn="l"/>
            <a:endParaRPr lang="pt-BR" sz="2400" b="0" dirty="0" smtClean="0">
              <a:solidFill>
                <a:schemeClr val="bg1"/>
              </a:solidFill>
              <a:hlinkClick r:id="rId3" action="ppaction://hlinkfile"/>
            </a:endParaRPr>
          </a:p>
          <a:p>
            <a:pPr algn="l"/>
            <a:r>
              <a:rPr lang="pt-BR" sz="2400" b="0" dirty="0" smtClean="0">
                <a:solidFill>
                  <a:schemeClr val="bg1"/>
                </a:solidFill>
                <a:hlinkClick r:id="rId3" action="ppaction://hlinkfile"/>
              </a:rPr>
              <a:t>Eclipse Lunar Total de 04 de Abril de 2015</a:t>
            </a:r>
            <a:r>
              <a:rPr lang="pt-BR" sz="2400" b="0" dirty="0" smtClean="0">
                <a:solidFill>
                  <a:schemeClr val="bg1"/>
                </a:solidFill>
              </a:rPr>
              <a:t> Não Visível</a:t>
            </a:r>
          </a:p>
          <a:p>
            <a:pPr algn="l"/>
            <a:endParaRPr lang="pt-BR" sz="2400" b="0" u="sng" dirty="0" smtClean="0">
              <a:solidFill>
                <a:schemeClr val="bg1"/>
              </a:solidFill>
              <a:hlinkClick r:id="rId4" action="ppaction://hlinkfile"/>
            </a:endParaRPr>
          </a:p>
          <a:p>
            <a:pPr algn="l"/>
            <a:r>
              <a:rPr lang="pt-BR" sz="2400" b="0" u="sng" dirty="0" smtClean="0">
                <a:solidFill>
                  <a:schemeClr val="bg1"/>
                </a:solidFill>
                <a:hlinkClick r:id="rId4" action="ppaction://hlinkfile"/>
              </a:rPr>
              <a:t>Eclipse Solar Parcial de 13 de Setembro de 2015</a:t>
            </a:r>
            <a:r>
              <a:rPr lang="pt-BR" sz="2400" b="0" dirty="0" smtClean="0">
                <a:solidFill>
                  <a:schemeClr val="bg1"/>
                </a:solidFill>
              </a:rPr>
              <a:t> </a:t>
            </a:r>
            <a:r>
              <a:rPr lang="pt-BR" sz="2000" b="0" dirty="0" smtClean="0">
                <a:solidFill>
                  <a:schemeClr val="bg1"/>
                </a:solidFill>
              </a:rPr>
              <a:t>Não Visível</a:t>
            </a:r>
            <a:endParaRPr lang="pt-BR" sz="2400" b="0" dirty="0" smtClean="0">
              <a:solidFill>
                <a:schemeClr val="bg1"/>
              </a:solidFill>
            </a:endParaRPr>
          </a:p>
          <a:p>
            <a:pPr algn="l"/>
            <a:r>
              <a:rPr lang="pt-BR" sz="2400" b="0" dirty="0" smtClean="0">
                <a:solidFill>
                  <a:schemeClr val="bg1"/>
                </a:solidFill>
              </a:rPr>
              <a:t> </a:t>
            </a:r>
          </a:p>
          <a:p>
            <a:pPr algn="l"/>
            <a:r>
              <a:rPr lang="pt-BR" sz="2400" b="0" dirty="0" smtClean="0">
                <a:solidFill>
                  <a:schemeClr val="bg1"/>
                </a:solidFill>
              </a:rPr>
              <a:t>O único eclipse do ano com visibilidade para o Brasil será o:</a:t>
            </a:r>
          </a:p>
          <a:p>
            <a:pPr algn="l"/>
            <a:endParaRPr lang="pt-BR" sz="2400" b="0" dirty="0" smtClean="0">
              <a:solidFill>
                <a:schemeClr val="bg1"/>
              </a:solidFill>
              <a:hlinkClick r:id="rId5" action="ppaction://hlinkfile"/>
            </a:endParaRPr>
          </a:p>
          <a:p>
            <a:pPr algn="l"/>
            <a:r>
              <a:rPr lang="pt-BR" sz="2400" b="0" dirty="0" smtClean="0">
                <a:solidFill>
                  <a:schemeClr val="bg1"/>
                </a:solidFill>
                <a:hlinkClick r:id="rId5" action="ppaction://hlinkfile"/>
              </a:rPr>
              <a:t>Eclipse Lunar Total de 28 de Setembro de 2015</a:t>
            </a:r>
            <a:r>
              <a:rPr lang="pt-BR" sz="2400" b="0" dirty="0" smtClean="0">
                <a:solidFill>
                  <a:schemeClr val="bg1"/>
                </a:solidFill>
              </a:rPr>
              <a:t> </a:t>
            </a:r>
          </a:p>
          <a:p>
            <a:pPr algn="l"/>
            <a:r>
              <a:rPr lang="pt-BR" sz="2400" b="0" dirty="0" smtClean="0">
                <a:solidFill>
                  <a:schemeClr val="bg1"/>
                </a:solidFill>
              </a:rPr>
              <a:t>TD=02:48:17 - </a:t>
            </a:r>
            <a:r>
              <a:rPr lang="pt-BR" sz="2400" b="0" dirty="0" err="1" smtClean="0">
                <a:solidFill>
                  <a:schemeClr val="bg1"/>
                </a:solidFill>
              </a:rPr>
              <a:t>Saros</a:t>
            </a:r>
            <a:r>
              <a:rPr lang="pt-BR" sz="2400" b="0" dirty="0" smtClean="0">
                <a:solidFill>
                  <a:schemeClr val="bg1"/>
                </a:solidFill>
              </a:rPr>
              <a:t> </a:t>
            </a:r>
            <a:r>
              <a:rPr lang="pt-BR" sz="2400" b="0" dirty="0" smtClean="0">
                <a:solidFill>
                  <a:schemeClr val="bg1"/>
                </a:solidFill>
                <a:hlinkClick r:id="rId6" action="ppaction://hlinkfile"/>
              </a:rPr>
              <a:t>137</a:t>
            </a:r>
            <a:endParaRPr lang="pt-BR" sz="2400" b="0" dirty="0" smtClean="0">
              <a:solidFill>
                <a:schemeClr val="bg1"/>
              </a:solidFill>
            </a:endParaRPr>
          </a:p>
          <a:p>
            <a:pPr algn="just"/>
            <a:r>
              <a:rPr lang="pt-BR" sz="2400" b="0" dirty="0" smtClean="0">
                <a:solidFill>
                  <a:schemeClr val="bg1"/>
                </a:solidFill>
              </a:rPr>
              <a:t>O início parcial umbral do eclipse será ás 22h07min11s no dia 27 de setembro de 2015. Ele terá o seu máximo no dia 27 de setembro de 2015 ás 23h47min07s. O final da parte umbral do eclipse ocorrerá no dia 28 de setembro de 2015 ás 01h27min03s (fuso de -3h). A totalidade terá uma duração de 01h11min55s.</a:t>
            </a:r>
            <a:endParaRPr lang="pt-BR" sz="2400" b="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ipse 8"/>
          <p:cNvSpPr>
            <a:spLocks noChangeArrowheads="1"/>
          </p:cNvSpPr>
          <p:nvPr/>
        </p:nvSpPr>
        <p:spPr bwMode="auto">
          <a:xfrm>
            <a:off x="928688" y="5000625"/>
            <a:ext cx="642937" cy="642938"/>
          </a:xfrm>
          <a:prstGeom prst="ellipse">
            <a:avLst/>
          </a:prstGeom>
          <a:noFill/>
          <a:ln w="25400" algn="ctr">
            <a:solidFill>
              <a:schemeClr val="tx1"/>
            </a:solidFill>
            <a:round/>
            <a:headEnd type="none" w="sm" len="sm"/>
            <a:tailEnd type="none" w="sm" len="sm"/>
          </a:ln>
        </p:spPr>
        <p:txBody>
          <a:bodyPr/>
          <a:lstStyle/>
          <a:p>
            <a:endParaRPr lang="pt-BR">
              <a:latin typeface="Century Gothic" pitchFamily="34" charset="0"/>
            </a:endParaRPr>
          </a:p>
        </p:txBody>
      </p:sp>
      <p:sp>
        <p:nvSpPr>
          <p:cNvPr id="12" name="Elipse 11"/>
          <p:cNvSpPr>
            <a:spLocks noChangeArrowheads="1"/>
          </p:cNvSpPr>
          <p:nvPr/>
        </p:nvSpPr>
        <p:spPr bwMode="auto">
          <a:xfrm>
            <a:off x="1500188" y="5000625"/>
            <a:ext cx="642937" cy="642938"/>
          </a:xfrm>
          <a:prstGeom prst="ellipse">
            <a:avLst/>
          </a:prstGeom>
          <a:noFill/>
          <a:ln w="25400" algn="ctr">
            <a:solidFill>
              <a:schemeClr val="tx1"/>
            </a:solidFill>
            <a:round/>
            <a:headEnd type="none" w="sm" len="sm"/>
            <a:tailEnd type="none" w="sm" len="sm"/>
          </a:ln>
        </p:spPr>
        <p:txBody>
          <a:bodyPr/>
          <a:lstStyle/>
          <a:p>
            <a:endParaRPr lang="pt-BR">
              <a:latin typeface="Century Gothic" pitchFamily="34" charset="0"/>
            </a:endParaRPr>
          </a:p>
        </p:txBody>
      </p:sp>
      <p:sp>
        <p:nvSpPr>
          <p:cNvPr id="4" name="CaixaDeTexto 3"/>
          <p:cNvSpPr txBox="1"/>
          <p:nvPr/>
        </p:nvSpPr>
        <p:spPr>
          <a:xfrm>
            <a:off x="683568" y="332656"/>
            <a:ext cx="7776864" cy="584775"/>
          </a:xfrm>
          <a:prstGeom prst="rect">
            <a:avLst/>
          </a:prstGeom>
          <a:noFill/>
        </p:spPr>
        <p:txBody>
          <a:bodyPr wrap="square" rtlCol="0">
            <a:spAutoFit/>
          </a:bodyPr>
          <a:lstStyle/>
          <a:p>
            <a:r>
              <a:rPr lang="pt-BR" sz="3200" dirty="0" err="1" smtClean="0">
                <a:solidFill>
                  <a:schemeClr val="bg1"/>
                </a:solidFill>
              </a:rPr>
              <a:t>Cáculo</a:t>
            </a:r>
            <a:r>
              <a:rPr lang="pt-BR" sz="3200" dirty="0" smtClean="0">
                <a:solidFill>
                  <a:schemeClr val="bg1"/>
                </a:solidFill>
              </a:rPr>
              <a:t> de Eclipses</a:t>
            </a:r>
            <a:endParaRPr lang="pt-BR" sz="3200" dirty="0">
              <a:solidFill>
                <a:schemeClr val="bg1"/>
              </a:solidFill>
            </a:endParaRPr>
          </a:p>
        </p:txBody>
      </p:sp>
      <p:sp>
        <p:nvSpPr>
          <p:cNvPr id="5" name="CaixaDeTexto 4"/>
          <p:cNvSpPr txBox="1"/>
          <p:nvPr/>
        </p:nvSpPr>
        <p:spPr>
          <a:xfrm>
            <a:off x="647564" y="5013176"/>
            <a:ext cx="2772308" cy="923330"/>
          </a:xfrm>
          <a:prstGeom prst="rect">
            <a:avLst/>
          </a:prstGeom>
          <a:noFill/>
        </p:spPr>
        <p:txBody>
          <a:bodyPr wrap="square" rtlCol="0">
            <a:spAutoFit/>
          </a:bodyPr>
          <a:lstStyle/>
          <a:p>
            <a:pPr algn="just"/>
            <a:r>
              <a:rPr lang="pt-BR" sz="1800" b="0" dirty="0" smtClean="0">
                <a:solidFill>
                  <a:schemeClr val="bg1"/>
                </a:solidFill>
              </a:rPr>
              <a:t>Friedrich </a:t>
            </a:r>
            <a:r>
              <a:rPr lang="pt-BR" sz="1800" b="0" dirty="0" err="1" smtClean="0">
                <a:solidFill>
                  <a:schemeClr val="bg1"/>
                </a:solidFill>
              </a:rPr>
              <a:t>Wilhelm</a:t>
            </a:r>
            <a:r>
              <a:rPr lang="pt-BR" sz="1800" b="0" dirty="0" smtClean="0">
                <a:solidFill>
                  <a:schemeClr val="bg1"/>
                </a:solidFill>
              </a:rPr>
              <a:t> Bessel </a:t>
            </a:r>
          </a:p>
          <a:p>
            <a:pPr algn="just"/>
            <a:r>
              <a:rPr lang="pt-BR" sz="1800" b="0" dirty="0" smtClean="0">
                <a:solidFill>
                  <a:schemeClr val="bg1"/>
                </a:solidFill>
              </a:rPr>
              <a:t>(1784–1846)</a:t>
            </a:r>
          </a:p>
          <a:p>
            <a:pPr algn="just"/>
            <a:r>
              <a:rPr lang="pt-BR" sz="1800" b="0" dirty="0" smtClean="0">
                <a:solidFill>
                  <a:schemeClr val="bg1"/>
                </a:solidFill>
              </a:rPr>
              <a:t>alemão</a:t>
            </a:r>
          </a:p>
        </p:txBody>
      </p:sp>
      <p:pic>
        <p:nvPicPr>
          <p:cNvPr id="68610" name="Picture 2" descr="http://upload.wikimedia.org/wikipedia/commons/thumb/b/bb/Friedrich_Wilhelm_Bessel.jpeg/640px-Friedrich_Wilhelm_Bessel.jpeg"/>
          <p:cNvPicPr>
            <a:picLocks noChangeAspect="1" noChangeArrowheads="1"/>
          </p:cNvPicPr>
          <p:nvPr/>
        </p:nvPicPr>
        <p:blipFill>
          <a:blip r:embed="rId3" cstate="print"/>
          <a:srcRect/>
          <a:stretch>
            <a:fillRect/>
          </a:stretch>
        </p:blipFill>
        <p:spPr bwMode="auto">
          <a:xfrm>
            <a:off x="683568" y="1123392"/>
            <a:ext cx="2592288" cy="3673759"/>
          </a:xfrm>
          <a:prstGeom prst="rect">
            <a:avLst/>
          </a:prstGeom>
          <a:noFill/>
        </p:spPr>
      </p:pic>
      <p:pic>
        <p:nvPicPr>
          <p:cNvPr id="68612" name="Picture 4" descr="http://upload.wikimedia.org/wikipedia/commons/1/13/William_Chauvenet.jpg"/>
          <p:cNvPicPr>
            <a:picLocks noChangeAspect="1" noChangeArrowheads="1"/>
          </p:cNvPicPr>
          <p:nvPr/>
        </p:nvPicPr>
        <p:blipFill>
          <a:blip r:embed="rId4" cstate="print"/>
          <a:srcRect/>
          <a:stretch>
            <a:fillRect/>
          </a:stretch>
        </p:blipFill>
        <p:spPr bwMode="auto">
          <a:xfrm>
            <a:off x="6005500" y="1052736"/>
            <a:ext cx="2616164" cy="3744416"/>
          </a:xfrm>
          <a:prstGeom prst="rect">
            <a:avLst/>
          </a:prstGeom>
          <a:noFill/>
        </p:spPr>
      </p:pic>
      <p:sp>
        <p:nvSpPr>
          <p:cNvPr id="8" name="CaixaDeTexto 7"/>
          <p:cNvSpPr txBox="1"/>
          <p:nvPr/>
        </p:nvSpPr>
        <p:spPr>
          <a:xfrm>
            <a:off x="6012160" y="4941168"/>
            <a:ext cx="2304256" cy="1169551"/>
          </a:xfrm>
          <a:prstGeom prst="rect">
            <a:avLst/>
          </a:prstGeom>
          <a:noFill/>
        </p:spPr>
        <p:txBody>
          <a:bodyPr wrap="square" rtlCol="0">
            <a:spAutoFit/>
          </a:bodyPr>
          <a:lstStyle/>
          <a:p>
            <a:pPr algn="just"/>
            <a:r>
              <a:rPr lang="pt-BR" sz="1800" b="0" dirty="0" smtClean="0">
                <a:solidFill>
                  <a:schemeClr val="bg1"/>
                </a:solidFill>
              </a:rPr>
              <a:t>William </a:t>
            </a:r>
            <a:r>
              <a:rPr lang="pt-BR" sz="1800" b="0" dirty="0" err="1" smtClean="0">
                <a:solidFill>
                  <a:schemeClr val="bg1"/>
                </a:solidFill>
              </a:rPr>
              <a:t>Chauvenet</a:t>
            </a:r>
            <a:endParaRPr lang="pt-BR" sz="1800" b="0" dirty="0" smtClean="0">
              <a:solidFill>
                <a:schemeClr val="bg1"/>
              </a:solidFill>
            </a:endParaRPr>
          </a:p>
          <a:p>
            <a:pPr algn="just"/>
            <a:r>
              <a:rPr lang="pt-BR" sz="1800" b="0" dirty="0" smtClean="0">
                <a:solidFill>
                  <a:schemeClr val="bg1"/>
                </a:solidFill>
              </a:rPr>
              <a:t>(1820–1870)</a:t>
            </a:r>
          </a:p>
          <a:p>
            <a:pPr algn="just"/>
            <a:r>
              <a:rPr lang="pt-BR" sz="1800" b="0" dirty="0" smtClean="0">
                <a:solidFill>
                  <a:schemeClr val="bg1"/>
                </a:solidFill>
              </a:rPr>
              <a:t>americano</a:t>
            </a:r>
            <a:endParaRPr lang="pt-BR" sz="1800" dirty="0" smtClean="0">
              <a:solidFill>
                <a:schemeClr val="bg1"/>
              </a:solidFill>
            </a:endParaRPr>
          </a:p>
          <a:p>
            <a:pPr algn="just"/>
            <a:endParaRPr lang="pt-BR" dirty="0" smtClean="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6" presetClass="emph" presetSubtype="0" repeatCount="indefinite" fill="hold" grpId="2" nodeType="withEffect">
                                  <p:stCondLst>
                                    <p:cond delay="0"/>
                                  </p:stCondLst>
                                  <p:childTnLst>
                                    <p:animScale>
                                      <p:cBhvr>
                                        <p:cTn id="9" dur="2000" fill="hold"/>
                                        <p:tgtEl>
                                          <p:spTgt spid="9"/>
                                        </p:tgtEl>
                                      </p:cBhvr>
                                      <p:by x="150000" y="150000"/>
                                    </p:animScale>
                                  </p:childTnLst>
                                </p:cTn>
                              </p:par>
                              <p:par>
                                <p:cTn id="10" presetID="10" presetClass="exit" presetSubtype="0" fill="hold" grpId="1" nodeType="withEffect">
                                  <p:stCondLst>
                                    <p:cond delay="0"/>
                                  </p:stCondLst>
                                  <p:childTnLst>
                                    <p:animEffect transition="out" filter="fade">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par>
                                <p:cTn id="16" presetID="6" presetClass="emph" presetSubtype="0" repeatCount="indefinite" fill="hold" grpId="2" nodeType="withEffect">
                                  <p:stCondLst>
                                    <p:cond delay="0"/>
                                  </p:stCondLst>
                                  <p:childTnLst>
                                    <p:animScale>
                                      <p:cBhvr>
                                        <p:cTn id="17" dur="2000" fill="hold"/>
                                        <p:tgtEl>
                                          <p:spTgt spid="12"/>
                                        </p:tgtEl>
                                      </p:cBhvr>
                                      <p:by x="150000" y="150000"/>
                                    </p:animScale>
                                  </p:childTnLst>
                                </p:cTn>
                              </p:par>
                              <p:par>
                                <p:cTn id="18" presetID="10" presetClass="exit" presetSubtype="0" fill="hold" grpId="1" nodeType="withEffect">
                                  <p:stCondLst>
                                    <p:cond delay="0"/>
                                  </p:stCondLst>
                                  <p:childTnLst>
                                    <p:animEffect transition="out" filter="fade">
                                      <p:cBhvr>
                                        <p:cTn id="19" dur="2000"/>
                                        <p:tgtEl>
                                          <p:spTgt spid="12"/>
                                        </p:tgtEl>
                                      </p:cBhvr>
                                    </p:animEffect>
                                    <p:set>
                                      <p:cBhvr>
                                        <p:cTn id="20"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12" grpId="0" animBg="1"/>
      <p:bldP spid="12" grpId="1" animBg="1"/>
      <p:bldP spid="12"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15516" y="764704"/>
            <a:ext cx="8712968" cy="5262979"/>
          </a:xfrm>
          <a:prstGeom prst="rect">
            <a:avLst/>
          </a:prstGeom>
        </p:spPr>
        <p:txBody>
          <a:bodyPr wrap="square">
            <a:spAutoFit/>
          </a:bodyPr>
          <a:lstStyle/>
          <a:p>
            <a:pPr algn="just"/>
            <a:r>
              <a:rPr lang="pt-BR" b="0" dirty="0" smtClean="0">
                <a:solidFill>
                  <a:schemeClr val="bg1"/>
                </a:solidFill>
              </a:rPr>
              <a:t> Em1824, o astrônomo e matemático alemão Friedrich Bessel introduziu um novo método para a previsão de eclipses solares. (aplica-se aos eclipses lunares também)</a:t>
            </a:r>
          </a:p>
          <a:p>
            <a:pPr algn="just"/>
            <a:endParaRPr lang="pt-BR" b="0" dirty="0" smtClean="0">
              <a:solidFill>
                <a:schemeClr val="bg1"/>
              </a:solidFill>
            </a:endParaRPr>
          </a:p>
          <a:p>
            <a:pPr algn="just"/>
            <a:r>
              <a:rPr lang="pt-BR" b="0" dirty="0" smtClean="0">
                <a:solidFill>
                  <a:schemeClr val="bg1"/>
                </a:solidFill>
              </a:rPr>
              <a:t>Para definir os elementos </a:t>
            </a:r>
            <a:r>
              <a:rPr lang="pt-BR" b="0" dirty="0" err="1" smtClean="0">
                <a:solidFill>
                  <a:schemeClr val="bg1"/>
                </a:solidFill>
              </a:rPr>
              <a:t>besselianos</a:t>
            </a:r>
            <a:r>
              <a:rPr lang="pt-BR" b="0" dirty="0" smtClean="0">
                <a:solidFill>
                  <a:schemeClr val="bg1"/>
                </a:solidFill>
              </a:rPr>
              <a:t> de um eclipse, um plano é passada através do centro da Terra, que está fixado perpendicularmente ao eixo da sombra lunar. </a:t>
            </a:r>
          </a:p>
          <a:p>
            <a:pPr algn="just"/>
            <a:r>
              <a:rPr lang="pt-BR" b="0" dirty="0" smtClean="0">
                <a:solidFill>
                  <a:schemeClr val="bg1"/>
                </a:solidFill>
              </a:rPr>
              <a:t>Isso é chamado o plano fundamental e nele é construído um sistema de coordenadas retangular XY com sua origem no centro da Terra. </a:t>
            </a:r>
          </a:p>
          <a:p>
            <a:pPr algn="just"/>
            <a:r>
              <a:rPr lang="pt-BR" b="0" dirty="0" smtClean="0">
                <a:solidFill>
                  <a:schemeClr val="bg1"/>
                </a:solidFill>
              </a:rPr>
              <a:t>Os eixos deste sistema são orientados com o norte na direção Y positiva e leste na direção positiva X. O eixo Z é perpendicular ao plano fundamental e paralelo ao eixo da sombra. </a:t>
            </a:r>
          </a:p>
          <a:p>
            <a:pPr algn="just"/>
            <a:endParaRPr lang="pt-BR" b="0" dirty="0" smtClean="0">
              <a:solidFill>
                <a:schemeClr val="bg1"/>
              </a:solidFill>
            </a:endParaRPr>
          </a:p>
          <a:p>
            <a:pPr algn="just"/>
            <a:r>
              <a:rPr lang="pt-BR" b="0" dirty="0" smtClean="0">
                <a:solidFill>
                  <a:schemeClr val="bg1"/>
                </a:solidFill>
              </a:rPr>
              <a:t>As coordenadas XY do eixo sombra podem agora ser expressos em unidades do raio equatorial da Terra. Os raios das sombras da </a:t>
            </a:r>
            <a:r>
              <a:rPr lang="pt-BR" b="0" dirty="0" err="1" smtClean="0">
                <a:solidFill>
                  <a:schemeClr val="bg1"/>
                </a:solidFill>
              </a:rPr>
              <a:t>umbra</a:t>
            </a:r>
            <a:r>
              <a:rPr lang="pt-BR" b="0" dirty="0" smtClean="0">
                <a:solidFill>
                  <a:schemeClr val="bg1"/>
                </a:solidFill>
              </a:rPr>
              <a:t> e da penumbra no plano fundamental, também estão tabulados como L1 e L2, respectivamente. </a:t>
            </a:r>
          </a:p>
          <a:p>
            <a:pPr algn="just"/>
            <a:endParaRPr lang="pt-BR" b="0" dirty="0" smtClean="0">
              <a:solidFill>
                <a:schemeClr val="bg1"/>
              </a:solidFill>
            </a:endParaRPr>
          </a:p>
          <a:p>
            <a:pPr algn="just"/>
            <a:r>
              <a:rPr lang="pt-BR" b="0" dirty="0" smtClean="0">
                <a:solidFill>
                  <a:schemeClr val="bg1"/>
                </a:solidFill>
              </a:rPr>
              <a:t>A direção do eixo da sombra na esfera celeste é definido pela sua declinação 'd' e ângulo de efemérides horário ‘</a:t>
            </a:r>
            <a:r>
              <a:rPr lang="pt-BR" b="0" dirty="0" smtClean="0">
                <a:solidFill>
                  <a:schemeClr val="bg1"/>
                </a:solidFill>
                <a:latin typeface="Symbol" pitchFamily="18" charset="2"/>
              </a:rPr>
              <a:t>m</a:t>
            </a:r>
            <a:r>
              <a:rPr lang="pt-BR" b="0" dirty="0" smtClean="0">
                <a:solidFill>
                  <a:schemeClr val="bg1"/>
                </a:solidFill>
              </a:rPr>
              <a:t>'. </a:t>
            </a:r>
          </a:p>
          <a:p>
            <a:pPr algn="just"/>
            <a:r>
              <a:rPr lang="pt-BR" b="0" dirty="0" smtClean="0">
                <a:solidFill>
                  <a:schemeClr val="bg1"/>
                </a:solidFill>
              </a:rPr>
              <a:t>Finalmente, os ângulos que os cones de penumbra e da </a:t>
            </a:r>
            <a:r>
              <a:rPr lang="pt-BR" b="0" dirty="0" err="1" smtClean="0">
                <a:solidFill>
                  <a:schemeClr val="bg1"/>
                </a:solidFill>
              </a:rPr>
              <a:t>umbra</a:t>
            </a:r>
            <a:r>
              <a:rPr lang="pt-BR" b="0" dirty="0" smtClean="0">
                <a:solidFill>
                  <a:schemeClr val="bg1"/>
                </a:solidFill>
              </a:rPr>
              <a:t>  fazem com o eixo de sombra são expressos como f</a:t>
            </a:r>
            <a:r>
              <a:rPr lang="pt-BR" b="0" baseline="-25000" dirty="0" smtClean="0">
                <a:solidFill>
                  <a:schemeClr val="bg1"/>
                </a:solidFill>
              </a:rPr>
              <a:t>1</a:t>
            </a:r>
            <a:r>
              <a:rPr lang="pt-BR" b="0" dirty="0" smtClean="0">
                <a:solidFill>
                  <a:schemeClr val="bg1"/>
                </a:solidFill>
              </a:rPr>
              <a:t> e f</a:t>
            </a:r>
            <a:r>
              <a:rPr lang="pt-BR" b="0" baseline="-25000" dirty="0" smtClean="0">
                <a:solidFill>
                  <a:schemeClr val="bg1"/>
                </a:solidFill>
              </a:rPr>
              <a:t>2</a:t>
            </a:r>
            <a:r>
              <a:rPr lang="pt-BR" b="0" dirty="0" smtClean="0">
                <a:solidFill>
                  <a:schemeClr val="bg1"/>
                </a:solidFill>
              </a:rPr>
              <a:t>, respectivamente. </a:t>
            </a:r>
          </a:p>
          <a:p>
            <a:pPr algn="just"/>
            <a:endParaRPr lang="pt-BR" b="0" dirty="0" smtClean="0">
              <a:solidFill>
                <a:schemeClr val="bg1"/>
              </a:solidFill>
            </a:endParaRPr>
          </a:p>
          <a:p>
            <a:pPr algn="just"/>
            <a:r>
              <a:rPr lang="pt-BR" b="0" dirty="0" smtClean="0">
                <a:solidFill>
                  <a:schemeClr val="bg1"/>
                </a:solidFill>
              </a:rPr>
              <a:t>Estes oito parâmetros, muitas vezes tabulados em intervalos de uma hora servem como os únicos dados necessários para caracterizar um eclipse.</a:t>
            </a:r>
            <a:endParaRPr lang="pt-BR" b="0" dirty="0">
              <a:solidFill>
                <a:schemeClr val="bg1"/>
              </a:solidFill>
            </a:endParaRPr>
          </a:p>
        </p:txBody>
      </p:sp>
      <p:sp>
        <p:nvSpPr>
          <p:cNvPr id="3" name="CaixaDeTexto 2"/>
          <p:cNvSpPr txBox="1"/>
          <p:nvPr/>
        </p:nvSpPr>
        <p:spPr>
          <a:xfrm>
            <a:off x="971600" y="116632"/>
            <a:ext cx="7200800" cy="584775"/>
          </a:xfrm>
          <a:prstGeom prst="rect">
            <a:avLst/>
          </a:prstGeom>
          <a:noFill/>
        </p:spPr>
        <p:txBody>
          <a:bodyPr wrap="square" rtlCol="0">
            <a:spAutoFit/>
          </a:bodyPr>
          <a:lstStyle/>
          <a:p>
            <a:r>
              <a:rPr lang="pt-BR" sz="3200" dirty="0" smtClean="0">
                <a:solidFill>
                  <a:schemeClr val="bg1"/>
                </a:solidFill>
              </a:rPr>
              <a:t>Elementos </a:t>
            </a:r>
            <a:r>
              <a:rPr lang="pt-BR" sz="3200" dirty="0" err="1" smtClean="0">
                <a:solidFill>
                  <a:schemeClr val="bg1"/>
                </a:solidFill>
              </a:rPr>
              <a:t>Besselianos</a:t>
            </a:r>
            <a:endParaRPr lang="pt-BR" sz="32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elementos de bessel.jpg"/>
          <p:cNvPicPr>
            <a:picLocks noChangeAspect="1"/>
          </p:cNvPicPr>
          <p:nvPr/>
        </p:nvPicPr>
        <p:blipFill>
          <a:blip r:embed="rId3" cstate="print"/>
          <a:stretch>
            <a:fillRect/>
          </a:stretch>
        </p:blipFill>
        <p:spPr>
          <a:xfrm>
            <a:off x="1264961" y="0"/>
            <a:ext cx="6614077" cy="6858000"/>
          </a:xfrm>
          <a:prstGeom prst="rect">
            <a:avLst/>
          </a:prstGeom>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39552" y="260648"/>
            <a:ext cx="8208912" cy="5544616"/>
          </a:xfrm>
        </p:spPr>
        <p:txBody>
          <a:bodyPr/>
          <a:lstStyle/>
          <a:p>
            <a:pPr algn="just"/>
            <a:r>
              <a:rPr lang="pt-BR" sz="2800" dirty="0" smtClean="0">
                <a:solidFill>
                  <a:schemeClr val="bg1"/>
                </a:solidFill>
              </a:rPr>
              <a:t>Efemérides</a:t>
            </a:r>
            <a:r>
              <a:rPr lang="pt-BR" sz="2800" b="0" dirty="0" smtClean="0">
                <a:solidFill>
                  <a:schemeClr val="bg1"/>
                </a:solidFill>
              </a:rPr>
              <a:t> </a:t>
            </a:r>
            <a:br>
              <a:rPr lang="pt-BR" sz="2800" b="0" dirty="0" smtClean="0">
                <a:solidFill>
                  <a:schemeClr val="bg1"/>
                </a:solidFill>
              </a:rPr>
            </a:br>
            <a:r>
              <a:rPr lang="pt-BR" sz="2800" b="0" dirty="0" smtClean="0">
                <a:solidFill>
                  <a:schemeClr val="bg1"/>
                </a:solidFill>
              </a:rPr>
              <a:t>Significam, em latim, "memorial diário", "calendário" (</a:t>
            </a:r>
            <a:r>
              <a:rPr lang="pt-BR" sz="2800" b="0" i="1" dirty="0" err="1" smtClean="0">
                <a:solidFill>
                  <a:schemeClr val="bg1"/>
                </a:solidFill>
              </a:rPr>
              <a:t>ephemèris</a:t>
            </a:r>
            <a:r>
              <a:rPr lang="pt-BR" sz="2800" b="0" i="1" dirty="0" smtClean="0">
                <a:solidFill>
                  <a:schemeClr val="bg1"/>
                </a:solidFill>
              </a:rPr>
              <a:t>,</a:t>
            </a:r>
            <a:r>
              <a:rPr lang="pt-BR" sz="2800" b="0" i="1" dirty="0" err="1" smtClean="0">
                <a:solidFill>
                  <a:schemeClr val="bg1"/>
                </a:solidFill>
              </a:rPr>
              <a:t>ìdis</a:t>
            </a:r>
            <a:r>
              <a:rPr lang="pt-BR" sz="2800" b="0" dirty="0" smtClean="0">
                <a:solidFill>
                  <a:schemeClr val="bg1"/>
                </a:solidFill>
              </a:rPr>
              <a:t>), ou, em grego, "de cada dia" (</a:t>
            </a:r>
            <a:r>
              <a:rPr lang="pt-BR" sz="2800" b="0" i="1" dirty="0" err="1" smtClean="0">
                <a:solidFill>
                  <a:schemeClr val="bg1"/>
                </a:solidFill>
              </a:rPr>
              <a:t>ephémerís</a:t>
            </a:r>
            <a:r>
              <a:rPr lang="pt-BR" sz="2800" b="0" i="1" dirty="0" smtClean="0">
                <a:solidFill>
                  <a:schemeClr val="bg1"/>
                </a:solidFill>
              </a:rPr>
              <a:t>,</a:t>
            </a:r>
            <a:r>
              <a:rPr lang="pt-BR" sz="2800" b="0" i="1" dirty="0" err="1" smtClean="0">
                <a:solidFill>
                  <a:schemeClr val="bg1"/>
                </a:solidFill>
              </a:rPr>
              <a:t>îdos</a:t>
            </a:r>
            <a:r>
              <a:rPr lang="pt-BR" sz="2800" b="0" dirty="0" smtClean="0">
                <a:solidFill>
                  <a:schemeClr val="bg1"/>
                </a:solidFill>
              </a:rPr>
              <a:t>). A palavra </a:t>
            </a:r>
            <a:r>
              <a:rPr lang="pt-BR" sz="2800" b="0" i="1" dirty="0" smtClean="0">
                <a:solidFill>
                  <a:schemeClr val="bg1"/>
                </a:solidFill>
              </a:rPr>
              <a:t>efêmero/a</a:t>
            </a:r>
            <a:r>
              <a:rPr lang="pt-BR" sz="2800" b="0" dirty="0" smtClean="0">
                <a:solidFill>
                  <a:schemeClr val="bg1"/>
                </a:solidFill>
              </a:rPr>
              <a:t> ("que dura um dia") tem a mesma etimologia.                       </a:t>
            </a:r>
            <a:br>
              <a:rPr lang="pt-BR" sz="2800" b="0" dirty="0" smtClean="0">
                <a:solidFill>
                  <a:schemeClr val="bg1"/>
                </a:solidFill>
              </a:rPr>
            </a:br>
            <a:r>
              <a:rPr lang="pt-BR" sz="2800" b="0" dirty="0" smtClean="0">
                <a:solidFill>
                  <a:schemeClr val="bg1"/>
                </a:solidFill>
              </a:rPr>
              <a:t/>
            </a:r>
            <a:br>
              <a:rPr lang="pt-BR" sz="2800" b="0" dirty="0" smtClean="0">
                <a:solidFill>
                  <a:schemeClr val="bg1"/>
                </a:solidFill>
              </a:rPr>
            </a:br>
            <a:r>
              <a:rPr lang="pt-BR" sz="2800" b="0" dirty="0" smtClean="0">
                <a:solidFill>
                  <a:schemeClr val="bg1"/>
                </a:solidFill>
              </a:rPr>
              <a:t/>
            </a:r>
            <a:br>
              <a:rPr lang="pt-BR" sz="2800" b="0" dirty="0" smtClean="0">
                <a:solidFill>
                  <a:schemeClr val="bg1"/>
                </a:solidFill>
              </a:rPr>
            </a:br>
            <a:r>
              <a:rPr lang="pt-BR" sz="2800" i="1" dirty="0" smtClean="0">
                <a:solidFill>
                  <a:schemeClr val="bg1"/>
                </a:solidFill>
              </a:rPr>
              <a:t>Uma efeméride</a:t>
            </a:r>
            <a:r>
              <a:rPr lang="pt-BR" sz="2800" b="0" dirty="0" smtClean="0">
                <a:solidFill>
                  <a:schemeClr val="bg1"/>
                </a:solidFill>
              </a:rPr>
              <a:t> é um fato relevante escrito para ser lembrado ou comemorado em um certo dia, ou ainda uma sucessão cronológica de datas e de seus respectivos acontecimentos.</a:t>
            </a:r>
            <a:endParaRPr lang="pt-BR" b="0" dirty="0" smtClean="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 y="0"/>
            <a:ext cx="3464511" cy="335699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681447" y="0"/>
            <a:ext cx="5462554" cy="3140968"/>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491932" y="3933056"/>
            <a:ext cx="5652068" cy="2924945"/>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1" y="3581400"/>
            <a:ext cx="3175559" cy="3276600"/>
          </a:xfrm>
          <a:prstGeom prst="rect">
            <a:avLst/>
          </a:prstGeom>
          <a:noFill/>
          <a:ln w="9525">
            <a:noFill/>
            <a:miter lim="800000"/>
            <a:headEnd/>
            <a:tailEnd/>
          </a:ln>
        </p:spPr>
      </p:pic>
      <p:cxnSp>
        <p:nvCxnSpPr>
          <p:cNvPr id="8" name="Conector reto 7"/>
          <p:cNvCxnSpPr/>
          <p:nvPr/>
        </p:nvCxnSpPr>
        <p:spPr bwMode="auto">
          <a:xfrm>
            <a:off x="0" y="3429000"/>
            <a:ext cx="91440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0" name="Conector reto 9"/>
          <p:cNvCxnSpPr/>
          <p:nvPr/>
        </p:nvCxnSpPr>
        <p:spPr bwMode="auto">
          <a:xfrm flipH="1">
            <a:off x="0" y="3429000"/>
            <a:ext cx="9144000" cy="0"/>
          </a:xfrm>
          <a:prstGeom prst="line">
            <a:avLst/>
          </a:prstGeom>
          <a:solidFill>
            <a:schemeClr val="accent1"/>
          </a:solidFill>
          <a:ln w="76200" cap="flat" cmpd="sng" algn="ctr">
            <a:solidFill>
              <a:srgbClr val="FF0000"/>
            </a:solidFill>
            <a:prstDash val="solid"/>
            <a:round/>
            <a:headEnd type="none" w="sm" len="sm"/>
            <a:tailEnd type="none" w="sm" len="sm"/>
          </a:ln>
          <a:effectLst/>
        </p:spPr>
      </p:cxnSp>
      <p:sp>
        <p:nvSpPr>
          <p:cNvPr id="13" name="CaixaDeTexto 12"/>
          <p:cNvSpPr txBox="1"/>
          <p:nvPr/>
        </p:nvSpPr>
        <p:spPr>
          <a:xfrm>
            <a:off x="4211960" y="0"/>
            <a:ext cx="2736304" cy="338554"/>
          </a:xfrm>
          <a:prstGeom prst="rect">
            <a:avLst/>
          </a:prstGeom>
          <a:noFill/>
        </p:spPr>
        <p:txBody>
          <a:bodyPr wrap="square" rtlCol="0">
            <a:spAutoFit/>
          </a:bodyPr>
          <a:lstStyle/>
          <a:p>
            <a:r>
              <a:rPr lang="pt-BR" dirty="0" smtClean="0"/>
              <a:t>Eclipse Solar</a:t>
            </a:r>
            <a:endParaRPr lang="pt-BR" dirty="0"/>
          </a:p>
        </p:txBody>
      </p:sp>
      <p:sp>
        <p:nvSpPr>
          <p:cNvPr id="16" name="CaixaDeTexto 15"/>
          <p:cNvSpPr txBox="1"/>
          <p:nvPr/>
        </p:nvSpPr>
        <p:spPr>
          <a:xfrm>
            <a:off x="5724128" y="4077072"/>
            <a:ext cx="2304256" cy="338554"/>
          </a:xfrm>
          <a:prstGeom prst="rect">
            <a:avLst/>
          </a:prstGeom>
          <a:noFill/>
        </p:spPr>
        <p:txBody>
          <a:bodyPr wrap="square" rtlCol="0">
            <a:spAutoFit/>
          </a:bodyPr>
          <a:lstStyle/>
          <a:p>
            <a:r>
              <a:rPr lang="pt-BR" dirty="0" smtClean="0"/>
              <a:t>Eclipse Lunar</a:t>
            </a:r>
            <a:endParaRPr lang="pt-BR" dirty="0"/>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395537" y="620688"/>
          <a:ext cx="8352925" cy="4091706"/>
        </p:xfrm>
        <a:graphic>
          <a:graphicData uri="http://schemas.openxmlformats.org/drawingml/2006/table">
            <a:tbl>
              <a:tblPr/>
              <a:tblGrid>
                <a:gridCol w="1193275"/>
                <a:gridCol w="1193275"/>
                <a:gridCol w="1193275"/>
                <a:gridCol w="1193275"/>
                <a:gridCol w="1193275"/>
                <a:gridCol w="1193275"/>
                <a:gridCol w="1193275"/>
              </a:tblGrid>
              <a:tr h="517236">
                <a:tc gridSpan="7">
                  <a:txBody>
                    <a:bodyPr/>
                    <a:lstStyle/>
                    <a:p>
                      <a:r>
                        <a:rPr lang="pt-BR" sz="1500" dirty="0"/>
                        <a:t>Elementos de Bessel (coeficientes polinomiais</a:t>
                      </a:r>
                      <a:r>
                        <a:rPr lang="pt-BR" sz="1500" dirty="0" smtClean="0"/>
                        <a:t>)</a:t>
                      </a:r>
                    </a:p>
                    <a:p>
                      <a:r>
                        <a:rPr lang="pt-BR" sz="1500" dirty="0" smtClean="0"/>
                        <a:t>tempo </a:t>
                      </a:r>
                      <a:r>
                        <a:rPr lang="pt-BR" sz="1500" dirty="0"/>
                        <a:t>de referência </a:t>
                      </a:r>
                      <a:r>
                        <a:rPr lang="pt-BR" sz="1500" dirty="0" smtClean="0"/>
                        <a:t> [t</a:t>
                      </a:r>
                      <a:r>
                        <a:rPr lang="pt-BR" sz="1500" baseline="-25000" dirty="0" smtClean="0"/>
                        <a:t>0</a:t>
                      </a:r>
                      <a:r>
                        <a:rPr lang="pt-BR" sz="1500" dirty="0" smtClean="0"/>
                        <a:t>]= </a:t>
                      </a:r>
                      <a:r>
                        <a:rPr lang="pt-BR" sz="1500" dirty="0"/>
                        <a:t>11 de agosto de 1999 11:00:00 TDT</a:t>
                      </a:r>
                    </a:p>
                  </a:txBody>
                  <a:tcPr marL="73891" marR="73891" marT="36945" marB="36945" anchor="ctr">
                    <a:solidFill>
                      <a:srgbClr val="F9F9F9"/>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95564">
                <a:tc>
                  <a:txBody>
                    <a:bodyPr/>
                    <a:lstStyle/>
                    <a:p>
                      <a:pPr algn="ctr"/>
                      <a:r>
                        <a:rPr lang="pt-BR" sz="1500" dirty="0" smtClean="0"/>
                        <a:t>n</a:t>
                      </a:r>
                      <a:endParaRPr lang="pt-BR" sz="1500" dirty="0"/>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B w="9525" cap="flat" cmpd="sng" algn="ctr">
                      <a:solidFill>
                        <a:srgbClr val="AAAAAA"/>
                      </a:solidFill>
                      <a:prstDash val="solid"/>
                      <a:round/>
                      <a:headEnd type="none" w="med" len="med"/>
                      <a:tailEnd type="none" w="med" len="med"/>
                    </a:lnB>
                    <a:solidFill>
                      <a:srgbClr val="F2F2F2"/>
                    </a:solidFill>
                  </a:tcPr>
                </a:tc>
                <a:tc>
                  <a:txBody>
                    <a:bodyPr/>
                    <a:lstStyle/>
                    <a:p>
                      <a:pPr algn="ctr"/>
                      <a:r>
                        <a:rPr lang="pt-BR" sz="1500" dirty="0" smtClean="0"/>
                        <a:t>X</a:t>
                      </a:r>
                      <a:endParaRPr lang="pt-BR" sz="1500" dirty="0"/>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pt-BR" sz="1500" dirty="0" smtClean="0"/>
                        <a:t>Y</a:t>
                      </a:r>
                      <a:endParaRPr lang="pt-BR" sz="1500" dirty="0"/>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pt-BR" sz="1500" dirty="0" smtClean="0"/>
                        <a:t>d</a:t>
                      </a:r>
                      <a:endParaRPr lang="pt-BR" sz="1500" dirty="0"/>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pt-BR" sz="1500" baseline="0" dirty="0" smtClean="0"/>
                        <a:t>L</a:t>
                      </a:r>
                      <a:r>
                        <a:rPr lang="pt-BR" sz="1500" baseline="-25000" dirty="0" smtClean="0"/>
                        <a:t>1</a:t>
                      </a:r>
                      <a:endParaRPr lang="pt-BR" sz="1500" baseline="-25000" dirty="0"/>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pt-BR" sz="1500" dirty="0" smtClean="0"/>
                        <a:t>L</a:t>
                      </a:r>
                      <a:r>
                        <a:rPr lang="pt-BR" sz="1500" baseline="-25000" dirty="0" smtClean="0"/>
                        <a:t>2</a:t>
                      </a:r>
                      <a:endParaRPr lang="pt-BR" sz="1500" baseline="-25000" dirty="0"/>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pt-BR" sz="1500" baseline="0" dirty="0" smtClean="0">
                          <a:latin typeface="Symbol" pitchFamily="18" charset="2"/>
                        </a:rPr>
                        <a:t>m</a:t>
                      </a:r>
                      <a:endParaRPr lang="pt-BR" sz="1500" baseline="0" dirty="0">
                        <a:latin typeface="Symbol" pitchFamily="18" charset="2"/>
                      </a:endParaRP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738909">
                <a:tc>
                  <a:txBody>
                    <a:bodyPr/>
                    <a:lstStyle/>
                    <a:p>
                      <a:pPr algn="ctr"/>
                      <a:r>
                        <a:rPr lang="pt-BR" sz="1500" dirty="0"/>
                        <a:t> 0 </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0.070042 </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0.502841 </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15,32734 </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0.542469 </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-,003650 </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343,68741 </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738909">
                <a:tc>
                  <a:txBody>
                    <a:bodyPr/>
                    <a:lstStyle/>
                    <a:p>
                      <a:pPr algn="ctr"/>
                      <a:r>
                        <a:rPr lang="pt-BR" sz="1500" dirty="0"/>
                        <a:t> 1 </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0.5443035</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dirty="0"/>
                        <a:t>-,1184929</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-,012035</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0.0001168</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0.0001163</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15.002982</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738909">
                <a:tc>
                  <a:txBody>
                    <a:bodyPr/>
                    <a:lstStyle/>
                    <a:p>
                      <a:pPr algn="ctr"/>
                      <a:r>
                        <a:rPr lang="pt-BR" sz="1500" dirty="0"/>
                        <a:t> 2 </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-,0000406</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-0,0001158</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-,000003</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-0,0000117</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-,0000116</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pt-BR" sz="1500" dirty="0"/>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738909">
                <a:tc>
                  <a:txBody>
                    <a:bodyPr/>
                    <a:lstStyle/>
                    <a:p>
                      <a:pPr algn="ctr"/>
                      <a:r>
                        <a:rPr lang="pt-BR" sz="1500" dirty="0"/>
                        <a:t> 3 </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-0,0000081</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0.0000017</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pt-BR" sz="1500"/>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pt-BR" sz="1500"/>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pt-BR" sz="1500"/>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pt-BR" sz="1500"/>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95564">
                <a:tc gridSpan="7">
                  <a:txBody>
                    <a:bodyPr/>
                    <a:lstStyle/>
                    <a:p>
                      <a:pPr algn="ctr"/>
                      <a:r>
                        <a:rPr lang="pt-BR" sz="1500" dirty="0" err="1" smtClean="0"/>
                        <a:t>tan</a:t>
                      </a:r>
                      <a:r>
                        <a:rPr lang="pt-BR" sz="1500" dirty="0" smtClean="0"/>
                        <a:t> f</a:t>
                      </a:r>
                      <a:r>
                        <a:rPr lang="pt-BR" sz="1500" baseline="-25000" dirty="0" smtClean="0"/>
                        <a:t>1</a:t>
                      </a:r>
                      <a:r>
                        <a:rPr lang="pt-BR" sz="1500" dirty="0" smtClean="0"/>
                        <a:t>= </a:t>
                      </a:r>
                      <a:r>
                        <a:rPr lang="pt-BR" sz="1500" dirty="0"/>
                        <a:t>0.0046129;        </a:t>
                      </a:r>
                      <a:r>
                        <a:rPr lang="pt-BR" sz="1500" dirty="0" err="1" smtClean="0"/>
                        <a:t>tan</a:t>
                      </a:r>
                      <a:r>
                        <a:rPr lang="pt-BR" sz="1500" dirty="0" smtClean="0"/>
                        <a:t> f</a:t>
                      </a:r>
                      <a:r>
                        <a:rPr lang="pt-BR" sz="1500" baseline="-25000" dirty="0" smtClean="0"/>
                        <a:t>2</a:t>
                      </a:r>
                      <a:r>
                        <a:rPr lang="pt-BR" sz="1500" dirty="0" smtClean="0"/>
                        <a:t> = </a:t>
                      </a:r>
                      <a:r>
                        <a:rPr lang="pt-BR" sz="1500" dirty="0"/>
                        <a:t>0.0045900</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bl>
          </a:graphicData>
        </a:graphic>
      </p:graphicFrame>
      <p:sp>
        <p:nvSpPr>
          <p:cNvPr id="13" name="CaixaDeTexto 12"/>
          <p:cNvSpPr txBox="1"/>
          <p:nvPr/>
        </p:nvSpPr>
        <p:spPr>
          <a:xfrm>
            <a:off x="395536" y="4869160"/>
            <a:ext cx="4536504" cy="523220"/>
          </a:xfrm>
          <a:prstGeom prst="rect">
            <a:avLst/>
          </a:prstGeom>
          <a:noFill/>
        </p:spPr>
        <p:txBody>
          <a:bodyPr wrap="square" rtlCol="0">
            <a:spAutoFit/>
          </a:bodyPr>
          <a:lstStyle/>
          <a:p>
            <a:r>
              <a:rPr lang="pt-BR" sz="2800" dirty="0" smtClean="0">
                <a:solidFill>
                  <a:schemeClr val="bg1"/>
                </a:solidFill>
              </a:rPr>
              <a:t> t = </a:t>
            </a:r>
            <a:r>
              <a:rPr lang="pt-BR" sz="2800" dirty="0" err="1" smtClean="0">
                <a:solidFill>
                  <a:schemeClr val="bg1"/>
                </a:solidFill>
              </a:rPr>
              <a:t>t</a:t>
            </a:r>
            <a:r>
              <a:rPr lang="pt-BR" sz="2800" baseline="-30000" dirty="0" err="1" smtClean="0">
                <a:solidFill>
                  <a:schemeClr val="bg1"/>
                </a:solidFill>
              </a:rPr>
              <a:t>obs</a:t>
            </a:r>
            <a:r>
              <a:rPr lang="pt-BR" sz="2800" dirty="0" smtClean="0">
                <a:solidFill>
                  <a:schemeClr val="bg1"/>
                </a:solidFill>
              </a:rPr>
              <a:t> – t</a:t>
            </a:r>
            <a:r>
              <a:rPr lang="pt-BR" sz="2800" baseline="-25000" dirty="0" smtClean="0">
                <a:solidFill>
                  <a:schemeClr val="bg1"/>
                </a:solidFill>
              </a:rPr>
              <a:t>0 </a:t>
            </a:r>
            <a:r>
              <a:rPr lang="pt-BR" sz="2800" dirty="0" smtClean="0">
                <a:solidFill>
                  <a:schemeClr val="bg1"/>
                </a:solidFill>
              </a:rPr>
              <a:t>+ </a:t>
            </a:r>
            <a:r>
              <a:rPr lang="pt-BR" sz="2800" dirty="0" smtClean="0">
                <a:solidFill>
                  <a:schemeClr val="bg1"/>
                </a:solidFill>
                <a:latin typeface="Symbol" pitchFamily="18" charset="2"/>
              </a:rPr>
              <a:t>D</a:t>
            </a:r>
            <a:r>
              <a:rPr lang="pt-BR" sz="2800" dirty="0" smtClean="0">
                <a:solidFill>
                  <a:schemeClr val="bg1"/>
                </a:solidFill>
              </a:rPr>
              <a:t>T(</a:t>
            </a:r>
            <a:r>
              <a:rPr lang="pt-BR" sz="2000" b="0" dirty="0" smtClean="0">
                <a:solidFill>
                  <a:schemeClr val="bg1"/>
                </a:solidFill>
              </a:rPr>
              <a:t>TDT,TU</a:t>
            </a:r>
            <a:r>
              <a:rPr lang="pt-BR" sz="2800" dirty="0" smtClean="0">
                <a:solidFill>
                  <a:schemeClr val="bg1"/>
                </a:solidFill>
              </a:rPr>
              <a:t>)</a:t>
            </a:r>
            <a:endParaRPr lang="pt-BR" sz="2400" dirty="0">
              <a:solidFill>
                <a:schemeClr val="bg1"/>
              </a:solidFill>
              <a:latin typeface="Symbol" pitchFamily="18" charset="2"/>
            </a:endParaRPr>
          </a:p>
        </p:txBody>
      </p:sp>
      <p:grpSp>
        <p:nvGrpSpPr>
          <p:cNvPr id="20" name="Grupo 19"/>
          <p:cNvGrpSpPr/>
          <p:nvPr/>
        </p:nvGrpSpPr>
        <p:grpSpPr>
          <a:xfrm>
            <a:off x="2123728" y="5373216"/>
            <a:ext cx="4896544" cy="1080120"/>
            <a:chOff x="1403648" y="5373216"/>
            <a:chExt cx="4896544" cy="1080120"/>
          </a:xfrm>
        </p:grpSpPr>
        <p:grpSp>
          <p:nvGrpSpPr>
            <p:cNvPr id="16" name="Grupo 15"/>
            <p:cNvGrpSpPr/>
            <p:nvPr/>
          </p:nvGrpSpPr>
          <p:grpSpPr>
            <a:xfrm>
              <a:off x="5004048" y="5373216"/>
              <a:ext cx="1296144" cy="1080120"/>
              <a:chOff x="5436096" y="5085184"/>
              <a:chExt cx="1296144" cy="1080120"/>
            </a:xfrm>
          </p:grpSpPr>
          <p:sp>
            <p:nvSpPr>
              <p:cNvPr id="15" name="Retângulo 14"/>
              <p:cNvSpPr/>
              <p:nvPr/>
            </p:nvSpPr>
            <p:spPr bwMode="auto">
              <a:xfrm>
                <a:off x="5436096" y="5085184"/>
                <a:ext cx="1296144" cy="108012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pic>
            <p:nvPicPr>
              <p:cNvPr id="21516" name="Picture 12" descr="\sum_{n=0}^{n_{max}} a_n t^n"/>
              <p:cNvPicPr>
                <a:picLocks noChangeAspect="1" noChangeArrowheads="1"/>
              </p:cNvPicPr>
              <p:nvPr/>
            </p:nvPicPr>
            <p:blipFill>
              <a:blip r:embed="rId3" cstate="print"/>
              <a:srcRect/>
              <a:stretch>
                <a:fillRect/>
              </a:stretch>
            </p:blipFill>
            <p:spPr bwMode="auto">
              <a:xfrm>
                <a:off x="5508104" y="5301208"/>
                <a:ext cx="1142694" cy="735707"/>
              </a:xfrm>
              <a:prstGeom prst="rect">
                <a:avLst/>
              </a:prstGeom>
              <a:noFill/>
            </p:spPr>
          </p:pic>
        </p:grpSp>
        <p:grpSp>
          <p:nvGrpSpPr>
            <p:cNvPr id="19" name="Grupo 18"/>
            <p:cNvGrpSpPr/>
            <p:nvPr/>
          </p:nvGrpSpPr>
          <p:grpSpPr>
            <a:xfrm>
              <a:off x="1403648" y="5606996"/>
              <a:ext cx="3194986" cy="576064"/>
              <a:chOff x="1403648" y="5606996"/>
              <a:chExt cx="3194986" cy="576064"/>
            </a:xfrm>
          </p:grpSpPr>
          <p:sp>
            <p:nvSpPr>
              <p:cNvPr id="18" name="Retângulo 17"/>
              <p:cNvSpPr/>
              <p:nvPr/>
            </p:nvSpPr>
            <p:spPr bwMode="auto">
              <a:xfrm>
                <a:off x="1502290" y="5606996"/>
                <a:ext cx="3096344" cy="57606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 name="CaixaDeTexto 16"/>
              <p:cNvSpPr txBox="1"/>
              <p:nvPr/>
            </p:nvSpPr>
            <p:spPr>
              <a:xfrm>
                <a:off x="1403648" y="5661248"/>
                <a:ext cx="3168352" cy="461665"/>
              </a:xfrm>
              <a:prstGeom prst="rect">
                <a:avLst/>
              </a:prstGeom>
              <a:noFill/>
            </p:spPr>
            <p:txBody>
              <a:bodyPr wrap="square" rtlCol="0">
                <a:spAutoFit/>
              </a:bodyPr>
              <a:lstStyle/>
              <a:p>
                <a:r>
                  <a:rPr lang="pt-BR" sz="2400" dirty="0" smtClean="0">
                    <a:solidFill>
                      <a:schemeClr val="tx1"/>
                    </a:solidFill>
                  </a:rPr>
                  <a:t>X, Y, d, L</a:t>
                </a:r>
                <a:r>
                  <a:rPr lang="pt-BR" sz="2400" baseline="-25000" dirty="0" smtClean="0">
                    <a:solidFill>
                      <a:schemeClr val="tx1"/>
                    </a:solidFill>
                  </a:rPr>
                  <a:t>1</a:t>
                </a:r>
                <a:r>
                  <a:rPr lang="pt-BR" sz="2400" dirty="0" smtClean="0">
                    <a:solidFill>
                      <a:schemeClr val="tx1"/>
                    </a:solidFill>
                  </a:rPr>
                  <a:t>, L</a:t>
                </a:r>
                <a:r>
                  <a:rPr lang="pt-BR" sz="2400" baseline="-25000" dirty="0" smtClean="0">
                    <a:solidFill>
                      <a:schemeClr val="tx1"/>
                    </a:solidFill>
                  </a:rPr>
                  <a:t>2</a:t>
                </a:r>
                <a:r>
                  <a:rPr lang="pt-BR" sz="2400" dirty="0" smtClean="0">
                    <a:solidFill>
                      <a:schemeClr val="tx1"/>
                    </a:solidFill>
                  </a:rPr>
                  <a:t>, </a:t>
                </a:r>
                <a:r>
                  <a:rPr lang="pt-BR" sz="2400" dirty="0" smtClean="0">
                    <a:solidFill>
                      <a:schemeClr val="tx1"/>
                    </a:solidFill>
                    <a:latin typeface="Symbol" pitchFamily="18" charset="2"/>
                  </a:rPr>
                  <a:t>m</a:t>
                </a:r>
                <a:r>
                  <a:rPr lang="pt-BR" sz="2400" dirty="0" smtClean="0">
                    <a:solidFill>
                      <a:schemeClr val="tx1"/>
                    </a:solidFill>
                  </a:rPr>
                  <a:t> =</a:t>
                </a:r>
                <a:endParaRPr lang="pt-BR" sz="2400" dirty="0">
                  <a:solidFill>
                    <a:schemeClr val="tx1"/>
                  </a:solidFill>
                </a:endParaRPr>
              </a:p>
            </p:txBody>
          </p:sp>
        </p:grpSp>
      </p:grpSp>
      <p:sp>
        <p:nvSpPr>
          <p:cNvPr id="11" name="CaixaDeTexto 10"/>
          <p:cNvSpPr txBox="1"/>
          <p:nvPr/>
        </p:nvSpPr>
        <p:spPr>
          <a:xfrm>
            <a:off x="793056" y="90982"/>
            <a:ext cx="7560840" cy="461665"/>
          </a:xfrm>
          <a:prstGeom prst="rect">
            <a:avLst/>
          </a:prstGeom>
          <a:noFill/>
        </p:spPr>
        <p:txBody>
          <a:bodyPr wrap="square" rtlCol="0">
            <a:spAutoFit/>
          </a:bodyPr>
          <a:lstStyle/>
          <a:p>
            <a:r>
              <a:rPr lang="pt-BR" sz="2400" dirty="0" smtClean="0">
                <a:solidFill>
                  <a:schemeClr val="bg1"/>
                </a:solidFill>
              </a:rPr>
              <a:t>Eclipse Solar de 11 de agosto de 1999</a:t>
            </a:r>
            <a:endParaRPr lang="pt-BR" sz="24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Elipse 31"/>
          <p:cNvSpPr>
            <a:spLocks noChangeAspect="1"/>
          </p:cNvSpPr>
          <p:nvPr/>
        </p:nvSpPr>
        <p:spPr bwMode="auto">
          <a:xfrm>
            <a:off x="179512" y="2780928"/>
            <a:ext cx="744463" cy="1512168"/>
          </a:xfrm>
          <a:prstGeom prst="ellipse">
            <a:avLst/>
          </a:prstGeom>
          <a:solidFill>
            <a:schemeClr val="tx1">
              <a:alpha val="39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pic>
        <p:nvPicPr>
          <p:cNvPr id="20482" name="Picture 2" descr="Animation der totalen Sonnenfinsternis vom 11.08.1999"/>
          <p:cNvPicPr>
            <a:picLocks noChangeAspect="1" noChangeArrowheads="1"/>
          </p:cNvPicPr>
          <p:nvPr/>
        </p:nvPicPr>
        <p:blipFill>
          <a:blip r:embed="rId2" cstate="print"/>
          <a:srcRect/>
          <a:stretch>
            <a:fillRect/>
          </a:stretch>
        </p:blipFill>
        <p:spPr bwMode="auto">
          <a:xfrm>
            <a:off x="1337993" y="620688"/>
            <a:ext cx="6468013" cy="5610011"/>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Elipse 31"/>
          <p:cNvSpPr>
            <a:spLocks noChangeAspect="1"/>
          </p:cNvSpPr>
          <p:nvPr/>
        </p:nvSpPr>
        <p:spPr bwMode="auto">
          <a:xfrm>
            <a:off x="179512" y="2780928"/>
            <a:ext cx="744463" cy="1512168"/>
          </a:xfrm>
          <a:prstGeom prst="ellipse">
            <a:avLst/>
          </a:prstGeom>
          <a:solidFill>
            <a:schemeClr val="tx1">
              <a:alpha val="39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pic>
        <p:nvPicPr>
          <p:cNvPr id="2050" name="Picture 2"/>
          <p:cNvPicPr>
            <a:picLocks noChangeAspect="1" noChangeArrowheads="1"/>
          </p:cNvPicPr>
          <p:nvPr/>
        </p:nvPicPr>
        <p:blipFill>
          <a:blip r:embed="rId3" cstate="print"/>
          <a:srcRect/>
          <a:stretch>
            <a:fillRect/>
          </a:stretch>
        </p:blipFill>
        <p:spPr bwMode="auto">
          <a:xfrm>
            <a:off x="762793" y="980728"/>
            <a:ext cx="7618413" cy="5715000"/>
          </a:xfrm>
          <a:prstGeom prst="rect">
            <a:avLst/>
          </a:prstGeom>
          <a:noFill/>
          <a:ln w="9525">
            <a:noFill/>
            <a:miter lim="800000"/>
            <a:headEnd/>
            <a:tailEnd/>
          </a:ln>
        </p:spPr>
      </p:pic>
      <p:sp>
        <p:nvSpPr>
          <p:cNvPr id="5" name="CaixaDeTexto 4"/>
          <p:cNvSpPr txBox="1"/>
          <p:nvPr/>
        </p:nvSpPr>
        <p:spPr>
          <a:xfrm>
            <a:off x="793056" y="90982"/>
            <a:ext cx="7560840" cy="461665"/>
          </a:xfrm>
          <a:prstGeom prst="rect">
            <a:avLst/>
          </a:prstGeom>
          <a:noFill/>
        </p:spPr>
        <p:txBody>
          <a:bodyPr wrap="square" rtlCol="0">
            <a:spAutoFit/>
          </a:bodyPr>
          <a:lstStyle/>
          <a:p>
            <a:r>
              <a:rPr lang="pt-BR" sz="2400" dirty="0" smtClean="0">
                <a:solidFill>
                  <a:schemeClr val="bg1"/>
                </a:solidFill>
              </a:rPr>
              <a:t>Eclipse Solar de 11 de agosto de 1999</a:t>
            </a:r>
            <a:endParaRPr lang="pt-BR" sz="2400" dirty="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20" y="0"/>
            <a:ext cx="8640960" cy="6001643"/>
          </a:xfrm>
          <a:prstGeom prst="rect">
            <a:avLst/>
          </a:prstGeom>
        </p:spPr>
        <p:txBody>
          <a:bodyPr wrap="square">
            <a:spAutoFit/>
          </a:bodyPr>
          <a:lstStyle/>
          <a:p>
            <a:pPr algn="just"/>
            <a:r>
              <a:rPr lang="pt-BR" dirty="0" smtClean="0">
                <a:solidFill>
                  <a:srgbClr val="FFFF00"/>
                </a:solidFill>
              </a:rPr>
              <a:t>Estações do Eclipse</a:t>
            </a:r>
          </a:p>
          <a:p>
            <a:pPr algn="just"/>
            <a:endParaRPr lang="pt-BR" dirty="0" smtClean="0">
              <a:solidFill>
                <a:schemeClr val="bg1"/>
              </a:solidFill>
            </a:endParaRPr>
          </a:p>
          <a:p>
            <a:pPr algn="just"/>
            <a:r>
              <a:rPr lang="pt-BR" b="0" dirty="0" smtClean="0">
                <a:solidFill>
                  <a:schemeClr val="bg1"/>
                </a:solidFill>
              </a:rPr>
              <a:t>A órbita da Lua em torno da Terra está inclinado cerca de 5,1 ° a órbita da Terra em torno do Sol Como consequência, a órbita da Lua cruza a eclíptica em dois pontos ou nós. </a:t>
            </a:r>
          </a:p>
          <a:p>
            <a:pPr algn="just"/>
            <a:r>
              <a:rPr lang="pt-BR" b="0" dirty="0" smtClean="0">
                <a:solidFill>
                  <a:schemeClr val="bg1"/>
                </a:solidFill>
              </a:rPr>
              <a:t>Se Lua Nova ou Cheia ocorre dentro de aproximadamente 17 ° de um nó, em seguida, um eclipse solar ou Lunar será visível a partir de algum ponto da Terra.</a:t>
            </a:r>
          </a:p>
          <a:p>
            <a:pPr algn="just"/>
            <a:endParaRPr lang="pt-BR" b="0" dirty="0" smtClean="0">
              <a:solidFill>
                <a:schemeClr val="bg1"/>
              </a:solidFill>
            </a:endParaRPr>
          </a:p>
          <a:p>
            <a:pPr algn="just"/>
            <a:r>
              <a:rPr lang="pt-BR" b="0" dirty="0" smtClean="0">
                <a:solidFill>
                  <a:schemeClr val="bg1"/>
                </a:solidFill>
              </a:rPr>
              <a:t>O Sol faz um circuito completo da eclíptica em 365,24 dias, pelo que a sua velocidade angular média é de 0,99° por dia. Nesse ritmo, leva 34,5 dias para o Sol para atravessar a vasta zona de eclipse em 34 ° centrado em cada nó. Porque a órbita da Lua em relação ao Sol tem uma duração média de 29,53 dias, sempre haverá um e possivelmente dois eclipses solares durante cada intervalo de 34,5 dias quando o Sol passa pelas zonas eclipse nodais. </a:t>
            </a:r>
          </a:p>
          <a:p>
            <a:pPr algn="just"/>
            <a:endParaRPr lang="pt-BR" b="0" dirty="0" smtClean="0">
              <a:solidFill>
                <a:schemeClr val="bg1"/>
              </a:solidFill>
            </a:endParaRPr>
          </a:p>
          <a:p>
            <a:pPr algn="just"/>
            <a:r>
              <a:rPr lang="pt-BR" b="0" dirty="0" smtClean="0">
                <a:solidFill>
                  <a:srgbClr val="FFFF00"/>
                </a:solidFill>
              </a:rPr>
              <a:t>Esses períodos são chamados de estações  do eclipse.</a:t>
            </a:r>
          </a:p>
          <a:p>
            <a:pPr algn="just"/>
            <a:r>
              <a:rPr lang="pt-BR" b="0" dirty="0" smtClean="0">
                <a:solidFill>
                  <a:srgbClr val="FFFF00"/>
                </a:solidFill>
              </a:rPr>
              <a:t>O ponto médio de cada temporada eclipse é separado por 173,3 dias, que é o tempo médio para o Sol para viajar de um nó para o outro. O período é um pouco menos que a metade de um ano civil, porque os nós lunares lentamente regridem para o oeste por 19,3° por ano.</a:t>
            </a:r>
          </a:p>
          <a:p>
            <a:pPr algn="just"/>
            <a:endParaRPr lang="pt-BR" b="0" dirty="0" smtClean="0">
              <a:solidFill>
                <a:schemeClr val="bg1"/>
              </a:solidFill>
            </a:endParaRPr>
          </a:p>
          <a:p>
            <a:pPr algn="just">
              <a:buFont typeface="Wingdings" pitchFamily="2" charset="2"/>
              <a:buChar char="v"/>
            </a:pPr>
            <a:r>
              <a:rPr lang="pt-BR" b="0" dirty="0" smtClean="0">
                <a:solidFill>
                  <a:schemeClr val="bg1"/>
                </a:solidFill>
              </a:rPr>
              <a:t>O valor real varia de 15,39° a 18,59°, devido à variações de excentricidade da órbita  Lua , para os Eclipses Solares.</a:t>
            </a:r>
          </a:p>
          <a:p>
            <a:pPr algn="just"/>
            <a:endParaRPr lang="pt-BR" b="0" dirty="0" smtClean="0">
              <a:solidFill>
                <a:schemeClr val="bg1"/>
              </a:solidFill>
            </a:endParaRPr>
          </a:p>
          <a:p>
            <a:pPr algn="just">
              <a:buFont typeface="Wingdings" pitchFamily="2" charset="2"/>
              <a:buChar char="v"/>
            </a:pPr>
            <a:r>
              <a:rPr lang="pt-BR" b="0" dirty="0" smtClean="0">
                <a:solidFill>
                  <a:schemeClr val="bg1"/>
                </a:solidFill>
              </a:rPr>
              <a:t>O valor real varia de 15,3°  a 17,1°, devido à variações de excentricidade da órbita  Lua , para os Eclipses Lunares. </a:t>
            </a:r>
          </a:p>
          <a:p>
            <a:pPr algn="just"/>
            <a:endParaRPr lang="pt-BR" b="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clissi-rP-DivxQ75.avi">
            <a:hlinkClick r:id="" action="ppaction://media"/>
          </p:cNvPr>
          <p:cNvPicPr>
            <a:picLocks noRot="1" noChangeAspect="1"/>
          </p:cNvPicPr>
          <p:nvPr>
            <a:videoFile r:link="rId1"/>
          </p:nvPr>
        </p:nvPicPr>
        <p:blipFill>
          <a:blip r:embed="rId4" cstate="print"/>
          <a:stretch>
            <a:fillRect/>
          </a:stretch>
        </p:blipFill>
        <p:spPr>
          <a:xfrm>
            <a:off x="1238250" y="762000"/>
            <a:ext cx="6667500" cy="6096000"/>
          </a:xfrm>
          <a:prstGeom prst="rect">
            <a:avLst/>
          </a:prstGeom>
        </p:spPr>
      </p:pic>
      <p:sp>
        <p:nvSpPr>
          <p:cNvPr id="4" name="Retângulo 3"/>
          <p:cNvSpPr/>
          <p:nvPr/>
        </p:nvSpPr>
        <p:spPr>
          <a:xfrm>
            <a:off x="245298" y="33866"/>
            <a:ext cx="3661580" cy="523220"/>
          </a:xfrm>
          <a:prstGeom prst="rect">
            <a:avLst/>
          </a:prstGeom>
        </p:spPr>
        <p:txBody>
          <a:bodyPr wrap="none">
            <a:spAutoFit/>
          </a:bodyPr>
          <a:lstStyle/>
          <a:p>
            <a:pPr algn="just"/>
            <a:r>
              <a:rPr lang="pt-BR" sz="2800" dirty="0" smtClean="0">
                <a:solidFill>
                  <a:srgbClr val="FFFF00"/>
                </a:solidFill>
              </a:rPr>
              <a:t>Estações do Eclipse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0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2" y="781463"/>
          <a:ext cx="9144004" cy="5969545"/>
        </p:xfrm>
        <a:graphic>
          <a:graphicData uri="http://schemas.openxmlformats.org/drawingml/2006/table">
            <a:tbl>
              <a:tblPr/>
              <a:tblGrid>
                <a:gridCol w="2483770"/>
                <a:gridCol w="2088232"/>
                <a:gridCol w="1872208"/>
                <a:gridCol w="2699794"/>
              </a:tblGrid>
              <a:tr h="469689">
                <a:tc>
                  <a:txBody>
                    <a:bodyPr/>
                    <a:lstStyle/>
                    <a:p>
                      <a:pPr algn="ctr"/>
                      <a:r>
                        <a:rPr lang="pt-BR" sz="1600" dirty="0" smtClean="0"/>
                        <a:t>Data</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pt-BR" sz="1600" dirty="0" smtClean="0"/>
                        <a:t>Tipo (fase</a:t>
                      </a:r>
                      <a:r>
                        <a:rPr lang="pt-BR" sz="1600" baseline="0" dirty="0" smtClean="0"/>
                        <a:t> lunar</a:t>
                      </a:r>
                      <a:r>
                        <a:rPr lang="pt-BR" sz="1600" dirty="0" smtClean="0"/>
                        <a:t>)</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pt-BR" sz="1600" dirty="0" smtClean="0"/>
                        <a:t>Estação do Eclipse</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pt-BR" sz="1600" dirty="0" smtClean="0"/>
                        <a:t>Próxima ocorrência...</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469689">
                <a:tc>
                  <a:txBody>
                    <a:bodyPr/>
                    <a:lstStyle/>
                    <a:p>
                      <a:r>
                        <a:rPr lang="pt-BR" sz="1600" dirty="0" smtClean="0"/>
                        <a:t>25 de abril de </a:t>
                      </a:r>
                      <a:r>
                        <a:rPr lang="pt-BR" sz="1600" dirty="0"/>
                        <a:t>2013</a:t>
                      </a:r>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Lunar (Cheia)</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Início</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Próxima Lua  Nova</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69689">
                <a:tc>
                  <a:txBody>
                    <a:bodyPr/>
                    <a:lstStyle/>
                    <a:p>
                      <a:r>
                        <a:rPr lang="pt-BR" sz="1600" dirty="0" smtClean="0"/>
                        <a:t>10 de maio de </a:t>
                      </a:r>
                      <a:r>
                        <a:rPr lang="pt-BR" sz="1600" dirty="0"/>
                        <a:t>2013</a:t>
                      </a:r>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Solar (Nova)</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Meio</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Próxima  Lua Cheia</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69689">
                <a:tc>
                  <a:txBody>
                    <a:bodyPr/>
                    <a:lstStyle/>
                    <a:p>
                      <a:r>
                        <a:rPr lang="pt-BR" sz="1600" dirty="0" smtClean="0"/>
                        <a:t>25 de maio de 2013</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Lunar (Cheia</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Fim</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Próxima estação de eclipse</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68393">
                <a:tc gridSpan="4">
                  <a:txBody>
                    <a:bodyPr/>
                    <a:lstStyle/>
                    <a:p>
                      <a:pPr algn="ctr"/>
                      <a:r>
                        <a:rPr lang="en-US" sz="1600" dirty="0" smtClean="0"/>
                        <a:t>… </a:t>
                      </a:r>
                      <a:r>
                        <a:rPr lang="en-US" sz="1600" dirty="0" err="1" smtClean="0"/>
                        <a:t>nenhum</a:t>
                      </a:r>
                      <a:r>
                        <a:rPr lang="en-US" sz="1600" dirty="0" smtClean="0"/>
                        <a:t> eclipse </a:t>
                      </a:r>
                      <a:r>
                        <a:rPr lang="en-US" sz="1600" dirty="0" err="1" smtClean="0"/>
                        <a:t>nos</a:t>
                      </a:r>
                      <a:r>
                        <a:rPr lang="en-US" sz="1600" dirty="0" smtClean="0"/>
                        <a:t> </a:t>
                      </a:r>
                      <a:r>
                        <a:rPr lang="en-US" sz="1600" dirty="0" err="1" smtClean="0"/>
                        <a:t>próximos</a:t>
                      </a:r>
                      <a:r>
                        <a:rPr lang="en-US" sz="1600" dirty="0" smtClean="0"/>
                        <a:t> </a:t>
                      </a:r>
                      <a:r>
                        <a:rPr lang="en-US" sz="1600" dirty="0" err="1" smtClean="0"/>
                        <a:t>cinco</a:t>
                      </a:r>
                      <a:r>
                        <a:rPr lang="en-US" sz="1600" dirty="0" smtClean="0"/>
                        <a:t> </a:t>
                      </a:r>
                      <a:r>
                        <a:rPr lang="en-US" sz="1600" dirty="0" err="1" smtClean="0"/>
                        <a:t>meses</a:t>
                      </a:r>
                      <a:r>
                        <a:rPr lang="en-US" sz="1600" dirty="0" smtClean="0"/>
                        <a:t> …</a:t>
                      </a:r>
                      <a:endParaRPr lang="en-US"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hMerge="1">
                  <a:txBody>
                    <a:bodyPr/>
                    <a:lstStyle/>
                    <a:p>
                      <a:endParaRPr lang="pt-BR"/>
                    </a:p>
                  </a:txBody>
                  <a:tcPr/>
                </a:tc>
                <a:tc hMerge="1">
                  <a:txBody>
                    <a:bodyPr/>
                    <a:lstStyle/>
                    <a:p>
                      <a:endParaRPr lang="pt-BR"/>
                    </a:p>
                  </a:txBody>
                  <a:tcPr/>
                </a:tc>
                <a:tc hMerge="1">
                  <a:txBody>
                    <a:bodyPr/>
                    <a:lstStyle/>
                    <a:p>
                      <a:endParaRPr lang="pt-BR"/>
                    </a:p>
                  </a:txBody>
                  <a:tcPr/>
                </a:tc>
              </a:tr>
              <a:tr h="469689">
                <a:tc>
                  <a:txBody>
                    <a:bodyPr/>
                    <a:lstStyle/>
                    <a:p>
                      <a:r>
                        <a:rPr lang="pt-BR" sz="1600" dirty="0" smtClean="0"/>
                        <a:t>18 de outubro de 2013</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Lunar (Cheia)</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Início</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Próxima Lua Nova</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69689">
                <a:tc>
                  <a:txBody>
                    <a:bodyPr/>
                    <a:lstStyle/>
                    <a:p>
                      <a:r>
                        <a:rPr lang="pt-BR" sz="1600" dirty="0" smtClean="0"/>
                        <a:t>3 de novembro de 2013</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Solar (Nova)</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Final</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Próxima</a:t>
                      </a:r>
                      <a:r>
                        <a:rPr lang="pt-BR" sz="1600" baseline="0" dirty="0" smtClean="0"/>
                        <a:t> estação de eclipse</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68393">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 </a:t>
                      </a:r>
                      <a:r>
                        <a:rPr lang="en-US" sz="1600" dirty="0" err="1" smtClean="0"/>
                        <a:t>Nenhum</a:t>
                      </a:r>
                      <a:r>
                        <a:rPr lang="en-US" sz="1600" dirty="0" smtClean="0"/>
                        <a:t> eclipse </a:t>
                      </a:r>
                      <a:r>
                        <a:rPr lang="en-US" sz="1600" dirty="0" err="1" smtClean="0"/>
                        <a:t>nos</a:t>
                      </a:r>
                      <a:r>
                        <a:rPr lang="en-US" sz="1600" dirty="0" smtClean="0"/>
                        <a:t> </a:t>
                      </a:r>
                      <a:r>
                        <a:rPr lang="en-US" sz="1600" dirty="0" err="1" smtClean="0"/>
                        <a:t>próximos</a:t>
                      </a:r>
                      <a:r>
                        <a:rPr lang="en-US" sz="1600" dirty="0" smtClean="0"/>
                        <a:t> </a:t>
                      </a:r>
                      <a:r>
                        <a:rPr lang="en-US" sz="1600" dirty="0" err="1" smtClean="0"/>
                        <a:t>cinco</a:t>
                      </a:r>
                      <a:r>
                        <a:rPr lang="en-US" sz="1600" baseline="0" dirty="0" smtClean="0"/>
                        <a:t> </a:t>
                      </a:r>
                      <a:r>
                        <a:rPr lang="en-US" sz="1600" baseline="0" dirty="0" err="1" smtClean="0"/>
                        <a:t>meses</a:t>
                      </a:r>
                      <a:r>
                        <a:rPr lang="en-US" sz="1600" baseline="0" dirty="0" smtClean="0"/>
                        <a:t> e </a:t>
                      </a:r>
                      <a:r>
                        <a:rPr lang="en-US" sz="1600" baseline="0" dirty="0" err="1" smtClean="0"/>
                        <a:t>meio</a:t>
                      </a:r>
                      <a:r>
                        <a:rPr lang="en-US" sz="1600" dirty="0" smtClean="0"/>
                        <a:t>...</a:t>
                      </a:r>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hMerge="1">
                  <a:txBody>
                    <a:bodyPr/>
                    <a:lstStyle/>
                    <a:p>
                      <a:endParaRPr lang="pt-BR"/>
                    </a:p>
                  </a:txBody>
                  <a:tcPr/>
                </a:tc>
                <a:tc hMerge="1">
                  <a:txBody>
                    <a:bodyPr/>
                    <a:lstStyle/>
                    <a:p>
                      <a:endParaRPr lang="pt-BR"/>
                    </a:p>
                  </a:txBody>
                  <a:tcPr/>
                </a:tc>
                <a:tc hMerge="1">
                  <a:txBody>
                    <a:bodyPr/>
                    <a:lstStyle/>
                    <a:p>
                      <a:endParaRPr lang="pt-BR"/>
                    </a:p>
                  </a:txBody>
                  <a:tcPr/>
                </a:tc>
              </a:tr>
              <a:tr h="469689">
                <a:tc>
                  <a:txBody>
                    <a:bodyPr/>
                    <a:lstStyle/>
                    <a:p>
                      <a:r>
                        <a:rPr lang="pt-BR" sz="1600" dirty="0" smtClean="0"/>
                        <a:t>15 de abril de 2014</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Lunar (Cheia)</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Início</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Próxima</a:t>
                      </a:r>
                      <a:r>
                        <a:rPr lang="pt-BR" sz="1600" baseline="0" dirty="0" smtClean="0"/>
                        <a:t> Lua Nova</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69689">
                <a:tc>
                  <a:txBody>
                    <a:bodyPr/>
                    <a:lstStyle/>
                    <a:p>
                      <a:r>
                        <a:rPr lang="pt-BR" sz="1600" dirty="0" smtClean="0"/>
                        <a:t>29 de abril de 2014</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Solar (Nova)</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Final</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Próxima estação de eclipse</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68393">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 </a:t>
                      </a:r>
                      <a:r>
                        <a:rPr lang="en-US" sz="1600" dirty="0" err="1" smtClean="0"/>
                        <a:t>Nenhum</a:t>
                      </a:r>
                      <a:r>
                        <a:rPr lang="en-US" sz="1600" dirty="0" smtClean="0"/>
                        <a:t> eclipse </a:t>
                      </a:r>
                      <a:r>
                        <a:rPr lang="en-US" sz="1600" dirty="0" err="1" smtClean="0"/>
                        <a:t>nos</a:t>
                      </a:r>
                      <a:r>
                        <a:rPr lang="en-US" sz="1600" dirty="0" smtClean="0"/>
                        <a:t> </a:t>
                      </a:r>
                      <a:r>
                        <a:rPr lang="en-US" sz="1600" dirty="0" err="1" smtClean="0"/>
                        <a:t>próximos</a:t>
                      </a:r>
                      <a:r>
                        <a:rPr lang="en-US" sz="1600" dirty="0" smtClean="0"/>
                        <a:t> </a:t>
                      </a:r>
                      <a:r>
                        <a:rPr lang="en-US" sz="1600" dirty="0" err="1" smtClean="0"/>
                        <a:t>cinco</a:t>
                      </a:r>
                      <a:r>
                        <a:rPr lang="en-US" sz="1600" baseline="0" dirty="0" smtClean="0"/>
                        <a:t> </a:t>
                      </a:r>
                      <a:r>
                        <a:rPr lang="en-US" sz="1600" baseline="0" dirty="0" err="1" smtClean="0"/>
                        <a:t>meses</a:t>
                      </a:r>
                      <a:r>
                        <a:rPr lang="en-US" sz="1600" baseline="0" dirty="0" smtClean="0"/>
                        <a:t> e </a:t>
                      </a:r>
                      <a:r>
                        <a:rPr lang="en-US" sz="1600" baseline="0" dirty="0" err="1" smtClean="0"/>
                        <a:t>meio</a:t>
                      </a:r>
                      <a:r>
                        <a:rPr lang="en-US" sz="1600" dirty="0" smtClean="0"/>
                        <a:t>...</a:t>
                      </a:r>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hMerge="1">
                  <a:txBody>
                    <a:bodyPr/>
                    <a:lstStyle/>
                    <a:p>
                      <a:endParaRPr lang="pt-BR"/>
                    </a:p>
                  </a:txBody>
                  <a:tcPr/>
                </a:tc>
                <a:tc hMerge="1">
                  <a:txBody>
                    <a:bodyPr/>
                    <a:lstStyle/>
                    <a:p>
                      <a:endParaRPr lang="pt-BR"/>
                    </a:p>
                  </a:txBody>
                  <a:tcPr/>
                </a:tc>
                <a:tc hMerge="1">
                  <a:txBody>
                    <a:bodyPr/>
                    <a:lstStyle/>
                    <a:p>
                      <a:endParaRPr lang="pt-BR"/>
                    </a:p>
                  </a:txBody>
                  <a:tcPr/>
                </a:tc>
              </a:tr>
              <a:tr h="469689">
                <a:tc>
                  <a:txBody>
                    <a:bodyPr/>
                    <a:lstStyle/>
                    <a:p>
                      <a:r>
                        <a:rPr lang="pt-BR" sz="1600" dirty="0" smtClean="0"/>
                        <a:t>8 de outubro de 2014</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Lunar (Cheia)</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Início</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Próxima Lua Nova</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872278">
                <a:tc>
                  <a:txBody>
                    <a:bodyPr/>
                    <a:lstStyle/>
                    <a:p>
                      <a:r>
                        <a:rPr lang="pt-BR" sz="1600" dirty="0" smtClean="0"/>
                        <a:t>23 de outubro de 2014</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Solar (Nova)</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Final</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600" dirty="0" err="1" smtClean="0"/>
                        <a:t>Próxima</a:t>
                      </a:r>
                      <a:r>
                        <a:rPr lang="en-US" sz="1600" dirty="0" smtClean="0"/>
                        <a:t> </a:t>
                      </a:r>
                      <a:r>
                        <a:rPr lang="en-US" sz="1600" dirty="0" err="1" smtClean="0"/>
                        <a:t>estação</a:t>
                      </a:r>
                      <a:r>
                        <a:rPr lang="en-US" sz="1600" dirty="0" smtClean="0"/>
                        <a:t> de  eclipse (</a:t>
                      </a:r>
                      <a:r>
                        <a:rPr lang="en-US" sz="1600" dirty="0" err="1" smtClean="0"/>
                        <a:t>Outono</a:t>
                      </a:r>
                      <a:r>
                        <a:rPr lang="en-US" sz="1600" dirty="0" smtClean="0"/>
                        <a:t> de  </a:t>
                      </a:r>
                      <a:r>
                        <a:rPr lang="en-US" sz="1600" dirty="0"/>
                        <a:t>2015)</a:t>
                      </a:r>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
        <p:nvSpPr>
          <p:cNvPr id="778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cs typeface="Arial" charset="0"/>
              </a:rPr>
              <a:t/>
            </a:r>
            <a:br>
              <a:rPr kumimoji="0" lang="pt-BR" sz="1800" b="0" i="0" u="none" strike="noStrike" cap="none" normalizeH="0" baseline="0" smtClean="0">
                <a:ln>
                  <a:noFill/>
                </a:ln>
                <a:solidFill>
                  <a:schemeClr val="tx1"/>
                </a:solidFill>
                <a:effectLst/>
                <a:latin typeface="Arial" charset="0"/>
                <a:cs typeface="Arial" charset="0"/>
              </a:rPr>
            </a:br>
            <a:endParaRPr kumimoji="0" lang="pt-BR" sz="1800" b="0" i="0" u="none" strike="noStrike" cap="none" normalizeH="0" baseline="0" smtClean="0">
              <a:ln>
                <a:noFill/>
              </a:ln>
              <a:solidFill>
                <a:schemeClr val="tx1"/>
              </a:solidFill>
              <a:effectLst/>
              <a:latin typeface="Arial" charset="0"/>
              <a:cs typeface="Arial" charset="0"/>
            </a:endParaRPr>
          </a:p>
        </p:txBody>
      </p:sp>
      <p:sp>
        <p:nvSpPr>
          <p:cNvPr id="6" name="Retângulo 5"/>
          <p:cNvSpPr/>
          <p:nvPr/>
        </p:nvSpPr>
        <p:spPr>
          <a:xfrm>
            <a:off x="234168" y="50799"/>
            <a:ext cx="3661580" cy="523220"/>
          </a:xfrm>
          <a:prstGeom prst="rect">
            <a:avLst/>
          </a:prstGeom>
        </p:spPr>
        <p:txBody>
          <a:bodyPr wrap="none">
            <a:spAutoFit/>
          </a:bodyPr>
          <a:lstStyle/>
          <a:p>
            <a:pPr algn="just"/>
            <a:r>
              <a:rPr lang="pt-BR" sz="2800" dirty="0" smtClean="0">
                <a:solidFill>
                  <a:srgbClr val="FFFF00"/>
                </a:solidFill>
              </a:rPr>
              <a:t>Estações do Eclipse</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411760" y="2276872"/>
            <a:ext cx="4248472" cy="2308324"/>
          </a:xfrm>
          <a:prstGeom prst="rect">
            <a:avLst/>
          </a:prstGeom>
          <a:noFill/>
        </p:spPr>
        <p:txBody>
          <a:bodyPr wrap="square" rtlCol="0">
            <a:spAutoFit/>
          </a:bodyPr>
          <a:lstStyle/>
          <a:p>
            <a:r>
              <a:rPr lang="pt-BR" sz="3600" dirty="0" smtClean="0">
                <a:hlinkClick r:id="rId2" action="ppaction://hlinkfile"/>
              </a:rPr>
              <a:t>Simulador Estação </a:t>
            </a:r>
          </a:p>
          <a:p>
            <a:r>
              <a:rPr lang="pt-BR" sz="3600" dirty="0" smtClean="0">
                <a:hlinkClick r:id="rId2" action="ppaction://hlinkfile"/>
              </a:rPr>
              <a:t>do </a:t>
            </a:r>
          </a:p>
          <a:p>
            <a:r>
              <a:rPr lang="pt-BR" sz="3600" dirty="0" smtClean="0">
                <a:hlinkClick r:id="rId2" action="ppaction://hlinkfile"/>
              </a:rPr>
              <a:t>Eclipse</a:t>
            </a:r>
            <a:endParaRPr lang="pt-BR" sz="3600" dirty="0"/>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750420" y="2429269"/>
            <a:ext cx="3600400" cy="1938992"/>
          </a:xfrm>
          <a:prstGeom prst="rect">
            <a:avLst/>
          </a:prstGeom>
          <a:noFill/>
        </p:spPr>
        <p:txBody>
          <a:bodyPr wrap="square" rtlCol="0">
            <a:spAutoFit/>
          </a:bodyPr>
          <a:lstStyle/>
          <a:p>
            <a:r>
              <a:rPr lang="pt-BR" sz="4000" dirty="0" smtClean="0">
                <a:hlinkClick r:id="rId2" action="ppaction://hlinkfile"/>
              </a:rPr>
              <a:t>Tabela</a:t>
            </a:r>
          </a:p>
          <a:p>
            <a:r>
              <a:rPr lang="pt-BR" sz="4000" dirty="0" smtClean="0">
                <a:hlinkClick r:id="rId2" action="ppaction://hlinkfile"/>
              </a:rPr>
              <a:t>de</a:t>
            </a:r>
          </a:p>
          <a:p>
            <a:r>
              <a:rPr lang="pt-BR" sz="4000" dirty="0" smtClean="0">
                <a:hlinkClick r:id="rId2" action="ppaction://hlinkfile"/>
              </a:rPr>
              <a:t>Eclipses</a:t>
            </a:r>
            <a:endParaRPr lang="pt-BR" sz="4000" dirty="0"/>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ipse 8"/>
          <p:cNvSpPr>
            <a:spLocks noChangeArrowheads="1"/>
          </p:cNvSpPr>
          <p:nvPr/>
        </p:nvSpPr>
        <p:spPr bwMode="auto">
          <a:xfrm>
            <a:off x="928688" y="5000625"/>
            <a:ext cx="642937" cy="642938"/>
          </a:xfrm>
          <a:prstGeom prst="ellipse">
            <a:avLst/>
          </a:prstGeom>
          <a:noFill/>
          <a:ln w="25400" algn="ctr">
            <a:solidFill>
              <a:schemeClr val="tx1"/>
            </a:solidFill>
            <a:round/>
            <a:headEnd type="none" w="sm" len="sm"/>
            <a:tailEnd type="none" w="sm" len="sm"/>
          </a:ln>
        </p:spPr>
        <p:txBody>
          <a:bodyPr/>
          <a:lstStyle/>
          <a:p>
            <a:endParaRPr lang="pt-BR">
              <a:latin typeface="Century Gothic" pitchFamily="34" charset="0"/>
            </a:endParaRPr>
          </a:p>
        </p:txBody>
      </p:sp>
      <p:sp>
        <p:nvSpPr>
          <p:cNvPr id="12" name="Elipse 11"/>
          <p:cNvSpPr>
            <a:spLocks noChangeArrowheads="1"/>
          </p:cNvSpPr>
          <p:nvPr/>
        </p:nvSpPr>
        <p:spPr bwMode="auto">
          <a:xfrm>
            <a:off x="1500188" y="5000625"/>
            <a:ext cx="642937" cy="642938"/>
          </a:xfrm>
          <a:prstGeom prst="ellipse">
            <a:avLst/>
          </a:prstGeom>
          <a:noFill/>
          <a:ln w="25400" algn="ctr">
            <a:solidFill>
              <a:schemeClr val="tx1"/>
            </a:solidFill>
            <a:round/>
            <a:headEnd type="none" w="sm" len="sm"/>
            <a:tailEnd type="none" w="sm" len="sm"/>
          </a:ln>
        </p:spPr>
        <p:txBody>
          <a:bodyPr/>
          <a:lstStyle/>
          <a:p>
            <a:endParaRPr lang="pt-BR">
              <a:latin typeface="Century Gothic" pitchFamily="34" charset="0"/>
            </a:endParaRPr>
          </a:p>
        </p:txBody>
      </p:sp>
      <p:sp>
        <p:nvSpPr>
          <p:cNvPr id="4" name="CaixaDeTexto 3"/>
          <p:cNvSpPr txBox="1"/>
          <p:nvPr/>
        </p:nvSpPr>
        <p:spPr>
          <a:xfrm>
            <a:off x="683568" y="548680"/>
            <a:ext cx="7776864" cy="584775"/>
          </a:xfrm>
          <a:prstGeom prst="rect">
            <a:avLst/>
          </a:prstGeom>
          <a:noFill/>
        </p:spPr>
        <p:txBody>
          <a:bodyPr wrap="square" rtlCol="0">
            <a:spAutoFit/>
          </a:bodyPr>
          <a:lstStyle/>
          <a:p>
            <a:r>
              <a:rPr lang="pt-BR" sz="3200" dirty="0" smtClean="0">
                <a:solidFill>
                  <a:schemeClr val="bg1"/>
                </a:solidFill>
              </a:rPr>
              <a:t>“Repetição” de um mesmo Eclipse</a:t>
            </a:r>
            <a:endParaRPr lang="pt-BR" sz="3200" dirty="0">
              <a:solidFill>
                <a:schemeClr val="bg1"/>
              </a:solidFill>
            </a:endParaRPr>
          </a:p>
        </p:txBody>
      </p:sp>
      <p:sp>
        <p:nvSpPr>
          <p:cNvPr id="5" name="CaixaDeTexto 4"/>
          <p:cNvSpPr txBox="1"/>
          <p:nvPr/>
        </p:nvSpPr>
        <p:spPr>
          <a:xfrm>
            <a:off x="647564" y="1340768"/>
            <a:ext cx="7848872" cy="1569660"/>
          </a:xfrm>
          <a:prstGeom prst="rect">
            <a:avLst/>
          </a:prstGeom>
          <a:noFill/>
        </p:spPr>
        <p:txBody>
          <a:bodyPr wrap="square" rtlCol="0">
            <a:spAutoFit/>
          </a:bodyPr>
          <a:lstStyle/>
          <a:p>
            <a:pPr algn="just"/>
            <a:r>
              <a:rPr lang="pt-BR" dirty="0" err="1" smtClean="0">
                <a:solidFill>
                  <a:schemeClr val="bg1"/>
                </a:solidFill>
              </a:rPr>
              <a:t>Geminus</a:t>
            </a:r>
            <a:r>
              <a:rPr lang="pt-BR" dirty="0" smtClean="0">
                <a:solidFill>
                  <a:schemeClr val="bg1"/>
                </a:solidFill>
              </a:rPr>
              <a:t> (grego), </a:t>
            </a:r>
            <a:r>
              <a:rPr lang="pt-BR" i="1" dirty="0" smtClean="0">
                <a:solidFill>
                  <a:schemeClr val="bg1"/>
                </a:solidFill>
              </a:rPr>
              <a:t>Introdução  aos Fenômenos</a:t>
            </a:r>
            <a:r>
              <a:rPr lang="pt-BR" dirty="0" smtClean="0">
                <a:solidFill>
                  <a:schemeClr val="bg1"/>
                </a:solidFill>
              </a:rPr>
              <a:t>, 75 </a:t>
            </a:r>
            <a:r>
              <a:rPr lang="pt-BR" dirty="0" err="1" smtClean="0">
                <a:solidFill>
                  <a:schemeClr val="bg1"/>
                </a:solidFill>
              </a:rPr>
              <a:t>a.C</a:t>
            </a:r>
            <a:endParaRPr lang="pt-BR" dirty="0" smtClean="0">
              <a:solidFill>
                <a:schemeClr val="bg1"/>
              </a:solidFill>
            </a:endParaRPr>
          </a:p>
          <a:p>
            <a:pPr algn="just"/>
            <a:endParaRPr lang="pt-BR" dirty="0" smtClean="0">
              <a:solidFill>
                <a:schemeClr val="bg1"/>
              </a:solidFill>
            </a:endParaRPr>
          </a:p>
          <a:p>
            <a:pPr algn="just"/>
            <a:r>
              <a:rPr lang="pt-BR" dirty="0" smtClean="0">
                <a:solidFill>
                  <a:schemeClr val="bg1"/>
                </a:solidFill>
              </a:rPr>
              <a:t>Três períodos de </a:t>
            </a:r>
            <a:r>
              <a:rPr lang="pt-BR" dirty="0" err="1" smtClean="0">
                <a:solidFill>
                  <a:schemeClr val="bg1"/>
                </a:solidFill>
              </a:rPr>
              <a:t>Saros</a:t>
            </a:r>
            <a:r>
              <a:rPr lang="pt-BR" dirty="0" smtClean="0">
                <a:solidFill>
                  <a:schemeClr val="bg1"/>
                </a:solidFill>
              </a:rPr>
              <a:t> ( 54 anos 34 dias exatos 19 755,9636 dias)</a:t>
            </a:r>
          </a:p>
          <a:p>
            <a:pPr algn="just"/>
            <a:endParaRPr lang="pt-BR" dirty="0" smtClean="0">
              <a:solidFill>
                <a:schemeClr val="bg1"/>
              </a:solidFill>
            </a:endParaRPr>
          </a:p>
          <a:p>
            <a:pPr algn="just"/>
            <a:r>
              <a:rPr lang="pt-BR" dirty="0" smtClean="0">
                <a:solidFill>
                  <a:schemeClr val="bg1"/>
                </a:solidFill>
              </a:rPr>
              <a:t>Denominação: </a:t>
            </a:r>
            <a:r>
              <a:rPr lang="pt-BR" i="1" u="sng" dirty="0" err="1" smtClean="0">
                <a:solidFill>
                  <a:schemeClr val="bg1"/>
                </a:solidFill>
              </a:rPr>
              <a:t>Exeligmos</a:t>
            </a:r>
            <a:endParaRPr lang="pt-BR" i="1" u="sng" dirty="0" smtClean="0">
              <a:solidFill>
                <a:schemeClr val="bg1"/>
              </a:solidFill>
            </a:endParaRPr>
          </a:p>
          <a:p>
            <a:pPr algn="just"/>
            <a:endParaRPr lang="pt-BR" dirty="0">
              <a:solidFill>
                <a:schemeClr val="bg1"/>
              </a:solidFill>
            </a:endParaRPr>
          </a:p>
        </p:txBody>
      </p:sp>
      <p:pic>
        <p:nvPicPr>
          <p:cNvPr id="1028" name="Picture 4" descr="saros136"/>
          <p:cNvPicPr>
            <a:picLocks noChangeAspect="1" noChangeArrowheads="1"/>
          </p:cNvPicPr>
          <p:nvPr/>
        </p:nvPicPr>
        <p:blipFill>
          <a:blip r:embed="rId3" cstate="print"/>
          <a:srcRect/>
          <a:stretch>
            <a:fillRect/>
          </a:stretch>
        </p:blipFill>
        <p:spPr bwMode="auto">
          <a:xfrm>
            <a:off x="913052" y="2852936"/>
            <a:ext cx="7317895" cy="4005064"/>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6" presetClass="emph" presetSubtype="0" repeatCount="indefinite" fill="hold" grpId="2" nodeType="withEffect">
                                  <p:stCondLst>
                                    <p:cond delay="0"/>
                                  </p:stCondLst>
                                  <p:childTnLst>
                                    <p:animScale>
                                      <p:cBhvr>
                                        <p:cTn id="9" dur="2000" fill="hold"/>
                                        <p:tgtEl>
                                          <p:spTgt spid="9"/>
                                        </p:tgtEl>
                                      </p:cBhvr>
                                      <p:by x="150000" y="150000"/>
                                    </p:animScale>
                                  </p:childTnLst>
                                </p:cTn>
                              </p:par>
                              <p:par>
                                <p:cTn id="10" presetID="10" presetClass="exit" presetSubtype="0" fill="hold" grpId="1" nodeType="withEffect">
                                  <p:stCondLst>
                                    <p:cond delay="0"/>
                                  </p:stCondLst>
                                  <p:childTnLst>
                                    <p:animEffect transition="out" filter="fade">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par>
                                <p:cTn id="16" presetID="6" presetClass="emph" presetSubtype="0" repeatCount="indefinite" fill="hold" grpId="2" nodeType="withEffect">
                                  <p:stCondLst>
                                    <p:cond delay="0"/>
                                  </p:stCondLst>
                                  <p:childTnLst>
                                    <p:animScale>
                                      <p:cBhvr>
                                        <p:cTn id="17" dur="2000" fill="hold"/>
                                        <p:tgtEl>
                                          <p:spTgt spid="12"/>
                                        </p:tgtEl>
                                      </p:cBhvr>
                                      <p:by x="150000" y="150000"/>
                                    </p:animScale>
                                  </p:childTnLst>
                                </p:cTn>
                              </p:par>
                              <p:par>
                                <p:cTn id="18" presetID="10" presetClass="exit" presetSubtype="0" fill="hold" grpId="1" nodeType="withEffect">
                                  <p:stCondLst>
                                    <p:cond delay="0"/>
                                  </p:stCondLst>
                                  <p:childTnLst>
                                    <p:animEffect transition="out" filter="fade">
                                      <p:cBhvr>
                                        <p:cTn id="19" dur="2000"/>
                                        <p:tgtEl>
                                          <p:spTgt spid="12"/>
                                        </p:tgtEl>
                                      </p:cBhvr>
                                    </p:animEffect>
                                    <p:set>
                                      <p:cBhvr>
                                        <p:cTn id="20"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12" grpId="0" animBg="1"/>
      <p:bldP spid="12" grpId="1" animBg="1"/>
      <p:bldP spid="12"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Arco 41"/>
          <p:cNvSpPr/>
          <p:nvPr/>
        </p:nvSpPr>
        <p:spPr bwMode="auto">
          <a:xfrm rot="6957849">
            <a:off x="3490417" y="1273692"/>
            <a:ext cx="2232645" cy="4669769"/>
          </a:xfrm>
          <a:prstGeom prst="arc">
            <a:avLst>
              <a:gd name="adj1" fmla="val 5455419"/>
              <a:gd name="adj2" fmla="val 16031859"/>
            </a:avLst>
          </a:prstGeom>
          <a:noFill/>
          <a:ln w="63500" cap="flat" cmpd="sng" algn="ctr">
            <a:solidFill>
              <a:schemeClr val="bg1"/>
            </a:solidFill>
            <a:prstDash val="dash"/>
            <a:round/>
            <a:headEnd type="none" w="sm" len="sm"/>
            <a:tailEnd type="none" w="sm" len="sm"/>
          </a:ln>
          <a:effectLst/>
        </p:spPr>
        <p:txBody>
          <a:bodyPr vert="horz" wrap="square" lIns="91405" tIns="45703" rIns="91405" bIns="45703" numCol="1" rtlCol="0" anchor="t" anchorCtr="0" compatLnSpc="1">
            <a:prstTxWarp prst="textNoShape">
              <a:avLst/>
            </a:prstTxWarp>
          </a:bodyPr>
          <a:lstStyle/>
          <a:p>
            <a:pPr defTabSz="914053"/>
            <a:endParaRPr lang="pt-BR" dirty="0" smtClean="0"/>
          </a:p>
        </p:txBody>
      </p:sp>
      <p:sp>
        <p:nvSpPr>
          <p:cNvPr id="13315" name="Arc 3"/>
          <p:cNvSpPr>
            <a:spLocks/>
          </p:cNvSpPr>
          <p:nvPr/>
        </p:nvSpPr>
        <p:spPr bwMode="auto">
          <a:xfrm rot="20930720" flipV="1">
            <a:off x="2766210" y="3031307"/>
            <a:ext cx="4094162" cy="196850"/>
          </a:xfrm>
          <a:custGeom>
            <a:avLst/>
            <a:gdLst>
              <a:gd name="T0" fmla="*/ 2147483647 w 21407"/>
              <a:gd name="T1" fmla="*/ 2147483647 h 3672"/>
              <a:gd name="T2" fmla="*/ 2147483647 w 21407"/>
              <a:gd name="T3" fmla="*/ 2147483647 h 3672"/>
              <a:gd name="T4" fmla="*/ 0 w 21407"/>
              <a:gd name="T5" fmla="*/ 0 h 3672"/>
              <a:gd name="T6" fmla="*/ 0 60000 65536"/>
              <a:gd name="T7" fmla="*/ 0 60000 65536"/>
              <a:gd name="T8" fmla="*/ 0 60000 65536"/>
              <a:gd name="T9" fmla="*/ 0 w 21407"/>
              <a:gd name="T10" fmla="*/ 0 h 3672"/>
              <a:gd name="T11" fmla="*/ 21407 w 21407"/>
              <a:gd name="T12" fmla="*/ 3672 h 3672"/>
            </a:gdLst>
            <a:ahLst/>
            <a:cxnLst>
              <a:cxn ang="T6">
                <a:pos x="T0" y="T1"/>
              </a:cxn>
              <a:cxn ang="T7">
                <a:pos x="T2" y="T3"/>
              </a:cxn>
              <a:cxn ang="T8">
                <a:pos x="T4" y="T5"/>
              </a:cxn>
            </a:cxnLst>
            <a:rect l="T9" t="T10" r="T11" b="T12"/>
            <a:pathLst>
              <a:path w="21407" h="3672" fill="none" extrusionOk="0">
                <a:moveTo>
                  <a:pt x="21406" y="2883"/>
                </a:moveTo>
                <a:cubicBezTo>
                  <a:pt x="21371" y="3147"/>
                  <a:pt x="21330" y="3410"/>
                  <a:pt x="21285" y="3671"/>
                </a:cubicBezTo>
              </a:path>
              <a:path w="21407" h="3672" stroke="0" extrusionOk="0">
                <a:moveTo>
                  <a:pt x="21406" y="2883"/>
                </a:moveTo>
                <a:cubicBezTo>
                  <a:pt x="21371" y="3147"/>
                  <a:pt x="21330" y="3410"/>
                  <a:pt x="21285" y="3671"/>
                </a:cubicBezTo>
                <a:lnTo>
                  <a:pt x="0" y="0"/>
                </a:lnTo>
                <a:close/>
              </a:path>
            </a:pathLst>
          </a:custGeom>
          <a:noFill/>
          <a:ln w="9525">
            <a:solidFill>
              <a:schemeClr val="tx1"/>
            </a:solidFill>
            <a:round/>
            <a:headEnd/>
            <a:tailEnd/>
          </a:ln>
        </p:spPr>
        <p:txBody>
          <a:bodyPr wrap="none" lIns="91405" tIns="45703" rIns="91405" bIns="45703" anchor="ctr"/>
          <a:lstStyle/>
          <a:p>
            <a:endParaRPr lang="pt-BR">
              <a:latin typeface="Helvetica 55 Roman" pitchFamily="34" charset="0"/>
            </a:endParaRPr>
          </a:p>
        </p:txBody>
      </p:sp>
      <p:sp>
        <p:nvSpPr>
          <p:cNvPr id="35" name="Oval 2"/>
          <p:cNvSpPr>
            <a:spLocks noChangeAspect="1" noChangeArrowheads="1"/>
          </p:cNvSpPr>
          <p:nvPr/>
        </p:nvSpPr>
        <p:spPr bwMode="auto">
          <a:xfrm rot="18342476">
            <a:off x="2263900" y="1083406"/>
            <a:ext cx="4752000" cy="4752975"/>
          </a:xfrm>
          <a:prstGeom prst="ellipse">
            <a:avLst/>
          </a:prstGeom>
          <a:gradFill flip="none" rotWithShape="1">
            <a:gsLst>
              <a:gs pos="64000">
                <a:srgbClr val="000000">
                  <a:alpha val="57000"/>
                </a:srgbClr>
              </a:gs>
              <a:gs pos="39999">
                <a:srgbClr val="0A128C">
                  <a:alpha val="37000"/>
                </a:srgbClr>
              </a:gs>
              <a:gs pos="71000">
                <a:srgbClr val="873AC0">
                  <a:alpha val="65000"/>
                </a:srgbClr>
              </a:gs>
            </a:gsLst>
            <a:path path="circle">
              <a:fillToRect l="50000" t="50000" r="50000" b="50000"/>
            </a:path>
            <a:tileRect/>
          </a:gradFill>
          <a:ln w="25400">
            <a:noFill/>
            <a:round/>
            <a:headEnd/>
            <a:tailEnd/>
          </a:ln>
          <a:effectLst/>
        </p:spPr>
        <p:txBody>
          <a:bodyPr wrap="none" anchor="ctr"/>
          <a:lstStyle/>
          <a:p>
            <a:pPr>
              <a:defRPr/>
            </a:pPr>
            <a:endParaRPr lang="pt-BR">
              <a:latin typeface="Helvetica 55 Roman" pitchFamily="34" charset="0"/>
            </a:endParaRPr>
          </a:p>
        </p:txBody>
      </p:sp>
      <p:sp>
        <p:nvSpPr>
          <p:cNvPr id="83" name="Arco 82"/>
          <p:cNvSpPr/>
          <p:nvPr/>
        </p:nvSpPr>
        <p:spPr bwMode="auto">
          <a:xfrm rot="5400000">
            <a:off x="3994057" y="1094116"/>
            <a:ext cx="1296146" cy="4669769"/>
          </a:xfrm>
          <a:prstGeom prst="arc">
            <a:avLst>
              <a:gd name="adj1" fmla="val 5300658"/>
              <a:gd name="adj2" fmla="val 16218859"/>
            </a:avLst>
          </a:prstGeom>
          <a:noFill/>
          <a:ln w="66675" cap="flat" cmpd="sng" algn="ctr">
            <a:solidFill>
              <a:srgbClr val="00B0F0">
                <a:alpha val="42000"/>
              </a:srgbClr>
            </a:solidFill>
            <a:prstDash val="dash"/>
            <a:round/>
            <a:headEnd type="none" w="sm" len="sm"/>
            <a:tailEnd type="none" w="sm" len="sm"/>
          </a:ln>
          <a:effectLst/>
        </p:spPr>
        <p:txBody>
          <a:bodyPr vert="horz" wrap="square" lIns="91405" tIns="45703" rIns="91405" bIns="45703" numCol="1" rtlCol="0" anchor="t" anchorCtr="0" compatLnSpc="1">
            <a:prstTxWarp prst="textNoShape">
              <a:avLst/>
            </a:prstTxWarp>
          </a:bodyPr>
          <a:lstStyle/>
          <a:p>
            <a:pPr defTabSz="914053"/>
            <a:endParaRPr lang="pt-BR" dirty="0" smtClean="0"/>
          </a:p>
        </p:txBody>
      </p:sp>
      <p:sp>
        <p:nvSpPr>
          <p:cNvPr id="86" name="Line 27"/>
          <p:cNvSpPr>
            <a:spLocks noChangeShapeType="1"/>
          </p:cNvSpPr>
          <p:nvPr/>
        </p:nvSpPr>
        <p:spPr bwMode="auto">
          <a:xfrm rot="18342476" flipV="1">
            <a:off x="2744766" y="2115086"/>
            <a:ext cx="3800593" cy="2731801"/>
          </a:xfrm>
          <a:prstGeom prst="line">
            <a:avLst/>
          </a:prstGeom>
          <a:noFill/>
          <a:ln w="25400">
            <a:solidFill>
              <a:schemeClr val="bg1"/>
            </a:solidFill>
            <a:prstDash val="sysDot"/>
            <a:round/>
            <a:headEnd/>
            <a:tailEnd/>
          </a:ln>
        </p:spPr>
        <p:txBody>
          <a:bodyPr lIns="91405" tIns="45703" rIns="91405" bIns="45703"/>
          <a:lstStyle/>
          <a:p>
            <a:endParaRPr lang="pt-BR"/>
          </a:p>
        </p:txBody>
      </p:sp>
      <p:grpSp>
        <p:nvGrpSpPr>
          <p:cNvPr id="2" name="Grupo 101"/>
          <p:cNvGrpSpPr/>
          <p:nvPr/>
        </p:nvGrpSpPr>
        <p:grpSpPr>
          <a:xfrm rot="18342476">
            <a:off x="5148197" y="2501239"/>
            <a:ext cx="636551" cy="636551"/>
            <a:chOff x="7100825" y="2059484"/>
            <a:chExt cx="636551" cy="636551"/>
          </a:xfrm>
        </p:grpSpPr>
        <p:sp>
          <p:nvSpPr>
            <p:cNvPr id="72" name="Oval 25"/>
            <p:cNvSpPr>
              <a:spLocks noChangeArrowheads="1"/>
            </p:cNvSpPr>
            <p:nvPr/>
          </p:nvSpPr>
          <p:spPr bwMode="auto">
            <a:xfrm>
              <a:off x="7348686" y="2310780"/>
              <a:ext cx="142875" cy="144463"/>
            </a:xfrm>
            <a:prstGeom prst="ellipse">
              <a:avLst/>
            </a:prstGeom>
            <a:solidFill>
              <a:srgbClr val="21FF46"/>
            </a:solidFill>
            <a:ln w="9525">
              <a:noFill/>
              <a:round/>
              <a:headEnd/>
              <a:tailEnd/>
            </a:ln>
          </p:spPr>
          <p:txBody>
            <a:bodyPr wrap="none" anchor="ctr"/>
            <a:lstStyle/>
            <a:p>
              <a:endParaRPr lang="pt-BR">
                <a:latin typeface="Helvetica 55 Roman" pitchFamily="34" charset="0"/>
              </a:endParaRPr>
            </a:p>
          </p:txBody>
        </p:sp>
        <p:sp>
          <p:nvSpPr>
            <p:cNvPr id="74" name="Elipse 73"/>
            <p:cNvSpPr>
              <a:spLocks noChangeAspect="1"/>
            </p:cNvSpPr>
            <p:nvPr/>
          </p:nvSpPr>
          <p:spPr bwMode="auto">
            <a:xfrm>
              <a:off x="7100825" y="2059484"/>
              <a:ext cx="636551" cy="636551"/>
            </a:xfrm>
            <a:prstGeom prst="ellipse">
              <a:avLst/>
            </a:prstGeom>
            <a:gradFill>
              <a:gsLst>
                <a:gs pos="7000">
                  <a:srgbClr val="FFFFCC"/>
                </a:gs>
                <a:gs pos="77000">
                  <a:srgbClr val="21FF46">
                    <a:alpha val="2000"/>
                  </a:srgb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053"/>
              <a:endParaRPr lang="pt-BR" dirty="0" smtClean="0">
                <a:latin typeface="Helvetica 55 Roman" pitchFamily="34" charset="0"/>
              </a:endParaRPr>
            </a:p>
          </p:txBody>
        </p:sp>
      </p:grpSp>
      <p:sp>
        <p:nvSpPr>
          <p:cNvPr id="48" name="Elipse 47"/>
          <p:cNvSpPr>
            <a:spLocks noChangeAspect="1"/>
          </p:cNvSpPr>
          <p:nvPr/>
        </p:nvSpPr>
        <p:spPr bwMode="auto">
          <a:xfrm>
            <a:off x="3050306" y="1344588"/>
            <a:ext cx="3240361" cy="2304256"/>
          </a:xfrm>
          <a:prstGeom prst="ellipse">
            <a:avLst/>
          </a:prstGeom>
          <a:gradFill>
            <a:gsLst>
              <a:gs pos="48000">
                <a:srgbClr val="7030A0">
                  <a:alpha val="77000"/>
                </a:srgbClr>
              </a:gs>
              <a:gs pos="91000">
                <a:schemeClr val="tx1">
                  <a:alpha val="2000"/>
                </a:schemeClr>
              </a:gs>
              <a:gs pos="2000">
                <a:schemeClr val="bg1">
                  <a:alpha val="58000"/>
                </a:schemeClr>
              </a:gs>
            </a:gsLst>
            <a:lin ang="5400000" scaled="0"/>
          </a:gradFill>
          <a:ln w="12700" cap="flat" cmpd="sng" algn="ctr">
            <a:noFill/>
            <a:prstDash val="solid"/>
            <a:round/>
            <a:headEnd type="none" w="sm" len="sm"/>
            <a:tailEnd type="none" w="sm" len="sm"/>
          </a:ln>
          <a:effectLst/>
        </p:spPr>
        <p:txBody>
          <a:bodyPr vert="horz" wrap="square" lIns="91405" tIns="45703" rIns="91405" bIns="45703" numCol="1" rtlCol="0" anchor="t" anchorCtr="0" compatLnSpc="1">
            <a:prstTxWarp prst="textNoShape">
              <a:avLst/>
            </a:prstTxWarp>
          </a:bodyPr>
          <a:lstStyle/>
          <a:p>
            <a:pPr defTabSz="914053"/>
            <a:endParaRPr lang="pt-BR" dirty="0" smtClean="0">
              <a:latin typeface="Helvetica 55 Roman" pitchFamily="34" charset="0"/>
            </a:endParaRPr>
          </a:p>
        </p:txBody>
      </p:sp>
      <p:sp>
        <p:nvSpPr>
          <p:cNvPr id="37" name="Lua 36"/>
          <p:cNvSpPr/>
          <p:nvPr/>
        </p:nvSpPr>
        <p:spPr bwMode="auto">
          <a:xfrm rot="16200000">
            <a:off x="4081208" y="3370624"/>
            <a:ext cx="1125232" cy="3312000"/>
          </a:xfrm>
          <a:prstGeom prst="moon">
            <a:avLst>
              <a:gd name="adj" fmla="val 87500"/>
            </a:avLst>
          </a:prstGeom>
          <a:gradFill flip="none" rotWithShape="1">
            <a:gsLst>
              <a:gs pos="94000">
                <a:schemeClr val="tx1">
                  <a:alpha val="22000"/>
                </a:schemeClr>
              </a:gs>
              <a:gs pos="66000">
                <a:srgbClr val="7030A0">
                  <a:alpha val="47000"/>
                </a:srgbClr>
              </a:gs>
              <a:gs pos="19000">
                <a:schemeClr val="bg1">
                  <a:alpha val="35000"/>
                </a:schemeClr>
              </a:gs>
            </a:gsLst>
            <a:lin ang="21594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342"/>
            <a:endParaRPr lang="pt-BR" dirty="0" smtClean="0"/>
          </a:p>
        </p:txBody>
      </p:sp>
      <p:grpSp>
        <p:nvGrpSpPr>
          <p:cNvPr id="3" name="Grupo 46"/>
          <p:cNvGrpSpPr>
            <a:grpSpLocks noChangeAspect="1"/>
          </p:cNvGrpSpPr>
          <p:nvPr/>
        </p:nvGrpSpPr>
        <p:grpSpPr>
          <a:xfrm>
            <a:off x="4355976" y="3140969"/>
            <a:ext cx="576067" cy="576000"/>
            <a:chOff x="-985786" y="1102671"/>
            <a:chExt cx="4795558" cy="4984734"/>
          </a:xfrm>
        </p:grpSpPr>
        <p:sp>
          <p:nvSpPr>
            <p:cNvPr id="44" name="Oval 2"/>
            <p:cNvSpPr>
              <a:spLocks noChangeArrowheads="1"/>
            </p:cNvSpPr>
            <p:nvPr/>
          </p:nvSpPr>
          <p:spPr bwMode="auto">
            <a:xfrm rot="18342476">
              <a:off x="-1080374" y="1197259"/>
              <a:ext cx="4984734" cy="4795558"/>
            </a:xfrm>
            <a:prstGeom prst="ellipse">
              <a:avLst/>
            </a:prstGeom>
            <a:solidFill>
              <a:srgbClr val="0070C0"/>
            </a:solidFill>
            <a:ln w="44450">
              <a:noFill/>
              <a:round/>
              <a:headEnd/>
              <a:tailEnd/>
            </a:ln>
            <a:effectLst/>
          </p:spPr>
          <p:txBody>
            <a:bodyPr wrap="none" anchor="ctr"/>
            <a:lstStyle/>
            <a:p>
              <a:pPr>
                <a:defRPr/>
              </a:pPr>
              <a:endParaRPr lang="pt-BR">
                <a:latin typeface="Helvetica 55 Roman" pitchFamily="34" charset="0"/>
              </a:endParaRPr>
            </a:p>
          </p:txBody>
        </p:sp>
        <p:sp>
          <p:nvSpPr>
            <p:cNvPr id="45" name="Elipse 44"/>
            <p:cNvSpPr>
              <a:spLocks/>
            </p:cNvSpPr>
            <p:nvPr/>
          </p:nvSpPr>
          <p:spPr bwMode="auto">
            <a:xfrm>
              <a:off x="-258644" y="1560955"/>
              <a:ext cx="3402511" cy="2803913"/>
            </a:xfrm>
            <a:prstGeom prst="ellipse">
              <a:avLst/>
            </a:prstGeom>
            <a:gradFill>
              <a:gsLst>
                <a:gs pos="85000">
                  <a:srgbClr val="00B0F0">
                    <a:alpha val="12000"/>
                  </a:srgbClr>
                </a:gs>
                <a:gs pos="100000">
                  <a:schemeClr val="accent1">
                    <a:lumMod val="20000"/>
                    <a:lumOff val="80000"/>
                    <a:alpha val="0"/>
                  </a:schemeClr>
                </a:gs>
                <a:gs pos="3000">
                  <a:schemeClr val="bg1"/>
                </a:gs>
              </a:gsLst>
              <a:lin ang="5400000" scaled="0"/>
            </a:gradFill>
            <a:ln w="12700" cap="flat" cmpd="sng" algn="ctr">
              <a:noFill/>
              <a:prstDash val="solid"/>
              <a:round/>
              <a:headEnd type="none" w="sm" len="sm"/>
              <a:tailEnd type="none" w="sm" len="sm"/>
            </a:ln>
            <a:effectLst/>
          </p:spPr>
          <p:txBody>
            <a:bodyPr vert="horz" wrap="square" lIns="91405" tIns="45703" rIns="91405" bIns="45703" numCol="1" rtlCol="0" anchor="t" anchorCtr="0" compatLnSpc="1">
              <a:prstTxWarp prst="textNoShape">
                <a:avLst/>
              </a:prstTxWarp>
            </a:bodyPr>
            <a:lstStyle/>
            <a:p>
              <a:pPr defTabSz="914053"/>
              <a:endParaRPr lang="pt-BR" dirty="0" smtClean="0">
                <a:latin typeface="Helvetica 55 Roman" pitchFamily="34" charset="0"/>
              </a:endParaRPr>
            </a:p>
          </p:txBody>
        </p:sp>
        <p:sp>
          <p:nvSpPr>
            <p:cNvPr id="46" name="Lua 45"/>
            <p:cNvSpPr/>
            <p:nvPr/>
          </p:nvSpPr>
          <p:spPr bwMode="auto">
            <a:xfrm rot="16200000">
              <a:off x="818874" y="3590212"/>
              <a:ext cx="1223467" cy="2996875"/>
            </a:xfrm>
            <a:prstGeom prst="moon">
              <a:avLst>
                <a:gd name="adj" fmla="val 87500"/>
              </a:avLst>
            </a:prstGeom>
            <a:gradFill flip="none" rotWithShape="1">
              <a:gsLst>
                <a:gs pos="100000">
                  <a:schemeClr val="tx1">
                    <a:alpha val="0"/>
                  </a:schemeClr>
                </a:gs>
                <a:gs pos="66000">
                  <a:srgbClr val="00B0F0">
                    <a:alpha val="44000"/>
                  </a:srgbClr>
                </a:gs>
                <a:gs pos="19000">
                  <a:schemeClr val="bg1">
                    <a:alpha val="70000"/>
                  </a:schemeClr>
                </a:gs>
              </a:gsLst>
              <a:lin ang="21594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342"/>
              <a:endParaRPr lang="pt-BR" dirty="0" smtClean="0"/>
            </a:p>
          </p:txBody>
        </p:sp>
      </p:grpSp>
      <p:sp>
        <p:nvSpPr>
          <p:cNvPr id="49" name="CaixaDeTexto 48"/>
          <p:cNvSpPr txBox="1"/>
          <p:nvPr/>
        </p:nvSpPr>
        <p:spPr>
          <a:xfrm>
            <a:off x="4139952" y="3218542"/>
            <a:ext cx="2520282" cy="461665"/>
          </a:xfrm>
          <a:prstGeom prst="rect">
            <a:avLst/>
          </a:prstGeom>
          <a:noFill/>
          <a:ln>
            <a:noFill/>
          </a:ln>
        </p:spPr>
        <p:txBody>
          <a:bodyPr wrap="square" rtlCol="0">
            <a:spAutoFit/>
          </a:bodyPr>
          <a:lstStyle/>
          <a:p>
            <a:r>
              <a:rPr lang="pt-BR" sz="2400" b="0" dirty="0" smtClean="0">
                <a:solidFill>
                  <a:srgbClr val="00B0F0"/>
                </a:solidFill>
                <a:latin typeface="Century Gothic" pitchFamily="34" charset="0"/>
                <a:cs typeface="Arial" pitchFamily="34" charset="0"/>
              </a:rPr>
              <a:t>Terra</a:t>
            </a:r>
            <a:endParaRPr lang="pt-BR" sz="2400" b="0" dirty="0">
              <a:solidFill>
                <a:srgbClr val="00B0F0"/>
              </a:solidFill>
              <a:latin typeface="Century Gothic" pitchFamily="34" charset="0"/>
              <a:cs typeface="Arial" pitchFamily="34" charset="0"/>
            </a:endParaRPr>
          </a:p>
        </p:txBody>
      </p:sp>
      <p:sp>
        <p:nvSpPr>
          <p:cNvPr id="73" name="Arco 72"/>
          <p:cNvSpPr/>
          <p:nvPr/>
        </p:nvSpPr>
        <p:spPr bwMode="auto">
          <a:xfrm rot="5400000">
            <a:off x="3926837" y="1094116"/>
            <a:ext cx="1440159" cy="4669769"/>
          </a:xfrm>
          <a:prstGeom prst="arc">
            <a:avLst>
              <a:gd name="adj1" fmla="val 16205770"/>
              <a:gd name="adj2" fmla="val 5408790"/>
            </a:avLst>
          </a:prstGeom>
          <a:noFill/>
          <a:ln w="88900" cap="flat" cmpd="sng" algn="ctr">
            <a:solidFill>
              <a:srgbClr val="00B0F0"/>
            </a:solidFill>
            <a:prstDash val="solid"/>
            <a:round/>
            <a:headEnd type="none" w="sm" len="sm"/>
            <a:tailEnd type="none" w="sm" len="sm"/>
          </a:ln>
          <a:effectLst/>
        </p:spPr>
        <p:txBody>
          <a:bodyPr vert="horz" wrap="square" lIns="91405" tIns="45703" rIns="91405" bIns="45703" numCol="1" rtlCol="0" anchor="t" anchorCtr="0" compatLnSpc="1">
            <a:prstTxWarp prst="textNoShape">
              <a:avLst/>
            </a:prstTxWarp>
          </a:bodyPr>
          <a:lstStyle/>
          <a:p>
            <a:pPr defTabSz="914053"/>
            <a:endParaRPr lang="pt-BR" dirty="0" smtClean="0"/>
          </a:p>
        </p:txBody>
      </p:sp>
      <p:grpSp>
        <p:nvGrpSpPr>
          <p:cNvPr id="4" name="Grupo 42"/>
          <p:cNvGrpSpPr>
            <a:grpSpLocks noChangeAspect="1"/>
          </p:cNvGrpSpPr>
          <p:nvPr/>
        </p:nvGrpSpPr>
        <p:grpSpPr>
          <a:xfrm rot="8589899">
            <a:off x="4841326" y="3630042"/>
            <a:ext cx="144017" cy="324036"/>
            <a:chOff x="4499992" y="3313216"/>
            <a:chExt cx="288032" cy="648072"/>
          </a:xfrm>
        </p:grpSpPr>
        <p:sp>
          <p:nvSpPr>
            <p:cNvPr id="47" name="Elipse 46"/>
            <p:cNvSpPr/>
            <p:nvPr/>
          </p:nvSpPr>
          <p:spPr bwMode="auto">
            <a:xfrm>
              <a:off x="4572000" y="3313216"/>
              <a:ext cx="216024" cy="216024"/>
            </a:xfrm>
            <a:prstGeom prst="ellipse">
              <a:avLst/>
            </a:prstGeom>
            <a:noFill/>
            <a:ln w="1905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cxnSp>
          <p:nvCxnSpPr>
            <p:cNvPr id="50" name="Conector reto 49"/>
            <p:cNvCxnSpPr>
              <a:stCxn id="47" idx="4"/>
            </p:cNvCxnSpPr>
            <p:nvPr/>
          </p:nvCxnSpPr>
          <p:spPr bwMode="auto">
            <a:xfrm flipH="1">
              <a:off x="4644008" y="3529240"/>
              <a:ext cx="36004" cy="216024"/>
            </a:xfrm>
            <a:prstGeom prst="line">
              <a:avLst/>
            </a:prstGeom>
            <a:solidFill>
              <a:schemeClr val="accent1"/>
            </a:solidFill>
            <a:ln w="19050" cap="flat" cmpd="sng" algn="ctr">
              <a:solidFill>
                <a:schemeClr val="bg1"/>
              </a:solidFill>
              <a:prstDash val="solid"/>
              <a:round/>
              <a:headEnd type="none" w="sm" len="sm"/>
              <a:tailEnd type="none" w="sm" len="sm"/>
            </a:ln>
            <a:effectLst/>
          </p:spPr>
        </p:cxnSp>
        <p:cxnSp>
          <p:nvCxnSpPr>
            <p:cNvPr id="51" name="Conector reto 50"/>
            <p:cNvCxnSpPr/>
            <p:nvPr/>
          </p:nvCxnSpPr>
          <p:spPr bwMode="auto">
            <a:xfrm>
              <a:off x="4644008" y="3745264"/>
              <a:ext cx="144016" cy="216024"/>
            </a:xfrm>
            <a:prstGeom prst="line">
              <a:avLst/>
            </a:prstGeom>
            <a:solidFill>
              <a:schemeClr val="accent1"/>
            </a:solidFill>
            <a:ln w="19050" cap="flat" cmpd="sng" algn="ctr">
              <a:solidFill>
                <a:schemeClr val="bg1"/>
              </a:solidFill>
              <a:prstDash val="solid"/>
              <a:round/>
              <a:headEnd type="none" w="sm" len="sm"/>
              <a:tailEnd type="none" w="sm" len="sm"/>
            </a:ln>
            <a:effectLst/>
          </p:spPr>
        </p:cxnSp>
        <p:cxnSp>
          <p:nvCxnSpPr>
            <p:cNvPr id="52" name="Conector reto 51"/>
            <p:cNvCxnSpPr/>
            <p:nvPr/>
          </p:nvCxnSpPr>
          <p:spPr bwMode="auto">
            <a:xfrm flipH="1">
              <a:off x="4572000" y="3745264"/>
              <a:ext cx="72008" cy="216024"/>
            </a:xfrm>
            <a:prstGeom prst="line">
              <a:avLst/>
            </a:prstGeom>
            <a:solidFill>
              <a:schemeClr val="accent1"/>
            </a:solidFill>
            <a:ln w="19050" cap="flat" cmpd="sng" algn="ctr">
              <a:solidFill>
                <a:schemeClr val="bg1"/>
              </a:solidFill>
              <a:prstDash val="solid"/>
              <a:round/>
              <a:headEnd type="none" w="sm" len="sm"/>
              <a:tailEnd type="none" w="sm" len="sm"/>
            </a:ln>
            <a:effectLst/>
          </p:spPr>
        </p:cxnSp>
        <p:cxnSp>
          <p:nvCxnSpPr>
            <p:cNvPr id="53" name="Conector reto 52"/>
            <p:cNvCxnSpPr/>
            <p:nvPr/>
          </p:nvCxnSpPr>
          <p:spPr bwMode="auto">
            <a:xfrm>
              <a:off x="4644008" y="3601248"/>
              <a:ext cx="144016" cy="72008"/>
            </a:xfrm>
            <a:prstGeom prst="line">
              <a:avLst/>
            </a:prstGeom>
            <a:solidFill>
              <a:schemeClr val="accent1"/>
            </a:solidFill>
            <a:ln w="19050" cap="flat" cmpd="sng" algn="ctr">
              <a:solidFill>
                <a:schemeClr val="bg1"/>
              </a:solidFill>
              <a:prstDash val="solid"/>
              <a:round/>
              <a:headEnd type="none" w="sm" len="sm"/>
              <a:tailEnd type="none" w="sm" len="sm"/>
            </a:ln>
            <a:effectLst/>
          </p:spPr>
        </p:cxnSp>
        <p:cxnSp>
          <p:nvCxnSpPr>
            <p:cNvPr id="54" name="Conector reto 53"/>
            <p:cNvCxnSpPr/>
            <p:nvPr/>
          </p:nvCxnSpPr>
          <p:spPr bwMode="auto">
            <a:xfrm flipV="1">
              <a:off x="4499992" y="3601248"/>
              <a:ext cx="144016" cy="72008"/>
            </a:xfrm>
            <a:prstGeom prst="line">
              <a:avLst/>
            </a:prstGeom>
            <a:solidFill>
              <a:schemeClr val="accent1"/>
            </a:solidFill>
            <a:ln w="19050" cap="flat" cmpd="sng" algn="ctr">
              <a:solidFill>
                <a:schemeClr val="bg1"/>
              </a:solidFill>
              <a:prstDash val="solid"/>
              <a:round/>
              <a:headEnd type="none" w="sm" len="sm"/>
              <a:tailEnd type="none" w="sm" len="sm"/>
            </a:ln>
            <a:effectLst/>
          </p:spPr>
        </p:cxnSp>
      </p:grpSp>
      <p:grpSp>
        <p:nvGrpSpPr>
          <p:cNvPr id="5" name="Grupo 32"/>
          <p:cNvGrpSpPr/>
          <p:nvPr/>
        </p:nvGrpSpPr>
        <p:grpSpPr>
          <a:xfrm rot="8327644" flipH="1">
            <a:off x="2800868" y="1442342"/>
            <a:ext cx="3698234" cy="3989721"/>
            <a:chOff x="2555875" y="2204156"/>
            <a:chExt cx="3805696" cy="3089301"/>
          </a:xfrm>
        </p:grpSpPr>
        <p:sp>
          <p:nvSpPr>
            <p:cNvPr id="62" name="AutoShape 12"/>
            <p:cNvSpPr>
              <a:spLocks noChangeArrowheads="1"/>
            </p:cNvSpPr>
            <p:nvPr/>
          </p:nvSpPr>
          <p:spPr bwMode="auto">
            <a:xfrm>
              <a:off x="6144083" y="2925366"/>
              <a:ext cx="217488" cy="144463"/>
            </a:xfrm>
            <a:prstGeom prst="star5">
              <a:avLst/>
            </a:prstGeom>
            <a:solidFill>
              <a:schemeClr val="bg1"/>
            </a:solidFill>
            <a:ln w="9525">
              <a:noFill/>
              <a:miter lim="800000"/>
              <a:headEnd/>
              <a:tailEnd/>
            </a:ln>
            <a:effectLst/>
          </p:spPr>
          <p:txBody>
            <a:bodyPr wrap="none" anchor="ctr"/>
            <a:lstStyle/>
            <a:p>
              <a:pPr>
                <a:defRPr/>
              </a:pPr>
              <a:endParaRPr lang="pt-BR">
                <a:latin typeface="Century Gothic" pitchFamily="34" charset="0"/>
              </a:endParaRPr>
            </a:p>
          </p:txBody>
        </p:sp>
        <p:sp>
          <p:nvSpPr>
            <p:cNvPr id="56" name="AutoShape 9"/>
            <p:cNvSpPr>
              <a:spLocks noChangeArrowheads="1"/>
            </p:cNvSpPr>
            <p:nvPr/>
          </p:nvSpPr>
          <p:spPr bwMode="auto">
            <a:xfrm>
              <a:off x="3445499" y="4868887"/>
              <a:ext cx="217488" cy="144462"/>
            </a:xfrm>
            <a:prstGeom prst="star5">
              <a:avLst/>
            </a:prstGeom>
            <a:solidFill>
              <a:schemeClr val="accent6">
                <a:lumMod val="20000"/>
                <a:lumOff val="80000"/>
              </a:schemeClr>
            </a:solidFill>
            <a:ln w="9525">
              <a:noFill/>
              <a:miter lim="800000"/>
              <a:headEnd/>
              <a:tailEnd/>
            </a:ln>
            <a:effectLst/>
          </p:spPr>
          <p:txBody>
            <a:bodyPr wrap="none" anchor="ctr"/>
            <a:lstStyle/>
            <a:p>
              <a:pPr>
                <a:defRPr/>
              </a:pPr>
              <a:endParaRPr lang="pt-BR">
                <a:latin typeface="Century Gothic" pitchFamily="34" charset="0"/>
              </a:endParaRPr>
            </a:p>
          </p:txBody>
        </p:sp>
        <p:sp>
          <p:nvSpPr>
            <p:cNvPr id="57" name="AutoShape 17"/>
            <p:cNvSpPr>
              <a:spLocks noChangeArrowheads="1"/>
            </p:cNvSpPr>
            <p:nvPr/>
          </p:nvSpPr>
          <p:spPr bwMode="auto">
            <a:xfrm>
              <a:off x="5879747" y="4747872"/>
              <a:ext cx="217488" cy="144462"/>
            </a:xfrm>
            <a:prstGeom prst="star5">
              <a:avLst/>
            </a:prstGeom>
            <a:solidFill>
              <a:srgbClr val="C00000"/>
            </a:solidFill>
            <a:ln w="9525">
              <a:noFill/>
              <a:miter lim="800000"/>
              <a:headEnd/>
              <a:tailEnd/>
            </a:ln>
            <a:effectLst/>
          </p:spPr>
          <p:txBody>
            <a:bodyPr wrap="none" anchor="ctr"/>
            <a:lstStyle/>
            <a:p>
              <a:pPr>
                <a:defRPr/>
              </a:pPr>
              <a:endParaRPr lang="pt-BR">
                <a:latin typeface="Century Gothic" pitchFamily="34" charset="0"/>
              </a:endParaRPr>
            </a:p>
          </p:txBody>
        </p:sp>
        <p:sp>
          <p:nvSpPr>
            <p:cNvPr id="58" name="AutoShape 18"/>
            <p:cNvSpPr>
              <a:spLocks noChangeArrowheads="1"/>
            </p:cNvSpPr>
            <p:nvPr/>
          </p:nvSpPr>
          <p:spPr bwMode="auto">
            <a:xfrm>
              <a:off x="4483547" y="5148995"/>
              <a:ext cx="217487" cy="144462"/>
            </a:xfrm>
            <a:prstGeom prst="star5">
              <a:avLst/>
            </a:prstGeom>
            <a:solidFill>
              <a:srgbClr val="00B0F0"/>
            </a:solidFill>
            <a:ln w="9525">
              <a:noFill/>
              <a:miter lim="800000"/>
              <a:headEnd/>
              <a:tailEnd/>
            </a:ln>
            <a:effectLst/>
          </p:spPr>
          <p:txBody>
            <a:bodyPr wrap="none" anchor="ctr"/>
            <a:lstStyle/>
            <a:p>
              <a:pPr>
                <a:defRPr/>
              </a:pPr>
              <a:endParaRPr lang="pt-BR">
                <a:latin typeface="Century Gothic" pitchFamily="34" charset="0"/>
              </a:endParaRPr>
            </a:p>
          </p:txBody>
        </p:sp>
        <p:sp>
          <p:nvSpPr>
            <p:cNvPr id="59" name="AutoShape 19"/>
            <p:cNvSpPr>
              <a:spLocks noChangeArrowheads="1"/>
            </p:cNvSpPr>
            <p:nvPr/>
          </p:nvSpPr>
          <p:spPr bwMode="auto">
            <a:xfrm>
              <a:off x="2771775" y="4724400"/>
              <a:ext cx="217488" cy="144463"/>
            </a:xfrm>
            <a:prstGeom prst="star5">
              <a:avLst/>
            </a:prstGeom>
            <a:solidFill>
              <a:schemeClr val="accent3">
                <a:lumMod val="85000"/>
              </a:schemeClr>
            </a:solidFill>
            <a:ln w="9525">
              <a:noFill/>
              <a:miter lim="800000"/>
              <a:headEnd/>
              <a:tailEnd/>
            </a:ln>
            <a:effectLst/>
          </p:spPr>
          <p:txBody>
            <a:bodyPr wrap="none" anchor="ctr"/>
            <a:lstStyle/>
            <a:p>
              <a:pPr>
                <a:defRPr/>
              </a:pPr>
              <a:endParaRPr lang="pt-BR">
                <a:latin typeface="Century Gothic" pitchFamily="34" charset="0"/>
              </a:endParaRPr>
            </a:p>
          </p:txBody>
        </p:sp>
        <p:sp>
          <p:nvSpPr>
            <p:cNvPr id="60" name="AutoShape 8"/>
            <p:cNvSpPr>
              <a:spLocks noChangeArrowheads="1"/>
            </p:cNvSpPr>
            <p:nvPr/>
          </p:nvSpPr>
          <p:spPr bwMode="auto">
            <a:xfrm>
              <a:off x="2555875" y="2852738"/>
              <a:ext cx="217488" cy="144462"/>
            </a:xfrm>
            <a:prstGeom prst="star5">
              <a:avLst/>
            </a:prstGeom>
            <a:solidFill>
              <a:schemeClr val="accent6">
                <a:lumMod val="20000"/>
                <a:lumOff val="80000"/>
              </a:schemeClr>
            </a:solidFill>
            <a:ln w="9525">
              <a:noFill/>
              <a:miter lim="800000"/>
              <a:headEnd/>
              <a:tailEnd/>
            </a:ln>
            <a:effectLst/>
          </p:spPr>
          <p:txBody>
            <a:bodyPr wrap="none" anchor="ctr"/>
            <a:lstStyle/>
            <a:p>
              <a:pPr>
                <a:defRPr/>
              </a:pPr>
              <a:endParaRPr lang="pt-BR">
                <a:latin typeface="Century Gothic" pitchFamily="34" charset="0"/>
              </a:endParaRPr>
            </a:p>
          </p:txBody>
        </p:sp>
        <p:sp>
          <p:nvSpPr>
            <p:cNvPr id="61" name="AutoShape 10"/>
            <p:cNvSpPr>
              <a:spLocks noChangeArrowheads="1"/>
            </p:cNvSpPr>
            <p:nvPr/>
          </p:nvSpPr>
          <p:spPr bwMode="auto">
            <a:xfrm>
              <a:off x="5669626" y="2781300"/>
              <a:ext cx="217488" cy="144463"/>
            </a:xfrm>
            <a:prstGeom prst="star5">
              <a:avLst/>
            </a:prstGeom>
            <a:solidFill>
              <a:srgbClr val="FFC000"/>
            </a:solidFill>
            <a:ln w="9525">
              <a:noFill/>
              <a:miter lim="800000"/>
              <a:headEnd/>
              <a:tailEnd/>
            </a:ln>
            <a:effectLst/>
          </p:spPr>
          <p:txBody>
            <a:bodyPr wrap="none" anchor="ctr"/>
            <a:lstStyle/>
            <a:p>
              <a:pPr>
                <a:defRPr/>
              </a:pPr>
              <a:endParaRPr lang="pt-BR">
                <a:latin typeface="Century Gothic" pitchFamily="34" charset="0"/>
              </a:endParaRPr>
            </a:p>
          </p:txBody>
        </p:sp>
        <p:sp>
          <p:nvSpPr>
            <p:cNvPr id="63" name="AutoShape 14"/>
            <p:cNvSpPr>
              <a:spLocks noChangeArrowheads="1"/>
            </p:cNvSpPr>
            <p:nvPr/>
          </p:nvSpPr>
          <p:spPr bwMode="auto">
            <a:xfrm>
              <a:off x="4427538" y="2205038"/>
              <a:ext cx="217487" cy="144462"/>
            </a:xfrm>
            <a:prstGeom prst="star5">
              <a:avLst/>
            </a:prstGeom>
            <a:solidFill>
              <a:srgbClr val="FFFF00"/>
            </a:solidFill>
            <a:ln w="9525">
              <a:noFill/>
              <a:miter lim="800000"/>
              <a:headEnd/>
              <a:tailEnd/>
            </a:ln>
            <a:effectLst/>
          </p:spPr>
          <p:txBody>
            <a:bodyPr wrap="none" anchor="ctr"/>
            <a:lstStyle/>
            <a:p>
              <a:pPr>
                <a:defRPr/>
              </a:pPr>
              <a:endParaRPr lang="pt-BR">
                <a:latin typeface="Century Gothic" pitchFamily="34" charset="0"/>
              </a:endParaRPr>
            </a:p>
          </p:txBody>
        </p:sp>
        <p:sp>
          <p:nvSpPr>
            <p:cNvPr id="64" name="AutoShape 15"/>
            <p:cNvSpPr>
              <a:spLocks noChangeArrowheads="1"/>
            </p:cNvSpPr>
            <p:nvPr/>
          </p:nvSpPr>
          <p:spPr bwMode="auto">
            <a:xfrm>
              <a:off x="3904585" y="2204156"/>
              <a:ext cx="217487" cy="144463"/>
            </a:xfrm>
            <a:prstGeom prst="star5">
              <a:avLst/>
            </a:prstGeom>
            <a:solidFill>
              <a:srgbClr val="FFFFCC"/>
            </a:solidFill>
            <a:ln w="9525">
              <a:noFill/>
              <a:miter lim="800000"/>
              <a:headEnd/>
              <a:tailEnd/>
            </a:ln>
            <a:effectLst/>
          </p:spPr>
          <p:txBody>
            <a:bodyPr wrap="none" anchor="ctr"/>
            <a:lstStyle/>
            <a:p>
              <a:pPr>
                <a:defRPr/>
              </a:pPr>
              <a:endParaRPr lang="pt-BR">
                <a:latin typeface="Century Gothic" pitchFamily="34" charset="0"/>
              </a:endParaRPr>
            </a:p>
          </p:txBody>
        </p:sp>
      </p:grpSp>
      <p:sp>
        <p:nvSpPr>
          <p:cNvPr id="65" name="Arco 64"/>
          <p:cNvSpPr>
            <a:spLocks noChangeAspect="1"/>
          </p:cNvSpPr>
          <p:nvPr/>
        </p:nvSpPr>
        <p:spPr bwMode="auto">
          <a:xfrm rot="5400000">
            <a:off x="4558387" y="3147955"/>
            <a:ext cx="169362" cy="549165"/>
          </a:xfrm>
          <a:prstGeom prst="arc">
            <a:avLst>
              <a:gd name="adj1" fmla="val 16266446"/>
              <a:gd name="adj2" fmla="val 5408790"/>
            </a:avLst>
          </a:prstGeom>
          <a:noFill/>
          <a:ln w="38100" cap="flat" cmpd="sng" algn="ctr">
            <a:solidFill>
              <a:srgbClr val="37CBFF"/>
            </a:solidFill>
            <a:prstDash val="solid"/>
            <a:round/>
            <a:headEnd type="none" w="sm" len="sm"/>
            <a:tailEnd type="none" w="sm" len="sm"/>
          </a:ln>
          <a:effectLst/>
        </p:spPr>
        <p:txBody>
          <a:bodyPr vert="horz" wrap="square" lIns="91405" tIns="45703" rIns="91405" bIns="45703" numCol="1" rtlCol="0" anchor="t" anchorCtr="0" compatLnSpc="1">
            <a:prstTxWarp prst="textNoShape">
              <a:avLst/>
            </a:prstTxWarp>
          </a:bodyPr>
          <a:lstStyle/>
          <a:p>
            <a:pPr defTabSz="914053"/>
            <a:endParaRPr lang="pt-BR" dirty="0" smtClean="0"/>
          </a:p>
        </p:txBody>
      </p:sp>
      <p:sp>
        <p:nvSpPr>
          <p:cNvPr id="66" name="Arco 65"/>
          <p:cNvSpPr>
            <a:spLocks noChangeAspect="1"/>
          </p:cNvSpPr>
          <p:nvPr/>
        </p:nvSpPr>
        <p:spPr bwMode="auto">
          <a:xfrm rot="5400000">
            <a:off x="4554768" y="3161394"/>
            <a:ext cx="174444" cy="565640"/>
          </a:xfrm>
          <a:prstGeom prst="arc">
            <a:avLst>
              <a:gd name="adj1" fmla="val 5539178"/>
              <a:gd name="adj2" fmla="val 16097651"/>
            </a:avLst>
          </a:prstGeom>
          <a:noFill/>
          <a:ln w="25400" cap="flat" cmpd="sng" algn="ctr">
            <a:solidFill>
              <a:srgbClr val="37CBFF">
                <a:alpha val="35000"/>
              </a:srgbClr>
            </a:solidFill>
            <a:prstDash val="solid"/>
            <a:round/>
            <a:headEnd type="none" w="sm" len="sm"/>
            <a:tailEnd type="none" w="sm" len="sm"/>
          </a:ln>
          <a:effectLst/>
        </p:spPr>
        <p:txBody>
          <a:bodyPr vert="horz" wrap="square" lIns="91405" tIns="45703" rIns="91405" bIns="45703" numCol="1" rtlCol="0" anchor="t" anchorCtr="0" compatLnSpc="1">
            <a:prstTxWarp prst="textNoShape">
              <a:avLst/>
            </a:prstTxWarp>
          </a:bodyPr>
          <a:lstStyle/>
          <a:p>
            <a:pPr defTabSz="914053"/>
            <a:endParaRPr lang="pt-BR" dirty="0" smtClean="0"/>
          </a:p>
        </p:txBody>
      </p:sp>
      <p:sp>
        <p:nvSpPr>
          <p:cNvPr id="43" name="Arco 42"/>
          <p:cNvSpPr/>
          <p:nvPr/>
        </p:nvSpPr>
        <p:spPr bwMode="auto">
          <a:xfrm rot="6957849">
            <a:off x="3497161" y="1239976"/>
            <a:ext cx="2232645" cy="4669769"/>
          </a:xfrm>
          <a:prstGeom prst="arc">
            <a:avLst>
              <a:gd name="adj1" fmla="val 16092204"/>
              <a:gd name="adj2" fmla="val 5376935"/>
            </a:avLst>
          </a:prstGeom>
          <a:noFill/>
          <a:ln w="88900" cap="flat" cmpd="sng" algn="ctr">
            <a:solidFill>
              <a:schemeClr val="bg1"/>
            </a:solidFill>
            <a:prstDash val="solid"/>
            <a:round/>
            <a:headEnd type="none" w="sm" len="sm"/>
            <a:tailEnd type="none" w="sm" len="sm"/>
          </a:ln>
          <a:effectLst/>
        </p:spPr>
        <p:txBody>
          <a:bodyPr vert="horz" wrap="square" lIns="91405" tIns="45703" rIns="91405" bIns="45703" numCol="1" rtlCol="0" anchor="t" anchorCtr="0" compatLnSpc="1">
            <a:prstTxWarp prst="textNoShape">
              <a:avLst/>
            </a:prstTxWarp>
          </a:bodyPr>
          <a:lstStyle/>
          <a:p>
            <a:pPr defTabSz="914053"/>
            <a:endParaRPr lang="pt-BR" dirty="0" smtClean="0"/>
          </a:p>
        </p:txBody>
      </p:sp>
      <p:grpSp>
        <p:nvGrpSpPr>
          <p:cNvPr id="6" name="Grupo 101"/>
          <p:cNvGrpSpPr/>
          <p:nvPr/>
        </p:nvGrpSpPr>
        <p:grpSpPr>
          <a:xfrm rot="18342476">
            <a:off x="2801668" y="3580266"/>
            <a:ext cx="837238" cy="855158"/>
            <a:chOff x="7100825" y="2059484"/>
            <a:chExt cx="636551" cy="636551"/>
          </a:xfrm>
        </p:grpSpPr>
        <p:sp>
          <p:nvSpPr>
            <p:cNvPr id="69" name="Oval 25"/>
            <p:cNvSpPr>
              <a:spLocks noChangeArrowheads="1"/>
            </p:cNvSpPr>
            <p:nvPr/>
          </p:nvSpPr>
          <p:spPr bwMode="auto">
            <a:xfrm>
              <a:off x="7348686" y="2310780"/>
              <a:ext cx="142875" cy="144463"/>
            </a:xfrm>
            <a:prstGeom prst="ellipse">
              <a:avLst/>
            </a:prstGeom>
            <a:solidFill>
              <a:srgbClr val="21FF46"/>
            </a:solidFill>
            <a:ln w="9525">
              <a:noFill/>
              <a:round/>
              <a:headEnd/>
              <a:tailEnd/>
            </a:ln>
          </p:spPr>
          <p:txBody>
            <a:bodyPr wrap="none" anchor="ctr"/>
            <a:lstStyle/>
            <a:p>
              <a:endParaRPr lang="pt-BR">
                <a:latin typeface="Helvetica 55 Roman" pitchFamily="34" charset="0"/>
              </a:endParaRPr>
            </a:p>
          </p:txBody>
        </p:sp>
        <p:sp>
          <p:nvSpPr>
            <p:cNvPr id="70" name="Elipse 69"/>
            <p:cNvSpPr>
              <a:spLocks noChangeAspect="1"/>
            </p:cNvSpPr>
            <p:nvPr/>
          </p:nvSpPr>
          <p:spPr bwMode="auto">
            <a:xfrm>
              <a:off x="7100825" y="2059484"/>
              <a:ext cx="636551" cy="636551"/>
            </a:xfrm>
            <a:prstGeom prst="ellipse">
              <a:avLst/>
            </a:prstGeom>
            <a:gradFill>
              <a:gsLst>
                <a:gs pos="7000">
                  <a:srgbClr val="FFFFCC"/>
                </a:gs>
                <a:gs pos="77000">
                  <a:srgbClr val="21FF46">
                    <a:alpha val="2000"/>
                  </a:srgb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053"/>
              <a:endParaRPr lang="pt-BR" dirty="0" smtClean="0">
                <a:latin typeface="Helvetica 55 Roman" pitchFamily="34" charset="0"/>
              </a:endParaRPr>
            </a:p>
          </p:txBody>
        </p:sp>
      </p:grpSp>
      <p:sp>
        <p:nvSpPr>
          <p:cNvPr id="82" name="CaixaDeTexto 81"/>
          <p:cNvSpPr txBox="1"/>
          <p:nvPr/>
        </p:nvSpPr>
        <p:spPr>
          <a:xfrm>
            <a:off x="611560" y="2348880"/>
            <a:ext cx="2016224" cy="523220"/>
          </a:xfrm>
          <a:prstGeom prst="rect">
            <a:avLst/>
          </a:prstGeom>
          <a:noFill/>
        </p:spPr>
        <p:txBody>
          <a:bodyPr wrap="square" rtlCol="0">
            <a:spAutoFit/>
          </a:bodyPr>
          <a:lstStyle/>
          <a:p>
            <a:r>
              <a:rPr lang="pt-BR" sz="2800" b="0" dirty="0" smtClean="0">
                <a:solidFill>
                  <a:schemeClr val="bg1"/>
                </a:solidFill>
                <a:latin typeface="Century Gothic" pitchFamily="34" charset="0"/>
                <a:cs typeface="Arial" pitchFamily="34" charset="0"/>
              </a:rPr>
              <a:t>Eclíptica</a:t>
            </a:r>
            <a:endParaRPr lang="pt-BR" sz="2800" b="0" dirty="0">
              <a:solidFill>
                <a:schemeClr val="bg1"/>
              </a:solidFill>
              <a:latin typeface="Century Gothic" pitchFamily="34" charset="0"/>
              <a:cs typeface="Arial" pitchFamily="34" charset="0"/>
            </a:endParaRPr>
          </a:p>
        </p:txBody>
      </p:sp>
      <p:grpSp>
        <p:nvGrpSpPr>
          <p:cNvPr id="7" name="Grupo 101"/>
          <p:cNvGrpSpPr/>
          <p:nvPr/>
        </p:nvGrpSpPr>
        <p:grpSpPr>
          <a:xfrm rot="18342476">
            <a:off x="4327967" y="792376"/>
            <a:ext cx="636551" cy="636551"/>
            <a:chOff x="7100825" y="2059484"/>
            <a:chExt cx="636551" cy="636551"/>
          </a:xfrm>
        </p:grpSpPr>
        <p:sp>
          <p:nvSpPr>
            <p:cNvPr id="85" name="Oval 25"/>
            <p:cNvSpPr>
              <a:spLocks noChangeArrowheads="1"/>
            </p:cNvSpPr>
            <p:nvPr/>
          </p:nvSpPr>
          <p:spPr bwMode="auto">
            <a:xfrm>
              <a:off x="7348686" y="2310780"/>
              <a:ext cx="142875" cy="144463"/>
            </a:xfrm>
            <a:prstGeom prst="ellipse">
              <a:avLst/>
            </a:prstGeom>
            <a:solidFill>
              <a:srgbClr val="21FF46"/>
            </a:solidFill>
            <a:ln w="9525">
              <a:noFill/>
              <a:round/>
              <a:headEnd/>
              <a:tailEnd/>
            </a:ln>
          </p:spPr>
          <p:txBody>
            <a:bodyPr wrap="none" anchor="ctr"/>
            <a:lstStyle/>
            <a:p>
              <a:endParaRPr lang="pt-BR">
                <a:latin typeface="Helvetica 55 Roman" pitchFamily="34" charset="0"/>
              </a:endParaRPr>
            </a:p>
          </p:txBody>
        </p:sp>
        <p:sp>
          <p:nvSpPr>
            <p:cNvPr id="87" name="Elipse 86"/>
            <p:cNvSpPr>
              <a:spLocks noChangeAspect="1"/>
            </p:cNvSpPr>
            <p:nvPr/>
          </p:nvSpPr>
          <p:spPr bwMode="auto">
            <a:xfrm>
              <a:off x="7100825" y="2059484"/>
              <a:ext cx="636551" cy="636551"/>
            </a:xfrm>
            <a:prstGeom prst="ellipse">
              <a:avLst/>
            </a:prstGeom>
            <a:gradFill>
              <a:gsLst>
                <a:gs pos="7000">
                  <a:srgbClr val="FFFF00"/>
                </a:gs>
                <a:gs pos="77000">
                  <a:srgbClr val="21FF46">
                    <a:alpha val="2000"/>
                  </a:srgb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053"/>
              <a:endParaRPr lang="pt-BR" dirty="0" smtClean="0">
                <a:latin typeface="Helvetica 55 Roman" pitchFamily="34" charset="0"/>
              </a:endParaRPr>
            </a:p>
          </p:txBody>
        </p:sp>
      </p:grpSp>
      <p:grpSp>
        <p:nvGrpSpPr>
          <p:cNvPr id="8" name="Grupo 101"/>
          <p:cNvGrpSpPr/>
          <p:nvPr/>
        </p:nvGrpSpPr>
        <p:grpSpPr>
          <a:xfrm rot="7542476">
            <a:off x="4330163" y="5492517"/>
            <a:ext cx="636551" cy="636551"/>
            <a:chOff x="7100825" y="2059484"/>
            <a:chExt cx="636551" cy="636551"/>
          </a:xfrm>
        </p:grpSpPr>
        <p:sp>
          <p:nvSpPr>
            <p:cNvPr id="89" name="Oval 25"/>
            <p:cNvSpPr>
              <a:spLocks noChangeArrowheads="1"/>
            </p:cNvSpPr>
            <p:nvPr/>
          </p:nvSpPr>
          <p:spPr bwMode="auto">
            <a:xfrm>
              <a:off x="7348686" y="2310780"/>
              <a:ext cx="142875" cy="144463"/>
            </a:xfrm>
            <a:prstGeom prst="ellipse">
              <a:avLst/>
            </a:prstGeom>
            <a:solidFill>
              <a:srgbClr val="21FF46"/>
            </a:solidFill>
            <a:ln w="9525">
              <a:noFill/>
              <a:round/>
              <a:headEnd/>
              <a:tailEnd/>
            </a:ln>
          </p:spPr>
          <p:txBody>
            <a:bodyPr wrap="none" anchor="ctr"/>
            <a:lstStyle/>
            <a:p>
              <a:endParaRPr lang="pt-BR">
                <a:latin typeface="Helvetica 55 Roman" pitchFamily="34" charset="0"/>
              </a:endParaRPr>
            </a:p>
          </p:txBody>
        </p:sp>
        <p:sp>
          <p:nvSpPr>
            <p:cNvPr id="90" name="Elipse 89"/>
            <p:cNvSpPr>
              <a:spLocks noChangeAspect="1"/>
            </p:cNvSpPr>
            <p:nvPr/>
          </p:nvSpPr>
          <p:spPr bwMode="auto">
            <a:xfrm>
              <a:off x="7100825" y="2059484"/>
              <a:ext cx="636551" cy="636551"/>
            </a:xfrm>
            <a:prstGeom prst="ellipse">
              <a:avLst/>
            </a:prstGeom>
            <a:gradFill>
              <a:gsLst>
                <a:gs pos="7000">
                  <a:srgbClr val="FFFF00"/>
                </a:gs>
                <a:gs pos="77000">
                  <a:srgbClr val="21FF46">
                    <a:alpha val="2000"/>
                  </a:srgb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053"/>
              <a:endParaRPr lang="pt-BR" dirty="0" smtClean="0">
                <a:latin typeface="Helvetica 55 Roman" pitchFamily="34" charset="0"/>
              </a:endParaRPr>
            </a:p>
          </p:txBody>
        </p:sp>
      </p:grpSp>
      <p:cxnSp>
        <p:nvCxnSpPr>
          <p:cNvPr id="91" name="Conector de seta reta 90"/>
          <p:cNvCxnSpPr/>
          <p:nvPr/>
        </p:nvCxnSpPr>
        <p:spPr bwMode="auto">
          <a:xfrm>
            <a:off x="4572000" y="4778309"/>
            <a:ext cx="432048" cy="144016"/>
          </a:xfrm>
          <a:prstGeom prst="straightConnector1">
            <a:avLst/>
          </a:prstGeom>
          <a:solidFill>
            <a:schemeClr val="accent1"/>
          </a:solidFill>
          <a:ln w="38100" cap="flat" cmpd="sng" algn="ctr">
            <a:solidFill>
              <a:srgbClr val="00FF00"/>
            </a:solidFill>
            <a:prstDash val="solid"/>
            <a:round/>
            <a:headEnd type="none" w="sm" len="sm"/>
            <a:tailEnd type="triangle" w="lg" len="lg"/>
          </a:ln>
          <a:effectLst/>
        </p:spPr>
      </p:cxnSp>
      <p:grpSp>
        <p:nvGrpSpPr>
          <p:cNvPr id="9" name="Grupo 91"/>
          <p:cNvGrpSpPr/>
          <p:nvPr/>
        </p:nvGrpSpPr>
        <p:grpSpPr>
          <a:xfrm>
            <a:off x="3923928" y="4221088"/>
            <a:ext cx="864096" cy="899960"/>
            <a:chOff x="7618448" y="2832375"/>
            <a:chExt cx="864096" cy="899960"/>
          </a:xfrm>
        </p:grpSpPr>
        <p:grpSp>
          <p:nvGrpSpPr>
            <p:cNvPr id="10" name="Group 2"/>
            <p:cNvGrpSpPr>
              <a:grpSpLocks/>
            </p:cNvGrpSpPr>
            <p:nvPr/>
          </p:nvGrpSpPr>
          <p:grpSpPr bwMode="auto">
            <a:xfrm>
              <a:off x="7781428" y="3005336"/>
              <a:ext cx="534988" cy="546100"/>
              <a:chOff x="5090" y="4425"/>
              <a:chExt cx="843" cy="860"/>
            </a:xfrm>
          </p:grpSpPr>
          <p:sp>
            <p:nvSpPr>
              <p:cNvPr id="95" name="AutoShape 3"/>
              <p:cNvSpPr>
                <a:spLocks noChangeArrowheads="1"/>
              </p:cNvSpPr>
              <p:nvPr/>
            </p:nvSpPr>
            <p:spPr bwMode="auto">
              <a:xfrm>
                <a:off x="5090" y="4425"/>
                <a:ext cx="843" cy="860"/>
              </a:xfrm>
              <a:prstGeom prst="star16">
                <a:avLst>
                  <a:gd name="adj" fmla="val 37500"/>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96" name="Oval 4"/>
              <p:cNvSpPr>
                <a:spLocks noChangeArrowheads="1"/>
              </p:cNvSpPr>
              <p:nvPr/>
            </p:nvSpPr>
            <p:spPr bwMode="auto">
              <a:xfrm>
                <a:off x="5265" y="4612"/>
                <a:ext cx="495" cy="488"/>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97" name="Arc 5"/>
              <p:cNvSpPr>
                <a:spLocks/>
              </p:cNvSpPr>
              <p:nvPr/>
            </p:nvSpPr>
            <p:spPr bwMode="auto">
              <a:xfrm rot="245137" flipV="1">
                <a:off x="5411" y="4855"/>
                <a:ext cx="200" cy="143"/>
              </a:xfrm>
              <a:custGeom>
                <a:avLst/>
                <a:gdLst>
                  <a:gd name="G0" fmla="+- 0 0 0"/>
                  <a:gd name="G1" fmla="+- 21600 0 0"/>
                  <a:gd name="G2" fmla="+- 21600 0 0"/>
                  <a:gd name="T0" fmla="*/ 0 w 15760"/>
                  <a:gd name="T1" fmla="*/ 0 h 21600"/>
                  <a:gd name="T2" fmla="*/ 15760 w 15760"/>
                  <a:gd name="T3" fmla="*/ 6829 h 21600"/>
                  <a:gd name="T4" fmla="*/ 0 w 15760"/>
                  <a:gd name="T5" fmla="*/ 21600 h 21600"/>
                </a:gdLst>
                <a:ahLst/>
                <a:cxnLst>
                  <a:cxn ang="0">
                    <a:pos x="T0" y="T1"/>
                  </a:cxn>
                  <a:cxn ang="0">
                    <a:pos x="T2" y="T3"/>
                  </a:cxn>
                  <a:cxn ang="0">
                    <a:pos x="T4" y="T5"/>
                  </a:cxn>
                </a:cxnLst>
                <a:rect l="0" t="0" r="r" b="b"/>
                <a:pathLst>
                  <a:path w="15760" h="21600" fill="none" extrusionOk="0">
                    <a:moveTo>
                      <a:pt x="-1" y="0"/>
                    </a:moveTo>
                    <a:cubicBezTo>
                      <a:pt x="5971" y="0"/>
                      <a:pt x="11676" y="2472"/>
                      <a:pt x="15759" y="6829"/>
                    </a:cubicBezTo>
                  </a:path>
                  <a:path w="15760" h="21600" stroke="0" extrusionOk="0">
                    <a:moveTo>
                      <a:pt x="-1" y="0"/>
                    </a:moveTo>
                    <a:cubicBezTo>
                      <a:pt x="5971" y="0"/>
                      <a:pt x="11676" y="2472"/>
                      <a:pt x="15759" y="6829"/>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98" name="Oval 6"/>
              <p:cNvSpPr>
                <a:spLocks noChangeArrowheads="1"/>
              </p:cNvSpPr>
              <p:nvPr/>
            </p:nvSpPr>
            <p:spPr bwMode="auto">
              <a:xfrm>
                <a:off x="5306" y="4797"/>
                <a:ext cx="184" cy="89"/>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99" name="Oval 7"/>
              <p:cNvSpPr>
                <a:spLocks noChangeArrowheads="1"/>
              </p:cNvSpPr>
              <p:nvPr/>
            </p:nvSpPr>
            <p:spPr bwMode="auto">
              <a:xfrm>
                <a:off x="5536" y="4797"/>
                <a:ext cx="184" cy="89"/>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cxnSp>
            <p:nvCxnSpPr>
              <p:cNvPr id="100" name="AutoShape 8"/>
              <p:cNvCxnSpPr>
                <a:cxnSpLocks noChangeShapeType="1"/>
              </p:cNvCxnSpPr>
              <p:nvPr/>
            </p:nvCxnSpPr>
            <p:spPr bwMode="auto">
              <a:xfrm>
                <a:off x="5265" y="4812"/>
                <a:ext cx="495" cy="0"/>
              </a:xfrm>
              <a:prstGeom prst="straightConnector1">
                <a:avLst/>
              </a:prstGeom>
              <a:noFill/>
              <a:ln w="9525">
                <a:solidFill>
                  <a:srgbClr val="000000"/>
                </a:solidFill>
                <a:round/>
                <a:headEnd/>
                <a:tailEnd/>
              </a:ln>
            </p:spPr>
          </p:cxnSp>
        </p:grpSp>
        <p:sp>
          <p:nvSpPr>
            <p:cNvPr id="94" name="Elipse 93"/>
            <p:cNvSpPr/>
            <p:nvPr/>
          </p:nvSpPr>
          <p:spPr bwMode="auto">
            <a:xfrm>
              <a:off x="7618448" y="2832375"/>
              <a:ext cx="864096" cy="899960"/>
            </a:xfrm>
            <a:prstGeom prst="ellipse">
              <a:avLst/>
            </a:prstGeom>
            <a:gradFill>
              <a:gsLst>
                <a:gs pos="7000">
                  <a:schemeClr val="bg1">
                    <a:alpha val="0"/>
                  </a:schemeClr>
                </a:gs>
                <a:gs pos="42000">
                  <a:srgbClr val="FFFFCC">
                    <a:alpha val="85000"/>
                  </a:srgbClr>
                </a:gs>
                <a:gs pos="100000">
                  <a:schemeClr val="tx1">
                    <a:alpha val="2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102" name="CaixaDeTexto 101"/>
          <p:cNvSpPr txBox="1"/>
          <p:nvPr/>
        </p:nvSpPr>
        <p:spPr>
          <a:xfrm>
            <a:off x="2555776" y="4027711"/>
            <a:ext cx="864096" cy="769441"/>
          </a:xfrm>
          <a:prstGeom prst="rect">
            <a:avLst/>
          </a:prstGeom>
          <a:noFill/>
        </p:spPr>
        <p:txBody>
          <a:bodyPr wrap="square" rtlCol="0">
            <a:spAutoFit/>
          </a:bodyPr>
          <a:lstStyle/>
          <a:p>
            <a:r>
              <a:rPr lang="pt-BR" sz="4400" b="0" dirty="0" smtClean="0">
                <a:solidFill>
                  <a:schemeClr val="bg1"/>
                </a:solidFill>
                <a:latin typeface="Century Gothic" pitchFamily="34" charset="0"/>
                <a:cs typeface="Arial" pitchFamily="34" charset="0"/>
                <a:sym typeface="Wingdings"/>
              </a:rPr>
              <a:t></a:t>
            </a:r>
            <a:endParaRPr lang="pt-BR" sz="4400" b="0" dirty="0">
              <a:solidFill>
                <a:schemeClr val="bg1"/>
              </a:solidFill>
              <a:latin typeface="Century Gothic" pitchFamily="34" charset="0"/>
              <a:cs typeface="Arial" pitchFamily="34" charset="0"/>
            </a:endParaRPr>
          </a:p>
        </p:txBody>
      </p:sp>
      <p:sp>
        <p:nvSpPr>
          <p:cNvPr id="103" name="CaixaDeTexto 102"/>
          <p:cNvSpPr txBox="1"/>
          <p:nvPr/>
        </p:nvSpPr>
        <p:spPr>
          <a:xfrm>
            <a:off x="5364088" y="2132856"/>
            <a:ext cx="720080" cy="523220"/>
          </a:xfrm>
          <a:prstGeom prst="rect">
            <a:avLst/>
          </a:prstGeom>
          <a:noFill/>
        </p:spPr>
        <p:txBody>
          <a:bodyPr wrap="square" rtlCol="0">
            <a:spAutoFit/>
          </a:bodyPr>
          <a:lstStyle/>
          <a:p>
            <a:r>
              <a:rPr lang="pt-BR" sz="2800" dirty="0" smtClean="0">
                <a:solidFill>
                  <a:schemeClr val="bg1"/>
                </a:solidFill>
                <a:latin typeface="Century Gothic" pitchFamily="34" charset="0"/>
                <a:cs typeface="Arial" pitchFamily="34" charset="0"/>
                <a:sym typeface="Wingdings"/>
              </a:rPr>
              <a:t></a:t>
            </a:r>
            <a:endParaRPr lang="pt-BR" sz="2800" dirty="0">
              <a:solidFill>
                <a:schemeClr val="bg1"/>
              </a:solidFill>
              <a:latin typeface="Century Gothic" pitchFamily="34" charset="0"/>
              <a:cs typeface="Arial" pitchFamily="34" charset="0"/>
            </a:endParaRPr>
          </a:p>
        </p:txBody>
      </p:sp>
      <p:sp>
        <p:nvSpPr>
          <p:cNvPr id="84" name="Text Box 29"/>
          <p:cNvSpPr txBox="1">
            <a:spLocks noChangeArrowheads="1"/>
          </p:cNvSpPr>
          <p:nvPr/>
        </p:nvSpPr>
        <p:spPr bwMode="auto">
          <a:xfrm>
            <a:off x="3059832" y="260648"/>
            <a:ext cx="3456384" cy="523220"/>
          </a:xfrm>
          <a:prstGeom prst="rect">
            <a:avLst/>
          </a:prstGeom>
          <a:noFill/>
          <a:ln w="9525">
            <a:noFill/>
            <a:miter lim="800000"/>
            <a:headEnd/>
            <a:tailEnd/>
          </a:ln>
        </p:spPr>
        <p:txBody>
          <a:bodyPr wrap="square">
            <a:spAutoFit/>
          </a:bodyPr>
          <a:lstStyle/>
          <a:p>
            <a:pPr eaLnBrk="1" hangingPunct="1">
              <a:spcBef>
                <a:spcPct val="50000"/>
              </a:spcBef>
            </a:pPr>
            <a:r>
              <a:rPr lang="pt-BR" sz="2800" b="0" dirty="0" smtClean="0">
                <a:solidFill>
                  <a:srgbClr val="FFFF00"/>
                </a:solidFill>
                <a:latin typeface="Century Gothic" pitchFamily="34" charset="0"/>
              </a:rPr>
              <a:t>Polo Celeste Norte</a:t>
            </a:r>
            <a:endParaRPr lang="pt-BR" sz="2800" b="0" dirty="0">
              <a:solidFill>
                <a:srgbClr val="FFFF00"/>
              </a:solidFill>
              <a:latin typeface="Century Gothic" pitchFamily="34" charset="0"/>
            </a:endParaRPr>
          </a:p>
        </p:txBody>
      </p:sp>
      <p:sp>
        <p:nvSpPr>
          <p:cNvPr id="88" name="Text Box 30"/>
          <p:cNvSpPr txBox="1">
            <a:spLocks noChangeArrowheads="1"/>
          </p:cNvSpPr>
          <p:nvPr/>
        </p:nvSpPr>
        <p:spPr bwMode="auto">
          <a:xfrm>
            <a:off x="2706266" y="6002124"/>
            <a:ext cx="3953966" cy="523220"/>
          </a:xfrm>
          <a:prstGeom prst="rect">
            <a:avLst/>
          </a:prstGeom>
          <a:noFill/>
          <a:ln w="9525">
            <a:noFill/>
            <a:miter lim="800000"/>
            <a:headEnd/>
            <a:tailEnd/>
          </a:ln>
        </p:spPr>
        <p:txBody>
          <a:bodyPr wrap="square">
            <a:spAutoFit/>
          </a:bodyPr>
          <a:lstStyle/>
          <a:p>
            <a:pPr eaLnBrk="1" hangingPunct="1">
              <a:spcBef>
                <a:spcPct val="50000"/>
              </a:spcBef>
            </a:pPr>
            <a:r>
              <a:rPr lang="pt-BR" sz="2800" b="0" dirty="0" smtClean="0">
                <a:solidFill>
                  <a:srgbClr val="FFFF00"/>
                </a:solidFill>
                <a:latin typeface="Century Gothic" pitchFamily="34" charset="0"/>
              </a:rPr>
              <a:t>Polo Celeste Sul</a:t>
            </a:r>
            <a:endParaRPr lang="pt-BR" sz="2800" b="0" dirty="0">
              <a:solidFill>
                <a:srgbClr val="FFFF00"/>
              </a:solidFill>
              <a:latin typeface="Century Gothic" pitchFamily="34" charset="0"/>
            </a:endParaRPr>
          </a:p>
        </p:txBody>
      </p:sp>
      <p:sp>
        <p:nvSpPr>
          <p:cNvPr id="67" name="CaixaDeTexto 66"/>
          <p:cNvSpPr txBox="1"/>
          <p:nvPr/>
        </p:nvSpPr>
        <p:spPr>
          <a:xfrm>
            <a:off x="4499992" y="4129916"/>
            <a:ext cx="3456384" cy="523220"/>
          </a:xfrm>
          <a:prstGeom prst="rect">
            <a:avLst/>
          </a:prstGeom>
          <a:noFill/>
        </p:spPr>
        <p:txBody>
          <a:bodyPr wrap="square" rtlCol="0">
            <a:spAutoFit/>
          </a:bodyPr>
          <a:lstStyle/>
          <a:p>
            <a:r>
              <a:rPr lang="pt-BR" sz="2800" b="0" dirty="0" smtClean="0">
                <a:solidFill>
                  <a:srgbClr val="00B0F0"/>
                </a:solidFill>
                <a:latin typeface="Century Gothic" pitchFamily="34" charset="0"/>
                <a:cs typeface="Arial" pitchFamily="34" charset="0"/>
              </a:rPr>
              <a:t>Equador Celeste</a:t>
            </a:r>
            <a:endParaRPr lang="pt-BR" sz="2800" b="0" dirty="0">
              <a:solidFill>
                <a:srgbClr val="00B0F0"/>
              </a:solidFill>
              <a:latin typeface="Century Gothic" pitchFamily="34" charset="0"/>
              <a:cs typeface="Arial"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20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fade">
                                      <p:cBhvr>
                                        <p:cTn id="13" dur="2000"/>
                                        <p:tgtEl>
                                          <p:spTgt spid="8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fade">
                                      <p:cBhvr>
                                        <p:cTn id="22" dur="2000"/>
                                        <p:tgtEl>
                                          <p:spTgt spid="9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fade">
                                      <p:cBhvr>
                                        <p:cTn id="27" dur="2000"/>
                                        <p:tgtEl>
                                          <p:spTgt spid="103"/>
                                        </p:tgtEl>
                                      </p:cBhvr>
                                    </p:animEffect>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0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2"/>
                                        </p:tgtEl>
                                        <p:attrNameLst>
                                          <p:attrName>style.visibility</p:attrName>
                                        </p:attrNameLst>
                                      </p:cBhvr>
                                      <p:to>
                                        <p:strVal val="visible"/>
                                      </p:to>
                                    </p:set>
                                    <p:animEffect transition="in" filter="fade">
                                      <p:cBhvr>
                                        <p:cTn id="38" dur="2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82" grpId="0"/>
      <p:bldP spid="102" grpId="0"/>
      <p:bldP spid="10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upload.wikimedia.org/wikipedia/commons/b/bf/Saros_136_animation.gif"/>
          <p:cNvPicPr>
            <a:picLocks noChangeAspect="1" noChangeArrowheads="1" noCrop="1"/>
          </p:cNvPicPr>
          <p:nvPr/>
        </p:nvPicPr>
        <p:blipFill>
          <a:blip r:embed="rId3" cstate="print"/>
          <a:srcRect/>
          <a:stretch>
            <a:fillRect/>
          </a:stretch>
        </p:blipFill>
        <p:spPr bwMode="auto">
          <a:xfrm>
            <a:off x="3887416" y="404664"/>
            <a:ext cx="5256584" cy="6088879"/>
          </a:xfrm>
          <a:prstGeom prst="rect">
            <a:avLst/>
          </a:prstGeom>
          <a:noFill/>
        </p:spPr>
      </p:pic>
      <p:sp>
        <p:nvSpPr>
          <p:cNvPr id="4" name="CaixaDeTexto 3"/>
          <p:cNvSpPr txBox="1"/>
          <p:nvPr/>
        </p:nvSpPr>
        <p:spPr>
          <a:xfrm>
            <a:off x="0" y="476672"/>
            <a:ext cx="3707904" cy="6370975"/>
          </a:xfrm>
          <a:prstGeom prst="rect">
            <a:avLst/>
          </a:prstGeom>
          <a:noFill/>
        </p:spPr>
        <p:txBody>
          <a:bodyPr wrap="square" rtlCol="0">
            <a:spAutoFit/>
          </a:bodyPr>
          <a:lstStyle/>
          <a:p>
            <a:pPr algn="l"/>
            <a:r>
              <a:rPr lang="pt-BR" sz="2400" dirty="0" smtClean="0">
                <a:solidFill>
                  <a:schemeClr val="bg1"/>
                </a:solidFill>
              </a:rPr>
              <a:t>As séries de </a:t>
            </a:r>
            <a:r>
              <a:rPr lang="pt-BR" sz="2400" dirty="0" err="1" smtClean="0">
                <a:solidFill>
                  <a:schemeClr val="bg1"/>
                </a:solidFill>
              </a:rPr>
              <a:t>Saros</a:t>
            </a:r>
            <a:endParaRPr lang="pt-BR" sz="2400" dirty="0" smtClean="0">
              <a:solidFill>
                <a:schemeClr val="bg1"/>
              </a:solidFill>
            </a:endParaRPr>
          </a:p>
          <a:p>
            <a:pPr algn="l"/>
            <a:endParaRPr lang="pt-BR" sz="2400" dirty="0" smtClean="0">
              <a:solidFill>
                <a:schemeClr val="bg1"/>
              </a:solidFill>
            </a:endParaRPr>
          </a:p>
          <a:p>
            <a:pPr algn="l"/>
            <a:r>
              <a:rPr lang="pt-BR" sz="2400" dirty="0" smtClean="0">
                <a:solidFill>
                  <a:schemeClr val="bg1"/>
                </a:solidFill>
              </a:rPr>
              <a:t>Duração 1226 a 1550 anos</a:t>
            </a:r>
          </a:p>
          <a:p>
            <a:pPr algn="l"/>
            <a:endParaRPr lang="pt-BR" sz="2400" dirty="0" smtClean="0">
              <a:solidFill>
                <a:schemeClr val="bg1"/>
              </a:solidFill>
            </a:endParaRPr>
          </a:p>
          <a:p>
            <a:pPr algn="l"/>
            <a:r>
              <a:rPr lang="pt-BR" sz="2400" dirty="0" smtClean="0">
                <a:solidFill>
                  <a:schemeClr val="bg1"/>
                </a:solidFill>
              </a:rPr>
              <a:t>Ocorrerão de 69 a 87 eclipses nesses extremos.  Tendo de 39 a 59 eclipses centrais.</a:t>
            </a:r>
          </a:p>
          <a:p>
            <a:pPr algn="l"/>
            <a:endParaRPr lang="pt-BR" sz="2400" dirty="0" smtClean="0">
              <a:solidFill>
                <a:schemeClr val="bg1"/>
              </a:solidFill>
            </a:endParaRPr>
          </a:p>
          <a:p>
            <a:pPr algn="l"/>
            <a:r>
              <a:rPr lang="pt-BR" sz="2400" dirty="0" smtClean="0">
                <a:solidFill>
                  <a:schemeClr val="bg1"/>
                </a:solidFill>
              </a:rPr>
              <a:t>A </a:t>
            </a:r>
            <a:r>
              <a:rPr lang="pt-BR" sz="2400" dirty="0" err="1" smtClean="0">
                <a:solidFill>
                  <a:schemeClr val="bg1"/>
                </a:solidFill>
              </a:rPr>
              <a:t>maiora</a:t>
            </a:r>
            <a:r>
              <a:rPr lang="pt-BR" sz="2400" dirty="0" smtClean="0">
                <a:solidFill>
                  <a:schemeClr val="bg1"/>
                </a:solidFill>
              </a:rPr>
              <a:t> das séries tem 71 a 72 eclipses dos quais 43 são centrais</a:t>
            </a:r>
          </a:p>
          <a:p>
            <a:pPr algn="l"/>
            <a:endParaRPr lang="pt-BR" sz="2400" dirty="0" smtClean="0">
              <a:solidFill>
                <a:schemeClr val="bg1"/>
              </a:solidFill>
            </a:endParaRPr>
          </a:p>
          <a:p>
            <a:pPr algn="l"/>
            <a:r>
              <a:rPr lang="pt-BR" sz="2400" dirty="0" smtClean="0">
                <a:solidFill>
                  <a:schemeClr val="bg1"/>
                </a:solidFill>
              </a:rPr>
              <a:t>Atualmente nós temos 40 séries em andamento.</a:t>
            </a:r>
            <a:endParaRPr lang="pt-BR" sz="24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nvGraphicFramePr>
        <p:xfrm>
          <a:off x="251520" y="1700808"/>
          <a:ext cx="8496942" cy="3684536"/>
        </p:xfrm>
        <a:graphic>
          <a:graphicData uri="http://schemas.openxmlformats.org/drawingml/2006/table">
            <a:tbl>
              <a:tblPr/>
              <a:tblGrid>
                <a:gridCol w="2832314"/>
                <a:gridCol w="2832314"/>
                <a:gridCol w="2832314"/>
              </a:tblGrid>
              <a:tr h="648072">
                <a:tc gridSpan="3">
                  <a:txBody>
                    <a:bodyPr/>
                    <a:lstStyle/>
                    <a:p>
                      <a:pPr algn="ctr" fontAlgn="t"/>
                      <a:r>
                        <a:rPr lang="en-US" sz="2800" b="1" dirty="0" err="1" smtClean="0">
                          <a:solidFill>
                            <a:srgbClr val="000000"/>
                          </a:solidFill>
                        </a:rPr>
                        <a:t>Intervalo</a:t>
                      </a:r>
                      <a:r>
                        <a:rPr lang="en-US" sz="2800" b="1" baseline="0" dirty="0" smtClean="0">
                          <a:solidFill>
                            <a:srgbClr val="000000"/>
                          </a:solidFill>
                        </a:rPr>
                        <a:t> entre </a:t>
                      </a:r>
                      <a:r>
                        <a:rPr lang="en-US" sz="2800" b="1" baseline="0" dirty="0" err="1" smtClean="0">
                          <a:solidFill>
                            <a:srgbClr val="000000"/>
                          </a:solidFill>
                        </a:rPr>
                        <a:t>sucessivos</a:t>
                      </a:r>
                      <a:r>
                        <a:rPr lang="en-US" sz="2800" b="1" baseline="0" dirty="0" smtClean="0">
                          <a:solidFill>
                            <a:srgbClr val="000000"/>
                          </a:solidFill>
                        </a:rPr>
                        <a:t> Eclipses </a:t>
                      </a:r>
                      <a:r>
                        <a:rPr lang="en-US" sz="2800" b="1" baseline="0" dirty="0" err="1" smtClean="0">
                          <a:solidFill>
                            <a:srgbClr val="000000"/>
                          </a:solidFill>
                        </a:rPr>
                        <a:t>Solares</a:t>
                      </a:r>
                      <a:endParaRPr lang="en-US" sz="2800"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hMerge="1">
                  <a:txBody>
                    <a:bodyPr/>
                    <a:lstStyle/>
                    <a:p>
                      <a:endParaRPr lang="pt-BR"/>
                    </a:p>
                  </a:txBody>
                  <a:tcPr/>
                </a:tc>
                <a:tc hMerge="1">
                  <a:txBody>
                    <a:bodyPr/>
                    <a:lstStyle/>
                    <a:p>
                      <a:endParaRPr lang="pt-BR"/>
                    </a:p>
                  </a:txBody>
                  <a:tcPr/>
                </a:tc>
              </a:tr>
              <a:tr h="560497">
                <a:tc gridSpan="3">
                  <a:txBody>
                    <a:bodyPr/>
                    <a:lstStyle/>
                    <a:p>
                      <a:pPr algn="ctr" fontAlgn="t"/>
                      <a:r>
                        <a:rPr lang="pt-BR" sz="2400" b="1" dirty="0" smtClean="0">
                          <a:solidFill>
                            <a:srgbClr val="000000"/>
                          </a:solidFill>
                        </a:rPr>
                        <a:t>11 897 eclipses em 5 000 anos</a:t>
                      </a:r>
                      <a:endParaRPr lang="pt-BR" sz="2400"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hMerge="1">
                  <a:txBody>
                    <a:bodyPr/>
                    <a:lstStyle/>
                    <a:p>
                      <a:endParaRPr lang="pt-BR"/>
                    </a:p>
                  </a:txBody>
                  <a:tcPr/>
                </a:tc>
                <a:tc hMerge="1">
                  <a:txBody>
                    <a:bodyPr/>
                    <a:lstStyle/>
                    <a:p>
                      <a:endParaRPr lang="pt-BR"/>
                    </a:p>
                  </a:txBody>
                  <a:tcPr/>
                </a:tc>
              </a:tr>
              <a:tr h="1024357">
                <a:tc>
                  <a:txBody>
                    <a:bodyPr/>
                    <a:lstStyle/>
                    <a:p>
                      <a:pPr algn="ctr" fontAlgn="t"/>
                      <a:r>
                        <a:rPr lang="pt-BR" sz="2400" b="1" dirty="0" smtClean="0">
                          <a:solidFill>
                            <a:srgbClr val="000000"/>
                          </a:solidFill>
                        </a:rPr>
                        <a:t>Número de </a:t>
                      </a:r>
                      <a:r>
                        <a:rPr lang="pt-BR" sz="2400" b="1" dirty="0" err="1" smtClean="0">
                          <a:solidFill>
                            <a:srgbClr val="000000"/>
                          </a:solidFill>
                        </a:rPr>
                        <a:t>Lunações</a:t>
                      </a:r>
                      <a:endParaRPr lang="pt-BR" sz="2400"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sz="2400" b="1" dirty="0" smtClean="0">
                          <a:solidFill>
                            <a:srgbClr val="000000"/>
                          </a:solidFill>
                        </a:rPr>
                        <a:t>Número de Eclipses</a:t>
                      </a:r>
                      <a:endParaRPr lang="pt-BR" sz="2400"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sz="2400" b="1" dirty="0" smtClean="0">
                          <a:solidFill>
                            <a:srgbClr val="000000"/>
                          </a:solidFill>
                        </a:rPr>
                        <a:t>Porcentagem</a:t>
                      </a:r>
                      <a:endParaRPr lang="pt-BR" sz="2400"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r>
              <a:tr h="354337">
                <a:tc>
                  <a:txBody>
                    <a:bodyPr/>
                    <a:lstStyle/>
                    <a:p>
                      <a:pPr algn="ctr" fontAlgn="t"/>
                      <a:r>
                        <a:rPr lang="pt-BR" sz="2800" b="1" dirty="0"/>
                        <a:t>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2800" b="1" dirty="0" smtClean="0"/>
                        <a:t>1</a:t>
                      </a:r>
                      <a:r>
                        <a:rPr lang="pt-BR" sz="2800" b="1" baseline="0" dirty="0" smtClean="0"/>
                        <a:t> </a:t>
                      </a:r>
                      <a:r>
                        <a:rPr lang="pt-BR" sz="2800" b="1" dirty="0" smtClean="0"/>
                        <a:t>361</a:t>
                      </a:r>
                      <a:endParaRPr lang="pt-BR" sz="2800" b="1"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2800" b="1"/>
                        <a:t>11.4%</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354337">
                <a:tc>
                  <a:txBody>
                    <a:bodyPr/>
                    <a:lstStyle/>
                    <a:p>
                      <a:pPr algn="ctr" fontAlgn="t"/>
                      <a:r>
                        <a:rPr lang="pt-BR" sz="2800" b="1" dirty="0"/>
                        <a:t>5</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2800" b="1" dirty="0" smtClean="0"/>
                        <a:t>2</a:t>
                      </a:r>
                      <a:r>
                        <a:rPr lang="pt-BR" sz="2800" b="1" baseline="0" dirty="0" smtClean="0"/>
                        <a:t> </a:t>
                      </a:r>
                      <a:r>
                        <a:rPr lang="pt-BR" sz="2800" b="1" dirty="0" smtClean="0"/>
                        <a:t>743</a:t>
                      </a:r>
                      <a:endParaRPr lang="pt-BR" sz="2800" b="1"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2800" b="1" dirty="0"/>
                        <a:t>23.1%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354337">
                <a:tc>
                  <a:txBody>
                    <a:bodyPr/>
                    <a:lstStyle/>
                    <a:p>
                      <a:pPr algn="ctr" fontAlgn="t"/>
                      <a:r>
                        <a:rPr lang="pt-BR" sz="2800" b="1"/>
                        <a:t>6</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2800" b="1" dirty="0" smtClean="0"/>
                        <a:t>7</a:t>
                      </a:r>
                      <a:r>
                        <a:rPr lang="pt-BR" sz="2800" b="1" baseline="0" dirty="0" smtClean="0"/>
                        <a:t> </a:t>
                      </a:r>
                      <a:r>
                        <a:rPr lang="pt-BR" sz="2800" b="1" dirty="0" smtClean="0"/>
                        <a:t>793</a:t>
                      </a:r>
                      <a:endParaRPr lang="pt-BR" sz="2800" b="1"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2800" b="1" dirty="0"/>
                        <a:t>65.5%</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bl>
          </a:graphicData>
        </a:graphic>
      </p:graphicFrame>
      <p:sp>
        <p:nvSpPr>
          <p:cNvPr id="8192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cs typeface="Arial" charset="0"/>
              </a:rPr>
              <a:t/>
            </a:r>
            <a:br>
              <a:rPr kumimoji="0" lang="pt-BR" sz="1800" b="0" i="0" u="none" strike="noStrike" cap="none" normalizeH="0" baseline="0" smtClean="0">
                <a:ln>
                  <a:noFill/>
                </a:ln>
                <a:solidFill>
                  <a:schemeClr val="tx1"/>
                </a:solidFill>
                <a:effectLst/>
                <a:latin typeface="Arial" charset="0"/>
                <a:cs typeface="Arial" charset="0"/>
              </a:rPr>
            </a:br>
            <a:endParaRPr kumimoji="0" lang="pt-BR"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eclipse.gsfc.nasa.gov/LEsaros/image/Fig1b.GIF"/>
          <p:cNvPicPr>
            <a:picLocks noChangeAspect="1" noChangeArrowheads="1"/>
          </p:cNvPicPr>
          <p:nvPr/>
        </p:nvPicPr>
        <p:blipFill>
          <a:blip r:embed="rId2" cstate="print"/>
          <a:srcRect/>
          <a:stretch>
            <a:fillRect/>
          </a:stretch>
        </p:blipFill>
        <p:spPr bwMode="auto">
          <a:xfrm>
            <a:off x="692462" y="-1"/>
            <a:ext cx="7740352" cy="6811509"/>
          </a:xfrm>
          <a:prstGeom prst="rect">
            <a:avLst/>
          </a:prstGeom>
          <a:noFill/>
        </p:spPr>
      </p:pic>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467544" y="548680"/>
          <a:ext cx="8136906" cy="4273017"/>
        </p:xfrm>
        <a:graphic>
          <a:graphicData uri="http://schemas.openxmlformats.org/drawingml/2006/table">
            <a:tbl>
              <a:tblPr/>
              <a:tblGrid>
                <a:gridCol w="2712302"/>
                <a:gridCol w="2712302"/>
                <a:gridCol w="2712302"/>
              </a:tblGrid>
              <a:tr h="641565">
                <a:tc gridSpan="3">
                  <a:txBody>
                    <a:bodyPr/>
                    <a:lstStyle/>
                    <a:p>
                      <a:pPr algn="ctr" fontAlgn="t"/>
                      <a:r>
                        <a:rPr lang="en-US" sz="2800" b="1" dirty="0" err="1" smtClean="0">
                          <a:solidFill>
                            <a:srgbClr val="000000"/>
                          </a:solidFill>
                        </a:rPr>
                        <a:t>Intervalo</a:t>
                      </a:r>
                      <a:r>
                        <a:rPr lang="en-US" sz="2800" b="1" dirty="0" smtClean="0">
                          <a:solidFill>
                            <a:srgbClr val="000000"/>
                          </a:solidFill>
                        </a:rPr>
                        <a:t> entre </a:t>
                      </a:r>
                      <a:r>
                        <a:rPr lang="en-US" sz="2800" b="1" dirty="0" err="1" smtClean="0">
                          <a:solidFill>
                            <a:srgbClr val="000000"/>
                          </a:solidFill>
                        </a:rPr>
                        <a:t>sucessivos</a:t>
                      </a:r>
                      <a:r>
                        <a:rPr lang="en-US" sz="2800" b="1" dirty="0" smtClean="0">
                          <a:solidFill>
                            <a:srgbClr val="000000"/>
                          </a:solidFill>
                        </a:rPr>
                        <a:t> eclipses </a:t>
                      </a:r>
                      <a:r>
                        <a:rPr lang="en-US" sz="2800" b="1" dirty="0" err="1" smtClean="0">
                          <a:solidFill>
                            <a:srgbClr val="000000"/>
                          </a:solidFill>
                        </a:rPr>
                        <a:t>lunares</a:t>
                      </a:r>
                      <a:endParaRPr lang="en-US" sz="2800"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hMerge="1">
                  <a:txBody>
                    <a:bodyPr/>
                    <a:lstStyle/>
                    <a:p>
                      <a:endParaRPr lang="pt-BR"/>
                    </a:p>
                  </a:txBody>
                  <a:tcPr/>
                </a:tc>
                <a:tc hMerge="1">
                  <a:txBody>
                    <a:bodyPr/>
                    <a:lstStyle/>
                    <a:p>
                      <a:endParaRPr lang="pt-BR"/>
                    </a:p>
                  </a:txBody>
                  <a:tcPr/>
                </a:tc>
              </a:tr>
              <a:tr h="641565">
                <a:tc gridSpan="3">
                  <a:txBody>
                    <a:bodyPr/>
                    <a:lstStyle/>
                    <a:p>
                      <a:pPr algn="ctr" fontAlgn="t"/>
                      <a:r>
                        <a:rPr lang="pt-BR" sz="2800" b="1" dirty="0" smtClean="0">
                          <a:solidFill>
                            <a:srgbClr val="000000"/>
                          </a:solidFill>
                        </a:rPr>
                        <a:t>12 063 eclipses</a:t>
                      </a:r>
                      <a:r>
                        <a:rPr lang="pt-BR" sz="2800" b="1" baseline="0" dirty="0" smtClean="0">
                          <a:solidFill>
                            <a:srgbClr val="000000"/>
                          </a:solidFill>
                        </a:rPr>
                        <a:t> em 5 000 anos</a:t>
                      </a:r>
                      <a:endParaRPr lang="pt-BR" sz="2800"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hMerge="1">
                  <a:txBody>
                    <a:bodyPr/>
                    <a:lstStyle/>
                    <a:p>
                      <a:endParaRPr lang="pt-BR"/>
                    </a:p>
                  </a:txBody>
                  <a:tcPr/>
                </a:tc>
                <a:tc hMerge="1">
                  <a:txBody>
                    <a:bodyPr/>
                    <a:lstStyle/>
                    <a:p>
                      <a:endParaRPr lang="pt-BR"/>
                    </a:p>
                  </a:txBody>
                  <a:tcPr/>
                </a:tc>
              </a:tr>
              <a:tr h="1172517">
                <a:tc>
                  <a:txBody>
                    <a:bodyPr/>
                    <a:lstStyle/>
                    <a:p>
                      <a:pPr algn="ctr" fontAlgn="t"/>
                      <a:r>
                        <a:rPr lang="pt-BR" sz="2800" b="1" dirty="0" smtClean="0">
                          <a:solidFill>
                            <a:srgbClr val="000000"/>
                          </a:solidFill>
                        </a:rPr>
                        <a:t>Número de </a:t>
                      </a:r>
                      <a:r>
                        <a:rPr lang="pt-BR" sz="2800" b="1" dirty="0" err="1" smtClean="0">
                          <a:solidFill>
                            <a:srgbClr val="000000"/>
                          </a:solidFill>
                        </a:rPr>
                        <a:t>Lunações</a:t>
                      </a:r>
                      <a:endParaRPr lang="pt-BR" sz="2800"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sz="2800" b="1" dirty="0" smtClean="0">
                          <a:solidFill>
                            <a:srgbClr val="000000"/>
                          </a:solidFill>
                        </a:rPr>
                        <a:t>Número de Eclipses</a:t>
                      </a:r>
                      <a:endParaRPr lang="pt-BR" sz="2800"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sz="2800" b="1" dirty="0" smtClean="0">
                          <a:solidFill>
                            <a:srgbClr val="000000"/>
                          </a:solidFill>
                        </a:rPr>
                        <a:t>Porcentagem</a:t>
                      </a:r>
                      <a:endParaRPr lang="pt-BR" sz="2800"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r>
              <a:tr h="405587">
                <a:tc>
                  <a:txBody>
                    <a:bodyPr/>
                    <a:lstStyle/>
                    <a:p>
                      <a:pPr algn="ctr" fontAlgn="t"/>
                      <a:r>
                        <a:rPr lang="pt-BR" sz="3600" dirty="0"/>
                        <a:t>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3600" dirty="0" smtClean="0"/>
                        <a:t>1 527</a:t>
                      </a:r>
                      <a:endParaRPr lang="pt-BR" sz="36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3600"/>
                        <a:t>12.7%</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405587">
                <a:tc>
                  <a:txBody>
                    <a:bodyPr/>
                    <a:lstStyle/>
                    <a:p>
                      <a:pPr algn="ctr" fontAlgn="t"/>
                      <a:r>
                        <a:rPr lang="pt-BR" sz="3600" dirty="0"/>
                        <a:t>5</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3600" dirty="0" smtClean="0"/>
                        <a:t>2 909</a:t>
                      </a:r>
                      <a:endParaRPr lang="pt-BR" sz="36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3600"/>
                        <a:t>24.1%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405587">
                <a:tc>
                  <a:txBody>
                    <a:bodyPr/>
                    <a:lstStyle/>
                    <a:p>
                      <a:pPr algn="ctr" fontAlgn="t"/>
                      <a:r>
                        <a:rPr lang="pt-BR" sz="3600"/>
                        <a:t>6</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3600" dirty="0" smtClean="0"/>
                        <a:t>7 627</a:t>
                      </a:r>
                      <a:endParaRPr lang="pt-BR" sz="36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3600" dirty="0"/>
                        <a:t>63.2%</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bl>
          </a:graphicData>
        </a:graphic>
      </p:graphicFrame>
      <p:sp>
        <p:nvSpPr>
          <p:cNvPr id="1024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cs typeface="Arial" charset="0"/>
              </a:rPr>
              <a:t/>
            </a:r>
            <a:br>
              <a:rPr kumimoji="0" lang="pt-BR" sz="1800" b="0" i="0" u="none" strike="noStrike" cap="none" normalizeH="0" baseline="0" smtClean="0">
                <a:ln>
                  <a:noFill/>
                </a:ln>
                <a:solidFill>
                  <a:schemeClr val="tx1"/>
                </a:solidFill>
                <a:effectLst/>
                <a:latin typeface="Arial" charset="0"/>
                <a:cs typeface="Arial" charset="0"/>
              </a:rPr>
            </a:br>
            <a:endParaRPr kumimoji="0" lang="pt-BR"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20" y="332656"/>
            <a:ext cx="8640960" cy="5016758"/>
          </a:xfrm>
          <a:prstGeom prst="rect">
            <a:avLst/>
          </a:prstGeom>
        </p:spPr>
        <p:txBody>
          <a:bodyPr wrap="square">
            <a:spAutoFit/>
          </a:bodyPr>
          <a:lstStyle/>
          <a:p>
            <a:r>
              <a:rPr lang="en-US" sz="3200" dirty="0" err="1" smtClean="0">
                <a:solidFill>
                  <a:schemeClr val="bg1"/>
                </a:solidFill>
              </a:rPr>
              <a:t>Repetição</a:t>
            </a:r>
            <a:r>
              <a:rPr lang="en-US" sz="3200" dirty="0" smtClean="0">
                <a:solidFill>
                  <a:schemeClr val="bg1"/>
                </a:solidFill>
              </a:rPr>
              <a:t> de um Eclipse Lunar </a:t>
            </a:r>
            <a:r>
              <a:rPr lang="en-US" sz="3200" dirty="0" err="1" smtClean="0">
                <a:solidFill>
                  <a:schemeClr val="bg1"/>
                </a:solidFill>
              </a:rPr>
              <a:t>ou</a:t>
            </a:r>
            <a:r>
              <a:rPr lang="en-US" sz="3200" dirty="0" smtClean="0">
                <a:solidFill>
                  <a:schemeClr val="bg1"/>
                </a:solidFill>
              </a:rPr>
              <a:t> Solar</a:t>
            </a:r>
          </a:p>
          <a:p>
            <a:endParaRPr lang="en-US" sz="2000" b="0" dirty="0" smtClean="0">
              <a:solidFill>
                <a:schemeClr val="bg1"/>
              </a:solidFill>
            </a:endParaRPr>
          </a:p>
          <a:p>
            <a:pPr algn="l"/>
            <a:r>
              <a:rPr lang="en-US" sz="2800" b="0" dirty="0" smtClean="0">
                <a:solidFill>
                  <a:schemeClr val="bg1"/>
                </a:solidFill>
              </a:rPr>
              <a:t>1-) </a:t>
            </a:r>
            <a:r>
              <a:rPr lang="en-US" sz="2800" b="0" dirty="0" err="1" smtClean="0">
                <a:solidFill>
                  <a:schemeClr val="bg1"/>
                </a:solidFill>
              </a:rPr>
              <a:t>Lua</a:t>
            </a:r>
            <a:r>
              <a:rPr lang="en-US" sz="2800" b="0" dirty="0" smtClean="0">
                <a:solidFill>
                  <a:schemeClr val="bg1"/>
                </a:solidFill>
              </a:rPr>
              <a:t> </a:t>
            </a:r>
            <a:r>
              <a:rPr lang="en-US" sz="2800" b="0" dirty="0" err="1" smtClean="0">
                <a:solidFill>
                  <a:schemeClr val="bg1"/>
                </a:solidFill>
              </a:rPr>
              <a:t>na</a:t>
            </a:r>
            <a:r>
              <a:rPr lang="en-US" sz="2800" b="0" dirty="0" smtClean="0">
                <a:solidFill>
                  <a:schemeClr val="bg1"/>
                </a:solidFill>
              </a:rPr>
              <a:t> </a:t>
            </a:r>
            <a:r>
              <a:rPr lang="en-US" sz="2800" b="0" dirty="0" err="1" smtClean="0">
                <a:solidFill>
                  <a:schemeClr val="bg1"/>
                </a:solidFill>
              </a:rPr>
              <a:t>Fase</a:t>
            </a:r>
            <a:r>
              <a:rPr lang="en-US" sz="2800" b="0" dirty="0" smtClean="0">
                <a:solidFill>
                  <a:schemeClr val="bg1"/>
                </a:solidFill>
              </a:rPr>
              <a:t> </a:t>
            </a:r>
            <a:r>
              <a:rPr lang="en-US" sz="2800" b="0" dirty="0" err="1" smtClean="0">
                <a:solidFill>
                  <a:schemeClr val="bg1"/>
                </a:solidFill>
              </a:rPr>
              <a:t>Cheia</a:t>
            </a:r>
            <a:r>
              <a:rPr lang="en-US" sz="2800" b="0" dirty="0" smtClean="0">
                <a:solidFill>
                  <a:schemeClr val="bg1"/>
                </a:solidFill>
              </a:rPr>
              <a:t> </a:t>
            </a:r>
            <a:r>
              <a:rPr lang="en-US" sz="2800" b="0" dirty="0" err="1" smtClean="0">
                <a:solidFill>
                  <a:schemeClr val="bg1"/>
                </a:solidFill>
              </a:rPr>
              <a:t>ou</a:t>
            </a:r>
            <a:r>
              <a:rPr lang="en-US" sz="2800" b="0" dirty="0" smtClean="0">
                <a:solidFill>
                  <a:schemeClr val="bg1"/>
                </a:solidFill>
              </a:rPr>
              <a:t> Nova</a:t>
            </a:r>
          </a:p>
          <a:p>
            <a:pPr algn="l"/>
            <a:r>
              <a:rPr lang="en-US" sz="2800" b="0" dirty="0" smtClean="0">
                <a:solidFill>
                  <a:schemeClr val="bg1"/>
                </a:solidFill>
              </a:rPr>
              <a:t>2-) Longitude do </a:t>
            </a:r>
            <a:r>
              <a:rPr lang="en-US" sz="2800" b="0" dirty="0" err="1" smtClean="0">
                <a:solidFill>
                  <a:schemeClr val="bg1"/>
                </a:solidFill>
              </a:rPr>
              <a:t>perigeu</a:t>
            </a:r>
            <a:endParaRPr lang="en-US" sz="2800" b="0" dirty="0" smtClean="0">
              <a:solidFill>
                <a:schemeClr val="bg1"/>
              </a:solidFill>
            </a:endParaRPr>
          </a:p>
          <a:p>
            <a:pPr algn="l"/>
            <a:r>
              <a:rPr lang="en-US" sz="2800" b="0" dirty="0" smtClean="0">
                <a:solidFill>
                  <a:schemeClr val="bg1"/>
                </a:solidFill>
              </a:rPr>
              <a:t>3-) Longitude do </a:t>
            </a:r>
            <a:r>
              <a:rPr lang="en-US" sz="2800" b="0" dirty="0" err="1" smtClean="0">
                <a:solidFill>
                  <a:schemeClr val="bg1"/>
                </a:solidFill>
              </a:rPr>
              <a:t>nodo</a:t>
            </a:r>
            <a:r>
              <a:rPr lang="en-US" sz="2800" b="0" dirty="0" smtClean="0">
                <a:solidFill>
                  <a:schemeClr val="bg1"/>
                </a:solidFill>
              </a:rPr>
              <a:t> </a:t>
            </a:r>
            <a:r>
              <a:rPr lang="en-US" sz="2800" b="0" dirty="0" err="1" smtClean="0">
                <a:solidFill>
                  <a:schemeClr val="bg1"/>
                </a:solidFill>
              </a:rPr>
              <a:t>ascendente</a:t>
            </a:r>
            <a:r>
              <a:rPr lang="en-US" sz="2800" b="0" dirty="0" smtClean="0">
                <a:solidFill>
                  <a:schemeClr val="bg1"/>
                </a:solidFill>
              </a:rPr>
              <a:t> </a:t>
            </a:r>
          </a:p>
          <a:p>
            <a:endParaRPr lang="en-US" sz="2000" b="0" dirty="0" smtClean="0">
              <a:solidFill>
                <a:schemeClr val="bg1"/>
              </a:solidFill>
            </a:endParaRPr>
          </a:p>
          <a:p>
            <a:endParaRPr lang="en-US" sz="2000" b="0" dirty="0" smtClean="0">
              <a:solidFill>
                <a:schemeClr val="bg1"/>
              </a:solidFill>
            </a:endParaRPr>
          </a:p>
          <a:p>
            <a:pPr algn="just"/>
            <a:r>
              <a:rPr lang="en-US" sz="2000" b="0" dirty="0" err="1" smtClean="0">
                <a:solidFill>
                  <a:schemeClr val="bg1"/>
                </a:solidFill>
              </a:rPr>
              <a:t>Essas</a:t>
            </a:r>
            <a:r>
              <a:rPr lang="en-US" sz="2000" b="0" dirty="0" smtClean="0">
                <a:solidFill>
                  <a:schemeClr val="bg1"/>
                </a:solidFill>
              </a:rPr>
              <a:t> </a:t>
            </a:r>
            <a:r>
              <a:rPr lang="en-US" sz="2000" b="0" dirty="0" err="1" smtClean="0">
                <a:solidFill>
                  <a:schemeClr val="bg1"/>
                </a:solidFill>
              </a:rPr>
              <a:t>condições</a:t>
            </a:r>
            <a:r>
              <a:rPr lang="en-US" sz="2000" b="0" dirty="0" smtClean="0">
                <a:solidFill>
                  <a:schemeClr val="bg1"/>
                </a:solidFill>
              </a:rPr>
              <a:t> </a:t>
            </a:r>
            <a:r>
              <a:rPr lang="en-US" sz="2000" b="0" dirty="0" err="1" smtClean="0">
                <a:solidFill>
                  <a:schemeClr val="bg1"/>
                </a:solidFill>
              </a:rPr>
              <a:t>ocorrem</a:t>
            </a:r>
            <a:r>
              <a:rPr lang="en-US" sz="2000" b="0" dirty="0" smtClean="0">
                <a:solidFill>
                  <a:schemeClr val="bg1"/>
                </a:solidFill>
              </a:rPr>
              <a:t> </a:t>
            </a:r>
            <a:r>
              <a:rPr lang="en-US" sz="2000" b="0" dirty="0" err="1" smtClean="0">
                <a:solidFill>
                  <a:schemeClr val="bg1"/>
                </a:solidFill>
              </a:rPr>
              <a:t>para</a:t>
            </a:r>
            <a:r>
              <a:rPr lang="en-US" sz="2000" b="0" dirty="0" smtClean="0">
                <a:solidFill>
                  <a:schemeClr val="bg1"/>
                </a:solidFill>
              </a:rPr>
              <a:t> um </a:t>
            </a:r>
            <a:r>
              <a:rPr lang="en-US" sz="2000" b="0" dirty="0" err="1" smtClean="0">
                <a:solidFill>
                  <a:schemeClr val="bg1"/>
                </a:solidFill>
              </a:rPr>
              <a:t>mesmo</a:t>
            </a:r>
            <a:r>
              <a:rPr lang="en-US" sz="2000" b="0" dirty="0" smtClean="0">
                <a:solidFill>
                  <a:schemeClr val="bg1"/>
                </a:solidFill>
              </a:rPr>
              <a:t> </a:t>
            </a:r>
            <a:r>
              <a:rPr lang="en-US" sz="2000" b="0" dirty="0" err="1" smtClean="0">
                <a:solidFill>
                  <a:schemeClr val="bg1"/>
                </a:solidFill>
              </a:rPr>
              <a:t>múltiplo</a:t>
            </a:r>
            <a:r>
              <a:rPr lang="en-US" sz="2000" b="0" dirty="0" smtClean="0">
                <a:solidFill>
                  <a:schemeClr val="bg1"/>
                </a:solidFill>
              </a:rPr>
              <a:t> de messes </a:t>
            </a:r>
            <a:r>
              <a:rPr lang="en-US" sz="2000" b="0" dirty="0" err="1" smtClean="0">
                <a:solidFill>
                  <a:schemeClr val="bg1"/>
                </a:solidFill>
              </a:rPr>
              <a:t>sinódicos</a:t>
            </a:r>
            <a:r>
              <a:rPr lang="en-US" sz="2000" b="0" dirty="0" smtClean="0">
                <a:solidFill>
                  <a:schemeClr val="bg1"/>
                </a:solidFill>
              </a:rPr>
              <a:t>, </a:t>
            </a:r>
            <a:r>
              <a:rPr lang="en-US" sz="2000" b="0" dirty="0" err="1" smtClean="0">
                <a:solidFill>
                  <a:schemeClr val="bg1"/>
                </a:solidFill>
              </a:rPr>
              <a:t>anomalístico</a:t>
            </a:r>
            <a:r>
              <a:rPr lang="en-US" sz="2000" b="0" dirty="0" smtClean="0">
                <a:solidFill>
                  <a:schemeClr val="bg1"/>
                </a:solidFill>
              </a:rPr>
              <a:t> e </a:t>
            </a:r>
            <a:r>
              <a:rPr lang="en-US" sz="2000" b="0" dirty="0" err="1" smtClean="0">
                <a:solidFill>
                  <a:schemeClr val="bg1"/>
                </a:solidFill>
              </a:rPr>
              <a:t>draconítico</a:t>
            </a:r>
            <a:endParaRPr lang="en-US" sz="2000" b="0" dirty="0" smtClean="0">
              <a:solidFill>
                <a:schemeClr val="bg1"/>
              </a:solidFill>
            </a:endParaRPr>
          </a:p>
          <a:p>
            <a:endParaRPr lang="en-US" sz="2000" b="0" dirty="0" smtClean="0">
              <a:solidFill>
                <a:schemeClr val="bg1"/>
              </a:solidFill>
            </a:endParaRPr>
          </a:p>
          <a:p>
            <a:pPr algn="l"/>
            <a:r>
              <a:rPr lang="en-US" sz="3200" b="0" dirty="0" smtClean="0">
                <a:solidFill>
                  <a:schemeClr val="bg1"/>
                </a:solidFill>
              </a:rPr>
              <a:t>4-) Terra com a </a:t>
            </a:r>
            <a:r>
              <a:rPr lang="en-US" sz="3200" b="0" dirty="0" err="1" smtClean="0">
                <a:solidFill>
                  <a:schemeClr val="bg1"/>
                </a:solidFill>
              </a:rPr>
              <a:t>mesma</a:t>
            </a:r>
            <a:r>
              <a:rPr lang="en-US" sz="3200" b="0" dirty="0" smtClean="0">
                <a:solidFill>
                  <a:schemeClr val="bg1"/>
                </a:solidFill>
              </a:rPr>
              <a:t> </a:t>
            </a:r>
            <a:r>
              <a:rPr lang="en-US" sz="3200" b="0" dirty="0" err="1" smtClean="0">
                <a:solidFill>
                  <a:schemeClr val="bg1"/>
                </a:solidFill>
              </a:rPr>
              <a:t>orientação</a:t>
            </a:r>
            <a:r>
              <a:rPr lang="en-US" sz="3200" b="0" dirty="0" smtClean="0">
                <a:solidFill>
                  <a:schemeClr val="bg1"/>
                </a:solidFill>
              </a:rPr>
              <a:t> </a:t>
            </a:r>
            <a:r>
              <a:rPr lang="en-US" sz="3200" b="0" dirty="0" err="1" smtClean="0">
                <a:solidFill>
                  <a:schemeClr val="bg1"/>
                </a:solidFill>
              </a:rPr>
              <a:t>espacial</a:t>
            </a:r>
            <a:r>
              <a:rPr lang="en-US" sz="3200" b="0" dirty="0" smtClean="0">
                <a:solidFill>
                  <a:schemeClr val="bg1"/>
                </a:solidFill>
              </a:rPr>
              <a:t> </a:t>
            </a:r>
            <a:r>
              <a:rPr lang="en-US" sz="3200" b="0" dirty="0" err="1" smtClean="0">
                <a:solidFill>
                  <a:schemeClr val="bg1"/>
                </a:solidFill>
              </a:rPr>
              <a:t>na</a:t>
            </a:r>
            <a:r>
              <a:rPr lang="en-US" sz="3200" b="0" dirty="0" smtClean="0">
                <a:solidFill>
                  <a:schemeClr val="bg1"/>
                </a:solidFill>
              </a:rPr>
              <a:t> </a:t>
            </a:r>
            <a:r>
              <a:rPr lang="en-US" sz="3200" b="0" dirty="0" err="1" smtClean="0">
                <a:solidFill>
                  <a:schemeClr val="bg1"/>
                </a:solidFill>
              </a:rPr>
              <a:t>mesma</a:t>
            </a:r>
            <a:r>
              <a:rPr lang="en-US" sz="3200" b="0" dirty="0" smtClean="0">
                <a:solidFill>
                  <a:schemeClr val="bg1"/>
                </a:solidFill>
              </a:rPr>
              <a:t> </a:t>
            </a:r>
            <a:r>
              <a:rPr lang="en-US" sz="3200" b="0" dirty="0" err="1" smtClean="0">
                <a:solidFill>
                  <a:schemeClr val="bg1"/>
                </a:solidFill>
              </a:rPr>
              <a:t>estação</a:t>
            </a:r>
            <a:r>
              <a:rPr lang="en-US" sz="3200" b="0" dirty="0" smtClean="0">
                <a:solidFill>
                  <a:schemeClr val="bg1"/>
                </a:solidFill>
              </a:rPr>
              <a:t> do </a:t>
            </a:r>
            <a:r>
              <a:rPr lang="en-US" sz="3200" b="0" dirty="0" err="1" smtClean="0">
                <a:solidFill>
                  <a:schemeClr val="bg1"/>
                </a:solidFill>
              </a:rPr>
              <a:t>ano</a:t>
            </a:r>
            <a:r>
              <a:rPr lang="en-US" sz="3200" b="0" dirty="0" smtClean="0">
                <a:solidFill>
                  <a:schemeClr val="bg1"/>
                </a:solidFill>
              </a:rPr>
              <a:t>. </a:t>
            </a:r>
          </a:p>
          <a:p>
            <a:endParaRPr lang="en-US" sz="2000" b="0" dirty="0" smtClean="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915816" y="332656"/>
            <a:ext cx="2880320" cy="646331"/>
          </a:xfrm>
          <a:prstGeom prst="rect">
            <a:avLst/>
          </a:prstGeom>
          <a:noFill/>
        </p:spPr>
        <p:txBody>
          <a:bodyPr wrap="square" rtlCol="0">
            <a:spAutoFit/>
          </a:bodyPr>
          <a:lstStyle/>
          <a:p>
            <a:r>
              <a:rPr lang="pt-BR" sz="3600" dirty="0" err="1" smtClean="0">
                <a:solidFill>
                  <a:schemeClr val="bg1"/>
                </a:solidFill>
              </a:rPr>
              <a:t>Tritos</a:t>
            </a:r>
            <a:endParaRPr lang="pt-BR" sz="3600" dirty="0">
              <a:solidFill>
                <a:schemeClr val="bg1"/>
              </a:solidFill>
            </a:endParaRPr>
          </a:p>
        </p:txBody>
      </p:sp>
      <p:sp>
        <p:nvSpPr>
          <p:cNvPr id="5" name="Retângulo 4"/>
          <p:cNvSpPr/>
          <p:nvPr/>
        </p:nvSpPr>
        <p:spPr>
          <a:xfrm>
            <a:off x="251520" y="1196752"/>
            <a:ext cx="8712968" cy="4524315"/>
          </a:xfrm>
          <a:prstGeom prst="rect">
            <a:avLst/>
          </a:prstGeom>
        </p:spPr>
        <p:txBody>
          <a:bodyPr wrap="square">
            <a:spAutoFit/>
          </a:bodyPr>
          <a:lstStyle/>
          <a:p>
            <a:pPr algn="just"/>
            <a:r>
              <a:rPr lang="en-US" b="0" dirty="0" smtClean="0">
                <a:solidFill>
                  <a:schemeClr val="bg1"/>
                </a:solidFill>
              </a:rPr>
              <a:t>TRITOS é um </a:t>
            </a:r>
            <a:r>
              <a:rPr lang="en-US" b="0" dirty="0" err="1" smtClean="0">
                <a:solidFill>
                  <a:schemeClr val="bg1"/>
                </a:solidFill>
              </a:rPr>
              <a:t>ciclo</a:t>
            </a:r>
            <a:r>
              <a:rPr lang="en-US" b="0" dirty="0" smtClean="0">
                <a:solidFill>
                  <a:schemeClr val="bg1"/>
                </a:solidFill>
              </a:rPr>
              <a:t> de eclipses de 3 986,63 </a:t>
            </a:r>
            <a:r>
              <a:rPr lang="en-US" b="0" dirty="0" err="1" smtClean="0">
                <a:solidFill>
                  <a:schemeClr val="bg1"/>
                </a:solidFill>
              </a:rPr>
              <a:t>dias</a:t>
            </a:r>
            <a:r>
              <a:rPr lang="en-US" b="0" dirty="0" smtClean="0">
                <a:solidFill>
                  <a:schemeClr val="bg1"/>
                </a:solidFill>
              </a:rPr>
              <a:t> (</a:t>
            </a:r>
            <a:r>
              <a:rPr lang="en-US" b="0" dirty="0" err="1" smtClean="0">
                <a:solidFill>
                  <a:schemeClr val="bg1"/>
                </a:solidFill>
              </a:rPr>
              <a:t>cerca</a:t>
            </a:r>
            <a:r>
              <a:rPr lang="en-US" b="0" dirty="0" smtClean="0">
                <a:solidFill>
                  <a:schemeClr val="bg1"/>
                </a:solidFill>
              </a:rPr>
              <a:t> de </a:t>
            </a:r>
            <a:r>
              <a:rPr lang="en-US" b="0" dirty="0" err="1" smtClean="0">
                <a:solidFill>
                  <a:schemeClr val="bg1"/>
                </a:solidFill>
              </a:rPr>
              <a:t>uma</a:t>
            </a:r>
            <a:r>
              <a:rPr lang="en-US" b="0" dirty="0" smtClean="0">
                <a:solidFill>
                  <a:schemeClr val="bg1"/>
                </a:solidFill>
              </a:rPr>
              <a:t> </a:t>
            </a:r>
            <a:r>
              <a:rPr lang="en-US" b="0" dirty="0" err="1" smtClean="0">
                <a:solidFill>
                  <a:schemeClr val="bg1"/>
                </a:solidFill>
              </a:rPr>
              <a:t>mês</a:t>
            </a:r>
            <a:r>
              <a:rPr lang="en-US" b="0" dirty="0" smtClean="0">
                <a:solidFill>
                  <a:schemeClr val="bg1"/>
                </a:solidFill>
              </a:rPr>
              <a:t> a </a:t>
            </a:r>
            <a:r>
              <a:rPr lang="en-US" b="0" dirty="0" err="1" smtClean="0">
                <a:solidFill>
                  <a:schemeClr val="bg1"/>
                </a:solidFill>
              </a:rPr>
              <a:t>menos</a:t>
            </a:r>
            <a:r>
              <a:rPr lang="en-US" b="0" dirty="0" smtClean="0">
                <a:solidFill>
                  <a:schemeClr val="bg1"/>
                </a:solidFill>
              </a:rPr>
              <a:t> </a:t>
            </a:r>
            <a:r>
              <a:rPr lang="en-US" b="0" dirty="0" err="1" smtClean="0">
                <a:solidFill>
                  <a:schemeClr val="bg1"/>
                </a:solidFill>
              </a:rPr>
              <a:t>que</a:t>
            </a:r>
            <a:r>
              <a:rPr lang="en-US" b="0" dirty="0" smtClean="0">
                <a:solidFill>
                  <a:schemeClr val="bg1"/>
                </a:solidFill>
              </a:rPr>
              <a:t> 11 </a:t>
            </a:r>
            <a:r>
              <a:rPr lang="en-US" b="0" dirty="0" err="1" smtClean="0">
                <a:solidFill>
                  <a:schemeClr val="bg1"/>
                </a:solidFill>
              </a:rPr>
              <a:t>anos</a:t>
            </a:r>
            <a:r>
              <a:rPr lang="en-US" b="0" dirty="0" smtClean="0">
                <a:solidFill>
                  <a:schemeClr val="bg1"/>
                </a:solidFill>
              </a:rPr>
              <a:t>).</a:t>
            </a:r>
          </a:p>
          <a:p>
            <a:pPr algn="just"/>
            <a:endParaRPr lang="en-US" b="0" dirty="0" smtClean="0">
              <a:solidFill>
                <a:schemeClr val="bg1"/>
              </a:solidFill>
            </a:endParaRPr>
          </a:p>
          <a:p>
            <a:pPr algn="just"/>
            <a:endParaRPr lang="en-US" b="0" dirty="0" smtClean="0">
              <a:solidFill>
                <a:schemeClr val="bg1"/>
              </a:solidFill>
            </a:endParaRPr>
          </a:p>
          <a:p>
            <a:pPr algn="just"/>
            <a:r>
              <a:rPr lang="en-US" b="0" dirty="0" err="1" smtClean="0">
                <a:solidFill>
                  <a:schemeClr val="bg1"/>
                </a:solidFill>
              </a:rPr>
              <a:t>Ele</a:t>
            </a:r>
            <a:r>
              <a:rPr lang="en-US" b="0" dirty="0" smtClean="0">
                <a:solidFill>
                  <a:schemeClr val="bg1"/>
                </a:solidFill>
              </a:rPr>
              <a:t> </a:t>
            </a:r>
            <a:r>
              <a:rPr lang="en-US" b="0" dirty="0" err="1" smtClean="0">
                <a:solidFill>
                  <a:schemeClr val="bg1"/>
                </a:solidFill>
              </a:rPr>
              <a:t>corresponde</a:t>
            </a:r>
            <a:r>
              <a:rPr lang="en-US" b="0" dirty="0" smtClean="0">
                <a:solidFill>
                  <a:schemeClr val="bg1"/>
                </a:solidFill>
              </a:rPr>
              <a:t> a:</a:t>
            </a:r>
          </a:p>
          <a:p>
            <a:pPr algn="just"/>
            <a:endParaRPr lang="en-US" b="0" dirty="0" smtClean="0">
              <a:solidFill>
                <a:schemeClr val="bg1"/>
              </a:solidFill>
            </a:endParaRPr>
          </a:p>
          <a:p>
            <a:pPr algn="just"/>
            <a:r>
              <a:rPr lang="en-US" b="0" dirty="0" smtClean="0">
                <a:solidFill>
                  <a:schemeClr val="bg1"/>
                </a:solidFill>
              </a:rPr>
              <a:t>135 </a:t>
            </a:r>
            <a:r>
              <a:rPr lang="en-US" b="0" dirty="0" err="1" smtClean="0">
                <a:solidFill>
                  <a:schemeClr val="bg1"/>
                </a:solidFill>
              </a:rPr>
              <a:t>meses</a:t>
            </a:r>
            <a:r>
              <a:rPr lang="en-US" b="0" dirty="0" smtClean="0">
                <a:solidFill>
                  <a:schemeClr val="bg1"/>
                </a:solidFill>
              </a:rPr>
              <a:t> </a:t>
            </a:r>
            <a:r>
              <a:rPr lang="en-US" b="0" dirty="0" err="1" smtClean="0">
                <a:solidFill>
                  <a:schemeClr val="bg1"/>
                </a:solidFill>
              </a:rPr>
              <a:t>sinódicos</a:t>
            </a:r>
            <a:endParaRPr lang="en-US" b="0" dirty="0" smtClean="0">
              <a:solidFill>
                <a:schemeClr val="bg1"/>
              </a:solidFill>
            </a:endParaRPr>
          </a:p>
          <a:p>
            <a:pPr algn="just"/>
            <a:endParaRPr lang="en-US" b="0" dirty="0" smtClean="0">
              <a:solidFill>
                <a:schemeClr val="bg1"/>
              </a:solidFill>
            </a:endParaRPr>
          </a:p>
          <a:p>
            <a:pPr algn="just"/>
            <a:r>
              <a:rPr lang="en-US" b="0" dirty="0" smtClean="0">
                <a:solidFill>
                  <a:schemeClr val="bg1"/>
                </a:solidFill>
              </a:rPr>
              <a:t>146,50144 </a:t>
            </a:r>
            <a:r>
              <a:rPr lang="en-US" b="0" dirty="0" err="1" smtClean="0">
                <a:solidFill>
                  <a:schemeClr val="bg1"/>
                </a:solidFill>
              </a:rPr>
              <a:t>meses</a:t>
            </a:r>
            <a:r>
              <a:rPr lang="en-US" b="0" dirty="0" smtClean="0">
                <a:solidFill>
                  <a:schemeClr val="bg1"/>
                </a:solidFill>
              </a:rPr>
              <a:t> </a:t>
            </a:r>
            <a:r>
              <a:rPr lang="en-US" b="0" dirty="0" err="1" smtClean="0">
                <a:solidFill>
                  <a:schemeClr val="bg1"/>
                </a:solidFill>
              </a:rPr>
              <a:t>draconíticos</a:t>
            </a:r>
            <a:endParaRPr lang="en-US" b="0" dirty="0" smtClean="0">
              <a:solidFill>
                <a:schemeClr val="bg1"/>
              </a:solidFill>
            </a:endParaRPr>
          </a:p>
          <a:p>
            <a:pPr algn="just"/>
            <a:endParaRPr lang="en-US" b="0" dirty="0" smtClean="0">
              <a:solidFill>
                <a:schemeClr val="bg1"/>
              </a:solidFill>
            </a:endParaRPr>
          </a:p>
          <a:p>
            <a:pPr algn="just"/>
            <a:r>
              <a:rPr lang="en-US" b="0" dirty="0" smtClean="0">
                <a:solidFill>
                  <a:schemeClr val="bg1"/>
                </a:solidFill>
              </a:rPr>
              <a:t>23 </a:t>
            </a:r>
            <a:r>
              <a:rPr lang="en-US" b="0" dirty="0" err="1" smtClean="0">
                <a:solidFill>
                  <a:schemeClr val="bg1"/>
                </a:solidFill>
              </a:rPr>
              <a:t>estações</a:t>
            </a:r>
            <a:r>
              <a:rPr lang="en-US" b="0" dirty="0" smtClean="0">
                <a:solidFill>
                  <a:schemeClr val="bg1"/>
                </a:solidFill>
              </a:rPr>
              <a:t> de eclipses</a:t>
            </a:r>
          </a:p>
          <a:p>
            <a:pPr algn="just"/>
            <a:endParaRPr lang="en-US" b="0" dirty="0" smtClean="0">
              <a:solidFill>
                <a:schemeClr val="bg1"/>
              </a:solidFill>
            </a:endParaRPr>
          </a:p>
          <a:p>
            <a:pPr algn="just"/>
            <a:r>
              <a:rPr lang="en-US" b="0" dirty="0" smtClean="0">
                <a:solidFill>
                  <a:schemeClr val="bg1"/>
                </a:solidFill>
              </a:rPr>
              <a:t>144,68135 </a:t>
            </a:r>
            <a:r>
              <a:rPr lang="en-US" b="0" dirty="0" err="1" smtClean="0">
                <a:solidFill>
                  <a:schemeClr val="bg1"/>
                </a:solidFill>
              </a:rPr>
              <a:t>meses</a:t>
            </a:r>
            <a:r>
              <a:rPr lang="en-US" b="0" dirty="0" smtClean="0">
                <a:solidFill>
                  <a:schemeClr val="bg1"/>
                </a:solidFill>
              </a:rPr>
              <a:t> </a:t>
            </a:r>
            <a:r>
              <a:rPr lang="en-US" b="0" dirty="0" err="1" smtClean="0">
                <a:solidFill>
                  <a:schemeClr val="bg1"/>
                </a:solidFill>
              </a:rPr>
              <a:t>anomalísticos</a:t>
            </a:r>
            <a:r>
              <a:rPr lang="en-US" b="0" dirty="0" smtClean="0">
                <a:solidFill>
                  <a:schemeClr val="bg1"/>
                </a:solidFill>
              </a:rPr>
              <a:t>.</a:t>
            </a:r>
          </a:p>
          <a:p>
            <a:pPr algn="just"/>
            <a:endParaRPr lang="en-US" b="0" dirty="0" smtClean="0">
              <a:solidFill>
                <a:schemeClr val="bg1"/>
              </a:solidFill>
            </a:endParaRPr>
          </a:p>
          <a:p>
            <a:pPr algn="just"/>
            <a:endParaRPr lang="en-US" b="0" dirty="0" smtClean="0">
              <a:solidFill>
                <a:schemeClr val="bg1"/>
              </a:solidFill>
            </a:endParaRPr>
          </a:p>
          <a:p>
            <a:pPr algn="just"/>
            <a:r>
              <a:rPr lang="en-US" b="0" dirty="0" smtClean="0">
                <a:solidFill>
                  <a:schemeClr val="bg1"/>
                </a:solidFill>
              </a:rPr>
              <a:t>3 </a:t>
            </a:r>
            <a:r>
              <a:rPr lang="en-US" b="0" dirty="0" err="1" smtClean="0">
                <a:solidFill>
                  <a:schemeClr val="bg1"/>
                </a:solidFill>
              </a:rPr>
              <a:t>ciclos</a:t>
            </a:r>
            <a:r>
              <a:rPr lang="en-US" b="0" dirty="0" smtClean="0">
                <a:solidFill>
                  <a:schemeClr val="bg1"/>
                </a:solidFill>
              </a:rPr>
              <a:t> de </a:t>
            </a:r>
            <a:r>
              <a:rPr lang="en-US" b="0" dirty="0" err="1" smtClean="0">
                <a:solidFill>
                  <a:schemeClr val="bg1"/>
                </a:solidFill>
              </a:rPr>
              <a:t>tritos</a:t>
            </a:r>
            <a:r>
              <a:rPr lang="en-US" b="0" dirty="0" smtClean="0">
                <a:solidFill>
                  <a:schemeClr val="bg1"/>
                </a:solidFill>
              </a:rPr>
              <a:t> cycles (≈ 33 </a:t>
            </a:r>
            <a:r>
              <a:rPr lang="en-US" b="0" dirty="0" err="1" smtClean="0">
                <a:solidFill>
                  <a:schemeClr val="bg1"/>
                </a:solidFill>
              </a:rPr>
              <a:t>anos</a:t>
            </a:r>
            <a:r>
              <a:rPr lang="en-US" b="0" dirty="0" smtClean="0">
                <a:solidFill>
                  <a:schemeClr val="bg1"/>
                </a:solidFill>
              </a:rPr>
              <a:t> </a:t>
            </a:r>
            <a:r>
              <a:rPr lang="en-US" b="0" dirty="0" err="1" smtClean="0">
                <a:solidFill>
                  <a:schemeClr val="bg1"/>
                </a:solidFill>
              </a:rPr>
              <a:t>menos</a:t>
            </a:r>
            <a:r>
              <a:rPr lang="en-US" b="0" dirty="0" smtClean="0">
                <a:solidFill>
                  <a:schemeClr val="bg1"/>
                </a:solidFill>
              </a:rPr>
              <a:t> 3 </a:t>
            </a:r>
            <a:r>
              <a:rPr lang="en-US" b="0" dirty="0" err="1" smtClean="0">
                <a:solidFill>
                  <a:schemeClr val="bg1"/>
                </a:solidFill>
              </a:rPr>
              <a:t>meses</a:t>
            </a:r>
            <a:r>
              <a:rPr lang="en-US" b="0" dirty="0" smtClean="0">
                <a:solidFill>
                  <a:schemeClr val="bg1"/>
                </a:solidFill>
              </a:rPr>
              <a:t>) </a:t>
            </a:r>
            <a:r>
              <a:rPr lang="en-US" b="0" dirty="0" err="1" smtClean="0">
                <a:solidFill>
                  <a:schemeClr val="bg1"/>
                </a:solidFill>
              </a:rPr>
              <a:t>reproduz</a:t>
            </a:r>
            <a:r>
              <a:rPr lang="en-US" b="0" dirty="0" smtClean="0">
                <a:solidFill>
                  <a:schemeClr val="bg1"/>
                </a:solidFill>
              </a:rPr>
              <a:t> um eclipse </a:t>
            </a:r>
            <a:r>
              <a:rPr lang="en-US" b="0" dirty="0" err="1" smtClean="0">
                <a:solidFill>
                  <a:schemeClr val="bg1"/>
                </a:solidFill>
              </a:rPr>
              <a:t>muito</a:t>
            </a:r>
            <a:r>
              <a:rPr lang="en-US" b="0" dirty="0" smtClean="0">
                <a:solidFill>
                  <a:schemeClr val="bg1"/>
                </a:solidFill>
              </a:rPr>
              <a:t> similar</a:t>
            </a:r>
          </a:p>
          <a:p>
            <a:pPr algn="just"/>
            <a:r>
              <a:rPr lang="en-US" b="0" dirty="0" smtClean="0">
                <a:solidFill>
                  <a:schemeClr val="bg1"/>
                </a:solidFill>
              </a:rPr>
              <a:t> (≈ 434,044 </a:t>
            </a:r>
            <a:r>
              <a:rPr lang="en-US" b="0" dirty="0" err="1" smtClean="0">
                <a:solidFill>
                  <a:schemeClr val="bg1"/>
                </a:solidFill>
              </a:rPr>
              <a:t>meses</a:t>
            </a:r>
            <a:r>
              <a:rPr lang="en-US" b="0" dirty="0" smtClean="0">
                <a:solidFill>
                  <a:schemeClr val="bg1"/>
                </a:solidFill>
              </a:rPr>
              <a:t> </a:t>
            </a:r>
            <a:r>
              <a:rPr lang="en-US" b="0" dirty="0" err="1" smtClean="0">
                <a:solidFill>
                  <a:schemeClr val="bg1"/>
                </a:solidFill>
              </a:rPr>
              <a:t>anomalísticos</a:t>
            </a:r>
            <a:r>
              <a:rPr lang="en-US" b="0" dirty="0" smtClean="0">
                <a:solidFill>
                  <a:schemeClr val="bg1"/>
                </a:solidFill>
              </a:rPr>
              <a:t>).</a:t>
            </a:r>
          </a:p>
          <a:p>
            <a:pPr algn="just"/>
            <a:endParaRPr lang="en-US" b="0" dirty="0" smtClean="0">
              <a:solidFill>
                <a:schemeClr val="bg1"/>
              </a:solidFill>
            </a:endParaRPr>
          </a:p>
          <a:p>
            <a:pPr algn="just"/>
            <a:r>
              <a:rPr lang="en-US" b="0" dirty="0" smtClean="0">
                <a:solidFill>
                  <a:schemeClr val="bg1"/>
                </a:solidFill>
              </a:rPr>
              <a:t>Eclipses </a:t>
            </a:r>
            <a:r>
              <a:rPr lang="en-US" b="0" dirty="0" err="1" smtClean="0">
                <a:solidFill>
                  <a:schemeClr val="bg1"/>
                </a:solidFill>
              </a:rPr>
              <a:t>solares</a:t>
            </a:r>
            <a:r>
              <a:rPr lang="en-US" b="0" dirty="0" smtClean="0">
                <a:solidFill>
                  <a:schemeClr val="bg1"/>
                </a:solidFill>
              </a:rPr>
              <a:t> e </a:t>
            </a:r>
            <a:r>
              <a:rPr lang="en-US" b="0" dirty="0" err="1" smtClean="0">
                <a:solidFill>
                  <a:schemeClr val="bg1"/>
                </a:solidFill>
              </a:rPr>
              <a:t>lunares</a:t>
            </a:r>
            <a:r>
              <a:rPr lang="en-US" b="0" dirty="0" smtClean="0">
                <a:solidFill>
                  <a:schemeClr val="bg1"/>
                </a:solidFill>
              </a:rPr>
              <a:t> se </a:t>
            </a:r>
            <a:r>
              <a:rPr lang="en-US" b="0" dirty="0" err="1" smtClean="0">
                <a:solidFill>
                  <a:schemeClr val="bg1"/>
                </a:solidFill>
              </a:rPr>
              <a:t>reptem</a:t>
            </a:r>
            <a:r>
              <a:rPr lang="en-US" b="0" dirty="0" smtClean="0">
                <a:solidFill>
                  <a:schemeClr val="bg1"/>
                </a:solidFill>
              </a:rPr>
              <a:t> a </a:t>
            </a:r>
            <a:r>
              <a:rPr lang="en-US" b="0" dirty="0" err="1" smtClean="0">
                <a:solidFill>
                  <a:schemeClr val="bg1"/>
                </a:solidFill>
              </a:rPr>
              <a:t>cada</a:t>
            </a:r>
            <a:r>
              <a:rPr lang="en-US" b="0" dirty="0" smtClean="0">
                <a:solidFill>
                  <a:schemeClr val="bg1"/>
                </a:solidFill>
              </a:rPr>
              <a:t> 700 </a:t>
            </a:r>
            <a:r>
              <a:rPr lang="en-US" b="0" dirty="0" err="1" smtClean="0">
                <a:solidFill>
                  <a:schemeClr val="bg1"/>
                </a:solidFill>
              </a:rPr>
              <a:t>anos</a:t>
            </a:r>
            <a:endParaRPr lang="en-US" b="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4048184" cy="6858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932040" y="0"/>
            <a:ext cx="3992500" cy="5085184"/>
          </a:xfrm>
          <a:prstGeom prst="rect">
            <a:avLst/>
          </a:prstGeom>
          <a:noFill/>
          <a:ln w="9525">
            <a:noFill/>
            <a:miter lim="800000"/>
            <a:headEnd/>
            <a:tailEnd/>
          </a:ln>
        </p:spPr>
      </p:pic>
      <p:sp>
        <p:nvSpPr>
          <p:cNvPr id="6" name="CaixaDeTexto 5"/>
          <p:cNvSpPr txBox="1"/>
          <p:nvPr/>
        </p:nvSpPr>
        <p:spPr>
          <a:xfrm>
            <a:off x="4932040" y="5589240"/>
            <a:ext cx="3456384" cy="461665"/>
          </a:xfrm>
          <a:prstGeom prst="rect">
            <a:avLst/>
          </a:prstGeom>
          <a:noFill/>
        </p:spPr>
        <p:txBody>
          <a:bodyPr wrap="square" rtlCol="0">
            <a:spAutoFit/>
          </a:bodyPr>
          <a:lstStyle/>
          <a:p>
            <a:r>
              <a:rPr lang="pt-BR" sz="2400" dirty="0" err="1" smtClean="0">
                <a:solidFill>
                  <a:schemeClr val="bg1"/>
                </a:solidFill>
              </a:rPr>
              <a:t>Tritos</a:t>
            </a:r>
            <a:r>
              <a:rPr lang="pt-BR" sz="2400" dirty="0" smtClean="0">
                <a:solidFill>
                  <a:schemeClr val="bg1"/>
                </a:solidFill>
              </a:rPr>
              <a:t> de 1901 a 2100</a:t>
            </a:r>
            <a:endParaRPr lang="pt-BR" sz="24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6/66/Tritos_saros_lunar_series_1000-2500.png"/>
          <p:cNvPicPr>
            <a:picLocks noChangeAspect="1" noChangeArrowheads="1"/>
          </p:cNvPicPr>
          <p:nvPr/>
        </p:nvPicPr>
        <p:blipFill>
          <a:blip r:embed="rId3" cstate="print"/>
          <a:srcRect/>
          <a:stretch>
            <a:fillRect/>
          </a:stretch>
        </p:blipFill>
        <p:spPr bwMode="auto">
          <a:xfrm>
            <a:off x="827584" y="0"/>
            <a:ext cx="7488832" cy="6685078"/>
          </a:xfrm>
          <a:prstGeom prst="rect">
            <a:avLst/>
          </a:prstGeom>
          <a:noFill/>
        </p:spPr>
      </p:pic>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411760" y="260648"/>
            <a:ext cx="3168352" cy="523220"/>
          </a:xfrm>
          <a:prstGeom prst="rect">
            <a:avLst/>
          </a:prstGeom>
          <a:noFill/>
        </p:spPr>
        <p:txBody>
          <a:bodyPr wrap="square" rtlCol="0">
            <a:spAutoFit/>
          </a:bodyPr>
          <a:lstStyle/>
          <a:p>
            <a:r>
              <a:rPr lang="pt-BR" sz="2800" dirty="0" smtClean="0">
                <a:solidFill>
                  <a:schemeClr val="bg1"/>
                </a:solidFill>
              </a:rPr>
              <a:t>INEX</a:t>
            </a:r>
            <a:endParaRPr lang="pt-BR" sz="2800" dirty="0">
              <a:solidFill>
                <a:schemeClr val="bg1"/>
              </a:solidFill>
            </a:endParaRPr>
          </a:p>
        </p:txBody>
      </p:sp>
      <p:sp>
        <p:nvSpPr>
          <p:cNvPr id="4" name="Retângulo 3"/>
          <p:cNvSpPr/>
          <p:nvPr/>
        </p:nvSpPr>
        <p:spPr>
          <a:xfrm>
            <a:off x="251520" y="1124744"/>
            <a:ext cx="8136904" cy="400110"/>
          </a:xfrm>
          <a:prstGeom prst="rect">
            <a:avLst/>
          </a:prstGeom>
        </p:spPr>
        <p:txBody>
          <a:bodyPr wrap="square">
            <a:spAutoFit/>
          </a:bodyPr>
          <a:lstStyle/>
          <a:p>
            <a:r>
              <a:rPr lang="en-US" sz="1800" b="0" dirty="0" err="1" smtClean="0">
                <a:solidFill>
                  <a:schemeClr val="bg1"/>
                </a:solidFill>
              </a:rPr>
              <a:t>Inex</a:t>
            </a:r>
            <a:r>
              <a:rPr lang="en-US" sz="1800" b="0" dirty="0" smtClean="0">
                <a:solidFill>
                  <a:schemeClr val="bg1"/>
                </a:solidFill>
              </a:rPr>
              <a:t> é o </a:t>
            </a:r>
            <a:r>
              <a:rPr lang="en-US" sz="1800" b="0" dirty="0" err="1" smtClean="0">
                <a:solidFill>
                  <a:schemeClr val="bg1"/>
                </a:solidFill>
              </a:rPr>
              <a:t>período</a:t>
            </a:r>
            <a:r>
              <a:rPr lang="en-US" sz="1800" b="0" dirty="0" smtClean="0">
                <a:solidFill>
                  <a:schemeClr val="bg1"/>
                </a:solidFill>
              </a:rPr>
              <a:t> de eclipses de </a:t>
            </a:r>
            <a:r>
              <a:rPr lang="en-US" sz="2000" dirty="0" smtClean="0">
                <a:solidFill>
                  <a:schemeClr val="bg1"/>
                </a:solidFill>
              </a:rPr>
              <a:t>10 571,95 </a:t>
            </a:r>
            <a:r>
              <a:rPr lang="en-US" sz="2000" dirty="0" err="1" smtClean="0">
                <a:solidFill>
                  <a:schemeClr val="bg1"/>
                </a:solidFill>
              </a:rPr>
              <a:t>dias</a:t>
            </a:r>
            <a:r>
              <a:rPr lang="en-US" sz="2000" dirty="0" smtClean="0">
                <a:solidFill>
                  <a:schemeClr val="bg1"/>
                </a:solidFill>
              </a:rPr>
              <a:t> </a:t>
            </a:r>
            <a:r>
              <a:rPr lang="en-US" sz="1800" b="0" dirty="0" smtClean="0">
                <a:solidFill>
                  <a:schemeClr val="bg1"/>
                </a:solidFill>
              </a:rPr>
              <a:t>(29 </a:t>
            </a:r>
            <a:r>
              <a:rPr lang="en-US" sz="1800" b="0" dirty="0" err="1" smtClean="0">
                <a:solidFill>
                  <a:schemeClr val="bg1"/>
                </a:solidFill>
              </a:rPr>
              <a:t>anos</a:t>
            </a:r>
            <a:r>
              <a:rPr lang="en-US" sz="1800" b="0" dirty="0" smtClean="0">
                <a:solidFill>
                  <a:schemeClr val="bg1"/>
                </a:solidFill>
              </a:rPr>
              <a:t> </a:t>
            </a:r>
            <a:r>
              <a:rPr lang="en-US" sz="1800" b="0" dirty="0" err="1" smtClean="0">
                <a:solidFill>
                  <a:schemeClr val="bg1"/>
                </a:solidFill>
              </a:rPr>
              <a:t>menos</a:t>
            </a:r>
            <a:r>
              <a:rPr lang="en-US" sz="1800" b="0" dirty="0" smtClean="0">
                <a:solidFill>
                  <a:schemeClr val="bg1"/>
                </a:solidFill>
              </a:rPr>
              <a:t> 20 </a:t>
            </a:r>
            <a:r>
              <a:rPr lang="en-US" sz="1800" b="0" dirty="0" err="1" smtClean="0">
                <a:solidFill>
                  <a:schemeClr val="bg1"/>
                </a:solidFill>
              </a:rPr>
              <a:t>dias</a:t>
            </a:r>
            <a:r>
              <a:rPr lang="en-US" sz="1800" b="0" dirty="0" smtClean="0">
                <a:solidFill>
                  <a:schemeClr val="bg1"/>
                </a:solidFill>
              </a:rPr>
              <a:t>).</a:t>
            </a:r>
            <a:endParaRPr lang="pt-BR" sz="1800" dirty="0">
              <a:solidFill>
                <a:schemeClr val="bg1"/>
              </a:solidFill>
            </a:endParaRPr>
          </a:p>
        </p:txBody>
      </p:sp>
      <p:sp>
        <p:nvSpPr>
          <p:cNvPr id="5" name="Retângulo 4"/>
          <p:cNvSpPr/>
          <p:nvPr/>
        </p:nvSpPr>
        <p:spPr>
          <a:xfrm>
            <a:off x="395536" y="2420888"/>
            <a:ext cx="8352928" cy="584775"/>
          </a:xfrm>
          <a:prstGeom prst="rect">
            <a:avLst/>
          </a:prstGeom>
        </p:spPr>
        <p:txBody>
          <a:bodyPr wrap="square">
            <a:spAutoFit/>
          </a:bodyPr>
          <a:lstStyle/>
          <a:p>
            <a:pPr algn="just"/>
            <a:r>
              <a:rPr lang="en-US" b="0" dirty="0" err="1" smtClean="0">
                <a:solidFill>
                  <a:schemeClr val="bg1"/>
                </a:solidFill>
              </a:rPr>
              <a:t>Identificado</a:t>
            </a:r>
            <a:r>
              <a:rPr lang="en-US" b="0" dirty="0" smtClean="0">
                <a:solidFill>
                  <a:schemeClr val="bg1"/>
                </a:solidFill>
              </a:rPr>
              <a:t> </a:t>
            </a:r>
            <a:r>
              <a:rPr lang="en-US" b="0" dirty="0" err="1" smtClean="0">
                <a:solidFill>
                  <a:schemeClr val="bg1"/>
                </a:solidFill>
              </a:rPr>
              <a:t>por</a:t>
            </a:r>
            <a:r>
              <a:rPr lang="en-US" b="0" dirty="0" smtClean="0">
                <a:solidFill>
                  <a:schemeClr val="bg1"/>
                </a:solidFill>
              </a:rPr>
              <a:t> A. C. D. </a:t>
            </a:r>
            <a:r>
              <a:rPr lang="en-US" b="0" dirty="0" err="1" smtClean="0">
                <a:solidFill>
                  <a:schemeClr val="bg1"/>
                </a:solidFill>
              </a:rPr>
              <a:t>Crommelin</a:t>
            </a:r>
            <a:r>
              <a:rPr lang="en-US" b="0" dirty="0" smtClean="0">
                <a:solidFill>
                  <a:schemeClr val="bg1"/>
                </a:solidFill>
              </a:rPr>
              <a:t> </a:t>
            </a:r>
            <a:r>
              <a:rPr lang="en-US" b="0" dirty="0" err="1" smtClean="0">
                <a:solidFill>
                  <a:schemeClr val="bg1"/>
                </a:solidFill>
              </a:rPr>
              <a:t>em</a:t>
            </a:r>
            <a:r>
              <a:rPr lang="en-US" b="0" dirty="0" smtClean="0">
                <a:solidFill>
                  <a:schemeClr val="bg1"/>
                </a:solidFill>
              </a:rPr>
              <a:t> 1901, </a:t>
            </a:r>
            <a:r>
              <a:rPr lang="en-US" b="0" dirty="0" err="1" smtClean="0">
                <a:solidFill>
                  <a:schemeClr val="bg1"/>
                </a:solidFill>
              </a:rPr>
              <a:t>mas</a:t>
            </a:r>
            <a:r>
              <a:rPr lang="en-US" b="0" dirty="0" smtClean="0">
                <a:solidFill>
                  <a:schemeClr val="bg1"/>
                </a:solidFill>
              </a:rPr>
              <a:t> o </a:t>
            </a:r>
            <a:r>
              <a:rPr lang="en-US" b="0" dirty="0" err="1" smtClean="0">
                <a:solidFill>
                  <a:schemeClr val="bg1"/>
                </a:solidFill>
              </a:rPr>
              <a:t>nome</a:t>
            </a:r>
            <a:r>
              <a:rPr lang="en-US" b="0" dirty="0" smtClean="0">
                <a:solidFill>
                  <a:schemeClr val="bg1"/>
                </a:solidFill>
              </a:rPr>
              <a:t> </a:t>
            </a:r>
            <a:r>
              <a:rPr lang="en-US" b="0" dirty="0" err="1" smtClean="0">
                <a:solidFill>
                  <a:schemeClr val="bg1"/>
                </a:solidFill>
              </a:rPr>
              <a:t>foi</a:t>
            </a:r>
            <a:r>
              <a:rPr lang="en-US" b="0" dirty="0" smtClean="0">
                <a:solidFill>
                  <a:schemeClr val="bg1"/>
                </a:solidFill>
              </a:rPr>
              <a:t> </a:t>
            </a:r>
            <a:r>
              <a:rPr lang="en-US" b="0" dirty="0" err="1" smtClean="0">
                <a:solidFill>
                  <a:schemeClr val="bg1"/>
                </a:solidFill>
              </a:rPr>
              <a:t>sugerido</a:t>
            </a:r>
            <a:r>
              <a:rPr lang="en-US" b="0" dirty="0" smtClean="0">
                <a:solidFill>
                  <a:schemeClr val="bg1"/>
                </a:solidFill>
              </a:rPr>
              <a:t> 50 </a:t>
            </a:r>
            <a:r>
              <a:rPr lang="en-US" b="0" dirty="0" err="1" smtClean="0">
                <a:solidFill>
                  <a:schemeClr val="bg1"/>
                </a:solidFill>
              </a:rPr>
              <a:t>anos</a:t>
            </a:r>
            <a:r>
              <a:rPr lang="en-US" b="0" dirty="0" smtClean="0">
                <a:solidFill>
                  <a:schemeClr val="bg1"/>
                </a:solidFill>
              </a:rPr>
              <a:t> </a:t>
            </a:r>
            <a:r>
              <a:rPr lang="en-US" b="0" dirty="0" err="1" smtClean="0">
                <a:solidFill>
                  <a:schemeClr val="bg1"/>
                </a:solidFill>
              </a:rPr>
              <a:t>depois</a:t>
            </a:r>
            <a:r>
              <a:rPr lang="en-US" b="0" dirty="0" smtClean="0">
                <a:solidFill>
                  <a:schemeClr val="bg1"/>
                </a:solidFill>
              </a:rPr>
              <a:t> </a:t>
            </a:r>
            <a:r>
              <a:rPr lang="en-US" b="0" dirty="0" err="1" smtClean="0">
                <a:solidFill>
                  <a:schemeClr val="bg1"/>
                </a:solidFill>
              </a:rPr>
              <a:t>por</a:t>
            </a:r>
            <a:r>
              <a:rPr lang="en-US" b="0" dirty="0" smtClean="0">
                <a:solidFill>
                  <a:schemeClr val="bg1"/>
                </a:solidFill>
              </a:rPr>
              <a:t>  George van den Bergh.</a:t>
            </a:r>
            <a:endParaRPr lang="pt-BR" dirty="0">
              <a:solidFill>
                <a:schemeClr val="bg1"/>
              </a:solidFill>
            </a:endParaRPr>
          </a:p>
        </p:txBody>
      </p:sp>
      <p:sp>
        <p:nvSpPr>
          <p:cNvPr id="7" name="CaixaDeTexto 6"/>
          <p:cNvSpPr txBox="1"/>
          <p:nvPr/>
        </p:nvSpPr>
        <p:spPr>
          <a:xfrm>
            <a:off x="323528" y="1844824"/>
            <a:ext cx="3672408" cy="338554"/>
          </a:xfrm>
          <a:prstGeom prst="rect">
            <a:avLst/>
          </a:prstGeom>
          <a:noFill/>
        </p:spPr>
        <p:txBody>
          <a:bodyPr wrap="square" rtlCol="0">
            <a:spAutoFit/>
          </a:bodyPr>
          <a:lstStyle/>
          <a:p>
            <a:r>
              <a:rPr lang="pt-BR" dirty="0" err="1" smtClean="0">
                <a:solidFill>
                  <a:schemeClr val="bg1"/>
                </a:solidFill>
              </a:rPr>
              <a:t>Inex</a:t>
            </a:r>
            <a:r>
              <a:rPr lang="pt-BR" dirty="0" smtClean="0">
                <a:solidFill>
                  <a:schemeClr val="bg1"/>
                </a:solidFill>
              </a:rPr>
              <a:t> corresponde a 358 </a:t>
            </a:r>
            <a:r>
              <a:rPr lang="pt-BR" dirty="0" err="1" smtClean="0">
                <a:solidFill>
                  <a:schemeClr val="bg1"/>
                </a:solidFill>
              </a:rPr>
              <a:t>lunações</a:t>
            </a:r>
            <a:r>
              <a:rPr lang="pt-BR" dirty="0" smtClean="0">
                <a:solidFill>
                  <a:schemeClr val="bg1"/>
                </a:solidFill>
              </a:rPr>
              <a:t>.</a:t>
            </a:r>
            <a:endParaRPr lang="pt-BR" dirty="0">
              <a:solidFill>
                <a:schemeClr val="bg1"/>
              </a:solidFill>
            </a:endParaRPr>
          </a:p>
        </p:txBody>
      </p:sp>
      <p:sp>
        <p:nvSpPr>
          <p:cNvPr id="8" name="Retângulo 7"/>
          <p:cNvSpPr/>
          <p:nvPr/>
        </p:nvSpPr>
        <p:spPr>
          <a:xfrm>
            <a:off x="395536" y="3573463"/>
            <a:ext cx="8496944" cy="1323439"/>
          </a:xfrm>
          <a:prstGeom prst="rect">
            <a:avLst/>
          </a:prstGeom>
        </p:spPr>
        <p:txBody>
          <a:bodyPr wrap="square">
            <a:spAutoFit/>
          </a:bodyPr>
          <a:lstStyle/>
          <a:p>
            <a:pPr algn="just"/>
            <a:r>
              <a:rPr lang="en-US" b="0" dirty="0" err="1" smtClean="0">
                <a:solidFill>
                  <a:schemeClr val="bg1"/>
                </a:solidFill>
              </a:rPr>
              <a:t>Em</a:t>
            </a:r>
            <a:r>
              <a:rPr lang="en-US" b="0" dirty="0" smtClean="0">
                <a:solidFill>
                  <a:schemeClr val="bg1"/>
                </a:solidFill>
              </a:rPr>
              <a:t> um </a:t>
            </a:r>
            <a:r>
              <a:rPr lang="en-US" b="0" dirty="0" err="1" smtClean="0">
                <a:solidFill>
                  <a:schemeClr val="bg1"/>
                </a:solidFill>
              </a:rPr>
              <a:t>período</a:t>
            </a:r>
            <a:r>
              <a:rPr lang="en-US" b="0" dirty="0" smtClean="0">
                <a:solidFill>
                  <a:schemeClr val="bg1"/>
                </a:solidFill>
              </a:rPr>
              <a:t> </a:t>
            </a:r>
            <a:r>
              <a:rPr lang="en-US" b="0" dirty="0" err="1" smtClean="0">
                <a:solidFill>
                  <a:schemeClr val="bg1"/>
                </a:solidFill>
              </a:rPr>
              <a:t>Inex</a:t>
            </a:r>
            <a:r>
              <a:rPr lang="en-US" b="0" dirty="0" smtClean="0">
                <a:solidFill>
                  <a:schemeClr val="bg1"/>
                </a:solidFill>
              </a:rPr>
              <a:t>, </a:t>
            </a:r>
            <a:r>
              <a:rPr lang="en-US" b="0" dirty="0" err="1" smtClean="0">
                <a:solidFill>
                  <a:schemeClr val="bg1"/>
                </a:solidFill>
              </a:rPr>
              <a:t>os</a:t>
            </a:r>
            <a:r>
              <a:rPr lang="en-US" b="0" dirty="0" smtClean="0">
                <a:solidFill>
                  <a:schemeClr val="bg1"/>
                </a:solidFill>
              </a:rPr>
              <a:t> eclipses se </a:t>
            </a:r>
            <a:r>
              <a:rPr lang="en-US" b="0" dirty="0" err="1" smtClean="0">
                <a:solidFill>
                  <a:schemeClr val="bg1"/>
                </a:solidFill>
              </a:rPr>
              <a:t>repetem</a:t>
            </a:r>
            <a:r>
              <a:rPr lang="en-US" b="0" dirty="0" smtClean="0">
                <a:solidFill>
                  <a:schemeClr val="bg1"/>
                </a:solidFill>
              </a:rPr>
              <a:t> </a:t>
            </a:r>
            <a:r>
              <a:rPr lang="en-US" b="0" dirty="0" err="1" smtClean="0">
                <a:solidFill>
                  <a:schemeClr val="bg1"/>
                </a:solidFill>
              </a:rPr>
              <a:t>em</a:t>
            </a:r>
            <a:r>
              <a:rPr lang="en-US" b="0" dirty="0" smtClean="0">
                <a:solidFill>
                  <a:schemeClr val="bg1"/>
                </a:solidFill>
              </a:rPr>
              <a:t> </a:t>
            </a:r>
            <a:r>
              <a:rPr lang="en-US" b="0" dirty="0" err="1" smtClean="0">
                <a:solidFill>
                  <a:schemeClr val="bg1"/>
                </a:solidFill>
              </a:rPr>
              <a:t>nodos</a:t>
            </a:r>
            <a:r>
              <a:rPr lang="en-US" b="0" dirty="0" smtClean="0">
                <a:solidFill>
                  <a:schemeClr val="bg1"/>
                </a:solidFill>
              </a:rPr>
              <a:t> </a:t>
            </a:r>
            <a:r>
              <a:rPr lang="en-US" b="0" dirty="0" err="1" smtClean="0">
                <a:solidFill>
                  <a:schemeClr val="bg1"/>
                </a:solidFill>
              </a:rPr>
              <a:t>alternados</a:t>
            </a:r>
            <a:r>
              <a:rPr lang="en-US" b="0" dirty="0" smtClean="0">
                <a:solidFill>
                  <a:schemeClr val="bg1"/>
                </a:solidFill>
              </a:rPr>
              <a:t> a </a:t>
            </a:r>
            <a:r>
              <a:rPr lang="en-US" b="0" dirty="0" err="1" smtClean="0">
                <a:solidFill>
                  <a:schemeClr val="bg1"/>
                </a:solidFill>
              </a:rPr>
              <a:t>cada</a:t>
            </a:r>
            <a:r>
              <a:rPr lang="en-US" b="0" dirty="0" smtClean="0">
                <a:solidFill>
                  <a:schemeClr val="bg1"/>
                </a:solidFill>
              </a:rPr>
              <a:t> 358 </a:t>
            </a:r>
            <a:r>
              <a:rPr lang="en-US" b="0" dirty="0" err="1" smtClean="0">
                <a:solidFill>
                  <a:schemeClr val="bg1"/>
                </a:solidFill>
              </a:rPr>
              <a:t>lunações</a:t>
            </a:r>
            <a:r>
              <a:rPr lang="en-US" b="0" dirty="0" smtClean="0">
                <a:solidFill>
                  <a:schemeClr val="bg1"/>
                </a:solidFill>
              </a:rPr>
              <a:t>.</a:t>
            </a:r>
          </a:p>
          <a:p>
            <a:pPr algn="just"/>
            <a:r>
              <a:rPr lang="en-US" b="0" dirty="0" smtClean="0">
                <a:solidFill>
                  <a:schemeClr val="bg1"/>
                </a:solidFill>
              </a:rPr>
              <a:t>A </a:t>
            </a:r>
            <a:r>
              <a:rPr lang="en-US" b="0" dirty="0" err="1" smtClean="0">
                <a:solidFill>
                  <a:schemeClr val="bg1"/>
                </a:solidFill>
              </a:rPr>
              <a:t>aparência</a:t>
            </a:r>
            <a:r>
              <a:rPr lang="en-US" b="0" dirty="0" smtClean="0">
                <a:solidFill>
                  <a:schemeClr val="bg1"/>
                </a:solidFill>
              </a:rPr>
              <a:t> e longitude </a:t>
            </a:r>
            <a:r>
              <a:rPr lang="en-US" b="0" dirty="0" err="1" smtClean="0">
                <a:solidFill>
                  <a:schemeClr val="bg1"/>
                </a:solidFill>
              </a:rPr>
              <a:t>terrestre</a:t>
            </a:r>
            <a:r>
              <a:rPr lang="en-US" b="0" dirty="0" smtClean="0">
                <a:solidFill>
                  <a:schemeClr val="bg1"/>
                </a:solidFill>
              </a:rPr>
              <a:t> </a:t>
            </a:r>
            <a:r>
              <a:rPr lang="en-US" b="0" dirty="0" err="1" smtClean="0">
                <a:solidFill>
                  <a:schemeClr val="bg1"/>
                </a:solidFill>
              </a:rPr>
              <a:t>são</a:t>
            </a:r>
            <a:r>
              <a:rPr lang="en-US" b="0" dirty="0" smtClean="0">
                <a:solidFill>
                  <a:schemeClr val="bg1"/>
                </a:solidFill>
              </a:rPr>
              <a:t> </a:t>
            </a:r>
            <a:r>
              <a:rPr lang="en-US" b="0" dirty="0" err="1" smtClean="0">
                <a:solidFill>
                  <a:schemeClr val="bg1"/>
                </a:solidFill>
              </a:rPr>
              <a:t>irregulares</a:t>
            </a:r>
            <a:r>
              <a:rPr lang="en-US" b="0" dirty="0" smtClean="0">
                <a:solidFill>
                  <a:schemeClr val="bg1"/>
                </a:solidFill>
              </a:rPr>
              <a:t> </a:t>
            </a:r>
            <a:r>
              <a:rPr lang="en-US" b="0" dirty="0" err="1" smtClean="0">
                <a:solidFill>
                  <a:schemeClr val="bg1"/>
                </a:solidFill>
              </a:rPr>
              <a:t>devido</a:t>
            </a:r>
            <a:r>
              <a:rPr lang="en-US" b="0" dirty="0" smtClean="0">
                <a:solidFill>
                  <a:schemeClr val="bg1"/>
                </a:solidFill>
              </a:rPr>
              <a:t> a </a:t>
            </a:r>
            <a:r>
              <a:rPr lang="en-US" b="0" dirty="0" err="1" smtClean="0">
                <a:solidFill>
                  <a:schemeClr val="bg1"/>
                </a:solidFill>
              </a:rPr>
              <a:t>uma</a:t>
            </a:r>
            <a:r>
              <a:rPr lang="en-US" b="0" dirty="0" smtClean="0">
                <a:solidFill>
                  <a:schemeClr val="bg1"/>
                </a:solidFill>
              </a:rPr>
              <a:t> </a:t>
            </a:r>
            <a:r>
              <a:rPr lang="en-US" b="0" dirty="0" err="1" smtClean="0">
                <a:solidFill>
                  <a:schemeClr val="bg1"/>
                </a:solidFill>
              </a:rPr>
              <a:t>diferença</a:t>
            </a:r>
            <a:r>
              <a:rPr lang="en-US" b="0" dirty="0" smtClean="0">
                <a:solidFill>
                  <a:schemeClr val="bg1"/>
                </a:solidFill>
              </a:rPr>
              <a:t> com o </a:t>
            </a:r>
            <a:r>
              <a:rPr lang="en-US" b="0" dirty="0" err="1" smtClean="0">
                <a:solidFill>
                  <a:schemeClr val="bg1"/>
                </a:solidFill>
              </a:rPr>
              <a:t>mês</a:t>
            </a:r>
            <a:r>
              <a:rPr lang="en-US" b="0" dirty="0" smtClean="0">
                <a:solidFill>
                  <a:schemeClr val="bg1"/>
                </a:solidFill>
              </a:rPr>
              <a:t> </a:t>
            </a:r>
            <a:r>
              <a:rPr lang="en-US" b="0" dirty="0" err="1" smtClean="0">
                <a:solidFill>
                  <a:schemeClr val="bg1"/>
                </a:solidFill>
              </a:rPr>
              <a:t>anomalístico</a:t>
            </a:r>
            <a:r>
              <a:rPr lang="en-US" b="0" dirty="0" smtClean="0">
                <a:solidFill>
                  <a:schemeClr val="bg1"/>
                </a:solidFill>
              </a:rPr>
              <a:t> (</a:t>
            </a:r>
            <a:r>
              <a:rPr lang="en-US" b="0" dirty="0" err="1" smtClean="0">
                <a:solidFill>
                  <a:schemeClr val="bg1"/>
                </a:solidFill>
              </a:rPr>
              <a:t>perigeu</a:t>
            </a:r>
            <a:r>
              <a:rPr lang="en-US" b="0" dirty="0" smtClean="0">
                <a:solidFill>
                  <a:schemeClr val="bg1"/>
                </a:solidFill>
              </a:rPr>
              <a:t>). No </a:t>
            </a:r>
            <a:r>
              <a:rPr lang="en-US" b="0" dirty="0" err="1" smtClean="0">
                <a:solidFill>
                  <a:schemeClr val="bg1"/>
                </a:solidFill>
              </a:rPr>
              <a:t>entanto</a:t>
            </a:r>
            <a:r>
              <a:rPr lang="en-US" b="0" dirty="0" smtClean="0">
                <a:solidFill>
                  <a:schemeClr val="bg1"/>
                </a:solidFill>
              </a:rPr>
              <a:t> a </a:t>
            </a:r>
            <a:r>
              <a:rPr lang="en-US" b="0" dirty="0" err="1" smtClean="0">
                <a:solidFill>
                  <a:schemeClr val="bg1"/>
                </a:solidFill>
              </a:rPr>
              <a:t>cada</a:t>
            </a:r>
            <a:r>
              <a:rPr lang="en-US" b="0" dirty="0" smtClean="0">
                <a:solidFill>
                  <a:schemeClr val="bg1"/>
                </a:solidFill>
              </a:rPr>
              <a:t> 3 </a:t>
            </a:r>
            <a:r>
              <a:rPr lang="en-US" b="0" dirty="0" err="1" smtClean="0">
                <a:solidFill>
                  <a:schemeClr val="bg1"/>
                </a:solidFill>
              </a:rPr>
              <a:t>Inex</a:t>
            </a:r>
            <a:r>
              <a:rPr lang="en-US" b="0" dirty="0" smtClean="0">
                <a:solidFill>
                  <a:schemeClr val="bg1"/>
                </a:solidFill>
              </a:rPr>
              <a:t>  (≈ 87 </a:t>
            </a:r>
            <a:r>
              <a:rPr lang="en-US" b="0" dirty="0" err="1" smtClean="0">
                <a:solidFill>
                  <a:schemeClr val="bg1"/>
                </a:solidFill>
              </a:rPr>
              <a:t>anos</a:t>
            </a:r>
            <a:r>
              <a:rPr lang="en-US" b="0" dirty="0" smtClean="0">
                <a:solidFill>
                  <a:schemeClr val="bg1"/>
                </a:solidFill>
              </a:rPr>
              <a:t> </a:t>
            </a:r>
            <a:r>
              <a:rPr lang="en-US" b="0" dirty="0" err="1" smtClean="0">
                <a:solidFill>
                  <a:schemeClr val="bg1"/>
                </a:solidFill>
              </a:rPr>
              <a:t>menos</a:t>
            </a:r>
            <a:r>
              <a:rPr lang="en-US" b="0" dirty="0" smtClean="0">
                <a:solidFill>
                  <a:schemeClr val="bg1"/>
                </a:solidFill>
              </a:rPr>
              <a:t> 2 </a:t>
            </a:r>
            <a:r>
              <a:rPr lang="en-US" b="0" dirty="0" err="1" smtClean="0">
                <a:solidFill>
                  <a:schemeClr val="bg1"/>
                </a:solidFill>
              </a:rPr>
              <a:t>meses</a:t>
            </a:r>
            <a:r>
              <a:rPr lang="en-US" b="0" dirty="0" smtClean="0">
                <a:solidFill>
                  <a:schemeClr val="bg1"/>
                </a:solidFill>
              </a:rPr>
              <a:t>)  (≈ 1 151,02 </a:t>
            </a:r>
            <a:r>
              <a:rPr lang="en-US" b="0" dirty="0" err="1" smtClean="0">
                <a:solidFill>
                  <a:schemeClr val="bg1"/>
                </a:solidFill>
              </a:rPr>
              <a:t>meses</a:t>
            </a:r>
            <a:r>
              <a:rPr lang="en-US" b="0" dirty="0" smtClean="0">
                <a:solidFill>
                  <a:schemeClr val="bg1"/>
                </a:solidFill>
              </a:rPr>
              <a:t> </a:t>
            </a:r>
            <a:r>
              <a:rPr lang="en-US" b="0" dirty="0" err="1" smtClean="0">
                <a:solidFill>
                  <a:schemeClr val="bg1"/>
                </a:solidFill>
              </a:rPr>
              <a:t>anomalísticos</a:t>
            </a:r>
            <a:r>
              <a:rPr lang="en-US" b="0" dirty="0" smtClean="0">
                <a:solidFill>
                  <a:schemeClr val="bg1"/>
                </a:solidFill>
              </a:rPr>
              <a:t>), </a:t>
            </a:r>
            <a:r>
              <a:rPr lang="en-US" b="0" dirty="0" err="1" smtClean="0">
                <a:solidFill>
                  <a:schemeClr val="bg1"/>
                </a:solidFill>
              </a:rPr>
              <a:t>os</a:t>
            </a:r>
            <a:r>
              <a:rPr lang="en-US" b="0" dirty="0" smtClean="0">
                <a:solidFill>
                  <a:schemeClr val="bg1"/>
                </a:solidFill>
              </a:rPr>
              <a:t> eclipses </a:t>
            </a:r>
            <a:r>
              <a:rPr lang="en-US" b="0" dirty="0" err="1" smtClean="0">
                <a:solidFill>
                  <a:schemeClr val="bg1"/>
                </a:solidFill>
              </a:rPr>
              <a:t>são</a:t>
            </a:r>
            <a:r>
              <a:rPr lang="en-US" b="0" dirty="0" smtClean="0">
                <a:solidFill>
                  <a:schemeClr val="bg1"/>
                </a:solidFill>
              </a:rPr>
              <a:t> </a:t>
            </a:r>
            <a:r>
              <a:rPr lang="en-US" b="0" dirty="0" err="1" smtClean="0">
                <a:solidFill>
                  <a:schemeClr val="bg1"/>
                </a:solidFill>
              </a:rPr>
              <a:t>similares</a:t>
            </a:r>
            <a:r>
              <a:rPr lang="en-US" b="0" dirty="0" smtClean="0">
                <a:solidFill>
                  <a:schemeClr val="bg1"/>
                </a:solidFill>
              </a:rPr>
              <a:t> </a:t>
            </a:r>
            <a:r>
              <a:rPr lang="en-US" b="0" dirty="0" err="1" smtClean="0">
                <a:solidFill>
                  <a:schemeClr val="bg1"/>
                </a:solidFill>
              </a:rPr>
              <a:t>nesse</a:t>
            </a:r>
            <a:r>
              <a:rPr lang="en-US" b="0" dirty="0" smtClean="0">
                <a:solidFill>
                  <a:schemeClr val="bg1"/>
                </a:solidFill>
              </a:rPr>
              <a:t> </a:t>
            </a:r>
            <a:r>
              <a:rPr lang="en-US" b="0" dirty="0" err="1" smtClean="0">
                <a:solidFill>
                  <a:schemeClr val="bg1"/>
                </a:solidFill>
              </a:rPr>
              <a:t>grupo</a:t>
            </a:r>
            <a:r>
              <a:rPr lang="en-US" b="0" dirty="0" smtClean="0">
                <a:solidFill>
                  <a:schemeClr val="bg1"/>
                </a:solidFill>
              </a:rPr>
              <a:t>. </a:t>
            </a:r>
            <a:r>
              <a:rPr lang="en-US" b="0" dirty="0" err="1" smtClean="0">
                <a:solidFill>
                  <a:schemeClr val="bg1"/>
                </a:solidFill>
              </a:rPr>
              <a:t>Devido</a:t>
            </a:r>
            <a:r>
              <a:rPr lang="en-US" b="0" dirty="0" smtClean="0">
                <a:solidFill>
                  <a:schemeClr val="bg1"/>
                </a:solidFill>
              </a:rPr>
              <a:t> a </a:t>
            </a:r>
            <a:r>
              <a:rPr lang="en-US" b="0" dirty="0" err="1" smtClean="0">
                <a:solidFill>
                  <a:schemeClr val="bg1"/>
                </a:solidFill>
              </a:rPr>
              <a:t>essa</a:t>
            </a:r>
            <a:r>
              <a:rPr lang="en-US" b="0" dirty="0" smtClean="0">
                <a:solidFill>
                  <a:schemeClr val="bg1"/>
                </a:solidFill>
              </a:rPr>
              <a:t> </a:t>
            </a:r>
            <a:r>
              <a:rPr lang="en-US" b="0" dirty="0" err="1" smtClean="0">
                <a:solidFill>
                  <a:schemeClr val="bg1"/>
                </a:solidFill>
              </a:rPr>
              <a:t>repetição</a:t>
            </a:r>
            <a:r>
              <a:rPr lang="en-US" b="0" dirty="0" smtClean="0">
                <a:solidFill>
                  <a:schemeClr val="bg1"/>
                </a:solidFill>
              </a:rPr>
              <a:t>:</a:t>
            </a:r>
          </a:p>
          <a:p>
            <a:pPr algn="just"/>
            <a:r>
              <a:rPr lang="en-US" b="0" dirty="0" smtClean="0">
                <a:solidFill>
                  <a:schemeClr val="bg1"/>
                </a:solidFill>
              </a:rPr>
              <a:t> 3 </a:t>
            </a:r>
            <a:r>
              <a:rPr lang="en-US" b="0" dirty="0" err="1" smtClean="0">
                <a:solidFill>
                  <a:schemeClr val="bg1"/>
                </a:solidFill>
              </a:rPr>
              <a:t>Inex</a:t>
            </a:r>
            <a:r>
              <a:rPr lang="en-US" b="0" dirty="0" smtClean="0">
                <a:solidFill>
                  <a:schemeClr val="bg1"/>
                </a:solidFill>
              </a:rPr>
              <a:t>  =  1 Triad.</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3707905" y="0"/>
            <a:ext cx="5436096" cy="6814879"/>
          </a:xfrm>
          <a:prstGeom prst="rect">
            <a:avLst/>
          </a:prstGeom>
          <a:noFill/>
          <a:ln w="9525">
            <a:noFill/>
            <a:miter lim="800000"/>
            <a:headEnd/>
            <a:tailEnd/>
          </a:ln>
        </p:spPr>
      </p:pic>
      <p:sp>
        <p:nvSpPr>
          <p:cNvPr id="5" name="CaixaDeTexto 4"/>
          <p:cNvSpPr txBox="1"/>
          <p:nvPr/>
        </p:nvSpPr>
        <p:spPr>
          <a:xfrm>
            <a:off x="1043608" y="2911743"/>
            <a:ext cx="1656184" cy="1323439"/>
          </a:xfrm>
          <a:prstGeom prst="rect">
            <a:avLst/>
          </a:prstGeom>
          <a:noFill/>
        </p:spPr>
        <p:txBody>
          <a:bodyPr wrap="square" rtlCol="0">
            <a:spAutoFit/>
          </a:bodyPr>
          <a:lstStyle/>
          <a:p>
            <a:r>
              <a:rPr lang="pt-BR" sz="2000" dirty="0" smtClean="0">
                <a:solidFill>
                  <a:schemeClr val="bg1"/>
                </a:solidFill>
              </a:rPr>
              <a:t>Eclipses de uma série </a:t>
            </a:r>
            <a:r>
              <a:rPr lang="pt-BR" sz="2000" dirty="0" err="1" smtClean="0">
                <a:solidFill>
                  <a:schemeClr val="bg1"/>
                </a:solidFill>
              </a:rPr>
              <a:t>Inex</a:t>
            </a:r>
            <a:r>
              <a:rPr lang="pt-BR" sz="2000" dirty="0" smtClean="0">
                <a:solidFill>
                  <a:schemeClr val="bg1"/>
                </a:solidFill>
              </a:rPr>
              <a:t> entre 1901 e 2100</a:t>
            </a:r>
            <a:endParaRPr lang="pt-BR" sz="20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4">
            <a:hlinkClick r:id="rId2" action="ppaction://hlinkfile"/>
          </p:cNvPr>
          <p:cNvPicPr>
            <a:picLocks noChangeArrowheads="1"/>
          </p:cNvPicPr>
          <p:nvPr/>
        </p:nvPicPr>
        <p:blipFill>
          <a:blip r:embed="rId3" cstate="print">
            <a:lum bright="3000" contrast="13000"/>
          </a:blip>
          <a:stretch>
            <a:fillRect/>
          </a:stretch>
        </p:blipFill>
        <p:spPr bwMode="auto">
          <a:xfrm>
            <a:off x="3635896" y="2924944"/>
            <a:ext cx="1800000" cy="1800000"/>
          </a:xfrm>
          <a:prstGeom prst="rect">
            <a:avLst/>
          </a:prstGeom>
          <a:noFill/>
          <a:ln>
            <a:solidFill>
              <a:schemeClr val="bg1"/>
            </a:solidFill>
          </a:ln>
        </p:spPr>
      </p:pic>
      <p:sp>
        <p:nvSpPr>
          <p:cNvPr id="71" name="CaixaDeTexto 70"/>
          <p:cNvSpPr txBox="1"/>
          <p:nvPr/>
        </p:nvSpPr>
        <p:spPr>
          <a:xfrm>
            <a:off x="899592" y="1340768"/>
            <a:ext cx="7488832" cy="707886"/>
          </a:xfrm>
          <a:prstGeom prst="rect">
            <a:avLst/>
          </a:prstGeom>
          <a:noFill/>
        </p:spPr>
        <p:txBody>
          <a:bodyPr wrap="square" rtlCol="0">
            <a:spAutoFit/>
          </a:bodyPr>
          <a:lstStyle/>
          <a:p>
            <a:r>
              <a:rPr lang="pt-BR" sz="4000" dirty="0" smtClean="0">
                <a:solidFill>
                  <a:schemeClr val="bg1"/>
                </a:solidFill>
              </a:rPr>
              <a:t>Ascensão Reta e Declinação</a:t>
            </a:r>
            <a:endParaRPr lang="pt-BR" sz="40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E:\cda-2014\eclipses\pesquisa\inex\Inex - Wikipedia, the free encyclopedia_files\640px-Inex_saros_lunar_series_1000-2500.png"/>
          <p:cNvPicPr>
            <a:picLocks noChangeAspect="1" noChangeArrowheads="1"/>
          </p:cNvPicPr>
          <p:nvPr/>
        </p:nvPicPr>
        <p:blipFill>
          <a:blip r:embed="rId3" cstate="print"/>
          <a:srcRect/>
          <a:stretch>
            <a:fillRect/>
          </a:stretch>
        </p:blipFill>
        <p:spPr bwMode="auto">
          <a:xfrm>
            <a:off x="33148" y="692696"/>
            <a:ext cx="9076117" cy="5472608"/>
          </a:xfrm>
          <a:prstGeom prst="rect">
            <a:avLst/>
          </a:prstGeom>
          <a:noFill/>
        </p:spPr>
      </p:pic>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SarosInexPanorama"/>
          <p:cNvPicPr>
            <a:picLocks noChangeAspect="1" noChangeArrowheads="1"/>
          </p:cNvPicPr>
          <p:nvPr/>
        </p:nvPicPr>
        <p:blipFill>
          <a:blip r:embed="rId2" cstate="print"/>
          <a:srcRect/>
          <a:stretch>
            <a:fillRect/>
          </a:stretch>
        </p:blipFill>
        <p:spPr bwMode="auto">
          <a:xfrm>
            <a:off x="0" y="639281"/>
            <a:ext cx="9144000" cy="5093975"/>
          </a:xfrm>
          <a:prstGeom prst="rect">
            <a:avLst/>
          </a:prstGeom>
          <a:noFill/>
        </p:spPr>
      </p:pic>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124744"/>
            <a:ext cx="9105528" cy="3960440"/>
          </a:xfrm>
          <a:prstGeom prst="rect">
            <a:avLst/>
          </a:prstGeom>
          <a:noFill/>
          <a:ln w="9525">
            <a:noFill/>
            <a:miter lim="800000"/>
            <a:headEnd/>
            <a:tailEnd/>
          </a:ln>
        </p:spPr>
      </p:pic>
      <p:sp>
        <p:nvSpPr>
          <p:cNvPr id="4" name="Retângulo 3"/>
          <p:cNvSpPr/>
          <p:nvPr/>
        </p:nvSpPr>
        <p:spPr>
          <a:xfrm>
            <a:off x="0" y="5445224"/>
            <a:ext cx="9036496" cy="707886"/>
          </a:xfrm>
          <a:prstGeom prst="rect">
            <a:avLst/>
          </a:prstGeom>
        </p:spPr>
        <p:txBody>
          <a:bodyPr wrap="square">
            <a:spAutoFit/>
          </a:bodyPr>
          <a:lstStyle/>
          <a:p>
            <a:pPr algn="l"/>
            <a:r>
              <a:rPr lang="en-US" sz="2000" b="0" dirty="0" err="1" smtClean="0">
                <a:solidFill>
                  <a:schemeClr val="bg1"/>
                </a:solidFill>
              </a:rPr>
              <a:t>Saros-Inex</a:t>
            </a:r>
            <a:r>
              <a:rPr lang="en-US" sz="2000" b="0" dirty="0" smtClean="0">
                <a:solidFill>
                  <a:schemeClr val="bg1"/>
                </a:solidFill>
              </a:rPr>
              <a:t> Panorama </a:t>
            </a:r>
            <a:r>
              <a:rPr lang="en-US" sz="2000" b="0" dirty="0" err="1" smtClean="0">
                <a:solidFill>
                  <a:schemeClr val="bg1"/>
                </a:solidFill>
              </a:rPr>
              <a:t>feito</a:t>
            </a:r>
            <a:r>
              <a:rPr lang="en-US" sz="2000" b="0" dirty="0" smtClean="0">
                <a:solidFill>
                  <a:schemeClr val="bg1"/>
                </a:solidFill>
              </a:rPr>
              <a:t> </a:t>
            </a:r>
            <a:r>
              <a:rPr lang="en-US" sz="2000" b="0" dirty="0" err="1" smtClean="0">
                <a:solidFill>
                  <a:schemeClr val="bg1"/>
                </a:solidFill>
              </a:rPr>
              <a:t>por</a:t>
            </a:r>
            <a:r>
              <a:rPr lang="en-US" sz="2000" b="0" dirty="0" smtClean="0">
                <a:solidFill>
                  <a:schemeClr val="bg1"/>
                </a:solidFill>
              </a:rPr>
              <a:t>  Luca </a:t>
            </a:r>
            <a:r>
              <a:rPr lang="en-US" sz="2000" b="0" dirty="0" err="1" smtClean="0">
                <a:solidFill>
                  <a:schemeClr val="bg1"/>
                </a:solidFill>
              </a:rPr>
              <a:t>Quaglia</a:t>
            </a:r>
            <a:r>
              <a:rPr lang="en-US" sz="2000" b="0" dirty="0" smtClean="0">
                <a:solidFill>
                  <a:schemeClr val="bg1"/>
                </a:solidFill>
              </a:rPr>
              <a:t> and John Tilley. </a:t>
            </a:r>
            <a:r>
              <a:rPr lang="en-US" sz="2000" b="0" dirty="0" err="1" smtClean="0">
                <a:solidFill>
                  <a:schemeClr val="bg1"/>
                </a:solidFill>
              </a:rPr>
              <a:t>Contém</a:t>
            </a:r>
            <a:r>
              <a:rPr lang="en-US" sz="2000" b="0" dirty="0" smtClean="0">
                <a:solidFill>
                  <a:schemeClr val="bg1"/>
                </a:solidFill>
              </a:rPr>
              <a:t> 61 775 Eclipses </a:t>
            </a:r>
            <a:r>
              <a:rPr lang="en-US" sz="2000" b="0" dirty="0" err="1" smtClean="0">
                <a:solidFill>
                  <a:schemeClr val="bg1"/>
                </a:solidFill>
              </a:rPr>
              <a:t>Solares</a:t>
            </a:r>
            <a:r>
              <a:rPr lang="en-US" sz="2000" b="0" dirty="0" smtClean="0">
                <a:solidFill>
                  <a:schemeClr val="bg1"/>
                </a:solidFill>
              </a:rPr>
              <a:t> </a:t>
            </a:r>
            <a:r>
              <a:rPr lang="en-US" sz="2000" b="0" dirty="0" err="1" smtClean="0">
                <a:solidFill>
                  <a:schemeClr val="bg1"/>
                </a:solidFill>
              </a:rPr>
              <a:t>desde</a:t>
            </a:r>
            <a:r>
              <a:rPr lang="en-US" sz="2000" b="0" dirty="0" smtClean="0">
                <a:solidFill>
                  <a:schemeClr val="bg1"/>
                </a:solidFill>
              </a:rPr>
              <a:t> 11 000 </a:t>
            </a:r>
            <a:r>
              <a:rPr lang="en-US" sz="2000" b="0" dirty="0" err="1" smtClean="0">
                <a:solidFill>
                  <a:schemeClr val="bg1"/>
                </a:solidFill>
              </a:rPr>
              <a:t>a.C</a:t>
            </a:r>
            <a:r>
              <a:rPr lang="en-US" sz="2000" b="0" dirty="0" smtClean="0">
                <a:solidFill>
                  <a:schemeClr val="bg1"/>
                </a:solidFill>
              </a:rPr>
              <a:t>. a 15 000 </a:t>
            </a:r>
            <a:r>
              <a:rPr lang="en-US" sz="2000" b="0" dirty="0" err="1" smtClean="0">
                <a:solidFill>
                  <a:schemeClr val="bg1"/>
                </a:solidFill>
              </a:rPr>
              <a:t>d.C</a:t>
            </a:r>
            <a:r>
              <a:rPr lang="en-US" sz="2000" b="0" dirty="0" smtClean="0">
                <a:solidFill>
                  <a:schemeClr val="bg1"/>
                </a:solidFill>
              </a:rPr>
              <a:t>.</a:t>
            </a:r>
            <a:endParaRPr lang="pt-BR" sz="20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20" y="188640"/>
            <a:ext cx="8568952" cy="2062103"/>
          </a:xfrm>
          <a:prstGeom prst="rect">
            <a:avLst/>
          </a:prstGeom>
        </p:spPr>
        <p:txBody>
          <a:bodyPr wrap="square">
            <a:spAutoFit/>
          </a:bodyPr>
          <a:lstStyle/>
          <a:p>
            <a:pPr algn="just"/>
            <a:r>
              <a:rPr lang="en-US" sz="2400" b="0" dirty="0" err="1" smtClean="0">
                <a:solidFill>
                  <a:schemeClr val="bg1"/>
                </a:solidFill>
              </a:rPr>
              <a:t>Livro</a:t>
            </a:r>
            <a:r>
              <a:rPr lang="en-US" sz="2400" b="0" dirty="0" smtClean="0">
                <a:solidFill>
                  <a:schemeClr val="bg1"/>
                </a:solidFill>
              </a:rPr>
              <a:t>: </a:t>
            </a:r>
            <a:r>
              <a:rPr lang="en-US" sz="2400" b="0" i="1" dirty="0" smtClean="0">
                <a:solidFill>
                  <a:schemeClr val="bg1"/>
                </a:solidFill>
              </a:rPr>
              <a:t>"Periodicity and variation of solar (and lunar) eclipses“</a:t>
            </a:r>
            <a:r>
              <a:rPr lang="en-US" sz="2400" b="0" dirty="0" smtClean="0">
                <a:solidFill>
                  <a:schemeClr val="bg1"/>
                </a:solidFill>
              </a:rPr>
              <a:t>  Prof. dr. G. van den Bergh </a:t>
            </a:r>
          </a:p>
          <a:p>
            <a:pPr algn="just"/>
            <a:endParaRPr lang="en-US" sz="2400" b="0" dirty="0" smtClean="0">
              <a:solidFill>
                <a:schemeClr val="bg1"/>
              </a:solidFill>
            </a:endParaRPr>
          </a:p>
          <a:p>
            <a:pPr algn="l"/>
            <a:r>
              <a:rPr lang="en-US" sz="3200" b="0" dirty="0" smtClean="0">
                <a:solidFill>
                  <a:schemeClr val="bg1"/>
                </a:solidFill>
              </a:rPr>
              <a:t>T</a:t>
            </a:r>
            <a:r>
              <a:rPr lang="en-US" sz="2400" b="0" dirty="0" smtClean="0">
                <a:solidFill>
                  <a:schemeClr val="bg1"/>
                </a:solidFill>
              </a:rPr>
              <a:t> é o </a:t>
            </a:r>
            <a:r>
              <a:rPr lang="en-US" sz="2400" b="0" dirty="0" err="1" smtClean="0">
                <a:solidFill>
                  <a:schemeClr val="bg1"/>
                </a:solidFill>
              </a:rPr>
              <a:t>intervalo</a:t>
            </a:r>
            <a:r>
              <a:rPr lang="en-US" sz="2400" b="0" dirty="0" smtClean="0">
                <a:solidFill>
                  <a:schemeClr val="bg1"/>
                </a:solidFill>
              </a:rPr>
              <a:t> de </a:t>
            </a:r>
            <a:r>
              <a:rPr lang="en-US" sz="2400" b="0" dirty="0" err="1" smtClean="0">
                <a:solidFill>
                  <a:schemeClr val="bg1"/>
                </a:solidFill>
              </a:rPr>
              <a:t>dias</a:t>
            </a:r>
            <a:r>
              <a:rPr lang="en-US" sz="2400" b="0" dirty="0" smtClean="0">
                <a:solidFill>
                  <a:schemeClr val="bg1"/>
                </a:solidFill>
              </a:rPr>
              <a:t> entre </a:t>
            </a:r>
            <a:r>
              <a:rPr lang="en-US" sz="2400" b="0" dirty="0" err="1" smtClean="0">
                <a:solidFill>
                  <a:schemeClr val="bg1"/>
                </a:solidFill>
              </a:rPr>
              <a:t>dois</a:t>
            </a:r>
            <a:r>
              <a:rPr lang="en-US" sz="2400" b="0" dirty="0" smtClean="0">
                <a:solidFill>
                  <a:schemeClr val="bg1"/>
                </a:solidFill>
              </a:rPr>
              <a:t> </a:t>
            </a:r>
            <a:r>
              <a:rPr lang="en-US" sz="2400" b="0" dirty="0" err="1" smtClean="0">
                <a:solidFill>
                  <a:schemeClr val="bg1"/>
                </a:solidFill>
              </a:rPr>
              <a:t>sucessivos</a:t>
            </a:r>
            <a:r>
              <a:rPr lang="en-US" sz="2400" b="0" dirty="0" smtClean="0">
                <a:solidFill>
                  <a:schemeClr val="bg1"/>
                </a:solidFill>
              </a:rPr>
              <a:t> eclipses </a:t>
            </a:r>
            <a:r>
              <a:rPr lang="en-US" sz="2400" b="0" dirty="0" err="1" smtClean="0">
                <a:solidFill>
                  <a:schemeClr val="bg1"/>
                </a:solidFill>
              </a:rPr>
              <a:t>solares</a:t>
            </a:r>
            <a:r>
              <a:rPr lang="en-US" sz="2400" b="0" dirty="0" smtClean="0">
                <a:solidFill>
                  <a:schemeClr val="bg1"/>
                </a:solidFill>
              </a:rPr>
              <a:t> (</a:t>
            </a:r>
            <a:r>
              <a:rPr lang="en-US" sz="2400" b="0" dirty="0" err="1" smtClean="0">
                <a:solidFill>
                  <a:schemeClr val="bg1"/>
                </a:solidFill>
              </a:rPr>
              <a:t>lunares</a:t>
            </a:r>
            <a:r>
              <a:rPr lang="en-US" sz="2400" b="0" dirty="0" smtClean="0">
                <a:solidFill>
                  <a:schemeClr val="bg1"/>
                </a:solidFill>
              </a:rPr>
              <a:t>)      </a:t>
            </a:r>
            <a:endParaRPr lang="pt-BR" sz="2400" dirty="0">
              <a:solidFill>
                <a:schemeClr val="bg1"/>
              </a:solidFill>
            </a:endParaRPr>
          </a:p>
        </p:txBody>
      </p:sp>
      <p:sp>
        <p:nvSpPr>
          <p:cNvPr id="3" name="CaixaDeTexto 2"/>
          <p:cNvSpPr txBox="1"/>
          <p:nvPr/>
        </p:nvSpPr>
        <p:spPr>
          <a:xfrm>
            <a:off x="0" y="3861048"/>
            <a:ext cx="9144000" cy="2739211"/>
          </a:xfrm>
          <a:prstGeom prst="rect">
            <a:avLst/>
          </a:prstGeom>
          <a:noFill/>
        </p:spPr>
        <p:txBody>
          <a:bodyPr wrap="square" rtlCol="0">
            <a:spAutoFit/>
          </a:bodyPr>
          <a:lstStyle/>
          <a:p>
            <a:pPr algn="l"/>
            <a:r>
              <a:rPr lang="en-US" dirty="0" smtClean="0">
                <a:solidFill>
                  <a:schemeClr val="bg1"/>
                </a:solidFill>
              </a:rPr>
              <a:t/>
            </a:r>
            <a:br>
              <a:rPr lang="en-US" dirty="0" smtClean="0">
                <a:solidFill>
                  <a:schemeClr val="bg1"/>
                </a:solidFill>
              </a:rPr>
            </a:br>
            <a:r>
              <a:rPr lang="en-US" sz="2400" b="0" dirty="0" smtClean="0">
                <a:solidFill>
                  <a:schemeClr val="bg1"/>
                </a:solidFill>
              </a:rPr>
              <a:t> </a:t>
            </a:r>
            <a:r>
              <a:rPr lang="en-US" sz="3600" b="0" dirty="0" smtClean="0">
                <a:solidFill>
                  <a:schemeClr val="bg1"/>
                </a:solidFill>
              </a:rPr>
              <a:t>I </a:t>
            </a:r>
            <a:r>
              <a:rPr lang="en-US" sz="2400" b="0" dirty="0" smtClean="0">
                <a:solidFill>
                  <a:schemeClr val="bg1"/>
                </a:solidFill>
              </a:rPr>
              <a:t>= </a:t>
            </a:r>
            <a:r>
              <a:rPr lang="en-US" sz="2400" b="0" dirty="0" err="1" smtClean="0">
                <a:solidFill>
                  <a:schemeClr val="bg1"/>
                </a:solidFill>
              </a:rPr>
              <a:t>período</a:t>
            </a:r>
            <a:r>
              <a:rPr lang="en-US" sz="2400" b="0" dirty="0" smtClean="0">
                <a:solidFill>
                  <a:schemeClr val="bg1"/>
                </a:solidFill>
              </a:rPr>
              <a:t> INEX [10 571,95 </a:t>
            </a:r>
            <a:r>
              <a:rPr lang="en-US" sz="2400" b="0" dirty="0" err="1" smtClean="0">
                <a:solidFill>
                  <a:schemeClr val="bg1"/>
                </a:solidFill>
              </a:rPr>
              <a:t>dias</a:t>
            </a:r>
            <a:r>
              <a:rPr lang="en-US" sz="2400" b="0" dirty="0" smtClean="0">
                <a:solidFill>
                  <a:schemeClr val="bg1"/>
                </a:solidFill>
              </a:rPr>
              <a:t>] (358 </a:t>
            </a:r>
            <a:r>
              <a:rPr lang="en-US" sz="2400" b="0" dirty="0" err="1" smtClean="0">
                <a:solidFill>
                  <a:schemeClr val="bg1"/>
                </a:solidFill>
              </a:rPr>
              <a:t>lunações</a:t>
            </a:r>
            <a:r>
              <a:rPr lang="en-US" sz="2400" b="0" dirty="0" smtClean="0">
                <a:solidFill>
                  <a:schemeClr val="bg1"/>
                </a:solidFill>
              </a:rPr>
              <a:t>)</a:t>
            </a:r>
          </a:p>
          <a:p>
            <a:pPr algn="l"/>
            <a:r>
              <a:rPr lang="en-US" sz="2400" dirty="0" smtClean="0">
                <a:solidFill>
                  <a:schemeClr val="bg1"/>
                </a:solidFill>
              </a:rPr>
              <a:t/>
            </a:r>
            <a:br>
              <a:rPr lang="en-US" sz="2400" dirty="0" smtClean="0">
                <a:solidFill>
                  <a:schemeClr val="bg1"/>
                </a:solidFill>
              </a:rPr>
            </a:br>
            <a:r>
              <a:rPr lang="en-US" sz="3600" dirty="0" smtClean="0">
                <a:solidFill>
                  <a:schemeClr val="bg1"/>
                </a:solidFill>
              </a:rPr>
              <a:t>S</a:t>
            </a:r>
            <a:r>
              <a:rPr lang="en-US" sz="2400" b="0" dirty="0" smtClean="0">
                <a:solidFill>
                  <a:schemeClr val="bg1"/>
                </a:solidFill>
              </a:rPr>
              <a:t> = </a:t>
            </a:r>
            <a:r>
              <a:rPr lang="en-US" sz="2400" b="0" dirty="0" err="1" smtClean="0">
                <a:solidFill>
                  <a:schemeClr val="bg1"/>
                </a:solidFill>
              </a:rPr>
              <a:t>período</a:t>
            </a:r>
            <a:r>
              <a:rPr lang="en-US" sz="2400" b="0" dirty="0" smtClean="0">
                <a:solidFill>
                  <a:schemeClr val="bg1"/>
                </a:solidFill>
              </a:rPr>
              <a:t> de </a:t>
            </a:r>
            <a:r>
              <a:rPr lang="en-US" sz="2400" b="0" dirty="0" err="1" smtClean="0">
                <a:solidFill>
                  <a:schemeClr val="bg1"/>
                </a:solidFill>
              </a:rPr>
              <a:t>Saros</a:t>
            </a:r>
            <a:r>
              <a:rPr lang="en-US" sz="2400" b="0" dirty="0" smtClean="0">
                <a:solidFill>
                  <a:schemeClr val="bg1"/>
                </a:solidFill>
              </a:rPr>
              <a:t>  [6 585,32 </a:t>
            </a:r>
            <a:r>
              <a:rPr lang="en-US" sz="2400" b="0" dirty="0" err="1" smtClean="0">
                <a:solidFill>
                  <a:schemeClr val="bg1"/>
                </a:solidFill>
              </a:rPr>
              <a:t>dias</a:t>
            </a:r>
            <a:r>
              <a:rPr lang="en-US" sz="2400" b="0" dirty="0" smtClean="0">
                <a:solidFill>
                  <a:schemeClr val="bg1"/>
                </a:solidFill>
              </a:rPr>
              <a:t>] (223 </a:t>
            </a:r>
            <a:r>
              <a:rPr lang="en-US" sz="2400" b="0" dirty="0" err="1" smtClean="0">
                <a:solidFill>
                  <a:schemeClr val="bg1"/>
                </a:solidFill>
              </a:rPr>
              <a:t>lunações</a:t>
            </a:r>
            <a:r>
              <a:rPr lang="en-US" sz="2400" b="0" dirty="0" smtClean="0">
                <a:solidFill>
                  <a:schemeClr val="bg1"/>
                </a:solidFill>
              </a:rPr>
              <a:t>)</a:t>
            </a:r>
          </a:p>
          <a:p>
            <a:pPr algn="l"/>
            <a:r>
              <a:rPr lang="en-US" sz="2400" dirty="0" smtClean="0">
                <a:solidFill>
                  <a:schemeClr val="bg1"/>
                </a:solidFill>
              </a:rPr>
              <a:t/>
            </a:r>
            <a:br>
              <a:rPr lang="en-US" sz="2400" dirty="0" smtClean="0">
                <a:solidFill>
                  <a:schemeClr val="bg1"/>
                </a:solidFill>
              </a:rPr>
            </a:br>
            <a:r>
              <a:rPr lang="en-US" sz="3600" b="0" dirty="0" smtClean="0">
                <a:solidFill>
                  <a:schemeClr val="bg1"/>
                </a:solidFill>
              </a:rPr>
              <a:t> </a:t>
            </a:r>
            <a:r>
              <a:rPr lang="en-US" sz="3600" b="0" i="1" dirty="0" smtClean="0">
                <a:solidFill>
                  <a:schemeClr val="bg1"/>
                </a:solidFill>
              </a:rPr>
              <a:t>a</a:t>
            </a:r>
            <a:r>
              <a:rPr lang="en-US" sz="2400" b="0" dirty="0" smtClean="0">
                <a:solidFill>
                  <a:schemeClr val="bg1"/>
                </a:solidFill>
              </a:rPr>
              <a:t> e </a:t>
            </a:r>
            <a:r>
              <a:rPr lang="en-US" sz="3600" b="0" i="1" dirty="0" smtClean="0">
                <a:solidFill>
                  <a:schemeClr val="bg1"/>
                </a:solidFill>
              </a:rPr>
              <a:t>b</a:t>
            </a:r>
            <a:r>
              <a:rPr lang="en-US" sz="2400" b="0" dirty="0" smtClean="0">
                <a:solidFill>
                  <a:schemeClr val="bg1"/>
                </a:solidFill>
              </a:rPr>
              <a:t> </a:t>
            </a:r>
            <a:r>
              <a:rPr lang="en-US" sz="2400" b="0" dirty="0" err="1" smtClean="0">
                <a:solidFill>
                  <a:schemeClr val="bg1"/>
                </a:solidFill>
              </a:rPr>
              <a:t>são</a:t>
            </a:r>
            <a:r>
              <a:rPr lang="en-US" sz="2400" b="0" dirty="0" smtClean="0">
                <a:solidFill>
                  <a:schemeClr val="bg1"/>
                </a:solidFill>
              </a:rPr>
              <a:t> </a:t>
            </a:r>
            <a:r>
              <a:rPr lang="en-US" sz="2400" b="0" dirty="0" err="1" smtClean="0">
                <a:solidFill>
                  <a:schemeClr val="bg1"/>
                </a:solidFill>
              </a:rPr>
              <a:t>inteiros</a:t>
            </a:r>
            <a:r>
              <a:rPr lang="en-US" sz="2400" b="0" dirty="0" smtClean="0">
                <a:solidFill>
                  <a:schemeClr val="bg1"/>
                </a:solidFill>
              </a:rPr>
              <a:t> (</a:t>
            </a:r>
            <a:r>
              <a:rPr lang="en-US" sz="2400" b="0" dirty="0" err="1" smtClean="0">
                <a:solidFill>
                  <a:schemeClr val="bg1"/>
                </a:solidFill>
              </a:rPr>
              <a:t>negativo</a:t>
            </a:r>
            <a:r>
              <a:rPr lang="en-US" sz="2400" b="0" dirty="0" smtClean="0">
                <a:solidFill>
                  <a:schemeClr val="bg1"/>
                </a:solidFill>
              </a:rPr>
              <a:t>, zero </a:t>
            </a:r>
            <a:r>
              <a:rPr lang="en-US" sz="2400" b="0" dirty="0" err="1" smtClean="0">
                <a:solidFill>
                  <a:schemeClr val="bg1"/>
                </a:solidFill>
              </a:rPr>
              <a:t>ou</a:t>
            </a:r>
            <a:r>
              <a:rPr lang="en-US" sz="2400" b="0" dirty="0" smtClean="0">
                <a:solidFill>
                  <a:schemeClr val="bg1"/>
                </a:solidFill>
              </a:rPr>
              <a:t> </a:t>
            </a:r>
            <a:r>
              <a:rPr lang="en-US" sz="2400" b="0" dirty="0" err="1" smtClean="0">
                <a:solidFill>
                  <a:schemeClr val="bg1"/>
                </a:solidFill>
              </a:rPr>
              <a:t>positivo</a:t>
            </a:r>
            <a:r>
              <a:rPr lang="en-US" sz="2400" b="0" dirty="0" smtClean="0">
                <a:solidFill>
                  <a:schemeClr val="bg1"/>
                </a:solidFill>
              </a:rPr>
              <a:t>).</a:t>
            </a:r>
            <a:endParaRPr lang="pt-BR" sz="2400" dirty="0"/>
          </a:p>
        </p:txBody>
      </p:sp>
      <p:sp>
        <p:nvSpPr>
          <p:cNvPr id="4" name="CaixaDeTexto 3"/>
          <p:cNvSpPr txBox="1"/>
          <p:nvPr/>
        </p:nvSpPr>
        <p:spPr>
          <a:xfrm>
            <a:off x="2123728" y="2708920"/>
            <a:ext cx="4824536" cy="769441"/>
          </a:xfrm>
          <a:prstGeom prst="rect">
            <a:avLst/>
          </a:prstGeom>
          <a:noFill/>
        </p:spPr>
        <p:txBody>
          <a:bodyPr wrap="square" rtlCol="0">
            <a:spAutoFit/>
          </a:bodyPr>
          <a:lstStyle/>
          <a:p>
            <a:r>
              <a:rPr lang="en-US" sz="4400" b="0" dirty="0" smtClean="0">
                <a:solidFill>
                  <a:schemeClr val="bg1"/>
                </a:solidFill>
              </a:rPr>
              <a:t>T = </a:t>
            </a:r>
            <a:r>
              <a:rPr lang="en-US" sz="4400" b="0" i="1" dirty="0" smtClean="0">
                <a:solidFill>
                  <a:schemeClr val="bg1"/>
                </a:solidFill>
              </a:rPr>
              <a:t>a  </a:t>
            </a:r>
            <a:r>
              <a:rPr lang="en-US" sz="4400" b="0" dirty="0" smtClean="0">
                <a:solidFill>
                  <a:schemeClr val="bg1"/>
                </a:solidFill>
              </a:rPr>
              <a:t>I + </a:t>
            </a:r>
            <a:r>
              <a:rPr lang="en-US" sz="4400" b="0" i="1" dirty="0" smtClean="0">
                <a:solidFill>
                  <a:schemeClr val="bg1"/>
                </a:solidFill>
              </a:rPr>
              <a:t>b </a:t>
            </a:r>
            <a:r>
              <a:rPr lang="en-US" sz="4400" b="0" dirty="0" smtClean="0">
                <a:solidFill>
                  <a:schemeClr val="bg1"/>
                </a:solidFill>
              </a:rPr>
              <a:t>S </a:t>
            </a:r>
            <a:r>
              <a:rPr lang="en-US" sz="3600" b="0" dirty="0" smtClean="0">
                <a:solidFill>
                  <a:schemeClr val="bg1"/>
                </a:solidFill>
              </a:rPr>
              <a:t>    </a:t>
            </a:r>
            <a:endParaRPr lang="pt-BR" sz="3600" dirty="0"/>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323528" y="692696"/>
          <a:ext cx="8496944" cy="5127813"/>
        </p:xfrm>
        <a:graphic>
          <a:graphicData uri="http://schemas.openxmlformats.org/drawingml/2006/table">
            <a:tbl>
              <a:tblPr>
                <a:effectLst>
                  <a:outerShdw blurRad="50800" dist="50800" dir="5400000" algn="ctr" rotWithShape="0">
                    <a:schemeClr val="tx1"/>
                  </a:outerShdw>
                </a:effectLst>
              </a:tblPr>
              <a:tblGrid>
                <a:gridCol w="2057174"/>
                <a:gridCol w="1717272"/>
                <a:gridCol w="2060726"/>
                <a:gridCol w="2661772"/>
              </a:tblGrid>
              <a:tr h="375286">
                <a:tc>
                  <a:txBody>
                    <a:bodyPr/>
                    <a:lstStyle/>
                    <a:p>
                      <a:pPr algn="ctr"/>
                      <a:r>
                        <a:rPr lang="pt-BR" sz="1800" b="1" dirty="0" smtClean="0">
                          <a:solidFill>
                            <a:schemeClr val="bg1"/>
                          </a:solidFill>
                        </a:rPr>
                        <a:t>Fórmula</a:t>
                      </a:r>
                      <a:endParaRPr lang="pt-BR" sz="1800" dirty="0">
                        <a:solidFill>
                          <a:schemeClr val="bg1"/>
                        </a:solidFill>
                      </a:endParaRPr>
                    </a:p>
                  </a:txBody>
                  <a:tcPr marL="46648" marR="46648" marT="46648" marB="46648">
                    <a:lnL>
                      <a:noFill/>
                    </a:lnL>
                    <a:lnR>
                      <a:noFill/>
                    </a:lnR>
                    <a:lnT>
                      <a:noFill/>
                    </a:lnT>
                    <a:lnB>
                      <a:noFill/>
                    </a:lnB>
                  </a:tcPr>
                </a:tc>
                <a:tc>
                  <a:txBody>
                    <a:bodyPr/>
                    <a:lstStyle/>
                    <a:p>
                      <a:pPr algn="ctr"/>
                      <a:r>
                        <a:rPr lang="pt-BR" sz="1800" b="1" dirty="0" smtClean="0">
                          <a:solidFill>
                            <a:schemeClr val="bg1"/>
                          </a:solidFill>
                        </a:rPr>
                        <a:t>Dias</a:t>
                      </a:r>
                      <a:endParaRPr lang="pt-BR" sz="1800" dirty="0">
                        <a:solidFill>
                          <a:schemeClr val="bg1"/>
                        </a:solidFill>
                      </a:endParaRPr>
                    </a:p>
                  </a:txBody>
                  <a:tcPr marL="46648" marR="46648" marT="46648" marB="46648">
                    <a:lnL>
                      <a:noFill/>
                    </a:lnL>
                    <a:lnR>
                      <a:noFill/>
                    </a:lnR>
                    <a:lnT>
                      <a:noFill/>
                    </a:lnT>
                    <a:lnB>
                      <a:noFill/>
                    </a:lnB>
                  </a:tcPr>
                </a:tc>
                <a:tc>
                  <a:txBody>
                    <a:bodyPr/>
                    <a:lstStyle/>
                    <a:p>
                      <a:pPr algn="ctr"/>
                      <a:r>
                        <a:rPr lang="pt-BR" sz="1800" b="1" dirty="0" err="1" smtClean="0">
                          <a:solidFill>
                            <a:schemeClr val="bg1"/>
                          </a:solidFill>
                        </a:rPr>
                        <a:t>Lunações</a:t>
                      </a:r>
                      <a:endParaRPr lang="pt-BR" sz="1800" dirty="0">
                        <a:solidFill>
                          <a:schemeClr val="bg1"/>
                        </a:solidFill>
                      </a:endParaRPr>
                    </a:p>
                  </a:txBody>
                  <a:tcPr marL="46648" marR="46648" marT="46648" marB="46648">
                    <a:lnL>
                      <a:noFill/>
                    </a:lnL>
                    <a:lnR>
                      <a:noFill/>
                    </a:lnR>
                    <a:lnT>
                      <a:noFill/>
                    </a:lnT>
                    <a:lnB>
                      <a:noFill/>
                    </a:lnB>
                  </a:tcPr>
                </a:tc>
                <a:tc>
                  <a:txBody>
                    <a:bodyPr/>
                    <a:lstStyle/>
                    <a:p>
                      <a:pPr algn="ctr"/>
                      <a:r>
                        <a:rPr lang="pt-BR" sz="1800" b="1" dirty="0" smtClean="0">
                          <a:solidFill>
                            <a:schemeClr val="bg1"/>
                          </a:solidFill>
                        </a:rPr>
                        <a:t>Nome</a:t>
                      </a:r>
                      <a:endParaRPr lang="pt-BR" sz="1800" dirty="0">
                        <a:solidFill>
                          <a:schemeClr val="bg1"/>
                        </a:solidFill>
                      </a:endParaRPr>
                    </a:p>
                  </a:txBody>
                  <a:tcPr marL="46648" marR="46648" marT="46648" marB="46648">
                    <a:lnL>
                      <a:noFill/>
                    </a:lnL>
                    <a:lnR>
                      <a:noFill/>
                    </a:lnR>
                    <a:lnT>
                      <a:noFill/>
                    </a:lnT>
                    <a:lnB>
                      <a:noFill/>
                    </a:lnB>
                  </a:tcPr>
                </a:tc>
              </a:tr>
              <a:tr h="462335">
                <a:tc>
                  <a:txBody>
                    <a:bodyPr/>
                    <a:lstStyle/>
                    <a:p>
                      <a:pPr algn="ctr"/>
                      <a:r>
                        <a:rPr lang="pt-BR" sz="1800" b="0" i="0" kern="1200" dirty="0" smtClean="0">
                          <a:solidFill>
                            <a:schemeClr val="bg1"/>
                          </a:solidFill>
                          <a:latin typeface="+mn-lt"/>
                          <a:ea typeface="+mn-ea"/>
                          <a:cs typeface="+mn-cs"/>
                        </a:rPr>
                        <a:t>38I - 61S</a:t>
                      </a:r>
                      <a:endParaRPr lang="pt-BR" sz="1800" dirty="0">
                        <a:solidFill>
                          <a:schemeClr val="bg1"/>
                        </a:solidFill>
                      </a:endParaRPr>
                    </a:p>
                  </a:txBody>
                  <a:tcPr marL="46648" marR="46648" marT="46648" marB="46648">
                    <a:lnL>
                      <a:noFill/>
                    </a:lnL>
                    <a:lnR>
                      <a:noFill/>
                    </a:lnR>
                    <a:lnT>
                      <a:noFill/>
                    </a:lnT>
                    <a:lnB>
                      <a:noFill/>
                    </a:lnB>
                  </a:tcPr>
                </a:tc>
                <a:tc>
                  <a:txBody>
                    <a:bodyPr/>
                    <a:lstStyle/>
                    <a:p>
                      <a:pPr algn="ctr"/>
                      <a:r>
                        <a:rPr lang="pt-BR" sz="1800" b="0" i="0" kern="1200" dirty="0" smtClean="0">
                          <a:solidFill>
                            <a:schemeClr val="bg1"/>
                          </a:solidFill>
                          <a:latin typeface="+mn-lt"/>
                          <a:ea typeface="+mn-ea"/>
                          <a:cs typeface="+mn-cs"/>
                        </a:rPr>
                        <a:t>29,57</a:t>
                      </a:r>
                      <a:endParaRPr lang="pt-BR" sz="1800" dirty="0">
                        <a:solidFill>
                          <a:schemeClr val="bg1"/>
                        </a:solidFill>
                      </a:endParaRPr>
                    </a:p>
                  </a:txBody>
                  <a:tcPr marL="46648" marR="46648" marT="46648" marB="46648">
                    <a:lnL>
                      <a:noFill/>
                    </a:lnL>
                    <a:lnR>
                      <a:noFill/>
                    </a:lnR>
                    <a:lnT>
                      <a:noFill/>
                    </a:lnT>
                    <a:lnB>
                      <a:noFill/>
                    </a:lnB>
                  </a:tcPr>
                </a:tc>
                <a:tc>
                  <a:txBody>
                    <a:bodyPr/>
                    <a:lstStyle/>
                    <a:p>
                      <a:pPr algn="ctr"/>
                      <a:r>
                        <a:rPr lang="pt-BR" sz="1800" dirty="0" smtClean="0">
                          <a:solidFill>
                            <a:srgbClr val="FF0000"/>
                          </a:solidFill>
                        </a:rPr>
                        <a:t>1</a:t>
                      </a:r>
                      <a:endParaRPr lang="pt-BR" sz="1800" dirty="0">
                        <a:solidFill>
                          <a:srgbClr val="FF0000"/>
                        </a:solidFill>
                      </a:endParaRPr>
                    </a:p>
                  </a:txBody>
                  <a:tcPr marL="46648" marR="46648" marT="46648" marB="46648">
                    <a:lnL>
                      <a:noFill/>
                    </a:lnL>
                    <a:lnR>
                      <a:noFill/>
                    </a:lnR>
                    <a:lnT>
                      <a:noFill/>
                    </a:lnT>
                    <a:lnB>
                      <a:noFill/>
                    </a:lnB>
                  </a:tcPr>
                </a:tc>
                <a:tc>
                  <a:txBody>
                    <a:bodyPr/>
                    <a:lstStyle/>
                    <a:p>
                      <a:pPr algn="ctr"/>
                      <a:r>
                        <a:rPr lang="pt-BR" sz="1800" i="1" dirty="0" err="1" smtClean="0">
                          <a:solidFill>
                            <a:srgbClr val="FF0000"/>
                          </a:solidFill>
                        </a:rPr>
                        <a:t>Lunação</a:t>
                      </a:r>
                      <a:endParaRPr lang="pt-BR" sz="1800" i="1" dirty="0">
                        <a:solidFill>
                          <a:srgbClr val="FF0000"/>
                        </a:solidFill>
                      </a:endParaRPr>
                    </a:p>
                  </a:txBody>
                  <a:tcPr marL="46648" marR="46648" marT="46648" marB="46648">
                    <a:lnL>
                      <a:noFill/>
                    </a:lnL>
                    <a:lnR>
                      <a:noFill/>
                    </a:lnR>
                    <a:lnT>
                      <a:noFill/>
                    </a:lnT>
                    <a:lnB>
                      <a:noFill/>
                    </a:lnB>
                  </a:tcPr>
                </a:tc>
              </a:tr>
              <a:tr h="462335">
                <a:tc>
                  <a:txBody>
                    <a:bodyPr/>
                    <a:lstStyle/>
                    <a:p>
                      <a:pPr algn="ctr"/>
                      <a:r>
                        <a:rPr lang="pt-BR" sz="1800" b="0" i="0" kern="1200" dirty="0" smtClean="0">
                          <a:solidFill>
                            <a:schemeClr val="bg1"/>
                          </a:solidFill>
                          <a:latin typeface="+mn-lt"/>
                          <a:ea typeface="+mn-ea"/>
                          <a:cs typeface="+mn-cs"/>
                        </a:rPr>
                        <a:t>-33I + 53S</a:t>
                      </a:r>
                      <a:endParaRPr lang="pt-BR" sz="1800" dirty="0">
                        <a:solidFill>
                          <a:schemeClr val="bg1"/>
                        </a:solidFill>
                      </a:endParaRPr>
                    </a:p>
                  </a:txBody>
                  <a:tcPr marL="46648" marR="46648" marT="46648" marB="46648">
                    <a:lnL>
                      <a:noFill/>
                    </a:lnL>
                    <a:lnR>
                      <a:noFill/>
                    </a:lnR>
                    <a:lnT>
                      <a:noFill/>
                    </a:lnT>
                    <a:lnB>
                      <a:noFill/>
                    </a:lnB>
                  </a:tcPr>
                </a:tc>
                <a:tc>
                  <a:txBody>
                    <a:bodyPr/>
                    <a:lstStyle/>
                    <a:p>
                      <a:pPr algn="ctr"/>
                      <a:r>
                        <a:rPr lang="pt-BR" sz="1800" b="0" i="0" kern="1200" dirty="0" smtClean="0">
                          <a:solidFill>
                            <a:schemeClr val="bg1"/>
                          </a:solidFill>
                          <a:latin typeface="+mn-lt"/>
                          <a:ea typeface="+mn-ea"/>
                          <a:cs typeface="+mn-cs"/>
                        </a:rPr>
                        <a:t>147,62</a:t>
                      </a:r>
                      <a:endParaRPr lang="pt-BR" sz="1800" dirty="0">
                        <a:solidFill>
                          <a:schemeClr val="bg1"/>
                        </a:solidFill>
                      </a:endParaRPr>
                    </a:p>
                  </a:txBody>
                  <a:tcPr marL="46648" marR="46648" marT="46648" marB="46648">
                    <a:lnL>
                      <a:noFill/>
                    </a:lnL>
                    <a:lnR>
                      <a:noFill/>
                    </a:lnR>
                    <a:lnT>
                      <a:noFill/>
                    </a:lnT>
                    <a:lnB>
                      <a:noFill/>
                    </a:lnB>
                  </a:tcPr>
                </a:tc>
                <a:tc>
                  <a:txBody>
                    <a:bodyPr/>
                    <a:lstStyle/>
                    <a:p>
                      <a:pPr algn="ctr"/>
                      <a:r>
                        <a:rPr lang="pt-BR" sz="1800" dirty="0" smtClean="0">
                          <a:solidFill>
                            <a:srgbClr val="FF0000"/>
                          </a:solidFill>
                        </a:rPr>
                        <a:t>5</a:t>
                      </a:r>
                      <a:endParaRPr lang="pt-BR" sz="1800" dirty="0">
                        <a:solidFill>
                          <a:srgbClr val="FF0000"/>
                        </a:solidFill>
                      </a:endParaRPr>
                    </a:p>
                  </a:txBody>
                  <a:tcPr marL="46648" marR="46648" marT="46648" marB="46648">
                    <a:lnL>
                      <a:noFill/>
                    </a:lnL>
                    <a:lnR>
                      <a:noFill/>
                    </a:lnR>
                    <a:lnT>
                      <a:noFill/>
                    </a:lnT>
                    <a:lnB>
                      <a:noFill/>
                    </a:lnB>
                  </a:tcPr>
                </a:tc>
                <a:tc>
                  <a:txBody>
                    <a:bodyPr/>
                    <a:lstStyle/>
                    <a:p>
                      <a:pPr algn="ctr"/>
                      <a:r>
                        <a:rPr lang="pt-BR" sz="1800" i="1" dirty="0" err="1" smtClean="0">
                          <a:solidFill>
                            <a:srgbClr val="FF0000"/>
                          </a:solidFill>
                        </a:rPr>
                        <a:t>Pentalunex</a:t>
                      </a:r>
                      <a:endParaRPr lang="pt-BR" sz="1800" i="1" dirty="0">
                        <a:solidFill>
                          <a:srgbClr val="FF0000"/>
                        </a:solidFill>
                      </a:endParaRPr>
                    </a:p>
                  </a:txBody>
                  <a:tcPr marL="46648" marR="46648" marT="46648" marB="46648">
                    <a:lnL>
                      <a:noFill/>
                    </a:lnL>
                    <a:lnR>
                      <a:noFill/>
                    </a:lnR>
                    <a:lnT>
                      <a:noFill/>
                    </a:lnT>
                    <a:lnB>
                      <a:noFill/>
                    </a:lnB>
                  </a:tcPr>
                </a:tc>
              </a:tr>
              <a:tr h="462335">
                <a:tc>
                  <a:txBody>
                    <a:bodyPr/>
                    <a:lstStyle/>
                    <a:p>
                      <a:pPr algn="ctr"/>
                      <a:r>
                        <a:rPr lang="pt-BR" sz="1800" dirty="0">
                          <a:solidFill>
                            <a:schemeClr val="bg1"/>
                          </a:solidFill>
                        </a:rPr>
                        <a:t>5I - 8S</a:t>
                      </a:r>
                    </a:p>
                  </a:txBody>
                  <a:tcPr marL="46648" marR="46648" marT="46648" marB="46648">
                    <a:lnL>
                      <a:noFill/>
                    </a:lnL>
                    <a:lnR>
                      <a:noFill/>
                    </a:lnR>
                    <a:lnT>
                      <a:noFill/>
                    </a:lnT>
                    <a:lnB>
                      <a:noFill/>
                    </a:lnB>
                  </a:tcPr>
                </a:tc>
                <a:tc>
                  <a:txBody>
                    <a:bodyPr/>
                    <a:lstStyle/>
                    <a:p>
                      <a:pPr algn="ctr"/>
                      <a:r>
                        <a:rPr lang="pt-BR" sz="1800" dirty="0" smtClean="0">
                          <a:solidFill>
                            <a:schemeClr val="bg1"/>
                          </a:solidFill>
                        </a:rPr>
                        <a:t>177,19</a:t>
                      </a:r>
                      <a:endParaRPr lang="pt-BR" sz="1800" dirty="0">
                        <a:solidFill>
                          <a:schemeClr val="bg1"/>
                        </a:solidFill>
                      </a:endParaRPr>
                    </a:p>
                  </a:txBody>
                  <a:tcPr marL="46648" marR="46648" marT="46648" marB="46648">
                    <a:lnL>
                      <a:noFill/>
                    </a:lnL>
                    <a:lnR>
                      <a:noFill/>
                    </a:lnR>
                    <a:lnT>
                      <a:noFill/>
                    </a:lnT>
                    <a:lnB>
                      <a:noFill/>
                    </a:lnB>
                  </a:tcPr>
                </a:tc>
                <a:tc>
                  <a:txBody>
                    <a:bodyPr/>
                    <a:lstStyle/>
                    <a:p>
                      <a:pPr algn="ctr"/>
                      <a:r>
                        <a:rPr lang="pt-BR" sz="1800" dirty="0">
                          <a:solidFill>
                            <a:srgbClr val="FF0000"/>
                          </a:solidFill>
                        </a:rPr>
                        <a:t>6</a:t>
                      </a:r>
                    </a:p>
                  </a:txBody>
                  <a:tcPr marL="46648" marR="46648" marT="46648" marB="46648">
                    <a:lnL>
                      <a:noFill/>
                    </a:lnL>
                    <a:lnR>
                      <a:noFill/>
                    </a:lnR>
                    <a:lnT>
                      <a:noFill/>
                    </a:lnT>
                    <a:lnB>
                      <a:noFill/>
                    </a:lnB>
                  </a:tcPr>
                </a:tc>
                <a:tc>
                  <a:txBody>
                    <a:bodyPr/>
                    <a:lstStyle/>
                    <a:p>
                      <a:pPr algn="ctr"/>
                      <a:r>
                        <a:rPr lang="pt-BR" sz="1800" i="1" dirty="0" smtClean="0">
                          <a:solidFill>
                            <a:srgbClr val="FF0000"/>
                          </a:solidFill>
                        </a:rPr>
                        <a:t>Semestre</a:t>
                      </a:r>
                      <a:endParaRPr lang="pt-BR" sz="1800" i="1" dirty="0">
                        <a:solidFill>
                          <a:srgbClr val="FF0000"/>
                        </a:solidFill>
                      </a:endParaRPr>
                    </a:p>
                  </a:txBody>
                  <a:tcPr marL="46648" marR="46648" marT="46648" marB="46648">
                    <a:lnL>
                      <a:noFill/>
                    </a:lnL>
                    <a:lnR>
                      <a:noFill/>
                    </a:lnR>
                    <a:lnT>
                      <a:noFill/>
                    </a:lnT>
                    <a:lnB>
                      <a:noFill/>
                    </a:lnB>
                  </a:tcPr>
                </a:tc>
              </a:tr>
              <a:tr h="462335">
                <a:tc>
                  <a:txBody>
                    <a:bodyPr/>
                    <a:lstStyle/>
                    <a:p>
                      <a:pPr algn="ctr"/>
                      <a:r>
                        <a:rPr lang="pt-BR" sz="1800" dirty="0">
                          <a:solidFill>
                            <a:schemeClr val="bg1"/>
                          </a:solidFill>
                        </a:rPr>
                        <a:t>-3I + 5S</a:t>
                      </a:r>
                    </a:p>
                  </a:txBody>
                  <a:tcPr marL="46648" marR="46648" marT="46648" marB="46648">
                    <a:lnL>
                      <a:noFill/>
                    </a:lnL>
                    <a:lnR>
                      <a:noFill/>
                    </a:lnR>
                    <a:lnT>
                      <a:noFill/>
                    </a:lnT>
                    <a:lnB>
                      <a:noFill/>
                    </a:lnB>
                  </a:tcPr>
                </a:tc>
                <a:tc>
                  <a:txBody>
                    <a:bodyPr/>
                    <a:lstStyle/>
                    <a:p>
                      <a:pPr algn="ctr"/>
                      <a:r>
                        <a:rPr lang="pt-BR" sz="1800" dirty="0" smtClean="0">
                          <a:solidFill>
                            <a:schemeClr val="bg1"/>
                          </a:solidFill>
                        </a:rPr>
                        <a:t>1 210,75</a:t>
                      </a:r>
                      <a:endParaRPr lang="pt-BR" sz="1800" dirty="0">
                        <a:solidFill>
                          <a:schemeClr val="bg1"/>
                        </a:solidFill>
                      </a:endParaRPr>
                    </a:p>
                  </a:txBody>
                  <a:tcPr marL="46648" marR="46648" marT="46648" marB="46648">
                    <a:lnL>
                      <a:noFill/>
                    </a:lnL>
                    <a:lnR>
                      <a:noFill/>
                    </a:lnR>
                    <a:lnT>
                      <a:noFill/>
                    </a:lnT>
                    <a:lnB>
                      <a:noFill/>
                    </a:lnB>
                  </a:tcPr>
                </a:tc>
                <a:tc>
                  <a:txBody>
                    <a:bodyPr/>
                    <a:lstStyle/>
                    <a:p>
                      <a:pPr algn="ctr"/>
                      <a:r>
                        <a:rPr lang="pt-BR" sz="1800">
                          <a:solidFill>
                            <a:schemeClr val="bg1"/>
                          </a:solidFill>
                        </a:rPr>
                        <a:t>41</a:t>
                      </a:r>
                    </a:p>
                  </a:txBody>
                  <a:tcPr marL="46648" marR="46648" marT="46648" marB="46648">
                    <a:lnL>
                      <a:noFill/>
                    </a:lnL>
                    <a:lnR>
                      <a:noFill/>
                    </a:lnR>
                    <a:lnT>
                      <a:noFill/>
                    </a:lnT>
                    <a:lnB>
                      <a:noFill/>
                    </a:lnB>
                  </a:tcPr>
                </a:tc>
                <a:tc>
                  <a:txBody>
                    <a:bodyPr/>
                    <a:lstStyle/>
                    <a:p>
                      <a:pPr algn="ctr"/>
                      <a:r>
                        <a:rPr lang="pt-BR" sz="1800">
                          <a:solidFill>
                            <a:schemeClr val="bg1"/>
                          </a:solidFill>
                        </a:rPr>
                        <a:t>Hepton</a:t>
                      </a:r>
                    </a:p>
                  </a:txBody>
                  <a:tcPr marL="46648" marR="46648" marT="46648" marB="46648">
                    <a:lnL>
                      <a:noFill/>
                    </a:lnL>
                    <a:lnR>
                      <a:noFill/>
                    </a:lnR>
                    <a:lnT>
                      <a:noFill/>
                    </a:lnT>
                    <a:lnB>
                      <a:noFill/>
                    </a:lnB>
                  </a:tcPr>
                </a:tc>
              </a:tr>
              <a:tr h="462335">
                <a:tc>
                  <a:txBody>
                    <a:bodyPr/>
                    <a:lstStyle/>
                    <a:p>
                      <a:pPr algn="ctr"/>
                      <a:r>
                        <a:rPr lang="pt-BR" sz="1800">
                          <a:solidFill>
                            <a:schemeClr val="bg1"/>
                          </a:solidFill>
                        </a:rPr>
                        <a:t>2I - 3S</a:t>
                      </a:r>
                    </a:p>
                  </a:txBody>
                  <a:tcPr marL="46648" marR="46648" marT="46648" marB="46648">
                    <a:lnL>
                      <a:noFill/>
                    </a:lnL>
                    <a:lnR>
                      <a:noFill/>
                    </a:lnR>
                    <a:lnT>
                      <a:noFill/>
                    </a:lnT>
                    <a:lnB>
                      <a:noFill/>
                    </a:lnB>
                  </a:tcPr>
                </a:tc>
                <a:tc>
                  <a:txBody>
                    <a:bodyPr/>
                    <a:lstStyle/>
                    <a:p>
                      <a:pPr algn="ctr"/>
                      <a:r>
                        <a:rPr lang="pt-BR" sz="1800" dirty="0" smtClean="0">
                          <a:solidFill>
                            <a:schemeClr val="bg1"/>
                          </a:solidFill>
                        </a:rPr>
                        <a:t>1 387,94</a:t>
                      </a:r>
                      <a:endParaRPr lang="pt-BR" sz="1800" dirty="0">
                        <a:solidFill>
                          <a:schemeClr val="bg1"/>
                        </a:solidFill>
                      </a:endParaRPr>
                    </a:p>
                  </a:txBody>
                  <a:tcPr marL="46648" marR="46648" marT="46648" marB="46648">
                    <a:lnL>
                      <a:noFill/>
                    </a:lnL>
                    <a:lnR>
                      <a:noFill/>
                    </a:lnR>
                    <a:lnT>
                      <a:noFill/>
                    </a:lnT>
                    <a:lnB>
                      <a:noFill/>
                    </a:lnB>
                  </a:tcPr>
                </a:tc>
                <a:tc>
                  <a:txBody>
                    <a:bodyPr/>
                    <a:lstStyle/>
                    <a:p>
                      <a:pPr algn="ctr"/>
                      <a:r>
                        <a:rPr lang="pt-BR" sz="1800">
                          <a:solidFill>
                            <a:schemeClr val="bg1"/>
                          </a:solidFill>
                        </a:rPr>
                        <a:t>47</a:t>
                      </a:r>
                    </a:p>
                  </a:txBody>
                  <a:tcPr marL="46648" marR="46648" marT="46648" marB="46648">
                    <a:lnL>
                      <a:noFill/>
                    </a:lnL>
                    <a:lnR>
                      <a:noFill/>
                    </a:lnR>
                    <a:lnT>
                      <a:noFill/>
                    </a:lnT>
                    <a:lnB>
                      <a:noFill/>
                    </a:lnB>
                  </a:tcPr>
                </a:tc>
                <a:tc>
                  <a:txBody>
                    <a:bodyPr/>
                    <a:lstStyle/>
                    <a:p>
                      <a:pPr algn="ctr"/>
                      <a:r>
                        <a:rPr lang="pt-BR" sz="1800" dirty="0" err="1" smtClean="0">
                          <a:solidFill>
                            <a:schemeClr val="bg1"/>
                          </a:solidFill>
                        </a:rPr>
                        <a:t>Octon</a:t>
                      </a:r>
                      <a:r>
                        <a:rPr lang="pt-BR" sz="1800" dirty="0" smtClean="0">
                          <a:solidFill>
                            <a:schemeClr val="bg1"/>
                          </a:solidFill>
                        </a:rPr>
                        <a:t> (*)</a:t>
                      </a:r>
                      <a:endParaRPr lang="pt-BR" sz="1800" dirty="0">
                        <a:solidFill>
                          <a:schemeClr val="bg1"/>
                        </a:solidFill>
                      </a:endParaRPr>
                    </a:p>
                  </a:txBody>
                  <a:tcPr marL="46648" marR="46648" marT="46648" marB="46648">
                    <a:lnL>
                      <a:noFill/>
                    </a:lnL>
                    <a:lnR>
                      <a:noFill/>
                    </a:lnR>
                    <a:lnT>
                      <a:noFill/>
                    </a:lnT>
                    <a:lnB>
                      <a:noFill/>
                    </a:lnB>
                  </a:tcPr>
                </a:tc>
              </a:tr>
              <a:tr h="462335">
                <a:tc>
                  <a:txBody>
                    <a:bodyPr/>
                    <a:lstStyle/>
                    <a:p>
                      <a:pPr algn="ctr"/>
                      <a:r>
                        <a:rPr lang="pt-BR" sz="1800">
                          <a:solidFill>
                            <a:schemeClr val="bg1"/>
                          </a:solidFill>
                        </a:rPr>
                        <a:t>1I - 1S</a:t>
                      </a:r>
                    </a:p>
                  </a:txBody>
                  <a:tcPr marL="46648" marR="46648" marT="46648" marB="46648">
                    <a:lnL>
                      <a:noFill/>
                    </a:lnL>
                    <a:lnR>
                      <a:noFill/>
                    </a:lnR>
                    <a:lnT>
                      <a:noFill/>
                    </a:lnT>
                    <a:lnB>
                      <a:noFill/>
                    </a:lnB>
                  </a:tcPr>
                </a:tc>
                <a:tc>
                  <a:txBody>
                    <a:bodyPr/>
                    <a:lstStyle/>
                    <a:p>
                      <a:pPr algn="ctr"/>
                      <a:r>
                        <a:rPr lang="pt-BR" sz="1800" dirty="0" smtClean="0">
                          <a:solidFill>
                            <a:schemeClr val="bg1"/>
                          </a:solidFill>
                        </a:rPr>
                        <a:t>3 986,63</a:t>
                      </a:r>
                      <a:endParaRPr lang="pt-BR" sz="1800" dirty="0">
                        <a:solidFill>
                          <a:schemeClr val="bg1"/>
                        </a:solidFill>
                      </a:endParaRPr>
                    </a:p>
                  </a:txBody>
                  <a:tcPr marL="46648" marR="46648" marT="46648" marB="46648">
                    <a:lnL>
                      <a:noFill/>
                    </a:lnL>
                    <a:lnR>
                      <a:noFill/>
                    </a:lnR>
                    <a:lnT>
                      <a:noFill/>
                    </a:lnT>
                    <a:lnB>
                      <a:noFill/>
                    </a:lnB>
                  </a:tcPr>
                </a:tc>
                <a:tc>
                  <a:txBody>
                    <a:bodyPr/>
                    <a:lstStyle/>
                    <a:p>
                      <a:pPr algn="ctr"/>
                      <a:r>
                        <a:rPr lang="pt-BR" sz="1800" dirty="0">
                          <a:solidFill>
                            <a:schemeClr val="bg1"/>
                          </a:solidFill>
                        </a:rPr>
                        <a:t>135</a:t>
                      </a:r>
                    </a:p>
                  </a:txBody>
                  <a:tcPr marL="46648" marR="46648" marT="46648" marB="46648">
                    <a:lnL>
                      <a:noFill/>
                    </a:lnL>
                    <a:lnR>
                      <a:noFill/>
                    </a:lnR>
                    <a:lnT>
                      <a:noFill/>
                    </a:lnT>
                    <a:lnB>
                      <a:noFill/>
                    </a:lnB>
                  </a:tcPr>
                </a:tc>
                <a:tc>
                  <a:txBody>
                    <a:bodyPr/>
                    <a:lstStyle/>
                    <a:p>
                      <a:pPr algn="ctr"/>
                      <a:r>
                        <a:rPr lang="pt-BR" sz="1800" dirty="0" err="1">
                          <a:solidFill>
                            <a:schemeClr val="bg1"/>
                          </a:solidFill>
                        </a:rPr>
                        <a:t>Tritos</a:t>
                      </a:r>
                      <a:endParaRPr lang="pt-BR" sz="1800" dirty="0">
                        <a:solidFill>
                          <a:schemeClr val="bg1"/>
                        </a:solidFill>
                      </a:endParaRPr>
                    </a:p>
                  </a:txBody>
                  <a:tcPr marL="46648" marR="46648" marT="46648" marB="46648">
                    <a:lnL>
                      <a:noFill/>
                    </a:lnL>
                    <a:lnR>
                      <a:noFill/>
                    </a:lnR>
                    <a:lnT>
                      <a:noFill/>
                    </a:lnT>
                    <a:lnB>
                      <a:noFill/>
                    </a:lnB>
                  </a:tcPr>
                </a:tc>
              </a:tr>
              <a:tr h="462335">
                <a:tc>
                  <a:txBody>
                    <a:bodyPr/>
                    <a:lstStyle/>
                    <a:p>
                      <a:pPr algn="ctr"/>
                      <a:r>
                        <a:rPr lang="pt-BR" sz="1800">
                          <a:solidFill>
                            <a:schemeClr val="bg1"/>
                          </a:solidFill>
                        </a:rPr>
                        <a:t>0I + 1S</a:t>
                      </a:r>
                    </a:p>
                  </a:txBody>
                  <a:tcPr marL="46648" marR="46648" marT="46648" marB="46648">
                    <a:lnL>
                      <a:noFill/>
                    </a:lnL>
                    <a:lnR>
                      <a:noFill/>
                    </a:lnR>
                    <a:lnT>
                      <a:noFill/>
                    </a:lnT>
                    <a:lnB>
                      <a:noFill/>
                    </a:lnB>
                  </a:tcPr>
                </a:tc>
                <a:tc>
                  <a:txBody>
                    <a:bodyPr/>
                    <a:lstStyle/>
                    <a:p>
                      <a:pPr algn="ctr"/>
                      <a:r>
                        <a:rPr lang="pt-BR" sz="1800" dirty="0" smtClean="0">
                          <a:solidFill>
                            <a:schemeClr val="bg1"/>
                          </a:solidFill>
                        </a:rPr>
                        <a:t>6 585,32</a:t>
                      </a:r>
                      <a:endParaRPr lang="pt-BR" sz="1800" dirty="0">
                        <a:solidFill>
                          <a:schemeClr val="bg1"/>
                        </a:solidFill>
                      </a:endParaRPr>
                    </a:p>
                  </a:txBody>
                  <a:tcPr marL="46648" marR="46648" marT="46648" marB="46648">
                    <a:lnL>
                      <a:noFill/>
                    </a:lnL>
                    <a:lnR>
                      <a:noFill/>
                    </a:lnR>
                    <a:lnT>
                      <a:noFill/>
                    </a:lnT>
                    <a:lnB>
                      <a:noFill/>
                    </a:lnB>
                  </a:tcPr>
                </a:tc>
                <a:tc>
                  <a:txBody>
                    <a:bodyPr/>
                    <a:lstStyle/>
                    <a:p>
                      <a:pPr algn="ctr"/>
                      <a:r>
                        <a:rPr lang="pt-BR" sz="1800" dirty="0">
                          <a:solidFill>
                            <a:schemeClr val="bg1"/>
                          </a:solidFill>
                        </a:rPr>
                        <a:t>223</a:t>
                      </a:r>
                    </a:p>
                  </a:txBody>
                  <a:tcPr marL="46648" marR="46648" marT="46648" marB="46648">
                    <a:lnL>
                      <a:noFill/>
                    </a:lnL>
                    <a:lnR>
                      <a:noFill/>
                    </a:lnR>
                    <a:lnT>
                      <a:noFill/>
                    </a:lnT>
                    <a:lnB>
                      <a:noFill/>
                    </a:lnB>
                  </a:tcPr>
                </a:tc>
                <a:tc>
                  <a:txBody>
                    <a:bodyPr/>
                    <a:lstStyle/>
                    <a:p>
                      <a:pPr algn="ctr"/>
                      <a:r>
                        <a:rPr lang="pt-BR" sz="1800" dirty="0" err="1">
                          <a:solidFill>
                            <a:schemeClr val="bg1"/>
                          </a:solidFill>
                        </a:rPr>
                        <a:t>Saros</a:t>
                      </a:r>
                      <a:endParaRPr lang="pt-BR" sz="1800" dirty="0">
                        <a:solidFill>
                          <a:schemeClr val="bg1"/>
                        </a:solidFill>
                      </a:endParaRPr>
                    </a:p>
                  </a:txBody>
                  <a:tcPr marL="46648" marR="46648" marT="46648" marB="46648">
                    <a:lnL>
                      <a:noFill/>
                    </a:lnL>
                    <a:lnR>
                      <a:noFill/>
                    </a:lnR>
                    <a:lnT>
                      <a:noFill/>
                    </a:lnT>
                    <a:lnB>
                      <a:noFill/>
                    </a:lnB>
                  </a:tcPr>
                </a:tc>
              </a:tr>
              <a:tr h="462335">
                <a:tc>
                  <a:txBody>
                    <a:bodyPr/>
                    <a:lstStyle/>
                    <a:p>
                      <a:pPr algn="ctr"/>
                      <a:r>
                        <a:rPr lang="pt-BR" sz="1800">
                          <a:solidFill>
                            <a:schemeClr val="bg1"/>
                          </a:solidFill>
                        </a:rPr>
                        <a:t>10I - 15S</a:t>
                      </a:r>
                    </a:p>
                  </a:txBody>
                  <a:tcPr marL="46648" marR="46648" marT="46648" marB="46648">
                    <a:lnL>
                      <a:noFill/>
                    </a:lnL>
                    <a:lnR>
                      <a:noFill/>
                    </a:lnR>
                    <a:lnT>
                      <a:noFill/>
                    </a:lnT>
                    <a:lnB>
                      <a:noFill/>
                    </a:lnB>
                  </a:tcPr>
                </a:tc>
                <a:tc>
                  <a:txBody>
                    <a:bodyPr/>
                    <a:lstStyle/>
                    <a:p>
                      <a:pPr algn="ctr"/>
                      <a:r>
                        <a:rPr lang="pt-BR" sz="1800" dirty="0" smtClean="0">
                          <a:solidFill>
                            <a:schemeClr val="bg1"/>
                          </a:solidFill>
                        </a:rPr>
                        <a:t>6 939,70</a:t>
                      </a:r>
                      <a:endParaRPr lang="pt-BR" sz="1800" dirty="0">
                        <a:solidFill>
                          <a:schemeClr val="bg1"/>
                        </a:solidFill>
                      </a:endParaRPr>
                    </a:p>
                  </a:txBody>
                  <a:tcPr marL="46648" marR="46648" marT="46648" marB="46648">
                    <a:lnL>
                      <a:noFill/>
                    </a:lnL>
                    <a:lnR>
                      <a:noFill/>
                    </a:lnR>
                    <a:lnT>
                      <a:noFill/>
                    </a:lnT>
                    <a:lnB>
                      <a:noFill/>
                    </a:lnB>
                  </a:tcPr>
                </a:tc>
                <a:tc>
                  <a:txBody>
                    <a:bodyPr/>
                    <a:lstStyle/>
                    <a:p>
                      <a:pPr algn="ctr"/>
                      <a:r>
                        <a:rPr lang="pt-BR" sz="1800" dirty="0">
                          <a:solidFill>
                            <a:schemeClr val="bg1"/>
                          </a:solidFill>
                        </a:rPr>
                        <a:t>235</a:t>
                      </a:r>
                    </a:p>
                  </a:txBody>
                  <a:tcPr marL="46648" marR="46648" marT="46648" marB="46648">
                    <a:lnL>
                      <a:noFill/>
                    </a:lnL>
                    <a:lnR>
                      <a:noFill/>
                    </a:lnR>
                    <a:lnT>
                      <a:noFill/>
                    </a:lnT>
                    <a:lnB>
                      <a:noFill/>
                    </a:lnB>
                  </a:tcPr>
                </a:tc>
                <a:tc>
                  <a:txBody>
                    <a:bodyPr/>
                    <a:lstStyle/>
                    <a:p>
                      <a:pPr algn="ctr"/>
                      <a:r>
                        <a:rPr lang="pt-BR" sz="1800" dirty="0" smtClean="0">
                          <a:solidFill>
                            <a:schemeClr val="bg1"/>
                          </a:solidFill>
                        </a:rPr>
                        <a:t>Ciclo</a:t>
                      </a:r>
                      <a:r>
                        <a:rPr lang="pt-BR" sz="1800" baseline="0" dirty="0" smtClean="0">
                          <a:solidFill>
                            <a:schemeClr val="bg1"/>
                          </a:solidFill>
                        </a:rPr>
                        <a:t> de </a:t>
                      </a:r>
                      <a:r>
                        <a:rPr lang="pt-BR" sz="1800" baseline="0" dirty="0" err="1" smtClean="0">
                          <a:solidFill>
                            <a:schemeClr val="bg1"/>
                          </a:solidFill>
                        </a:rPr>
                        <a:t>Meton</a:t>
                      </a:r>
                      <a:r>
                        <a:rPr lang="pt-BR" sz="1800" baseline="0" dirty="0" smtClean="0">
                          <a:solidFill>
                            <a:schemeClr val="bg1"/>
                          </a:solidFill>
                        </a:rPr>
                        <a:t> (*)</a:t>
                      </a:r>
                      <a:endParaRPr lang="pt-BR" sz="1800" dirty="0">
                        <a:solidFill>
                          <a:schemeClr val="bg1"/>
                        </a:solidFill>
                      </a:endParaRPr>
                    </a:p>
                  </a:txBody>
                  <a:tcPr marL="46648" marR="46648" marT="46648" marB="46648">
                    <a:lnL>
                      <a:noFill/>
                    </a:lnL>
                    <a:lnR>
                      <a:noFill/>
                    </a:lnR>
                    <a:lnT>
                      <a:noFill/>
                    </a:lnT>
                    <a:lnB>
                      <a:noFill/>
                    </a:lnB>
                  </a:tcPr>
                </a:tc>
              </a:tr>
              <a:tr h="534546">
                <a:tc>
                  <a:txBody>
                    <a:bodyPr/>
                    <a:lstStyle/>
                    <a:p>
                      <a:pPr algn="ctr"/>
                      <a:r>
                        <a:rPr lang="pt-BR" sz="1800">
                          <a:solidFill>
                            <a:schemeClr val="bg1"/>
                          </a:solidFill>
                        </a:rPr>
                        <a:t>1I + 0S</a:t>
                      </a:r>
                    </a:p>
                  </a:txBody>
                  <a:tcPr marL="46648" marR="46648" marT="46648" marB="46648">
                    <a:lnL>
                      <a:noFill/>
                    </a:lnL>
                    <a:lnR>
                      <a:noFill/>
                    </a:lnR>
                    <a:lnT>
                      <a:noFill/>
                    </a:lnT>
                    <a:lnB>
                      <a:noFill/>
                    </a:lnB>
                  </a:tcPr>
                </a:tc>
                <a:tc>
                  <a:txBody>
                    <a:bodyPr/>
                    <a:lstStyle/>
                    <a:p>
                      <a:pPr algn="ctr"/>
                      <a:r>
                        <a:rPr lang="pt-BR" sz="1800" dirty="0" smtClean="0">
                          <a:solidFill>
                            <a:schemeClr val="bg1"/>
                          </a:solidFill>
                        </a:rPr>
                        <a:t>10 571,95</a:t>
                      </a:r>
                      <a:endParaRPr lang="pt-BR" sz="1800" dirty="0">
                        <a:solidFill>
                          <a:schemeClr val="bg1"/>
                        </a:solidFill>
                      </a:endParaRPr>
                    </a:p>
                  </a:txBody>
                  <a:tcPr marL="46648" marR="46648" marT="46648" marB="46648">
                    <a:lnL>
                      <a:noFill/>
                    </a:lnL>
                    <a:lnR>
                      <a:noFill/>
                    </a:lnR>
                    <a:lnT>
                      <a:noFill/>
                    </a:lnT>
                    <a:lnB>
                      <a:noFill/>
                    </a:lnB>
                  </a:tcPr>
                </a:tc>
                <a:tc>
                  <a:txBody>
                    <a:bodyPr/>
                    <a:lstStyle/>
                    <a:p>
                      <a:pPr algn="ctr"/>
                      <a:r>
                        <a:rPr lang="pt-BR" sz="1800" dirty="0">
                          <a:solidFill>
                            <a:schemeClr val="bg1"/>
                          </a:solidFill>
                        </a:rPr>
                        <a:t>358</a:t>
                      </a:r>
                    </a:p>
                  </a:txBody>
                  <a:tcPr marL="46648" marR="46648" marT="46648" marB="46648">
                    <a:lnL>
                      <a:noFill/>
                    </a:lnL>
                    <a:lnR>
                      <a:noFill/>
                    </a:lnR>
                    <a:lnT>
                      <a:noFill/>
                    </a:lnT>
                    <a:lnB>
                      <a:noFill/>
                    </a:lnB>
                  </a:tcPr>
                </a:tc>
                <a:tc>
                  <a:txBody>
                    <a:bodyPr/>
                    <a:lstStyle/>
                    <a:p>
                      <a:pPr algn="ctr"/>
                      <a:r>
                        <a:rPr lang="pt-BR" sz="1800" dirty="0" err="1">
                          <a:solidFill>
                            <a:schemeClr val="bg1"/>
                          </a:solidFill>
                        </a:rPr>
                        <a:t>Inex</a:t>
                      </a:r>
                      <a:endParaRPr lang="pt-BR" sz="1800" dirty="0">
                        <a:solidFill>
                          <a:schemeClr val="bg1"/>
                        </a:solidFill>
                      </a:endParaRPr>
                    </a:p>
                  </a:txBody>
                  <a:tcPr marL="46648" marR="46648" marT="46648" marB="46648">
                    <a:lnL>
                      <a:noFill/>
                    </a:lnL>
                    <a:lnR>
                      <a:noFill/>
                    </a:lnR>
                    <a:lnT>
                      <a:noFill/>
                    </a:lnT>
                    <a:lnB>
                      <a:noFill/>
                    </a:lnB>
                  </a:tcPr>
                </a:tc>
              </a:tr>
              <a:tr h="519301">
                <a:tc>
                  <a:txBody>
                    <a:bodyPr/>
                    <a:lstStyle/>
                    <a:p>
                      <a:pPr algn="ctr"/>
                      <a:r>
                        <a:rPr lang="pt-BR" sz="1800" dirty="0">
                          <a:solidFill>
                            <a:schemeClr val="bg1"/>
                          </a:solidFill>
                        </a:rPr>
                        <a:t>3I </a:t>
                      </a:r>
                      <a:r>
                        <a:rPr lang="pt-BR" sz="1800" dirty="0" smtClean="0">
                          <a:solidFill>
                            <a:schemeClr val="bg1"/>
                          </a:solidFill>
                        </a:rPr>
                        <a:t>– </a:t>
                      </a:r>
                      <a:r>
                        <a:rPr lang="pt-BR" sz="1800" dirty="0">
                          <a:solidFill>
                            <a:schemeClr val="bg1"/>
                          </a:solidFill>
                        </a:rPr>
                        <a:t>3S</a:t>
                      </a:r>
                    </a:p>
                  </a:txBody>
                  <a:tcPr marL="46648" marR="46648" marT="46648" marB="46648">
                    <a:lnL>
                      <a:noFill/>
                    </a:lnL>
                    <a:lnR>
                      <a:noFill/>
                    </a:lnR>
                    <a:lnT>
                      <a:noFill/>
                    </a:lnT>
                    <a:lnB>
                      <a:noFill/>
                    </a:lnB>
                  </a:tcPr>
                </a:tc>
                <a:tc>
                  <a:txBody>
                    <a:bodyPr/>
                    <a:lstStyle/>
                    <a:p>
                      <a:pPr algn="ctr"/>
                      <a:r>
                        <a:rPr lang="pt-BR" sz="1800" dirty="0" smtClean="0">
                          <a:solidFill>
                            <a:schemeClr val="bg1"/>
                          </a:solidFill>
                        </a:rPr>
                        <a:t>11 959,89</a:t>
                      </a:r>
                      <a:endParaRPr lang="pt-BR" sz="1800" dirty="0">
                        <a:solidFill>
                          <a:schemeClr val="bg1"/>
                        </a:solidFill>
                      </a:endParaRPr>
                    </a:p>
                  </a:txBody>
                  <a:tcPr marL="46648" marR="46648" marT="46648" marB="46648">
                    <a:lnL>
                      <a:noFill/>
                    </a:lnL>
                    <a:lnR>
                      <a:noFill/>
                    </a:lnR>
                    <a:lnT>
                      <a:noFill/>
                    </a:lnT>
                    <a:lnB>
                      <a:noFill/>
                    </a:lnB>
                  </a:tcPr>
                </a:tc>
                <a:tc>
                  <a:txBody>
                    <a:bodyPr/>
                    <a:lstStyle/>
                    <a:p>
                      <a:pPr algn="ctr"/>
                      <a:r>
                        <a:rPr lang="pt-BR" sz="1800" dirty="0">
                          <a:solidFill>
                            <a:schemeClr val="bg1"/>
                          </a:solidFill>
                        </a:rPr>
                        <a:t>405</a:t>
                      </a:r>
                    </a:p>
                  </a:txBody>
                  <a:tcPr marL="46648" marR="46648" marT="46648" marB="46648">
                    <a:lnL>
                      <a:noFill/>
                    </a:lnL>
                    <a:lnR>
                      <a:noFill/>
                    </a:lnR>
                    <a:lnT>
                      <a:noFill/>
                    </a:lnT>
                    <a:lnB>
                      <a:noFill/>
                    </a:lnB>
                  </a:tcPr>
                </a:tc>
                <a:tc>
                  <a:txBody>
                    <a:bodyPr/>
                    <a:lstStyle/>
                    <a:p>
                      <a:pPr algn="ctr"/>
                      <a:r>
                        <a:rPr lang="pt-BR" sz="1800" dirty="0" err="1">
                          <a:solidFill>
                            <a:schemeClr val="bg1"/>
                          </a:solidFill>
                        </a:rPr>
                        <a:t>Maya</a:t>
                      </a:r>
                      <a:endParaRPr lang="pt-BR" sz="1800" dirty="0">
                        <a:solidFill>
                          <a:schemeClr val="bg1"/>
                        </a:solidFill>
                      </a:endParaRPr>
                    </a:p>
                  </a:txBody>
                  <a:tcPr marL="46648" marR="46648" marT="46648" marB="46648">
                    <a:lnL>
                      <a:noFill/>
                    </a:lnL>
                    <a:lnR>
                      <a:noFill/>
                    </a:lnR>
                    <a:lnT>
                      <a:noFill/>
                    </a:lnT>
                    <a:lnB>
                      <a:noFill/>
                    </a:lnB>
                  </a:tcPr>
                </a:tc>
              </a:tr>
            </a:tbl>
          </a:graphicData>
        </a:graphic>
      </p:graphicFrame>
      <p:sp>
        <p:nvSpPr>
          <p:cNvPr id="512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cs typeface="Arial" charset="0"/>
              </a:rPr>
              <a:t/>
            </a:r>
            <a:br>
              <a:rPr kumimoji="0" lang="pt-BR" sz="1800" b="0" i="0" u="none" strike="noStrike" cap="none" normalizeH="0" baseline="0" smtClean="0">
                <a:ln>
                  <a:noFill/>
                </a:ln>
                <a:solidFill>
                  <a:schemeClr val="tx1"/>
                </a:solidFill>
                <a:effectLst/>
                <a:latin typeface="Arial" charset="0"/>
                <a:cs typeface="Arial" charset="0"/>
              </a:rPr>
            </a:br>
            <a:endParaRPr kumimoji="0" lang="pt-BR" sz="1800" b="0" i="0" u="none" strike="noStrike" cap="none" normalizeH="0" baseline="0" smtClean="0">
              <a:ln>
                <a:noFill/>
              </a:ln>
              <a:solidFill>
                <a:schemeClr val="tx1"/>
              </a:solidFill>
              <a:effectLst/>
              <a:latin typeface="Arial" charset="0"/>
              <a:cs typeface="Arial" charset="0"/>
            </a:endParaRPr>
          </a:p>
        </p:txBody>
      </p:sp>
      <p:cxnSp>
        <p:nvCxnSpPr>
          <p:cNvPr id="5" name="Conector reto 4"/>
          <p:cNvCxnSpPr/>
          <p:nvPr/>
        </p:nvCxnSpPr>
        <p:spPr bwMode="auto">
          <a:xfrm>
            <a:off x="323528" y="1052736"/>
            <a:ext cx="8496944" cy="0"/>
          </a:xfrm>
          <a:prstGeom prst="line">
            <a:avLst/>
          </a:prstGeom>
          <a:solidFill>
            <a:schemeClr val="accent1"/>
          </a:solidFill>
          <a:ln w="12700" cap="flat" cmpd="sng" algn="ctr">
            <a:solidFill>
              <a:schemeClr val="bg1"/>
            </a:solidFill>
            <a:prstDash val="solid"/>
            <a:round/>
            <a:headEnd type="none" w="sm" len="sm"/>
            <a:tailEnd type="none" w="sm" len="sm"/>
          </a:ln>
          <a:effectLst/>
        </p:spPr>
      </p:cxnSp>
      <p:cxnSp>
        <p:nvCxnSpPr>
          <p:cNvPr id="6" name="Conector reto 5"/>
          <p:cNvCxnSpPr/>
          <p:nvPr/>
        </p:nvCxnSpPr>
        <p:spPr bwMode="auto">
          <a:xfrm>
            <a:off x="340464" y="1459131"/>
            <a:ext cx="8496944" cy="0"/>
          </a:xfrm>
          <a:prstGeom prst="line">
            <a:avLst/>
          </a:prstGeom>
          <a:solidFill>
            <a:schemeClr val="accent1"/>
          </a:solidFill>
          <a:ln w="12700" cap="flat" cmpd="sng" algn="ctr">
            <a:solidFill>
              <a:schemeClr val="bg1"/>
            </a:solidFill>
            <a:prstDash val="solid"/>
            <a:round/>
            <a:headEnd type="none" w="sm" len="sm"/>
            <a:tailEnd type="none" w="sm" len="sm"/>
          </a:ln>
          <a:effectLst/>
        </p:spPr>
      </p:cxnSp>
      <p:cxnSp>
        <p:nvCxnSpPr>
          <p:cNvPr id="7" name="Conector reto 6"/>
          <p:cNvCxnSpPr/>
          <p:nvPr/>
        </p:nvCxnSpPr>
        <p:spPr bwMode="auto">
          <a:xfrm>
            <a:off x="306598" y="1882456"/>
            <a:ext cx="8496944" cy="0"/>
          </a:xfrm>
          <a:prstGeom prst="line">
            <a:avLst/>
          </a:prstGeom>
          <a:solidFill>
            <a:schemeClr val="accent1"/>
          </a:solidFill>
          <a:ln w="12700" cap="flat" cmpd="sng" algn="ctr">
            <a:solidFill>
              <a:schemeClr val="bg1"/>
            </a:solidFill>
            <a:prstDash val="solid"/>
            <a:round/>
            <a:headEnd type="none" w="sm" len="sm"/>
            <a:tailEnd type="none" w="sm" len="sm"/>
          </a:ln>
          <a:effectLst/>
        </p:spPr>
      </p:cxnSp>
      <p:cxnSp>
        <p:nvCxnSpPr>
          <p:cNvPr id="8" name="Conector reto 7"/>
          <p:cNvCxnSpPr/>
          <p:nvPr/>
        </p:nvCxnSpPr>
        <p:spPr bwMode="auto">
          <a:xfrm>
            <a:off x="306598" y="2390446"/>
            <a:ext cx="8496944" cy="0"/>
          </a:xfrm>
          <a:prstGeom prst="line">
            <a:avLst/>
          </a:prstGeom>
          <a:solidFill>
            <a:schemeClr val="accent1"/>
          </a:solidFill>
          <a:ln w="12700" cap="flat" cmpd="sng" algn="ctr">
            <a:solidFill>
              <a:schemeClr val="bg1"/>
            </a:solidFill>
            <a:prstDash val="solid"/>
            <a:round/>
            <a:headEnd type="none" w="sm" len="sm"/>
            <a:tailEnd type="none" w="sm" len="sm"/>
          </a:ln>
          <a:effectLst/>
        </p:spPr>
      </p:cxnSp>
      <p:cxnSp>
        <p:nvCxnSpPr>
          <p:cNvPr id="9" name="Conector reto 8"/>
          <p:cNvCxnSpPr/>
          <p:nvPr/>
        </p:nvCxnSpPr>
        <p:spPr bwMode="auto">
          <a:xfrm>
            <a:off x="323531" y="2864570"/>
            <a:ext cx="8496944" cy="0"/>
          </a:xfrm>
          <a:prstGeom prst="line">
            <a:avLst/>
          </a:prstGeom>
          <a:solidFill>
            <a:schemeClr val="accent1"/>
          </a:solidFill>
          <a:ln w="12700" cap="flat" cmpd="sng" algn="ctr">
            <a:solidFill>
              <a:schemeClr val="bg1"/>
            </a:solidFill>
            <a:prstDash val="solid"/>
            <a:round/>
            <a:headEnd type="none" w="sm" len="sm"/>
            <a:tailEnd type="none" w="sm" len="sm"/>
          </a:ln>
          <a:effectLst/>
        </p:spPr>
      </p:cxnSp>
      <p:cxnSp>
        <p:nvCxnSpPr>
          <p:cNvPr id="10" name="Conector reto 9"/>
          <p:cNvCxnSpPr/>
          <p:nvPr/>
        </p:nvCxnSpPr>
        <p:spPr bwMode="auto">
          <a:xfrm>
            <a:off x="323531" y="3372560"/>
            <a:ext cx="8496944" cy="0"/>
          </a:xfrm>
          <a:prstGeom prst="line">
            <a:avLst/>
          </a:prstGeom>
          <a:solidFill>
            <a:schemeClr val="accent1"/>
          </a:solidFill>
          <a:ln w="12700" cap="flat" cmpd="sng" algn="ctr">
            <a:solidFill>
              <a:schemeClr val="bg1"/>
            </a:solidFill>
            <a:prstDash val="solid"/>
            <a:round/>
            <a:headEnd type="none" w="sm" len="sm"/>
            <a:tailEnd type="none" w="sm" len="sm"/>
          </a:ln>
          <a:effectLst/>
        </p:spPr>
      </p:cxnSp>
      <p:cxnSp>
        <p:nvCxnSpPr>
          <p:cNvPr id="11" name="Conector reto 10"/>
          <p:cNvCxnSpPr/>
          <p:nvPr/>
        </p:nvCxnSpPr>
        <p:spPr bwMode="auto">
          <a:xfrm>
            <a:off x="340467" y="3778955"/>
            <a:ext cx="8496944" cy="0"/>
          </a:xfrm>
          <a:prstGeom prst="line">
            <a:avLst/>
          </a:prstGeom>
          <a:solidFill>
            <a:schemeClr val="accent1"/>
          </a:solidFill>
          <a:ln w="12700" cap="flat" cmpd="sng" algn="ctr">
            <a:solidFill>
              <a:schemeClr val="bg1"/>
            </a:solidFill>
            <a:prstDash val="solid"/>
            <a:round/>
            <a:headEnd type="none" w="sm" len="sm"/>
            <a:tailEnd type="none" w="sm" len="sm"/>
          </a:ln>
          <a:effectLst/>
        </p:spPr>
      </p:cxnSp>
      <p:cxnSp>
        <p:nvCxnSpPr>
          <p:cNvPr id="12" name="Conector reto 11"/>
          <p:cNvCxnSpPr/>
          <p:nvPr/>
        </p:nvCxnSpPr>
        <p:spPr bwMode="auto">
          <a:xfrm>
            <a:off x="306601" y="4202280"/>
            <a:ext cx="8496944" cy="0"/>
          </a:xfrm>
          <a:prstGeom prst="line">
            <a:avLst/>
          </a:prstGeom>
          <a:solidFill>
            <a:schemeClr val="accent1"/>
          </a:solidFill>
          <a:ln w="12700" cap="flat" cmpd="sng" algn="ctr">
            <a:solidFill>
              <a:schemeClr val="bg1"/>
            </a:solidFill>
            <a:prstDash val="solid"/>
            <a:round/>
            <a:headEnd type="none" w="sm" len="sm"/>
            <a:tailEnd type="none" w="sm" len="sm"/>
          </a:ln>
          <a:effectLst/>
        </p:spPr>
      </p:cxnSp>
      <p:cxnSp>
        <p:nvCxnSpPr>
          <p:cNvPr id="13" name="Conector reto 12"/>
          <p:cNvCxnSpPr/>
          <p:nvPr/>
        </p:nvCxnSpPr>
        <p:spPr bwMode="auto">
          <a:xfrm>
            <a:off x="306601" y="4710270"/>
            <a:ext cx="8496944" cy="0"/>
          </a:xfrm>
          <a:prstGeom prst="line">
            <a:avLst/>
          </a:prstGeom>
          <a:solidFill>
            <a:schemeClr val="accent1"/>
          </a:solidFill>
          <a:ln w="12700" cap="flat" cmpd="sng" algn="ctr">
            <a:solidFill>
              <a:schemeClr val="bg1"/>
            </a:solidFill>
            <a:prstDash val="solid"/>
            <a:round/>
            <a:headEnd type="none" w="sm" len="sm"/>
            <a:tailEnd type="none" w="sm" len="sm"/>
          </a:ln>
          <a:effectLst/>
        </p:spPr>
      </p:cxnSp>
      <p:cxnSp>
        <p:nvCxnSpPr>
          <p:cNvPr id="14" name="Conector reto 13"/>
          <p:cNvCxnSpPr/>
          <p:nvPr/>
        </p:nvCxnSpPr>
        <p:spPr bwMode="auto">
          <a:xfrm>
            <a:off x="323534" y="5184394"/>
            <a:ext cx="8496944" cy="0"/>
          </a:xfrm>
          <a:prstGeom prst="line">
            <a:avLst/>
          </a:prstGeom>
          <a:solidFill>
            <a:schemeClr val="accent1"/>
          </a:solidFill>
          <a:ln w="12700" cap="flat" cmpd="sng" algn="ctr">
            <a:solidFill>
              <a:schemeClr val="bg1"/>
            </a:solidFill>
            <a:prstDash val="solid"/>
            <a:round/>
            <a:headEnd type="none" w="sm" len="sm"/>
            <a:tailEnd type="none" w="sm" len="sm"/>
          </a:ln>
          <a:effectLst/>
        </p:spPr>
      </p:cxnSp>
      <p:cxnSp>
        <p:nvCxnSpPr>
          <p:cNvPr id="15" name="Conector reto 14"/>
          <p:cNvCxnSpPr/>
          <p:nvPr/>
        </p:nvCxnSpPr>
        <p:spPr bwMode="auto">
          <a:xfrm>
            <a:off x="323537" y="5692387"/>
            <a:ext cx="8496944" cy="0"/>
          </a:xfrm>
          <a:prstGeom prst="line">
            <a:avLst/>
          </a:prstGeom>
          <a:solidFill>
            <a:schemeClr val="accent1"/>
          </a:solidFill>
          <a:ln w="12700" cap="flat" cmpd="sng" algn="ctr">
            <a:solidFill>
              <a:schemeClr val="bg1"/>
            </a:solidFill>
            <a:prstDash val="solid"/>
            <a:round/>
            <a:headEnd type="none" w="sm" len="sm"/>
            <a:tailEnd type="none" w="sm" len="sm"/>
          </a:ln>
          <a:effectLst/>
        </p:spPr>
      </p:cxnSp>
      <p:cxnSp>
        <p:nvCxnSpPr>
          <p:cNvPr id="17" name="Conector reto 16"/>
          <p:cNvCxnSpPr/>
          <p:nvPr/>
        </p:nvCxnSpPr>
        <p:spPr bwMode="auto">
          <a:xfrm>
            <a:off x="2411760" y="548680"/>
            <a:ext cx="0" cy="5184576"/>
          </a:xfrm>
          <a:prstGeom prst="line">
            <a:avLst/>
          </a:prstGeom>
          <a:solidFill>
            <a:schemeClr val="accent1"/>
          </a:solidFill>
          <a:ln w="25400" cap="flat" cmpd="sng" algn="ctr">
            <a:solidFill>
              <a:schemeClr val="bg1"/>
            </a:solidFill>
            <a:prstDash val="solid"/>
            <a:round/>
            <a:headEnd type="none" w="sm" len="sm"/>
            <a:tailEnd type="none" w="sm" len="sm"/>
          </a:ln>
          <a:effectLst/>
        </p:spPr>
      </p:cxnSp>
      <p:cxnSp>
        <p:nvCxnSpPr>
          <p:cNvPr id="18" name="Conector reto 17"/>
          <p:cNvCxnSpPr/>
          <p:nvPr/>
        </p:nvCxnSpPr>
        <p:spPr bwMode="auto">
          <a:xfrm>
            <a:off x="4139952" y="548680"/>
            <a:ext cx="32843" cy="5180474"/>
          </a:xfrm>
          <a:prstGeom prst="line">
            <a:avLst/>
          </a:prstGeom>
          <a:solidFill>
            <a:schemeClr val="accent1"/>
          </a:solidFill>
          <a:ln w="25400" cap="flat" cmpd="sng" algn="ctr">
            <a:solidFill>
              <a:schemeClr val="bg1"/>
            </a:solidFill>
            <a:prstDash val="solid"/>
            <a:round/>
            <a:headEnd type="none" w="sm" len="sm"/>
            <a:tailEnd type="none" w="sm" len="sm"/>
          </a:ln>
          <a:effectLst/>
        </p:spPr>
      </p:cxnSp>
      <p:cxnSp>
        <p:nvCxnSpPr>
          <p:cNvPr id="22" name="Conector reto 21"/>
          <p:cNvCxnSpPr/>
          <p:nvPr/>
        </p:nvCxnSpPr>
        <p:spPr bwMode="auto">
          <a:xfrm>
            <a:off x="6228184" y="548680"/>
            <a:ext cx="0" cy="5184576"/>
          </a:xfrm>
          <a:prstGeom prst="line">
            <a:avLst/>
          </a:prstGeom>
          <a:solidFill>
            <a:schemeClr val="accent1"/>
          </a:solidFill>
          <a:ln w="25400" cap="flat" cmpd="sng" algn="ctr">
            <a:solidFill>
              <a:schemeClr val="bg1"/>
            </a:solidFill>
            <a:prstDash val="solid"/>
            <a:round/>
            <a:headEnd type="none" w="sm" len="sm"/>
            <a:tailEnd type="none" w="sm" len="sm"/>
          </a:ln>
          <a:effectLst/>
        </p:spPr>
      </p:cxn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347864" y="0"/>
            <a:ext cx="2448272" cy="707886"/>
          </a:xfrm>
          <a:prstGeom prst="rect">
            <a:avLst/>
          </a:prstGeom>
          <a:noFill/>
        </p:spPr>
        <p:txBody>
          <a:bodyPr wrap="square" rtlCol="0">
            <a:spAutoFit/>
          </a:bodyPr>
          <a:lstStyle/>
          <a:p>
            <a:r>
              <a:rPr lang="pt-BR" sz="4000" dirty="0" smtClean="0">
                <a:solidFill>
                  <a:srgbClr val="FF0000"/>
                </a:solidFill>
              </a:rPr>
              <a:t>Tétrade</a:t>
            </a:r>
            <a:endParaRPr lang="pt-BR" sz="4000" dirty="0">
              <a:solidFill>
                <a:srgbClr val="FF0000"/>
              </a:solidFill>
            </a:endParaRPr>
          </a:p>
        </p:txBody>
      </p:sp>
      <p:graphicFrame>
        <p:nvGraphicFramePr>
          <p:cNvPr id="4" name="Tabela 3"/>
          <p:cNvGraphicFramePr>
            <a:graphicFrameLocks noGrp="1"/>
          </p:cNvGraphicFramePr>
          <p:nvPr/>
        </p:nvGraphicFramePr>
        <p:xfrm>
          <a:off x="480201" y="1628800"/>
          <a:ext cx="8136901" cy="3154680"/>
        </p:xfrm>
        <a:graphic>
          <a:graphicData uri="http://schemas.openxmlformats.org/drawingml/2006/table">
            <a:tbl>
              <a:tblPr/>
              <a:tblGrid>
                <a:gridCol w="1058977"/>
                <a:gridCol w="1769481"/>
                <a:gridCol w="1769481"/>
                <a:gridCol w="1769481"/>
                <a:gridCol w="1769481"/>
              </a:tblGrid>
              <a:tr h="0">
                <a:tc>
                  <a:txBody>
                    <a:bodyPr/>
                    <a:lstStyle/>
                    <a:p>
                      <a:pPr algn="ctr">
                        <a:lnSpc>
                          <a:spcPct val="115000"/>
                        </a:lnSpc>
                        <a:spcAft>
                          <a:spcPts val="0"/>
                        </a:spcAft>
                      </a:pPr>
                      <a:r>
                        <a:rPr lang="pt-BR" sz="2000" b="1" dirty="0" smtClean="0">
                          <a:solidFill>
                            <a:schemeClr val="bg1"/>
                          </a:solidFill>
                          <a:latin typeface="Calibri"/>
                          <a:ea typeface="Calibri"/>
                          <a:cs typeface="Times New Roman"/>
                        </a:rPr>
                        <a:t>Tétrade</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smtClean="0">
                          <a:solidFill>
                            <a:schemeClr val="bg1"/>
                          </a:solidFill>
                          <a:latin typeface="Calibri"/>
                          <a:ea typeface="Calibri"/>
                          <a:cs typeface="Times New Roman"/>
                        </a:rPr>
                        <a:t>1° </a:t>
                      </a:r>
                      <a:r>
                        <a:rPr lang="pt-BR" sz="2000" b="1" dirty="0">
                          <a:solidFill>
                            <a:schemeClr val="bg1"/>
                          </a:solidFill>
                          <a:latin typeface="Calibri"/>
                          <a:ea typeface="Calibri"/>
                          <a:cs typeface="Times New Roman"/>
                        </a:rPr>
                        <a:t>Eclipse</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 </a:t>
                      </a:r>
                      <a:r>
                        <a:rPr lang="pt-BR" sz="2000" b="1" dirty="0" smtClean="0">
                          <a:solidFill>
                            <a:schemeClr val="bg1"/>
                          </a:solidFill>
                          <a:latin typeface="Calibri"/>
                          <a:ea typeface="Calibri"/>
                          <a:cs typeface="Times New Roman"/>
                        </a:rPr>
                        <a:t>2° </a:t>
                      </a:r>
                      <a:r>
                        <a:rPr lang="pt-BR" sz="2000" b="1" dirty="0">
                          <a:solidFill>
                            <a:schemeClr val="bg1"/>
                          </a:solidFill>
                          <a:latin typeface="Calibri"/>
                          <a:ea typeface="Calibri"/>
                          <a:cs typeface="Times New Roman"/>
                        </a:rPr>
                        <a:t>Eclipse</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 </a:t>
                      </a:r>
                      <a:r>
                        <a:rPr lang="pt-BR" sz="2000" b="1" dirty="0" smtClean="0">
                          <a:solidFill>
                            <a:schemeClr val="bg1"/>
                          </a:solidFill>
                          <a:latin typeface="Calibri"/>
                          <a:ea typeface="Calibri"/>
                          <a:cs typeface="Times New Roman"/>
                        </a:rPr>
                        <a:t>3° </a:t>
                      </a:r>
                      <a:r>
                        <a:rPr lang="pt-BR" sz="2000" b="1" dirty="0">
                          <a:solidFill>
                            <a:schemeClr val="bg1"/>
                          </a:solidFill>
                          <a:latin typeface="Calibri"/>
                          <a:ea typeface="Calibri"/>
                          <a:cs typeface="Times New Roman"/>
                        </a:rPr>
                        <a:t>Eclipse</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 </a:t>
                      </a:r>
                      <a:r>
                        <a:rPr lang="pt-BR" sz="2000" b="1" dirty="0" smtClean="0">
                          <a:solidFill>
                            <a:schemeClr val="bg1"/>
                          </a:solidFill>
                          <a:latin typeface="Calibri"/>
                          <a:ea typeface="Calibri"/>
                          <a:cs typeface="Times New Roman"/>
                        </a:rPr>
                        <a:t>4° </a:t>
                      </a:r>
                      <a:r>
                        <a:rPr lang="pt-BR" sz="2000" b="1" dirty="0">
                          <a:solidFill>
                            <a:schemeClr val="bg1"/>
                          </a:solidFill>
                          <a:latin typeface="Calibri"/>
                          <a:ea typeface="Calibri"/>
                          <a:cs typeface="Times New Roman"/>
                        </a:rPr>
                        <a:t>Eclipse</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1</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2003 </a:t>
                      </a:r>
                      <a:r>
                        <a:rPr lang="pt-BR" sz="2000" b="1" dirty="0" smtClean="0">
                          <a:solidFill>
                            <a:schemeClr val="bg1"/>
                          </a:solidFill>
                          <a:latin typeface="Calibri"/>
                          <a:ea typeface="Calibri"/>
                          <a:cs typeface="Times New Roman"/>
                        </a:rPr>
                        <a:t>Mai </a:t>
                      </a:r>
                      <a:r>
                        <a:rPr lang="pt-BR" sz="2000" b="1" dirty="0">
                          <a:solidFill>
                            <a:schemeClr val="bg1"/>
                          </a:solidFill>
                          <a:latin typeface="Calibri"/>
                          <a:ea typeface="Calibri"/>
                          <a:cs typeface="Times New Roman"/>
                        </a:rPr>
                        <a:t>16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a:solidFill>
                            <a:schemeClr val="bg1"/>
                          </a:solidFill>
                          <a:latin typeface="Calibri"/>
                          <a:ea typeface="Calibri"/>
                          <a:cs typeface="Times New Roman"/>
                        </a:rPr>
                        <a:t>2003 Nov 09 </a:t>
                      </a:r>
                      <a:endParaRPr lang="pt-BR" sz="200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2004 </a:t>
                      </a:r>
                      <a:r>
                        <a:rPr lang="pt-BR" sz="2000" b="1" dirty="0" smtClean="0">
                          <a:solidFill>
                            <a:schemeClr val="bg1"/>
                          </a:solidFill>
                          <a:latin typeface="Calibri"/>
                          <a:ea typeface="Calibri"/>
                          <a:cs typeface="Times New Roman"/>
                        </a:rPr>
                        <a:t>Mai </a:t>
                      </a:r>
                      <a:r>
                        <a:rPr lang="pt-BR" sz="2000" b="1" dirty="0">
                          <a:solidFill>
                            <a:schemeClr val="bg1"/>
                          </a:solidFill>
                          <a:latin typeface="Calibri"/>
                          <a:ea typeface="Calibri"/>
                          <a:cs typeface="Times New Roman"/>
                        </a:rPr>
                        <a:t>04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2004 </a:t>
                      </a:r>
                      <a:r>
                        <a:rPr lang="pt-BR" sz="2000" b="1" dirty="0" smtClean="0">
                          <a:solidFill>
                            <a:schemeClr val="bg1"/>
                          </a:solidFill>
                          <a:latin typeface="Calibri"/>
                          <a:ea typeface="Calibri"/>
                          <a:cs typeface="Times New Roman"/>
                        </a:rPr>
                        <a:t>Out </a:t>
                      </a:r>
                      <a:r>
                        <a:rPr lang="pt-BR" sz="2000" b="1" dirty="0">
                          <a:solidFill>
                            <a:schemeClr val="bg1"/>
                          </a:solidFill>
                          <a:latin typeface="Calibri"/>
                          <a:ea typeface="Calibri"/>
                          <a:cs typeface="Times New Roman"/>
                        </a:rPr>
                        <a:t>28</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2</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2014 </a:t>
                      </a:r>
                      <a:r>
                        <a:rPr lang="pt-BR" sz="2000" b="1" dirty="0" smtClean="0">
                          <a:solidFill>
                            <a:schemeClr val="bg1"/>
                          </a:solidFill>
                          <a:latin typeface="Calibri"/>
                          <a:ea typeface="Calibri"/>
                          <a:cs typeface="Times New Roman"/>
                        </a:rPr>
                        <a:t>Abr </a:t>
                      </a:r>
                      <a:r>
                        <a:rPr lang="pt-BR" sz="2000" b="1" dirty="0">
                          <a:solidFill>
                            <a:schemeClr val="bg1"/>
                          </a:solidFill>
                          <a:latin typeface="Calibri"/>
                          <a:ea typeface="Calibri"/>
                          <a:cs typeface="Times New Roman"/>
                        </a:rPr>
                        <a:t>15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2014 </a:t>
                      </a:r>
                      <a:r>
                        <a:rPr lang="pt-BR" sz="2000" b="1" dirty="0" smtClean="0">
                          <a:solidFill>
                            <a:schemeClr val="bg1"/>
                          </a:solidFill>
                          <a:latin typeface="Calibri"/>
                          <a:ea typeface="Calibri"/>
                          <a:cs typeface="Times New Roman"/>
                        </a:rPr>
                        <a:t>Out </a:t>
                      </a:r>
                      <a:r>
                        <a:rPr lang="pt-BR" sz="2000" b="1" dirty="0">
                          <a:solidFill>
                            <a:schemeClr val="bg1"/>
                          </a:solidFill>
                          <a:latin typeface="Calibri"/>
                          <a:ea typeface="Calibri"/>
                          <a:cs typeface="Times New Roman"/>
                        </a:rPr>
                        <a:t>08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2015 </a:t>
                      </a:r>
                      <a:r>
                        <a:rPr lang="pt-BR" sz="2000" b="1" dirty="0" smtClean="0">
                          <a:solidFill>
                            <a:schemeClr val="bg1"/>
                          </a:solidFill>
                          <a:latin typeface="Calibri"/>
                          <a:ea typeface="Calibri"/>
                          <a:cs typeface="Times New Roman"/>
                        </a:rPr>
                        <a:t>Abr </a:t>
                      </a:r>
                      <a:r>
                        <a:rPr lang="pt-BR" sz="2000" b="1" dirty="0">
                          <a:solidFill>
                            <a:schemeClr val="bg1"/>
                          </a:solidFill>
                          <a:latin typeface="Calibri"/>
                          <a:ea typeface="Calibri"/>
                          <a:cs typeface="Times New Roman"/>
                        </a:rPr>
                        <a:t>04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2015 </a:t>
                      </a:r>
                      <a:r>
                        <a:rPr lang="pt-BR" sz="2000" b="1" dirty="0" smtClean="0">
                          <a:solidFill>
                            <a:schemeClr val="bg1"/>
                          </a:solidFill>
                          <a:latin typeface="Calibri"/>
                          <a:ea typeface="Calibri"/>
                          <a:cs typeface="Times New Roman"/>
                        </a:rPr>
                        <a:t>Set </a:t>
                      </a:r>
                      <a:r>
                        <a:rPr lang="pt-BR" sz="2000" b="1" dirty="0">
                          <a:solidFill>
                            <a:schemeClr val="bg1"/>
                          </a:solidFill>
                          <a:latin typeface="Calibri"/>
                          <a:ea typeface="Calibri"/>
                          <a:cs typeface="Times New Roman"/>
                        </a:rPr>
                        <a:t>28</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3</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2032 </a:t>
                      </a:r>
                      <a:r>
                        <a:rPr lang="pt-BR" sz="2000" b="1" dirty="0" smtClean="0">
                          <a:solidFill>
                            <a:schemeClr val="bg1"/>
                          </a:solidFill>
                          <a:latin typeface="Calibri"/>
                          <a:ea typeface="Calibri"/>
                          <a:cs typeface="Times New Roman"/>
                        </a:rPr>
                        <a:t>Abr </a:t>
                      </a:r>
                      <a:r>
                        <a:rPr lang="pt-BR" sz="2000" b="1" dirty="0">
                          <a:solidFill>
                            <a:schemeClr val="bg1"/>
                          </a:solidFill>
                          <a:latin typeface="Calibri"/>
                          <a:ea typeface="Calibri"/>
                          <a:cs typeface="Times New Roman"/>
                        </a:rPr>
                        <a:t>25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2032 </a:t>
                      </a:r>
                      <a:r>
                        <a:rPr lang="pt-BR" sz="2000" b="1" dirty="0" smtClean="0">
                          <a:solidFill>
                            <a:schemeClr val="bg1"/>
                          </a:solidFill>
                          <a:latin typeface="Calibri"/>
                          <a:ea typeface="Calibri"/>
                          <a:cs typeface="Times New Roman"/>
                        </a:rPr>
                        <a:t>Out </a:t>
                      </a:r>
                      <a:r>
                        <a:rPr lang="pt-BR" sz="2000" b="1" dirty="0">
                          <a:solidFill>
                            <a:schemeClr val="bg1"/>
                          </a:solidFill>
                          <a:latin typeface="Calibri"/>
                          <a:ea typeface="Calibri"/>
                          <a:cs typeface="Times New Roman"/>
                        </a:rPr>
                        <a:t>18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2033 </a:t>
                      </a:r>
                      <a:r>
                        <a:rPr lang="pt-BR" sz="2000" b="1" dirty="0" smtClean="0">
                          <a:solidFill>
                            <a:schemeClr val="bg1"/>
                          </a:solidFill>
                          <a:latin typeface="Calibri"/>
                          <a:ea typeface="Calibri"/>
                          <a:cs typeface="Times New Roman"/>
                        </a:rPr>
                        <a:t>Abr </a:t>
                      </a:r>
                      <a:r>
                        <a:rPr lang="pt-BR" sz="2000" b="1" dirty="0">
                          <a:solidFill>
                            <a:schemeClr val="bg1"/>
                          </a:solidFill>
                          <a:latin typeface="Calibri"/>
                          <a:ea typeface="Calibri"/>
                          <a:cs typeface="Times New Roman"/>
                        </a:rPr>
                        <a:t>14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2033 </a:t>
                      </a:r>
                      <a:r>
                        <a:rPr lang="pt-BR" sz="2000" b="1" dirty="0" smtClean="0">
                          <a:solidFill>
                            <a:schemeClr val="bg1"/>
                          </a:solidFill>
                          <a:latin typeface="Calibri"/>
                          <a:ea typeface="Calibri"/>
                          <a:cs typeface="Times New Roman"/>
                        </a:rPr>
                        <a:t>Out </a:t>
                      </a:r>
                      <a:r>
                        <a:rPr lang="pt-BR" sz="2000" b="1" dirty="0">
                          <a:solidFill>
                            <a:schemeClr val="bg1"/>
                          </a:solidFill>
                          <a:latin typeface="Calibri"/>
                          <a:ea typeface="Calibri"/>
                          <a:cs typeface="Times New Roman"/>
                        </a:rPr>
                        <a:t>08</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4</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2043 Mar 25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2043 </a:t>
                      </a:r>
                      <a:r>
                        <a:rPr lang="pt-BR" sz="2000" b="1" dirty="0" smtClean="0">
                          <a:solidFill>
                            <a:schemeClr val="bg1"/>
                          </a:solidFill>
                          <a:latin typeface="Calibri"/>
                          <a:ea typeface="Calibri"/>
                          <a:cs typeface="Times New Roman"/>
                        </a:rPr>
                        <a:t>Set </a:t>
                      </a:r>
                      <a:r>
                        <a:rPr lang="pt-BR" sz="2000" b="1" dirty="0">
                          <a:solidFill>
                            <a:schemeClr val="bg1"/>
                          </a:solidFill>
                          <a:latin typeface="Calibri"/>
                          <a:ea typeface="Calibri"/>
                          <a:cs typeface="Times New Roman"/>
                        </a:rPr>
                        <a:t>19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a:solidFill>
                            <a:schemeClr val="bg1"/>
                          </a:solidFill>
                          <a:latin typeface="Calibri"/>
                          <a:ea typeface="Calibri"/>
                          <a:cs typeface="Times New Roman"/>
                        </a:rPr>
                        <a:t>2044 Mar 13 </a:t>
                      </a:r>
                      <a:endParaRPr lang="pt-BR" sz="200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2044 </a:t>
                      </a:r>
                      <a:r>
                        <a:rPr lang="pt-BR" sz="2000" b="1" dirty="0" smtClean="0">
                          <a:solidFill>
                            <a:schemeClr val="bg1"/>
                          </a:solidFill>
                          <a:latin typeface="Calibri"/>
                          <a:ea typeface="Calibri"/>
                          <a:cs typeface="Times New Roman"/>
                        </a:rPr>
                        <a:t>Set </a:t>
                      </a:r>
                      <a:r>
                        <a:rPr lang="pt-BR" sz="2000" b="1" dirty="0">
                          <a:solidFill>
                            <a:schemeClr val="bg1"/>
                          </a:solidFill>
                          <a:latin typeface="Calibri"/>
                          <a:ea typeface="Calibri"/>
                          <a:cs typeface="Times New Roman"/>
                        </a:rPr>
                        <a:t>07</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5</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2050 </a:t>
                      </a:r>
                      <a:r>
                        <a:rPr lang="pt-BR" sz="2000" b="1" dirty="0" smtClean="0">
                          <a:solidFill>
                            <a:schemeClr val="bg1"/>
                          </a:solidFill>
                          <a:latin typeface="Calibri"/>
                          <a:ea typeface="Calibri"/>
                          <a:cs typeface="Times New Roman"/>
                        </a:rPr>
                        <a:t>Mai </a:t>
                      </a:r>
                      <a:r>
                        <a:rPr lang="pt-BR" sz="2000" b="1" dirty="0">
                          <a:solidFill>
                            <a:schemeClr val="bg1"/>
                          </a:solidFill>
                          <a:latin typeface="Calibri"/>
                          <a:ea typeface="Calibri"/>
                          <a:cs typeface="Times New Roman"/>
                        </a:rPr>
                        <a:t>06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2050 </a:t>
                      </a:r>
                      <a:r>
                        <a:rPr lang="pt-BR" sz="2000" b="1" dirty="0" smtClean="0">
                          <a:solidFill>
                            <a:schemeClr val="bg1"/>
                          </a:solidFill>
                          <a:latin typeface="Calibri"/>
                          <a:ea typeface="Calibri"/>
                          <a:cs typeface="Times New Roman"/>
                        </a:rPr>
                        <a:t>Out </a:t>
                      </a:r>
                      <a:r>
                        <a:rPr lang="pt-BR" sz="2000" b="1" dirty="0">
                          <a:solidFill>
                            <a:schemeClr val="bg1"/>
                          </a:solidFill>
                          <a:latin typeface="Calibri"/>
                          <a:ea typeface="Calibri"/>
                          <a:cs typeface="Times New Roman"/>
                        </a:rPr>
                        <a:t>30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2051 </a:t>
                      </a:r>
                      <a:r>
                        <a:rPr lang="pt-BR" sz="2000" b="1" dirty="0" smtClean="0">
                          <a:solidFill>
                            <a:schemeClr val="bg1"/>
                          </a:solidFill>
                          <a:latin typeface="Calibri"/>
                          <a:ea typeface="Calibri"/>
                          <a:cs typeface="Times New Roman"/>
                        </a:rPr>
                        <a:t>Abr </a:t>
                      </a:r>
                      <a:r>
                        <a:rPr lang="pt-BR" sz="2000" b="1" dirty="0">
                          <a:solidFill>
                            <a:schemeClr val="bg1"/>
                          </a:solidFill>
                          <a:latin typeface="Calibri"/>
                          <a:ea typeface="Calibri"/>
                          <a:cs typeface="Times New Roman"/>
                        </a:rPr>
                        <a:t>26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2051 </a:t>
                      </a:r>
                      <a:r>
                        <a:rPr lang="pt-BR" sz="2000" b="1" dirty="0" smtClean="0">
                          <a:solidFill>
                            <a:schemeClr val="bg1"/>
                          </a:solidFill>
                          <a:latin typeface="Calibri"/>
                          <a:ea typeface="Calibri"/>
                          <a:cs typeface="Times New Roman"/>
                        </a:rPr>
                        <a:t>Out </a:t>
                      </a:r>
                      <a:r>
                        <a:rPr lang="pt-BR" sz="2000" b="1" dirty="0">
                          <a:solidFill>
                            <a:schemeClr val="bg1"/>
                          </a:solidFill>
                          <a:latin typeface="Calibri"/>
                          <a:ea typeface="Calibri"/>
                          <a:cs typeface="Times New Roman"/>
                        </a:rPr>
                        <a:t>19</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6</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2061 </a:t>
                      </a:r>
                      <a:r>
                        <a:rPr lang="pt-BR" sz="2000" b="1" dirty="0" smtClean="0">
                          <a:solidFill>
                            <a:schemeClr val="bg1"/>
                          </a:solidFill>
                          <a:latin typeface="Calibri"/>
                          <a:ea typeface="Calibri"/>
                          <a:cs typeface="Times New Roman"/>
                        </a:rPr>
                        <a:t>Abr </a:t>
                      </a:r>
                      <a:r>
                        <a:rPr lang="pt-BR" sz="2000" b="1" dirty="0">
                          <a:solidFill>
                            <a:schemeClr val="bg1"/>
                          </a:solidFill>
                          <a:latin typeface="Calibri"/>
                          <a:ea typeface="Calibri"/>
                          <a:cs typeface="Times New Roman"/>
                        </a:rPr>
                        <a:t>04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2061 </a:t>
                      </a:r>
                      <a:r>
                        <a:rPr lang="pt-BR" sz="2000" b="1" dirty="0" smtClean="0">
                          <a:solidFill>
                            <a:schemeClr val="bg1"/>
                          </a:solidFill>
                          <a:latin typeface="Calibri"/>
                          <a:ea typeface="Calibri"/>
                          <a:cs typeface="Times New Roman"/>
                        </a:rPr>
                        <a:t>Set </a:t>
                      </a:r>
                      <a:r>
                        <a:rPr lang="pt-BR" sz="2000" b="1" dirty="0">
                          <a:solidFill>
                            <a:schemeClr val="bg1"/>
                          </a:solidFill>
                          <a:latin typeface="Calibri"/>
                          <a:ea typeface="Calibri"/>
                          <a:cs typeface="Times New Roman"/>
                        </a:rPr>
                        <a:t>29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2062 Mar 25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2062 </a:t>
                      </a:r>
                      <a:r>
                        <a:rPr lang="pt-BR" sz="2000" b="1" dirty="0" smtClean="0">
                          <a:solidFill>
                            <a:schemeClr val="bg1"/>
                          </a:solidFill>
                          <a:latin typeface="Calibri"/>
                          <a:ea typeface="Calibri"/>
                          <a:cs typeface="Times New Roman"/>
                        </a:rPr>
                        <a:t>Set </a:t>
                      </a:r>
                      <a:r>
                        <a:rPr lang="pt-BR" sz="2000" b="1" dirty="0">
                          <a:solidFill>
                            <a:schemeClr val="bg1"/>
                          </a:solidFill>
                          <a:latin typeface="Calibri"/>
                          <a:ea typeface="Calibri"/>
                          <a:cs typeface="Times New Roman"/>
                        </a:rPr>
                        <a:t>18</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7</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a:solidFill>
                            <a:schemeClr val="bg1"/>
                          </a:solidFill>
                          <a:latin typeface="Calibri"/>
                          <a:ea typeface="Calibri"/>
                          <a:cs typeface="Times New Roman"/>
                        </a:rPr>
                        <a:t>2072 Mar 04 </a:t>
                      </a:r>
                      <a:endParaRPr lang="pt-BR" sz="200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2072 </a:t>
                      </a:r>
                      <a:r>
                        <a:rPr lang="pt-BR" sz="2000" b="1" dirty="0" smtClean="0">
                          <a:solidFill>
                            <a:schemeClr val="bg1"/>
                          </a:solidFill>
                          <a:latin typeface="Calibri"/>
                          <a:ea typeface="Calibri"/>
                          <a:cs typeface="Times New Roman"/>
                        </a:rPr>
                        <a:t>Ago </a:t>
                      </a:r>
                      <a:r>
                        <a:rPr lang="pt-BR" sz="2000" b="1" dirty="0">
                          <a:solidFill>
                            <a:schemeClr val="bg1"/>
                          </a:solidFill>
                          <a:latin typeface="Calibri"/>
                          <a:ea typeface="Calibri"/>
                          <a:cs typeface="Times New Roman"/>
                        </a:rPr>
                        <a:t>28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2073 </a:t>
                      </a:r>
                      <a:r>
                        <a:rPr lang="pt-BR" sz="2000" b="1" dirty="0" smtClean="0">
                          <a:solidFill>
                            <a:schemeClr val="bg1"/>
                          </a:solidFill>
                          <a:latin typeface="Calibri"/>
                          <a:ea typeface="Calibri"/>
                          <a:cs typeface="Times New Roman"/>
                        </a:rPr>
                        <a:t>Fev </a:t>
                      </a:r>
                      <a:r>
                        <a:rPr lang="pt-BR" sz="2000" b="1" dirty="0">
                          <a:solidFill>
                            <a:schemeClr val="bg1"/>
                          </a:solidFill>
                          <a:latin typeface="Calibri"/>
                          <a:ea typeface="Calibri"/>
                          <a:cs typeface="Times New Roman"/>
                        </a:rPr>
                        <a:t>22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2073 </a:t>
                      </a:r>
                      <a:r>
                        <a:rPr lang="pt-BR" sz="2000" b="1" dirty="0" smtClean="0">
                          <a:solidFill>
                            <a:schemeClr val="bg1"/>
                          </a:solidFill>
                          <a:latin typeface="Calibri"/>
                          <a:ea typeface="Calibri"/>
                          <a:cs typeface="Times New Roman"/>
                        </a:rPr>
                        <a:t>Ago </a:t>
                      </a:r>
                      <a:r>
                        <a:rPr lang="pt-BR" sz="2000" b="1" dirty="0">
                          <a:solidFill>
                            <a:schemeClr val="bg1"/>
                          </a:solidFill>
                          <a:latin typeface="Calibri"/>
                          <a:ea typeface="Calibri"/>
                          <a:cs typeface="Times New Roman"/>
                        </a:rPr>
                        <a:t>17</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8</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2090 Mar 15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2090 </a:t>
                      </a:r>
                      <a:r>
                        <a:rPr lang="pt-BR" sz="2000" b="1" dirty="0" smtClean="0">
                          <a:solidFill>
                            <a:schemeClr val="bg1"/>
                          </a:solidFill>
                          <a:latin typeface="Calibri"/>
                          <a:ea typeface="Calibri"/>
                          <a:cs typeface="Times New Roman"/>
                        </a:rPr>
                        <a:t>Set </a:t>
                      </a:r>
                      <a:r>
                        <a:rPr lang="pt-BR" sz="2000" b="1" dirty="0">
                          <a:solidFill>
                            <a:schemeClr val="bg1"/>
                          </a:solidFill>
                          <a:latin typeface="Calibri"/>
                          <a:ea typeface="Calibri"/>
                          <a:cs typeface="Times New Roman"/>
                        </a:rPr>
                        <a:t>08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2091 Mar 05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2091 </a:t>
                      </a:r>
                      <a:r>
                        <a:rPr lang="pt-BR" sz="2000" b="1" dirty="0" err="1">
                          <a:solidFill>
                            <a:schemeClr val="bg1"/>
                          </a:solidFill>
                          <a:latin typeface="Calibri"/>
                          <a:ea typeface="Calibri"/>
                          <a:cs typeface="Times New Roman"/>
                        </a:rPr>
                        <a:t>Aug</a:t>
                      </a:r>
                      <a:r>
                        <a:rPr lang="pt-BR" sz="2000" b="1" dirty="0">
                          <a:solidFill>
                            <a:schemeClr val="bg1"/>
                          </a:solidFill>
                          <a:latin typeface="Calibri"/>
                          <a:ea typeface="Calibri"/>
                          <a:cs typeface="Times New Roman"/>
                        </a:rPr>
                        <a:t> 29</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
        <p:nvSpPr>
          <p:cNvPr id="3073" name="Rectangle 1"/>
          <p:cNvSpPr>
            <a:spLocks noChangeArrowheads="1"/>
          </p:cNvSpPr>
          <p:nvPr/>
        </p:nvSpPr>
        <p:spPr bwMode="auto">
          <a:xfrm>
            <a:off x="395536" y="5013176"/>
            <a:ext cx="7473521"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“Eclipses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During</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2014,” F.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Espenak</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Observers</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Handbook</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2014,</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Royal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Astronomical</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Society</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of</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Canada</a:t>
            </a:r>
            <a:r>
              <a:rPr kumimoji="0" lang="pt-B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pt-BR" sz="2000" b="0" dirty="0" smtClean="0">
              <a:solidFill>
                <a:schemeClr val="bg1"/>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pt-BR" sz="2000" b="0" dirty="0" smtClean="0">
                <a:solidFill>
                  <a:schemeClr val="bg1"/>
                </a:solidFill>
                <a:latin typeface="Arial" pitchFamily="34" charset="0"/>
                <a:cs typeface="Arial" pitchFamily="34" charset="0"/>
              </a:rPr>
              <a:t>Em 5000 anos 142 tétrades e de 1582 – 1908 não ocorreram.</a:t>
            </a:r>
            <a:endParaRPr lang="pt-BR" sz="1200" dirty="0" smtClean="0">
              <a:solidFill>
                <a:schemeClr val="bg1"/>
              </a:solidFill>
              <a:latin typeface="Calibri" pitchFamily="34" charset="0"/>
              <a:cs typeface="Times New Roman" pitchFamily="18" charset="0"/>
            </a:endParaRPr>
          </a:p>
        </p:txBody>
      </p:sp>
      <p:sp>
        <p:nvSpPr>
          <p:cNvPr id="3074" name="Rectangle 2"/>
          <p:cNvSpPr>
            <a:spLocks noChangeArrowheads="1"/>
          </p:cNvSpPr>
          <p:nvPr/>
        </p:nvSpPr>
        <p:spPr bwMode="auto">
          <a:xfrm>
            <a:off x="1331640" y="836712"/>
            <a:ext cx="524226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Eclipses Lunares Totais de 2001 a 2100</a:t>
            </a:r>
            <a:endParaRPr kumimoji="0" lang="pt-BR"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23529" y="221160"/>
            <a:ext cx="4680520"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a:r>
              <a:rPr lang="pt-BR" sz="3200" dirty="0" smtClean="0">
                <a:solidFill>
                  <a:schemeClr val="bg1"/>
                </a:solidFill>
                <a:latin typeface="Calibri" pitchFamily="34" charset="0"/>
                <a:cs typeface="Times New Roman" pitchFamily="18" charset="0"/>
              </a:rPr>
              <a:t>Profecia da Lua Sangrenta</a:t>
            </a:r>
          </a:p>
          <a:p>
            <a:pPr lvl="0" algn="l"/>
            <a:endParaRPr lang="pt-BR" sz="2400" b="0" dirty="0" smtClean="0">
              <a:solidFill>
                <a:schemeClr val="bg1"/>
              </a:solidFill>
              <a:latin typeface="Calibri" pitchFamily="34" charset="0"/>
              <a:cs typeface="Times New Roman" pitchFamily="18" charset="0"/>
            </a:endParaRPr>
          </a:p>
          <a:p>
            <a:pPr lvl="0" algn="l"/>
            <a:r>
              <a:rPr lang="pt-BR" sz="2400" b="0" dirty="0" smtClean="0">
                <a:solidFill>
                  <a:schemeClr val="bg1"/>
                </a:solidFill>
                <a:latin typeface="Calibri" pitchFamily="34" charset="0"/>
                <a:cs typeface="Times New Roman" pitchFamily="18" charset="0"/>
              </a:rPr>
              <a:t>Popularizada pelos pastor </a:t>
            </a:r>
            <a:br>
              <a:rPr lang="pt-BR" sz="2400" b="0" dirty="0" smtClean="0">
                <a:solidFill>
                  <a:schemeClr val="bg1"/>
                </a:solidFill>
                <a:latin typeface="Calibri" pitchFamily="34" charset="0"/>
                <a:cs typeface="Times New Roman" pitchFamily="18" charset="0"/>
              </a:rPr>
            </a:br>
            <a:r>
              <a:rPr lang="en-US" sz="2400" b="0" smtClean="0">
                <a:solidFill>
                  <a:schemeClr val="bg1"/>
                </a:solidFill>
              </a:rPr>
              <a:t>John C. </a:t>
            </a:r>
            <a:r>
              <a:rPr lang="en-US" sz="2400" b="0" dirty="0" err="1" smtClean="0">
                <a:solidFill>
                  <a:schemeClr val="bg1"/>
                </a:solidFill>
              </a:rPr>
              <a:t>Hagee</a:t>
            </a:r>
            <a:r>
              <a:rPr lang="en-US" sz="2400" b="0" dirty="0" smtClean="0">
                <a:solidFill>
                  <a:schemeClr val="bg1"/>
                </a:solidFill>
              </a:rPr>
              <a:t> </a:t>
            </a:r>
          </a:p>
          <a:p>
            <a:pPr lvl="0" algn="l"/>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a:p>
            <a:pPr lvl="0" algn="l"/>
            <a:r>
              <a:rPr lang="en-US" sz="2400" b="0" dirty="0" err="1" smtClean="0">
                <a:solidFill>
                  <a:schemeClr val="bg1"/>
                </a:solidFill>
                <a:latin typeface="Arial" pitchFamily="34" charset="0"/>
                <a:cs typeface="Arial" pitchFamily="34" charset="0"/>
              </a:rPr>
              <a:t>livro</a:t>
            </a:r>
            <a:r>
              <a:rPr lang="en-US" sz="2400" b="0" dirty="0" smtClean="0">
                <a:solidFill>
                  <a:schemeClr val="bg1"/>
                </a:solidFill>
                <a:latin typeface="Arial" pitchFamily="34" charset="0"/>
                <a:cs typeface="Arial" pitchFamily="34" charset="0"/>
              </a:rPr>
              <a:t> </a:t>
            </a:r>
            <a:r>
              <a:rPr lang="en-US" sz="2400" b="0" dirty="0" err="1" smtClean="0">
                <a:solidFill>
                  <a:schemeClr val="bg1"/>
                </a:solidFill>
                <a:latin typeface="Arial" pitchFamily="34" charset="0"/>
                <a:cs typeface="Arial" pitchFamily="34" charset="0"/>
              </a:rPr>
              <a:t>lançado</a:t>
            </a:r>
            <a:r>
              <a:rPr lang="en-US" sz="2400" b="0" dirty="0" smtClean="0">
                <a:solidFill>
                  <a:schemeClr val="bg1"/>
                </a:solidFill>
                <a:latin typeface="Arial" pitchFamily="34" charset="0"/>
                <a:cs typeface="Arial" pitchFamily="34" charset="0"/>
              </a:rPr>
              <a:t> </a:t>
            </a:r>
            <a:r>
              <a:rPr lang="en-US" sz="2400" b="0" dirty="0" err="1" smtClean="0">
                <a:solidFill>
                  <a:schemeClr val="bg1"/>
                </a:solidFill>
                <a:latin typeface="Arial" pitchFamily="34" charset="0"/>
                <a:cs typeface="Arial" pitchFamily="34" charset="0"/>
              </a:rPr>
              <a:t>em</a:t>
            </a:r>
            <a:r>
              <a:rPr lang="en-US" sz="2400" b="0" dirty="0" smtClean="0">
                <a:solidFill>
                  <a:schemeClr val="bg1"/>
                </a:solidFill>
                <a:latin typeface="Arial" pitchFamily="34" charset="0"/>
                <a:cs typeface="Arial" pitchFamily="34" charset="0"/>
              </a:rPr>
              <a:t> 2013</a:t>
            </a:r>
            <a:endParaRPr kumimoji="0" lang="pt-BR" sz="4000" b="0" i="0" u="none" strike="noStrike" cap="none" normalizeH="0" baseline="0" dirty="0" smtClean="0">
              <a:ln>
                <a:noFill/>
              </a:ln>
              <a:solidFill>
                <a:schemeClr val="bg1"/>
              </a:solidFill>
              <a:effectLst/>
              <a:latin typeface="Arial" pitchFamily="34" charset="0"/>
              <a:cs typeface="Arial" pitchFamily="34" charset="0"/>
            </a:endParaRPr>
          </a:p>
        </p:txBody>
      </p:sp>
      <p:pic>
        <p:nvPicPr>
          <p:cNvPr id="83970" name="Picture 2"/>
          <p:cNvPicPr>
            <a:picLocks noChangeAspect="1" noChangeArrowheads="1"/>
          </p:cNvPicPr>
          <p:nvPr/>
        </p:nvPicPr>
        <p:blipFill>
          <a:blip r:embed="rId3" cstate="print"/>
          <a:srcRect/>
          <a:stretch>
            <a:fillRect/>
          </a:stretch>
        </p:blipFill>
        <p:spPr bwMode="auto">
          <a:xfrm>
            <a:off x="5181600" y="1228725"/>
            <a:ext cx="3962400" cy="56292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ASA _ Moon Phases 2015, Southern Hemisphere.mp4">
            <a:hlinkClick r:id="" action="ppaction://media"/>
          </p:cNvPr>
          <p:cNvPicPr>
            <a:picLocks noRot="1" noChangeAspect="1"/>
          </p:cNvPicPr>
          <p:nvPr>
            <a:videoFile r:link="rId1"/>
          </p:nvPr>
        </p:nvPicPr>
        <p:blipFill>
          <a:blip r:embed="rId4" cstate="print"/>
          <a:stretch>
            <a:fillRect/>
          </a:stretch>
        </p:blipFill>
        <p:spPr>
          <a:xfrm>
            <a:off x="0" y="766419"/>
            <a:ext cx="9144000" cy="51435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442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476673"/>
            <a:ext cx="9059210" cy="568863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0" y="404664"/>
            <a:ext cx="9144674" cy="612068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bwMode="auto">
          <a:xfrm>
            <a:off x="1763688" y="1484784"/>
            <a:ext cx="5760640" cy="4968552"/>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2530" name="Título 1"/>
          <p:cNvSpPr>
            <a:spLocks noGrp="1"/>
          </p:cNvSpPr>
          <p:nvPr>
            <p:ph type="title"/>
          </p:nvPr>
        </p:nvSpPr>
        <p:spPr>
          <a:xfrm>
            <a:off x="755576" y="260648"/>
            <a:ext cx="7772400" cy="1143000"/>
          </a:xfrm>
        </p:spPr>
        <p:txBody>
          <a:bodyPr/>
          <a:lstStyle/>
          <a:p>
            <a:r>
              <a:rPr lang="pt-BR" sz="5400" dirty="0" smtClean="0">
                <a:solidFill>
                  <a:schemeClr val="bg1"/>
                </a:solidFill>
                <a:latin typeface="Century Gothic" pitchFamily="34" charset="0"/>
              </a:rPr>
              <a:t>Elementos Orbitais</a:t>
            </a:r>
          </a:p>
        </p:txBody>
      </p:sp>
      <p:pic>
        <p:nvPicPr>
          <p:cNvPr id="35842" name="Picture 2" descr="http://upload.wikimedia.org/wikipedia/commons/thumb/e/eb/Orbit1.svg/555px-Orbit1.svg.png"/>
          <p:cNvPicPr>
            <a:picLocks noChangeAspect="1" noChangeArrowheads="1"/>
          </p:cNvPicPr>
          <p:nvPr/>
        </p:nvPicPr>
        <p:blipFill>
          <a:blip r:embed="rId3" cstate="print"/>
          <a:srcRect/>
          <a:stretch>
            <a:fillRect/>
          </a:stretch>
        </p:blipFill>
        <p:spPr bwMode="auto">
          <a:xfrm>
            <a:off x="2051720" y="1628800"/>
            <a:ext cx="5286375" cy="47625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p:txBody>
          <a:bodyPr/>
          <a:lstStyle/>
          <a:p>
            <a:r>
              <a:rPr lang="pt-BR" sz="5400" dirty="0" smtClean="0">
                <a:solidFill>
                  <a:schemeClr val="bg1"/>
                </a:solidFill>
                <a:latin typeface="Century Gothic" pitchFamily="34" charset="0"/>
              </a:rPr>
              <a:t>Elementos Orbitais</a:t>
            </a:r>
            <a:br>
              <a:rPr lang="pt-BR" sz="5400" dirty="0" smtClean="0">
                <a:solidFill>
                  <a:schemeClr val="bg1"/>
                </a:solidFill>
                <a:latin typeface="Century Gothic" pitchFamily="34" charset="0"/>
              </a:rPr>
            </a:br>
            <a:r>
              <a:rPr lang="pt-BR" sz="5400" dirty="0" smtClean="0">
                <a:solidFill>
                  <a:schemeClr val="bg1"/>
                </a:solidFill>
                <a:latin typeface="Century Gothic" pitchFamily="34" charset="0"/>
              </a:rPr>
              <a:t>da Terra</a:t>
            </a:r>
          </a:p>
        </p:txBody>
      </p:sp>
      <p:sp>
        <p:nvSpPr>
          <p:cNvPr id="2049" name="Rectangle 1"/>
          <p:cNvSpPr>
            <a:spLocks noChangeArrowheads="1"/>
          </p:cNvSpPr>
          <p:nvPr/>
        </p:nvSpPr>
        <p:spPr bwMode="auto">
          <a:xfrm>
            <a:off x="179512" y="2852936"/>
            <a:ext cx="8202887" cy="34778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1" i="0" u="none" strike="noStrike" cap="none" normalizeH="0" baseline="0" dirty="0" smtClean="0">
                <a:ln>
                  <a:noFill/>
                </a:ln>
                <a:solidFill>
                  <a:schemeClr val="bg1"/>
                </a:solidFill>
                <a:effectLst/>
                <a:latin typeface="Arial" pitchFamily="34" charset="0"/>
                <a:cs typeface="Arial" pitchFamily="34" charset="0"/>
              </a:rPr>
              <a:t>Terra (J2000)</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sz="3200" b="0" i="0" u="none" strike="noStrike" cap="none" normalizeH="0" baseline="0" dirty="0" err="1" smtClean="0">
                <a:ln>
                  <a:noFill/>
                </a:ln>
                <a:solidFill>
                  <a:schemeClr val="bg1"/>
                </a:solidFill>
                <a:effectLst/>
                <a:latin typeface="Arial Unicode MS" pitchFamily="34" charset="-128"/>
                <a:cs typeface="Arial" pitchFamily="34" charset="0"/>
              </a:rPr>
              <a:t>Semi-eixo</a:t>
            </a:r>
            <a:r>
              <a:rPr kumimoji="0" lang="pt-BR" sz="3200" b="0" i="0" u="none" strike="noStrike" cap="none" normalizeH="0" baseline="0" dirty="0" smtClean="0">
                <a:ln>
                  <a:noFill/>
                </a:ln>
                <a:solidFill>
                  <a:schemeClr val="bg1"/>
                </a:solidFill>
                <a:effectLst/>
                <a:latin typeface="Arial Unicode MS" pitchFamily="34" charset="-128"/>
                <a:cs typeface="Arial" pitchFamily="34" charset="0"/>
              </a:rPr>
              <a:t> maior (</a:t>
            </a:r>
            <a:r>
              <a:rPr kumimoji="0" lang="pt-BR" sz="3200" b="0" i="0" u="none" strike="noStrike" cap="none" normalizeH="0" baseline="0" dirty="0" err="1" smtClean="0">
                <a:ln>
                  <a:noFill/>
                </a:ln>
                <a:solidFill>
                  <a:schemeClr val="bg1"/>
                </a:solidFill>
                <a:effectLst/>
                <a:latin typeface="Arial Unicode MS" pitchFamily="34" charset="-128"/>
                <a:cs typeface="Arial" pitchFamily="34" charset="0"/>
              </a:rPr>
              <a:t>ua</a:t>
            </a:r>
            <a:r>
              <a:rPr kumimoji="0" lang="pt-BR" sz="3200" b="0" i="0" u="none" strike="noStrike" cap="none" normalizeH="0" baseline="0" dirty="0" smtClean="0">
                <a:ln>
                  <a:noFill/>
                </a:ln>
                <a:solidFill>
                  <a:schemeClr val="bg1"/>
                </a:solidFill>
                <a:effectLst/>
                <a:latin typeface="Arial Unicode MS" pitchFamily="34" charset="-128"/>
                <a:cs typeface="Arial" pitchFamily="34" charset="0"/>
              </a:rPr>
              <a:t>)  1,00000011 </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sz="3200" b="0" i="0" u="none" strike="noStrike" cap="none" normalizeH="0" baseline="0" dirty="0" err="1" smtClean="0">
                <a:ln>
                  <a:noFill/>
                </a:ln>
                <a:solidFill>
                  <a:schemeClr val="bg1"/>
                </a:solidFill>
                <a:effectLst/>
                <a:latin typeface="Arial Unicode MS" pitchFamily="34" charset="-128"/>
                <a:cs typeface="Arial" pitchFamily="34" charset="0"/>
              </a:rPr>
              <a:t>Excêntricidade</a:t>
            </a:r>
            <a:r>
              <a:rPr kumimoji="0" lang="pt-BR" sz="3200" b="0" i="0" u="none" strike="noStrike" cap="none" normalizeH="0" baseline="0" dirty="0" smtClean="0">
                <a:ln>
                  <a:noFill/>
                </a:ln>
                <a:solidFill>
                  <a:schemeClr val="bg1"/>
                </a:solidFill>
                <a:effectLst/>
                <a:latin typeface="Arial Unicode MS" pitchFamily="34" charset="-128"/>
                <a:cs typeface="Arial" pitchFamily="34" charset="0"/>
              </a:rPr>
              <a:t>  0,01671022 </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sz="3200" b="0" i="0" u="none" strike="noStrike" cap="none" normalizeH="0" baseline="0" dirty="0" smtClean="0">
                <a:ln>
                  <a:noFill/>
                </a:ln>
                <a:solidFill>
                  <a:schemeClr val="bg1"/>
                </a:solidFill>
                <a:effectLst/>
                <a:latin typeface="Arial Unicode MS" pitchFamily="34" charset="-128"/>
                <a:cs typeface="Arial" pitchFamily="34" charset="0"/>
              </a:rPr>
              <a:t>Inclinação orbital  0,00005° </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sz="3200" b="0" i="0" u="none" strike="noStrike" cap="none" normalizeH="0" baseline="0" dirty="0" smtClean="0">
                <a:ln>
                  <a:noFill/>
                </a:ln>
                <a:solidFill>
                  <a:schemeClr val="bg1"/>
                </a:solidFill>
                <a:effectLst/>
                <a:latin typeface="Arial Unicode MS" pitchFamily="34" charset="-128"/>
                <a:cs typeface="Arial" pitchFamily="34" charset="0"/>
              </a:rPr>
              <a:t>Longitude do nodo </a:t>
            </a:r>
            <a:r>
              <a:rPr lang="pt-BR" sz="3200" b="0" dirty="0" smtClean="0">
                <a:solidFill>
                  <a:schemeClr val="bg1"/>
                </a:solidFill>
                <a:latin typeface="Arial Unicode MS" pitchFamily="34" charset="-128"/>
                <a:cs typeface="Arial" pitchFamily="34" charset="0"/>
              </a:rPr>
              <a:t>a</a:t>
            </a:r>
            <a:r>
              <a:rPr kumimoji="0" lang="pt-BR" sz="3200" b="0" i="0" u="none" strike="noStrike" cap="none" normalizeH="0" baseline="0" dirty="0" smtClean="0">
                <a:ln>
                  <a:noFill/>
                </a:ln>
                <a:solidFill>
                  <a:schemeClr val="bg1"/>
                </a:solidFill>
                <a:effectLst/>
                <a:latin typeface="Arial Unicode MS" pitchFamily="34" charset="-128"/>
                <a:cs typeface="Arial" pitchFamily="34" charset="0"/>
              </a:rPr>
              <a:t>scendente  -11,26064° </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sz="3200" b="0" i="0" u="none" strike="noStrike" cap="none" normalizeH="0" baseline="0" dirty="0" smtClean="0">
                <a:ln>
                  <a:noFill/>
                </a:ln>
                <a:solidFill>
                  <a:schemeClr val="bg1"/>
                </a:solidFill>
                <a:effectLst/>
                <a:latin typeface="Arial Unicode MS" pitchFamily="34" charset="-128"/>
                <a:cs typeface="Arial" pitchFamily="34" charset="0"/>
              </a:rPr>
              <a:t>Longitude do periélio 102,94719° </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sz="3200" b="0" i="0" u="none" strike="noStrike" cap="none" normalizeH="0" baseline="0" dirty="0" smtClean="0">
                <a:ln>
                  <a:noFill/>
                </a:ln>
                <a:solidFill>
                  <a:schemeClr val="bg1"/>
                </a:solidFill>
                <a:effectLst/>
                <a:latin typeface="Arial Unicode MS" pitchFamily="34" charset="-128"/>
                <a:cs typeface="Arial" pitchFamily="34" charset="0"/>
              </a:rPr>
              <a:t>Longitude média 100,46435° </a:t>
            </a:r>
            <a:endParaRPr kumimoji="0" lang="pt-BR" sz="60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a:xfrm>
            <a:off x="685800" y="188640"/>
            <a:ext cx="7772400" cy="1143000"/>
          </a:xfrm>
        </p:spPr>
        <p:txBody>
          <a:bodyPr/>
          <a:lstStyle/>
          <a:p>
            <a:r>
              <a:rPr lang="pt-BR" sz="5400" dirty="0" smtClean="0">
                <a:solidFill>
                  <a:schemeClr val="bg1"/>
                </a:solidFill>
                <a:latin typeface="Century Gothic" pitchFamily="34" charset="0"/>
              </a:rPr>
              <a:t>Elementos Orbitais</a:t>
            </a:r>
            <a:br>
              <a:rPr lang="pt-BR" sz="5400" dirty="0" smtClean="0">
                <a:solidFill>
                  <a:schemeClr val="bg1"/>
                </a:solidFill>
                <a:latin typeface="Century Gothic" pitchFamily="34" charset="0"/>
              </a:rPr>
            </a:br>
            <a:r>
              <a:rPr lang="pt-BR" sz="5400" dirty="0" smtClean="0">
                <a:solidFill>
                  <a:schemeClr val="bg1"/>
                </a:solidFill>
                <a:latin typeface="Century Gothic" pitchFamily="34" charset="0"/>
              </a:rPr>
              <a:t>da Lua</a:t>
            </a:r>
          </a:p>
        </p:txBody>
      </p:sp>
      <p:sp>
        <p:nvSpPr>
          <p:cNvPr id="2049" name="Rectangle 1"/>
          <p:cNvSpPr>
            <a:spLocks noChangeArrowheads="1"/>
          </p:cNvSpPr>
          <p:nvPr/>
        </p:nvSpPr>
        <p:spPr bwMode="auto">
          <a:xfrm>
            <a:off x="251520" y="1634317"/>
            <a:ext cx="8640960"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1" i="0" u="none" strike="noStrike" cap="none" normalizeH="0" baseline="0" dirty="0" smtClean="0">
                <a:ln>
                  <a:noFill/>
                </a:ln>
                <a:solidFill>
                  <a:schemeClr val="bg1"/>
                </a:solidFill>
                <a:effectLst/>
                <a:latin typeface="Arial" pitchFamily="34" charset="0"/>
                <a:cs typeface="Arial" pitchFamily="34" charset="0"/>
              </a:rPr>
              <a:t>Lua (</a:t>
            </a:r>
            <a:r>
              <a:rPr lang="pt-BR" sz="2800" b="0" dirty="0" smtClean="0">
                <a:solidFill>
                  <a:schemeClr val="bg1"/>
                </a:solidFill>
              </a:rPr>
              <a:t>2000 Jan. 1.50 TT)</a:t>
            </a:r>
            <a:r>
              <a:rPr lang="pt-BR" sz="2800" dirty="0" smtClean="0">
                <a:solidFill>
                  <a:schemeClr val="bg1"/>
                </a:solidFill>
              </a:rPr>
              <a:t/>
            </a:r>
            <a:br>
              <a:rPr lang="pt-BR" sz="2800" dirty="0" smtClean="0">
                <a:solidFill>
                  <a:schemeClr val="bg1"/>
                </a:solidFill>
              </a:rPr>
            </a:br>
            <a:r>
              <a:rPr lang="pt-BR" sz="2800" i="1" dirty="0" smtClean="0">
                <a:solidFill>
                  <a:schemeClr val="bg1"/>
                </a:solidFill>
              </a:rPr>
              <a:t>A – 384400km </a:t>
            </a:r>
            <a:r>
              <a:rPr lang="pt-BR" sz="2000" b="0" dirty="0" err="1" smtClean="0">
                <a:solidFill>
                  <a:schemeClr val="bg1"/>
                </a:solidFill>
              </a:rPr>
              <a:t>Semi-eixo</a:t>
            </a:r>
            <a:r>
              <a:rPr lang="pt-BR" sz="2000" b="0" dirty="0" smtClean="0">
                <a:solidFill>
                  <a:schemeClr val="bg1"/>
                </a:solidFill>
              </a:rPr>
              <a:t> Maior</a:t>
            </a:r>
            <a:endParaRPr lang="pt-BR" sz="2800" b="0" dirty="0" smtClean="0">
              <a:solidFill>
                <a:schemeClr val="bg1"/>
              </a:solidFill>
            </a:endParaRPr>
          </a:p>
          <a:p>
            <a:pPr lvl="0" algn="l" eaLnBrk="1" hangingPunct="1"/>
            <a:r>
              <a:rPr lang="pt-BR" sz="2800" i="1" dirty="0" smtClean="0">
                <a:solidFill>
                  <a:schemeClr val="bg1"/>
                </a:solidFill>
              </a:rPr>
              <a:t>E – 0,0554 </a:t>
            </a:r>
            <a:r>
              <a:rPr lang="pt-BR" sz="2000" b="0" dirty="0" smtClean="0">
                <a:solidFill>
                  <a:schemeClr val="bg1"/>
                </a:solidFill>
              </a:rPr>
              <a:t>Excentricidade</a:t>
            </a:r>
            <a:endParaRPr lang="pt-BR" sz="2800" b="0" dirty="0" smtClean="0">
              <a:solidFill>
                <a:schemeClr val="bg1"/>
              </a:solidFill>
            </a:endParaRPr>
          </a:p>
          <a:p>
            <a:pPr lvl="0" algn="l" eaLnBrk="1" hangingPunct="1"/>
            <a:r>
              <a:rPr lang="pt-BR" sz="2800" i="1" dirty="0" smtClean="0">
                <a:solidFill>
                  <a:schemeClr val="bg1"/>
                </a:solidFill>
              </a:rPr>
              <a:t>w – 318,15° </a:t>
            </a:r>
            <a:r>
              <a:rPr lang="pt-BR" sz="2000" b="0" dirty="0" smtClean="0">
                <a:solidFill>
                  <a:schemeClr val="bg1"/>
                </a:solidFill>
              </a:rPr>
              <a:t>Argumento do periastro</a:t>
            </a:r>
            <a:endParaRPr lang="pt-BR" sz="2800" b="0" dirty="0" smtClean="0">
              <a:solidFill>
                <a:schemeClr val="bg1"/>
              </a:solidFill>
            </a:endParaRPr>
          </a:p>
          <a:p>
            <a:pPr lvl="0" algn="l" eaLnBrk="1" hangingPunct="1"/>
            <a:r>
              <a:rPr lang="pt-BR" sz="2800" i="1" dirty="0" smtClean="0">
                <a:solidFill>
                  <a:schemeClr val="bg1"/>
                </a:solidFill>
              </a:rPr>
              <a:t>M – 135,27° </a:t>
            </a:r>
            <a:r>
              <a:rPr lang="pt-BR" sz="2000" b="0" dirty="0" smtClean="0">
                <a:solidFill>
                  <a:schemeClr val="bg1"/>
                </a:solidFill>
              </a:rPr>
              <a:t>Anomalia Média</a:t>
            </a:r>
            <a:endParaRPr lang="pt-BR" sz="2800" b="0" dirty="0" smtClean="0">
              <a:solidFill>
                <a:schemeClr val="bg1"/>
              </a:solidFill>
            </a:endParaRPr>
          </a:p>
          <a:p>
            <a:pPr lvl="0" algn="l" eaLnBrk="1" hangingPunct="1"/>
            <a:r>
              <a:rPr lang="pt-BR" sz="2800" i="1" dirty="0" smtClean="0">
                <a:solidFill>
                  <a:schemeClr val="bg1"/>
                </a:solidFill>
              </a:rPr>
              <a:t>I – 5,16° </a:t>
            </a:r>
            <a:r>
              <a:rPr lang="pt-BR" sz="2000" b="0" dirty="0" smtClean="0">
                <a:solidFill>
                  <a:schemeClr val="bg1"/>
                </a:solidFill>
              </a:rPr>
              <a:t>Inclinação</a:t>
            </a:r>
            <a:endParaRPr lang="pt-BR" sz="2800" b="0" dirty="0" smtClean="0">
              <a:solidFill>
                <a:schemeClr val="bg1"/>
              </a:solidFill>
            </a:endParaRPr>
          </a:p>
          <a:p>
            <a:pPr lvl="0" algn="l" eaLnBrk="1" hangingPunct="1"/>
            <a:r>
              <a:rPr lang="pt-BR" sz="2800" i="1" dirty="0" err="1" smtClean="0">
                <a:solidFill>
                  <a:schemeClr val="bg1"/>
                </a:solidFill>
              </a:rPr>
              <a:t>Node</a:t>
            </a:r>
            <a:r>
              <a:rPr lang="pt-BR" sz="2800" i="1" dirty="0" smtClean="0">
                <a:solidFill>
                  <a:schemeClr val="bg1"/>
                </a:solidFill>
              </a:rPr>
              <a:t> – 125.08° </a:t>
            </a:r>
            <a:r>
              <a:rPr lang="pt-BR" sz="2000" b="0" dirty="0" smtClean="0">
                <a:solidFill>
                  <a:schemeClr val="bg1"/>
                </a:solidFill>
              </a:rPr>
              <a:t>Longitude do Nodo Ascendente</a:t>
            </a:r>
            <a:endParaRPr lang="pt-BR" sz="2800" b="0" dirty="0" smtClean="0">
              <a:solidFill>
                <a:schemeClr val="bg1"/>
              </a:solidFill>
            </a:endParaRPr>
          </a:p>
          <a:p>
            <a:pPr lvl="0" algn="l" eaLnBrk="1" hangingPunct="1"/>
            <a:r>
              <a:rPr lang="pt-BR" sz="2800" i="1" dirty="0" smtClean="0">
                <a:solidFill>
                  <a:schemeClr val="bg1"/>
                </a:solidFill>
              </a:rPr>
              <a:t>N – 13,176358 °/dia </a:t>
            </a:r>
            <a:r>
              <a:rPr lang="pt-BR" sz="2000" b="0" dirty="0" smtClean="0">
                <a:solidFill>
                  <a:schemeClr val="bg1"/>
                </a:solidFill>
              </a:rPr>
              <a:t>taxa da longitude</a:t>
            </a:r>
            <a:endParaRPr lang="pt-BR" sz="2800" b="0" dirty="0" smtClean="0">
              <a:solidFill>
                <a:schemeClr val="bg1"/>
              </a:solidFill>
            </a:endParaRPr>
          </a:p>
          <a:p>
            <a:pPr lvl="0" algn="l" eaLnBrk="1" hangingPunct="1"/>
            <a:r>
              <a:rPr lang="pt-BR" sz="2800" i="1" dirty="0" smtClean="0">
                <a:solidFill>
                  <a:schemeClr val="bg1"/>
                </a:solidFill>
              </a:rPr>
              <a:t>P – 27,322 dias </a:t>
            </a:r>
            <a:r>
              <a:rPr lang="pt-BR" sz="1800" b="0" dirty="0" smtClean="0">
                <a:solidFill>
                  <a:schemeClr val="bg1"/>
                </a:solidFill>
              </a:rPr>
              <a:t>Período Sideral</a:t>
            </a:r>
            <a:endParaRPr lang="pt-BR" sz="2800" b="0" dirty="0" smtClean="0">
              <a:solidFill>
                <a:schemeClr val="bg1"/>
              </a:solidFill>
            </a:endParaRPr>
          </a:p>
          <a:p>
            <a:pPr lvl="0" algn="l" eaLnBrk="1" hangingPunct="1"/>
            <a:r>
              <a:rPr lang="pt-BR" sz="2800" i="1" dirty="0" err="1" smtClean="0">
                <a:solidFill>
                  <a:schemeClr val="bg1"/>
                </a:solidFill>
              </a:rPr>
              <a:t>P</a:t>
            </a:r>
            <a:r>
              <a:rPr lang="pt-BR" sz="2800" i="1" baseline="-25000" dirty="0" err="1" smtClean="0">
                <a:solidFill>
                  <a:schemeClr val="bg1"/>
                </a:solidFill>
              </a:rPr>
              <a:t>w</a:t>
            </a:r>
            <a:r>
              <a:rPr lang="pt-BR" sz="2800" i="1" baseline="-25000" dirty="0" smtClean="0">
                <a:solidFill>
                  <a:schemeClr val="bg1"/>
                </a:solidFill>
              </a:rPr>
              <a:t> </a:t>
            </a:r>
            <a:r>
              <a:rPr lang="pt-BR" sz="2800" baseline="-25000" dirty="0" smtClean="0">
                <a:solidFill>
                  <a:schemeClr val="bg1"/>
                </a:solidFill>
              </a:rPr>
              <a:t>- </a:t>
            </a:r>
            <a:r>
              <a:rPr lang="pt-BR" sz="2800" i="1" baseline="-25000" dirty="0" smtClean="0">
                <a:solidFill>
                  <a:schemeClr val="bg1"/>
                </a:solidFill>
              </a:rPr>
              <a:t> </a:t>
            </a:r>
            <a:r>
              <a:rPr lang="pt-BR" sz="2800" i="1" dirty="0" smtClean="0">
                <a:solidFill>
                  <a:schemeClr val="bg1"/>
                </a:solidFill>
              </a:rPr>
              <a:t>5,997 anos </a:t>
            </a:r>
            <a:r>
              <a:rPr lang="pt-BR" sz="1800" b="0" dirty="0" smtClean="0">
                <a:solidFill>
                  <a:schemeClr val="bg1"/>
                </a:solidFill>
              </a:rPr>
              <a:t>Período de precessão do argumento do periastro</a:t>
            </a:r>
            <a:endParaRPr lang="pt-BR" sz="2800" b="0" dirty="0" smtClean="0">
              <a:solidFill>
                <a:schemeClr val="bg1"/>
              </a:solidFill>
            </a:endParaRPr>
          </a:p>
          <a:p>
            <a:pPr lvl="0" algn="l" eaLnBrk="1" hangingPunct="1"/>
            <a:r>
              <a:rPr lang="pt-BR" sz="2800" i="1" dirty="0" err="1" smtClean="0">
                <a:solidFill>
                  <a:schemeClr val="bg1"/>
                </a:solidFill>
              </a:rPr>
              <a:t>P</a:t>
            </a:r>
            <a:r>
              <a:rPr lang="pt-BR" sz="2800" i="1" baseline="-25000" dirty="0" err="1" smtClean="0">
                <a:solidFill>
                  <a:schemeClr val="bg1"/>
                </a:solidFill>
              </a:rPr>
              <a:t>node</a:t>
            </a:r>
            <a:r>
              <a:rPr lang="pt-BR" sz="2800" i="1" baseline="-25000" dirty="0" smtClean="0">
                <a:solidFill>
                  <a:schemeClr val="bg1"/>
                </a:solidFill>
              </a:rPr>
              <a:t> – </a:t>
            </a:r>
            <a:r>
              <a:rPr lang="pt-BR" sz="2800" i="1" dirty="0" smtClean="0">
                <a:solidFill>
                  <a:schemeClr val="bg1"/>
                </a:solidFill>
              </a:rPr>
              <a:t>18,600 anos </a:t>
            </a:r>
            <a:r>
              <a:rPr lang="pt-BR" sz="1800" b="0" dirty="0" smtClean="0">
                <a:solidFill>
                  <a:schemeClr val="bg1"/>
                </a:solidFill>
              </a:rPr>
              <a:t>Período de precessão da longitude do nodo Ascendente</a:t>
            </a:r>
            <a:endParaRPr lang="pt-BR" sz="2800" b="0" dirty="0" smtClean="0">
              <a:solidFill>
                <a:schemeClr val="bg1"/>
              </a:solidFill>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9602</TotalTime>
  <Words>3155</Words>
  <Application>Microsoft Office PowerPoint</Application>
  <PresentationFormat>Apresentação na tela (4:3)</PresentationFormat>
  <Paragraphs>558</Paragraphs>
  <Slides>47</Slides>
  <Notes>39</Notes>
  <HiddenSlides>0</HiddenSlides>
  <MMClips>2</MMClips>
  <ScaleCrop>false</ScaleCrop>
  <HeadingPairs>
    <vt:vector size="4" baseType="variant">
      <vt:variant>
        <vt:lpstr>Tema</vt:lpstr>
      </vt:variant>
      <vt:variant>
        <vt:i4>1</vt:i4>
      </vt:variant>
      <vt:variant>
        <vt:lpstr>Títulos de slides</vt:lpstr>
      </vt:variant>
      <vt:variant>
        <vt:i4>47</vt:i4>
      </vt:variant>
    </vt:vector>
  </HeadingPairs>
  <TitlesOfParts>
    <vt:vector size="48" baseType="lpstr">
      <vt:lpstr>Blank Presentation</vt:lpstr>
      <vt:lpstr>Slide 1</vt:lpstr>
      <vt:lpstr>Efemérides  Significam, em latim, "memorial diário", "calendário" (ephemèris,ìdis), ou, em grego, "de cada dia" (ephémerís,îdos). A palavra efêmero/a ("que dura um dia") tem a mesma etimologia.                          Uma efeméride é um fato relevante escrito para ser lembrado ou comemorado em um certo dia, ou ainda uma sucessão cronológica de datas e de seus respectivos acontecimentos.</vt:lpstr>
      <vt:lpstr>Slide 3</vt:lpstr>
      <vt:lpstr>Slide 4</vt:lpstr>
      <vt:lpstr>Slide 5</vt:lpstr>
      <vt:lpstr>Slide 6</vt:lpstr>
      <vt:lpstr>Elementos Orbitais</vt:lpstr>
      <vt:lpstr>Elementos Orbitais da Terra</vt:lpstr>
      <vt:lpstr>Elementos Orbitais da Lua</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Calendários</dc:title>
  <dc:creator>Iagusp</dc:creator>
  <cp:lastModifiedBy>Jorge</cp:lastModifiedBy>
  <cp:revision>624</cp:revision>
  <cp:lastPrinted>2000-05-01T12:23:36Z</cp:lastPrinted>
  <dcterms:created xsi:type="dcterms:W3CDTF">1995-06-17T23:31:02Z</dcterms:created>
  <dcterms:modified xsi:type="dcterms:W3CDTF">2015-07-29T20:38:00Z</dcterms:modified>
</cp:coreProperties>
</file>