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1024" r:id="rId2"/>
    <p:sldId id="1080" r:id="rId3"/>
    <p:sldId id="1081" r:id="rId4"/>
    <p:sldId id="1082" r:id="rId5"/>
    <p:sldId id="1009" r:id="rId6"/>
    <p:sldId id="1076" r:id="rId7"/>
    <p:sldId id="996" r:id="rId8"/>
    <p:sldId id="997" r:id="rId9"/>
    <p:sldId id="1026" r:id="rId10"/>
    <p:sldId id="1011" r:id="rId11"/>
    <p:sldId id="1093" r:id="rId12"/>
    <p:sldId id="1086" r:id="rId13"/>
    <p:sldId id="1034" r:id="rId14"/>
    <p:sldId id="1091" r:id="rId15"/>
    <p:sldId id="1092" r:id="rId16"/>
    <p:sldId id="1087" r:id="rId17"/>
    <p:sldId id="1088" r:id="rId18"/>
    <p:sldId id="1059" r:id="rId19"/>
    <p:sldId id="1000" r:id="rId20"/>
    <p:sldId id="1001" r:id="rId21"/>
    <p:sldId id="1094" r:id="rId22"/>
    <p:sldId id="1025" r:id="rId23"/>
    <p:sldId id="1002" r:id="rId24"/>
    <p:sldId id="1095" r:id="rId25"/>
    <p:sldId id="1003" r:id="rId26"/>
    <p:sldId id="1004" r:id="rId27"/>
    <p:sldId id="1005" r:id="rId28"/>
    <p:sldId id="1096" r:id="rId29"/>
    <p:sldId id="1060" r:id="rId30"/>
    <p:sldId id="1089" r:id="rId31"/>
    <p:sldId id="1090" r:id="rId32"/>
  </p:sldIdLst>
  <p:sldSz cx="9144000" cy="6858000" type="screen4x3"/>
  <p:notesSz cx="6858000" cy="8686800"/>
  <p:defaultTextStyle>
    <a:defPPr>
      <a:defRPr lang="pt-BR"/>
    </a:defPPr>
    <a:lvl1pPr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989"/>
    <a:srgbClr val="00CC99"/>
    <a:srgbClr val="3788FF"/>
    <a:srgbClr val="FFFFCC"/>
    <a:srgbClr val="EE8800"/>
    <a:srgbClr val="FDE65D"/>
    <a:srgbClr val="69D8FF"/>
    <a:srgbClr val="5D33C7"/>
    <a:srgbClr val="8856D2"/>
    <a:srgbClr val="143C2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74" autoAdjust="0"/>
    <p:restoredTop sz="99852" autoAdjust="0"/>
  </p:normalViewPr>
  <p:slideViewPr>
    <p:cSldViewPr>
      <p:cViewPr>
        <p:scale>
          <a:sx n="84" d="100"/>
          <a:sy n="84" d="100"/>
        </p:scale>
        <p:origin x="-1572" y="-114"/>
      </p:cViewPr>
      <p:guideLst>
        <p:guide orient="horz" pos="225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66" d="100"/>
          <a:sy n="66" d="100"/>
        </p:scale>
        <p:origin x="-39" y="863"/>
      </p:cViewPr>
      <p:guideLst>
        <p:guide orient="horz" pos="2160"/>
        <p:guide pos="288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DD341A13-8482-4FAF-8002-3EE11332485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19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3650" y="657225"/>
            <a:ext cx="4330700" cy="3244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125913"/>
            <a:ext cx="5029200" cy="391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A70BA4C4-0D03-47D0-9FB9-68CB8D538BC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E34BD0-7347-4F98-8CA7-B3865A42940B}" type="slidenum">
              <a:rPr lang="pt-BR" smtClean="0"/>
              <a:pPr/>
              <a:t>1</a:t>
            </a:fld>
            <a:endParaRPr lang="pt-BR" smtClean="0"/>
          </a:p>
        </p:txBody>
      </p:sp>
      <p:sp>
        <p:nvSpPr>
          <p:cNvPr id="43011" name="Text Box 2"/>
          <p:cNvSpPr txBox="1">
            <a:spLocks noChangeArrowheads="1"/>
          </p:cNvSpPr>
          <p:nvPr/>
        </p:nvSpPr>
        <p:spPr bwMode="auto">
          <a:xfrm>
            <a:off x="1190625" y="835025"/>
            <a:ext cx="4476750" cy="30067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3012" name="Rectangle 3"/>
          <p:cNvSpPr>
            <a:spLocks noGrp="1" noChangeArrowheads="1"/>
          </p:cNvSpPr>
          <p:nvPr>
            <p:ph type="body"/>
          </p:nvPr>
        </p:nvSpPr>
        <p:spPr>
          <a:xfrm>
            <a:off x="1062038" y="4132263"/>
            <a:ext cx="4735512" cy="3333750"/>
          </a:xfrm>
          <a:noFill/>
          <a:ln/>
        </p:spPr>
        <p:txBody>
          <a:bodyPr wrap="none" anchor="ctr"/>
          <a:lstStyle/>
          <a:p>
            <a:endParaRPr lang="pt-BR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0BA4C4-0D03-47D0-9FB9-68CB8D538BC2}" type="slidenum">
              <a:rPr lang="pt-BR" smtClean="0"/>
              <a:pPr>
                <a:defRPr/>
              </a:pPr>
              <a:t>13</a:t>
            </a:fld>
            <a:endParaRPr lang="pt-B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BD59C2-695C-457A-87D0-9FA74F96DDED}" type="slidenum">
              <a:rPr lang="pt-BR" smtClean="0"/>
              <a:pPr/>
              <a:t>14</a:t>
            </a:fld>
            <a:endParaRPr lang="pt-BR" smtClean="0"/>
          </a:p>
        </p:txBody>
      </p:sp>
      <p:sp>
        <p:nvSpPr>
          <p:cNvPr id="45059" name="Text Box 2"/>
          <p:cNvSpPr txBox="1">
            <a:spLocks noChangeArrowheads="1"/>
          </p:cNvSpPr>
          <p:nvPr/>
        </p:nvSpPr>
        <p:spPr bwMode="auto">
          <a:xfrm>
            <a:off x="1150938" y="657225"/>
            <a:ext cx="4556125" cy="32464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125913"/>
            <a:ext cx="5486400" cy="3911600"/>
          </a:xfrm>
          <a:noFill/>
          <a:ln/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entury Gothic" pitchFamily="34" charset="0"/>
              </a:rPr>
              <a:t>Estrelas de maior massa evoluem mais rapidamente: uma estrela de 25 </a:t>
            </a:r>
            <a:r>
              <a:rPr lang="pt-BR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entury Gothic" pitchFamily="34" charset="0"/>
              </a:rPr>
              <a:t>M</a:t>
            </a:r>
            <a:r>
              <a:rPr lang="pt-BR" baseline="-250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entury Gothic" pitchFamily="34" charset="0"/>
              </a:rPr>
              <a:t>sol</a:t>
            </a:r>
            <a:r>
              <a:rPr lang="pt-BR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entury Gothic" pitchFamily="34" charset="0"/>
              </a:rPr>
              <a:t> passa “apenas” três milhões de anos na Sequência Principal, enquanto uma estrela de 0,5 </a:t>
            </a:r>
            <a:r>
              <a:rPr lang="pt-BR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entury Gothic" pitchFamily="34" charset="0"/>
              </a:rPr>
              <a:t>M</a:t>
            </a:r>
            <a:r>
              <a:rPr lang="pt-BR" baseline="-250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entury Gothic" pitchFamily="34" charset="0"/>
              </a:rPr>
              <a:t>sol</a:t>
            </a:r>
            <a:r>
              <a:rPr lang="pt-BR" baseline="-2500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entury Gothic" pitchFamily="34" charset="0"/>
              </a:rPr>
              <a:t> </a:t>
            </a:r>
            <a:r>
              <a:rPr lang="pt-BR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entury Gothic" pitchFamily="34" charset="0"/>
              </a:rPr>
              <a:t>permanece aí por 200 bilhões de anos!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0BA4C4-0D03-47D0-9FB9-68CB8D538BC2}" type="slidenum">
              <a:rPr lang="pt-BR" smtClean="0"/>
              <a:pPr>
                <a:defRPr/>
              </a:pPr>
              <a:t>16</a:t>
            </a:fld>
            <a:endParaRPr lang="pt-B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Podemos</a:t>
            </a:r>
            <a:r>
              <a:rPr lang="pt-BR" baseline="0" dirty="0" smtClean="0"/>
              <a:t> estabelecer o limite entre as estrelas de “pouca massa” e as de “grande massa” como sendo de oito massas solares, que distingue estrelas que podem efetuar a queima do carbono, das que não podem. Estrelas de oito massas solares podem atingir a temperatura para tal fusão, que se situa em torno de 600 milhões de Kelvin!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0BA4C4-0D03-47D0-9FB9-68CB8D538BC2}" type="slidenum">
              <a:rPr lang="pt-BR" smtClean="0"/>
              <a:pPr>
                <a:defRPr/>
              </a:pPr>
              <a:t>18</a:t>
            </a:fld>
            <a:endParaRPr lang="pt-B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O fusca pesa em torno de 800 kg.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0BA4C4-0D03-47D0-9FB9-68CB8D538BC2}" type="slidenum">
              <a:rPr lang="pt-BR" smtClean="0"/>
              <a:pPr>
                <a:defRPr/>
              </a:pPr>
              <a:t>21</a:t>
            </a:fld>
            <a:endParaRPr lang="pt-B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A</a:t>
            </a:r>
            <a:r>
              <a:rPr lang="pt-BR" baseline="0" dirty="0" smtClean="0"/>
              <a:t> Nebulosa da Hélice fica a sete mil anos-luz. A extensão da nebulosa é de 6 anos-luz.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0BA4C4-0D03-47D0-9FB9-68CB8D538BC2}" type="slidenum">
              <a:rPr lang="pt-BR" smtClean="0"/>
              <a:pPr>
                <a:defRPr/>
              </a:pPr>
              <a:t>22</a:t>
            </a:fld>
            <a:endParaRPr lang="pt-B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/>
              <a:t>O caminhão mostrado é o </a:t>
            </a:r>
            <a:r>
              <a:rPr lang="pt-BR" sz="1200" b="1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Caterpillar 797B, que carregado pesa em torno de 1000 toneladas.</a:t>
            </a:r>
            <a:endParaRPr lang="pt-BR" sz="1200" b="0" i="0" kern="1200" dirty="0" smtClean="0">
              <a:solidFill>
                <a:schemeClr val="tx1"/>
              </a:solidFill>
              <a:latin typeface="Times New Roman" pitchFamily="18" charset="0"/>
              <a:ea typeface="+mn-ea"/>
              <a:cs typeface="+mn-cs"/>
            </a:endParaRP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0BA4C4-0D03-47D0-9FB9-68CB8D538BC2}" type="slidenum">
              <a:rPr lang="pt-BR" smtClean="0"/>
              <a:pPr>
                <a:defRPr/>
              </a:pPr>
              <a:t>24</a:t>
            </a:fld>
            <a:endParaRPr lang="pt-B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Crédito da imagem: Mark A. </a:t>
            </a:r>
            <a:r>
              <a:rPr lang="pt-BR" dirty="0" err="1" smtClean="0"/>
              <a:t>Garlick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0BA4C4-0D03-47D0-9FB9-68CB8D538BC2}" type="slidenum">
              <a:rPr lang="pt-BR" smtClean="0"/>
              <a:pPr>
                <a:defRPr/>
              </a:pPr>
              <a:t>27</a:t>
            </a:fld>
            <a:endParaRPr lang="pt-B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Crédito : IAG/USP</a:t>
            </a:r>
          </a:p>
          <a:p>
            <a:pPr algn="l">
              <a:defRPr/>
            </a:pPr>
            <a:endParaRPr lang="pt-BR" sz="1200" dirty="0">
              <a:solidFill>
                <a:schemeClr val="accent1">
                  <a:lumMod val="7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0BA4C4-0D03-47D0-9FB9-68CB8D538BC2}" type="slidenum">
              <a:rPr lang="pt-BR" smtClean="0"/>
              <a:pPr>
                <a:defRPr/>
              </a:pPr>
              <a:t>31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BD59C2-695C-457A-87D0-9FA74F96DDED}" type="slidenum">
              <a:rPr lang="pt-BR" smtClean="0"/>
              <a:pPr/>
              <a:t>2</a:t>
            </a:fld>
            <a:endParaRPr lang="pt-BR" smtClean="0"/>
          </a:p>
        </p:txBody>
      </p:sp>
      <p:sp>
        <p:nvSpPr>
          <p:cNvPr id="45059" name="Text Box 2"/>
          <p:cNvSpPr txBox="1">
            <a:spLocks noChangeArrowheads="1"/>
          </p:cNvSpPr>
          <p:nvPr/>
        </p:nvSpPr>
        <p:spPr bwMode="auto">
          <a:xfrm>
            <a:off x="1150938" y="657225"/>
            <a:ext cx="4556125" cy="32464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125913"/>
            <a:ext cx="5486400" cy="3911600"/>
          </a:xfrm>
          <a:noFill/>
          <a:ln/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Crédito das imagens: Angelina Jolie: http://lissarankin.com; </a:t>
            </a:r>
            <a:r>
              <a:rPr lang="pt-BR" dirty="0" err="1" smtClean="0"/>
              <a:t>Marlyn</a:t>
            </a:r>
            <a:r>
              <a:rPr lang="pt-BR" dirty="0" smtClean="0"/>
              <a:t> Monroe:</a:t>
            </a:r>
            <a:r>
              <a:rPr lang="pt-BR" baseline="0" dirty="0" smtClean="0"/>
              <a:t> http://pt.my-walls.net;  George Clooney: http://www.people.com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0BA4C4-0D03-47D0-9FB9-68CB8D538BC2}" type="slidenum">
              <a:rPr lang="pt-BR" smtClean="0"/>
              <a:pPr>
                <a:defRPr/>
              </a:pPr>
              <a:t>3</a:t>
            </a:fld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BD59C2-695C-457A-87D0-9FA74F96DDED}" type="slidenum">
              <a:rPr lang="pt-BR" smtClean="0"/>
              <a:pPr/>
              <a:t>4</a:t>
            </a:fld>
            <a:endParaRPr lang="pt-BR" smtClean="0"/>
          </a:p>
        </p:txBody>
      </p:sp>
      <p:sp>
        <p:nvSpPr>
          <p:cNvPr id="45059" name="Text Box 2"/>
          <p:cNvSpPr txBox="1">
            <a:spLocks noChangeArrowheads="1"/>
          </p:cNvSpPr>
          <p:nvPr/>
        </p:nvSpPr>
        <p:spPr bwMode="auto">
          <a:xfrm>
            <a:off x="1150938" y="657225"/>
            <a:ext cx="4556125" cy="32464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125913"/>
            <a:ext cx="5486400" cy="3911600"/>
          </a:xfrm>
          <a:noFill/>
          <a:ln/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BD59C2-695C-457A-87D0-9FA74F96DDED}" type="slidenum">
              <a:rPr lang="pt-BR" smtClean="0"/>
              <a:pPr/>
              <a:t>6</a:t>
            </a:fld>
            <a:endParaRPr lang="pt-BR" smtClean="0"/>
          </a:p>
        </p:txBody>
      </p:sp>
      <p:sp>
        <p:nvSpPr>
          <p:cNvPr id="45059" name="Text Box 2"/>
          <p:cNvSpPr txBox="1">
            <a:spLocks noChangeArrowheads="1"/>
          </p:cNvSpPr>
          <p:nvPr/>
        </p:nvSpPr>
        <p:spPr bwMode="auto">
          <a:xfrm>
            <a:off x="1150938" y="657225"/>
            <a:ext cx="4556125" cy="32464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125913"/>
            <a:ext cx="5486400" cy="3911600"/>
          </a:xfrm>
          <a:noFill/>
          <a:ln/>
        </p:spPr>
        <p:txBody>
          <a:bodyPr wrap="none" anchor="ctr"/>
          <a:lstStyle/>
          <a:p>
            <a:endParaRPr lang="pt-BR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Crédito da imagem:</a:t>
            </a:r>
          </a:p>
          <a:p>
            <a:pPr algn="l">
              <a:defRPr/>
            </a:pPr>
            <a:r>
              <a:rPr lang="pt-BR" sz="1200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Prof. Roberto </a:t>
            </a:r>
            <a:r>
              <a:rPr lang="pt-BR" sz="1200" dirty="0" err="1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Boczko</a:t>
            </a:r>
            <a:r>
              <a:rPr lang="pt-BR" sz="1200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, </a:t>
            </a:r>
          </a:p>
          <a:p>
            <a:pPr algn="l">
              <a:defRPr/>
            </a:pPr>
            <a:r>
              <a:rPr lang="pt-BR" sz="1200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com adaptações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0BA4C4-0D03-47D0-9FB9-68CB8D538BC2}" type="slidenum">
              <a:rPr lang="pt-BR" smtClean="0"/>
              <a:pPr>
                <a:defRPr/>
              </a:pPr>
              <a:t>7</a:t>
            </a:fld>
            <a:endParaRPr lang="pt-B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0BA4C4-0D03-47D0-9FB9-68CB8D538BC2}" type="slidenum">
              <a:rPr lang="pt-BR" smtClean="0"/>
              <a:pPr>
                <a:defRPr/>
              </a:pPr>
              <a:t>8</a:t>
            </a:fld>
            <a:endParaRPr lang="pt-B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1200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Crédito da imagem: Telescópio Espacial Hubble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0BA4C4-0D03-47D0-9FB9-68CB8D538BC2}" type="slidenum">
              <a:rPr lang="pt-BR" smtClean="0"/>
              <a:pPr>
                <a:defRPr/>
              </a:pPr>
              <a:t>9</a:t>
            </a:fld>
            <a:endParaRPr lang="pt-B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0BA4C4-0D03-47D0-9FB9-68CB8D538BC2}" type="slidenum">
              <a:rPr lang="pt-BR" smtClean="0"/>
              <a:pPr>
                <a:defRPr/>
              </a:pPr>
              <a:t>11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E8CAD3-4044-4BE4-8FFC-CE5CC9D5A16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9416B7-14CD-4856-B1DB-193A0AFF490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D47AC3-A298-4130-864F-AA69841EED9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E86FA0-AE5E-4EEA-87DF-A3250355220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D60CA8-1E4C-4861-B69B-83450422E18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E46F95-CA7B-47FF-A649-225CEA54C18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6ED462-9E70-4298-8803-B7B986DDB33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B87C77-B3D2-4F25-BA53-DE448FCEF32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2FB460-A035-43A2-A06C-837E95980A5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A53C3D-ACC6-47C1-AAC7-9DE86365B69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2D2715-17DB-4F7C-8AA3-188EBDA88A1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B47D5D55-3E18-4CE9-A4D4-16E195049B8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Red%20Giant%20Sun.mp4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hyperlink" Target="http://pt.aliexpress.com/" TargetMode="External"/><Relationship Id="rId4" Type="http://schemas.openxmlformats.org/officeDocument/2006/relationships/hyperlink" Target="https://parachoquescromados.wordpress.com/tag/fusca/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ogisticadescomplicada.com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4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Black%20Hole%20Binary%20Star%20System.mp4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Rockstar%20e%20a%20origem%20do%20metal.mp4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ubtítulo 3"/>
          <p:cNvSpPr>
            <a:spLocks noGrp="1"/>
          </p:cNvSpPr>
          <p:nvPr>
            <p:ph type="subTitle" idx="1"/>
          </p:nvPr>
        </p:nvSpPr>
        <p:spPr>
          <a:xfrm>
            <a:off x="1259632" y="3116560"/>
            <a:ext cx="6400800" cy="1752600"/>
          </a:xfrm>
          <a:noFill/>
        </p:spPr>
        <p:txBody>
          <a:bodyPr/>
          <a:lstStyle/>
          <a:p>
            <a:r>
              <a:rPr lang="pt-BR" sz="4400" dirty="0" smtClean="0">
                <a:solidFill>
                  <a:srgbClr val="00CC99"/>
                </a:solidFill>
                <a:latin typeface="Century Gothic" pitchFamily="34" charset="0"/>
              </a:rPr>
              <a:t>As estrelas: evolução</a:t>
            </a:r>
            <a:r>
              <a:rPr lang="pt-BR" sz="7200" dirty="0" smtClean="0">
                <a:solidFill>
                  <a:srgbClr val="00CC99"/>
                </a:solidFill>
                <a:latin typeface="Century Gothic" pitchFamily="34" charset="0"/>
              </a:rPr>
              <a:t/>
            </a:r>
            <a:br>
              <a:rPr lang="pt-BR" sz="7200" dirty="0" smtClean="0">
                <a:solidFill>
                  <a:srgbClr val="00CC99"/>
                </a:solidFill>
                <a:latin typeface="Century Gothic" pitchFamily="34" charset="0"/>
              </a:rPr>
            </a:br>
            <a:endParaRPr lang="pt-BR" sz="7200" dirty="0" smtClean="0">
              <a:solidFill>
                <a:srgbClr val="00CC99"/>
              </a:solidFill>
              <a:latin typeface="Century Gothic" pitchFamily="34" charset="0"/>
            </a:endParaRPr>
          </a:p>
        </p:txBody>
      </p:sp>
      <p:sp>
        <p:nvSpPr>
          <p:cNvPr id="3076" name="AutoShape 9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077" name="AutoShape 11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078" name="AutoShape 13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016" y="66528"/>
            <a:ext cx="2699792" cy="1448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44624"/>
            <a:ext cx="152382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tângulo 12"/>
          <p:cNvSpPr/>
          <p:nvPr/>
        </p:nvSpPr>
        <p:spPr>
          <a:xfrm>
            <a:off x="5701362" y="1213302"/>
            <a:ext cx="405521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050" b="1" dirty="0" smtClean="0">
                <a:solidFill>
                  <a:schemeClr val="bg1"/>
                </a:solidFill>
                <a:latin typeface="Century Gothic" pitchFamily="34" charset="0"/>
              </a:rPr>
              <a:t>Centro de Divulgação da Astronomia</a:t>
            </a:r>
          </a:p>
          <a:p>
            <a:pPr algn="ctr"/>
            <a:r>
              <a:rPr lang="pt-BR" sz="1050" b="1" dirty="0" smtClean="0">
                <a:solidFill>
                  <a:schemeClr val="bg1"/>
                </a:solidFill>
                <a:latin typeface="Century Gothic" pitchFamily="34" charset="0"/>
              </a:rPr>
              <a:t>Observatório Dietrich </a:t>
            </a:r>
            <a:r>
              <a:rPr lang="pt-BR" sz="1050" b="1" dirty="0" err="1" smtClean="0">
                <a:solidFill>
                  <a:schemeClr val="bg1"/>
                </a:solidFill>
                <a:latin typeface="Century Gothic" pitchFamily="34" charset="0"/>
              </a:rPr>
              <a:t>Schiel</a:t>
            </a:r>
            <a:endParaRPr lang="pt-BR" sz="1050" b="1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5652120" y="5212357"/>
            <a:ext cx="34563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000" dirty="0" smtClean="0">
                <a:solidFill>
                  <a:srgbClr val="00CC99"/>
                </a:solidFill>
                <a:latin typeface="Century Gothic" pitchFamily="34" charset="0"/>
              </a:rPr>
              <a:t>André Luiz da Silva</a:t>
            </a:r>
          </a:p>
          <a:p>
            <a:pPr algn="l"/>
            <a:r>
              <a:rPr lang="pt-BR" sz="1400" dirty="0" smtClean="0">
                <a:solidFill>
                  <a:srgbClr val="00CC99"/>
                </a:solidFill>
                <a:latin typeface="Century Gothic" pitchFamily="34" charset="0"/>
              </a:rPr>
              <a:t>Observatório  Dietrich </a:t>
            </a:r>
            <a:r>
              <a:rPr lang="pt-BR" sz="1400" dirty="0" err="1" smtClean="0">
                <a:solidFill>
                  <a:srgbClr val="00CC99"/>
                </a:solidFill>
                <a:latin typeface="Century Gothic" pitchFamily="34" charset="0"/>
              </a:rPr>
              <a:t>Schiel</a:t>
            </a:r>
            <a:endParaRPr lang="pt-BR" sz="1400" dirty="0" smtClean="0">
              <a:solidFill>
                <a:srgbClr val="00CC99"/>
              </a:solidFill>
              <a:latin typeface="Century Gothic" pitchFamily="34" charset="0"/>
            </a:endParaRPr>
          </a:p>
          <a:p>
            <a:pPr algn="l"/>
            <a:r>
              <a:rPr lang="pt-BR" sz="1400" dirty="0" smtClean="0">
                <a:solidFill>
                  <a:srgbClr val="00CC99"/>
                </a:solidFill>
                <a:latin typeface="Century Gothic" pitchFamily="34" charset="0"/>
              </a:rPr>
              <a:t>/CDCC/USP</a:t>
            </a:r>
          </a:p>
          <a:p>
            <a:endParaRPr lang="pt-BR" dirty="0">
              <a:solidFill>
                <a:schemeClr val="accent1"/>
              </a:solidFill>
            </a:endParaRPr>
          </a:p>
        </p:txBody>
      </p:sp>
      <p:pic>
        <p:nvPicPr>
          <p:cNvPr id="15" name="Picture 2" descr="C:\Users\ANDRE\Documents\1-OBSERVATÓRIO\1-ATIVIDADES\4-Minicursos\minicursos-2015\1-minicurso-IA-prim-sem-2015\divulgacao\figura-para-facebook-e-site-I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07904" y="188640"/>
            <a:ext cx="2016224" cy="2016224"/>
          </a:xfrm>
          <a:prstGeom prst="rect">
            <a:avLst/>
          </a:prstGeom>
          <a:noFill/>
        </p:spPr>
      </p:pic>
      <p:sp>
        <p:nvSpPr>
          <p:cNvPr id="14" name="Retângulo 13"/>
          <p:cNvSpPr/>
          <p:nvPr/>
        </p:nvSpPr>
        <p:spPr>
          <a:xfrm>
            <a:off x="0" y="6479758"/>
            <a:ext cx="91440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ct val="30000"/>
              </a:spcBef>
              <a:defRPr/>
            </a:pPr>
            <a:r>
              <a:rPr lang="pt-BR" sz="1100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Imagem de fundo: céu de São Carlos na data de fundação do observatório Dietrich </a:t>
            </a:r>
            <a:r>
              <a:rPr lang="pt-BR" sz="1100" dirty="0" err="1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Schiel</a:t>
            </a:r>
            <a:r>
              <a:rPr lang="pt-BR" sz="1100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 (10/04/86, 20:00 TL) crédito: </a:t>
            </a:r>
            <a:r>
              <a:rPr lang="pt-BR" sz="1100" dirty="0" err="1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Stellarium</a:t>
            </a:r>
            <a:endParaRPr lang="pt-BR" sz="1100" dirty="0" smtClean="0">
              <a:solidFill>
                <a:schemeClr val="accent1">
                  <a:lumMod val="75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2636912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rgbClr val="00CC99"/>
                </a:solidFill>
                <a:latin typeface="Century Gothic" pitchFamily="34" charset="0"/>
              </a:rPr>
              <a:t>Como as estrelas vivem e morrem?</a:t>
            </a:r>
          </a:p>
        </p:txBody>
      </p:sp>
      <p:sp>
        <p:nvSpPr>
          <p:cNvPr id="31748" name="Rectangle 7"/>
          <p:cNvSpPr>
            <a:spLocks noChangeArrowheads="1"/>
          </p:cNvSpPr>
          <p:nvPr/>
        </p:nvSpPr>
        <p:spPr bwMode="auto">
          <a:xfrm>
            <a:off x="2555875" y="6524625"/>
            <a:ext cx="2160588" cy="333375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1749" name="Rectangle 8"/>
          <p:cNvSpPr>
            <a:spLocks noChangeArrowheads="1"/>
          </p:cNvSpPr>
          <p:nvPr/>
        </p:nvSpPr>
        <p:spPr bwMode="auto">
          <a:xfrm rot="5400000">
            <a:off x="4859337" y="5589588"/>
            <a:ext cx="1223963" cy="503238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Elipse 39"/>
          <p:cNvSpPr>
            <a:spLocks noChangeAspect="1"/>
          </p:cNvSpPr>
          <p:nvPr/>
        </p:nvSpPr>
        <p:spPr bwMode="auto">
          <a:xfrm rot="349981">
            <a:off x="4594167" y="-2957545"/>
            <a:ext cx="6432185" cy="6432185"/>
          </a:xfrm>
          <a:prstGeom prst="ellipse">
            <a:avLst/>
          </a:prstGeom>
          <a:gradFill>
            <a:gsLst>
              <a:gs pos="14000">
                <a:srgbClr val="FFC000"/>
              </a:gs>
              <a:gs pos="52000">
                <a:srgbClr val="FF0000"/>
              </a:gs>
              <a:gs pos="96000">
                <a:srgbClr val="FFC000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0" name="Elipse 9"/>
          <p:cNvSpPr/>
          <p:nvPr/>
        </p:nvSpPr>
        <p:spPr bwMode="auto">
          <a:xfrm>
            <a:off x="3635896" y="2564904"/>
            <a:ext cx="720000" cy="720000"/>
          </a:xfrm>
          <a:prstGeom prst="ellipse">
            <a:avLst/>
          </a:prstGeom>
          <a:gradFill>
            <a:gsLst>
              <a:gs pos="25000">
                <a:schemeClr val="bg1"/>
              </a:gs>
              <a:gs pos="28000">
                <a:schemeClr val="bg1"/>
              </a:gs>
              <a:gs pos="100000">
                <a:schemeClr val="tx1">
                  <a:alpha val="7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1" name="Elipse 10"/>
          <p:cNvSpPr>
            <a:spLocks noChangeAspect="1"/>
          </p:cNvSpPr>
          <p:nvPr/>
        </p:nvSpPr>
        <p:spPr bwMode="auto">
          <a:xfrm>
            <a:off x="4283968" y="3212976"/>
            <a:ext cx="489600" cy="489600"/>
          </a:xfrm>
          <a:prstGeom prst="ellipse">
            <a:avLst/>
          </a:prstGeom>
          <a:gradFill>
            <a:gsLst>
              <a:gs pos="3000">
                <a:schemeClr val="bg1"/>
              </a:gs>
              <a:gs pos="30000">
                <a:srgbClr val="FFFFCC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2" name="Elipse 11"/>
          <p:cNvSpPr>
            <a:spLocks noChangeAspect="1"/>
          </p:cNvSpPr>
          <p:nvPr/>
        </p:nvSpPr>
        <p:spPr bwMode="auto">
          <a:xfrm>
            <a:off x="5580112" y="3573016"/>
            <a:ext cx="403200" cy="403200"/>
          </a:xfrm>
          <a:prstGeom prst="ellipse">
            <a:avLst/>
          </a:prstGeom>
          <a:gradFill>
            <a:gsLst>
              <a:gs pos="18000">
                <a:schemeClr val="bg1"/>
              </a:gs>
              <a:gs pos="26000">
                <a:srgbClr val="FFC000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3" name="Elipse 12"/>
          <p:cNvSpPr>
            <a:spLocks noChangeAspect="1"/>
          </p:cNvSpPr>
          <p:nvPr/>
        </p:nvSpPr>
        <p:spPr bwMode="auto">
          <a:xfrm>
            <a:off x="6228188" y="4192623"/>
            <a:ext cx="244489" cy="244489"/>
          </a:xfrm>
          <a:prstGeom prst="ellipse">
            <a:avLst/>
          </a:prstGeom>
          <a:gradFill>
            <a:gsLst>
              <a:gs pos="18000">
                <a:schemeClr val="bg1"/>
              </a:gs>
              <a:gs pos="39000">
                <a:srgbClr val="EE8800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4" name="Elipse 13"/>
          <p:cNvSpPr>
            <a:spLocks noChangeAspect="1"/>
          </p:cNvSpPr>
          <p:nvPr/>
        </p:nvSpPr>
        <p:spPr bwMode="auto">
          <a:xfrm>
            <a:off x="7063393" y="4825715"/>
            <a:ext cx="196136" cy="196136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5" name="Elipse 14"/>
          <p:cNvSpPr/>
          <p:nvPr/>
        </p:nvSpPr>
        <p:spPr bwMode="auto">
          <a:xfrm>
            <a:off x="-108520" y="188640"/>
            <a:ext cx="2808312" cy="2736040"/>
          </a:xfrm>
          <a:prstGeom prst="ellipse">
            <a:avLst/>
          </a:prstGeom>
          <a:gradFill>
            <a:gsLst>
              <a:gs pos="15000">
                <a:schemeClr val="bg1"/>
              </a:gs>
              <a:gs pos="43000">
                <a:srgbClr val="3788FF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8" name="Elipse 7"/>
          <p:cNvSpPr/>
          <p:nvPr/>
        </p:nvSpPr>
        <p:spPr bwMode="auto">
          <a:xfrm>
            <a:off x="2267744" y="1700808"/>
            <a:ext cx="1656184" cy="1656104"/>
          </a:xfrm>
          <a:prstGeom prst="ellipse">
            <a:avLst/>
          </a:prstGeom>
          <a:gradFill>
            <a:gsLst>
              <a:gs pos="24000">
                <a:schemeClr val="bg1"/>
              </a:gs>
              <a:gs pos="41000">
                <a:srgbClr val="69D8FF"/>
              </a:gs>
              <a:gs pos="93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6" name="Elipse 15"/>
          <p:cNvSpPr>
            <a:spLocks noChangeAspect="1"/>
          </p:cNvSpPr>
          <p:nvPr/>
        </p:nvSpPr>
        <p:spPr bwMode="auto">
          <a:xfrm>
            <a:off x="2483773" y="5020695"/>
            <a:ext cx="90834" cy="90834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70000">
                <a:srgbClr val="0070C0"/>
              </a:gs>
              <a:gs pos="100000">
                <a:schemeClr val="accent6">
                  <a:lumMod val="60000"/>
                  <a:lumOff val="40000"/>
                  <a:alpha val="2100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7" name="Elipse 16"/>
          <p:cNvSpPr>
            <a:spLocks noChangeAspect="1"/>
          </p:cNvSpPr>
          <p:nvPr/>
        </p:nvSpPr>
        <p:spPr bwMode="auto">
          <a:xfrm>
            <a:off x="2699792" y="4876674"/>
            <a:ext cx="109909" cy="109909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70000">
                <a:srgbClr val="0070C0"/>
              </a:gs>
              <a:gs pos="100000">
                <a:schemeClr val="accent6">
                  <a:lumMod val="60000"/>
                  <a:lumOff val="40000"/>
                  <a:alpha val="2100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8" name="Elipse 17"/>
          <p:cNvSpPr>
            <a:spLocks noChangeAspect="1"/>
          </p:cNvSpPr>
          <p:nvPr/>
        </p:nvSpPr>
        <p:spPr bwMode="auto">
          <a:xfrm>
            <a:off x="3057774" y="5181479"/>
            <a:ext cx="90834" cy="90834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52000">
                <a:srgbClr val="00B0F0">
                  <a:alpha val="82000"/>
                </a:srgbClr>
              </a:gs>
              <a:gs pos="100000">
                <a:schemeClr val="accent6">
                  <a:lumMod val="60000"/>
                  <a:lumOff val="40000"/>
                  <a:alpha val="2100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9" name="Elipse 18"/>
          <p:cNvSpPr>
            <a:spLocks noChangeAspect="1"/>
          </p:cNvSpPr>
          <p:nvPr/>
        </p:nvSpPr>
        <p:spPr bwMode="auto">
          <a:xfrm>
            <a:off x="3059835" y="5308725"/>
            <a:ext cx="64492" cy="64492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28000">
                <a:srgbClr val="69D8FF"/>
              </a:gs>
              <a:gs pos="100000">
                <a:schemeClr val="accent6">
                  <a:lumMod val="60000"/>
                  <a:lumOff val="40000"/>
                  <a:alpha val="2100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0" name="Elipse 19"/>
          <p:cNvSpPr>
            <a:spLocks noChangeAspect="1"/>
          </p:cNvSpPr>
          <p:nvPr/>
        </p:nvSpPr>
        <p:spPr bwMode="auto">
          <a:xfrm>
            <a:off x="3145483" y="4909148"/>
            <a:ext cx="109909" cy="109909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52000">
                <a:srgbClr val="00B0F0">
                  <a:alpha val="82000"/>
                </a:srgbClr>
              </a:gs>
              <a:gs pos="100000">
                <a:schemeClr val="accent6">
                  <a:lumMod val="60000"/>
                  <a:lumOff val="40000"/>
                  <a:alpha val="2100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1" name="Elipse 20"/>
          <p:cNvSpPr>
            <a:spLocks noChangeAspect="1"/>
          </p:cNvSpPr>
          <p:nvPr/>
        </p:nvSpPr>
        <p:spPr bwMode="auto">
          <a:xfrm>
            <a:off x="3059832" y="5020690"/>
            <a:ext cx="90834" cy="90834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52000">
                <a:srgbClr val="00B0F0">
                  <a:alpha val="82000"/>
                </a:srgbClr>
              </a:gs>
              <a:gs pos="100000">
                <a:schemeClr val="accent6">
                  <a:lumMod val="60000"/>
                  <a:lumOff val="40000"/>
                  <a:alpha val="2100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2" name="Elipse 21"/>
          <p:cNvSpPr>
            <a:spLocks noChangeAspect="1"/>
          </p:cNvSpPr>
          <p:nvPr/>
        </p:nvSpPr>
        <p:spPr bwMode="auto">
          <a:xfrm>
            <a:off x="3257030" y="5092703"/>
            <a:ext cx="90834" cy="90834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28000">
                <a:srgbClr val="69D8FF"/>
              </a:gs>
              <a:gs pos="100000">
                <a:schemeClr val="accent6">
                  <a:lumMod val="60000"/>
                  <a:lumOff val="40000"/>
                  <a:alpha val="2100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3" name="Elipse 22"/>
          <p:cNvSpPr>
            <a:spLocks noChangeAspect="1"/>
          </p:cNvSpPr>
          <p:nvPr/>
        </p:nvSpPr>
        <p:spPr bwMode="auto">
          <a:xfrm>
            <a:off x="3113016" y="5452745"/>
            <a:ext cx="64492" cy="64492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52000">
                <a:srgbClr val="00B0F0">
                  <a:alpha val="82000"/>
                </a:srgbClr>
              </a:gs>
              <a:gs pos="100000">
                <a:schemeClr val="accent6">
                  <a:lumMod val="60000"/>
                  <a:lumOff val="40000"/>
                  <a:alpha val="2100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4" name="Elipse 23"/>
          <p:cNvSpPr>
            <a:spLocks noChangeAspect="1"/>
          </p:cNvSpPr>
          <p:nvPr/>
        </p:nvSpPr>
        <p:spPr bwMode="auto">
          <a:xfrm>
            <a:off x="2627784" y="5092698"/>
            <a:ext cx="90834" cy="90834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70000">
                <a:srgbClr val="0070C0"/>
              </a:gs>
              <a:gs pos="100000">
                <a:schemeClr val="accent6">
                  <a:lumMod val="60000"/>
                  <a:lumOff val="40000"/>
                  <a:alpha val="2100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5" name="Elipse 24"/>
          <p:cNvSpPr>
            <a:spLocks noChangeAspect="1"/>
          </p:cNvSpPr>
          <p:nvPr/>
        </p:nvSpPr>
        <p:spPr bwMode="auto">
          <a:xfrm>
            <a:off x="2810598" y="5205567"/>
            <a:ext cx="90834" cy="90834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70000">
                <a:srgbClr val="0070C0"/>
              </a:gs>
              <a:gs pos="100000">
                <a:schemeClr val="accent6">
                  <a:lumMod val="60000"/>
                  <a:lumOff val="40000"/>
                  <a:alpha val="2100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6" name="Elipse 25"/>
          <p:cNvSpPr>
            <a:spLocks noChangeAspect="1"/>
          </p:cNvSpPr>
          <p:nvPr/>
        </p:nvSpPr>
        <p:spPr bwMode="auto">
          <a:xfrm>
            <a:off x="2749040" y="5357970"/>
            <a:ext cx="64492" cy="64492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70000">
                <a:srgbClr val="0070C0"/>
              </a:gs>
              <a:gs pos="100000">
                <a:schemeClr val="accent6">
                  <a:lumMod val="60000"/>
                  <a:lumOff val="40000"/>
                  <a:alpha val="2100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7" name="Elipse 26"/>
          <p:cNvSpPr>
            <a:spLocks noChangeAspect="1"/>
          </p:cNvSpPr>
          <p:nvPr/>
        </p:nvSpPr>
        <p:spPr bwMode="auto">
          <a:xfrm>
            <a:off x="2555784" y="5380738"/>
            <a:ext cx="64492" cy="64492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70000">
                <a:srgbClr val="0070C0"/>
              </a:gs>
              <a:gs pos="100000">
                <a:schemeClr val="accent6">
                  <a:lumMod val="60000"/>
                  <a:lumOff val="40000"/>
                  <a:alpha val="2100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8" name="Elipse 27"/>
          <p:cNvSpPr>
            <a:spLocks noChangeAspect="1"/>
          </p:cNvSpPr>
          <p:nvPr/>
        </p:nvSpPr>
        <p:spPr bwMode="auto">
          <a:xfrm>
            <a:off x="2969001" y="5366354"/>
            <a:ext cx="64492" cy="64492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52000">
                <a:srgbClr val="00B0F0">
                  <a:alpha val="82000"/>
                </a:srgbClr>
              </a:gs>
              <a:gs pos="100000">
                <a:schemeClr val="accent6">
                  <a:lumMod val="60000"/>
                  <a:lumOff val="40000"/>
                  <a:alpha val="2100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9" name="Elipse 28"/>
          <p:cNvSpPr>
            <a:spLocks noChangeAspect="1"/>
          </p:cNvSpPr>
          <p:nvPr/>
        </p:nvSpPr>
        <p:spPr bwMode="auto">
          <a:xfrm>
            <a:off x="3545062" y="5092703"/>
            <a:ext cx="90834" cy="90834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28000">
                <a:srgbClr val="69D8FF"/>
              </a:gs>
              <a:gs pos="100000">
                <a:schemeClr val="accent6">
                  <a:lumMod val="60000"/>
                  <a:lumOff val="40000"/>
                  <a:alpha val="2100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30" name="Elipse 29"/>
          <p:cNvSpPr>
            <a:spLocks noChangeAspect="1"/>
          </p:cNvSpPr>
          <p:nvPr/>
        </p:nvSpPr>
        <p:spPr bwMode="auto">
          <a:xfrm>
            <a:off x="3401046" y="5236719"/>
            <a:ext cx="90834" cy="90834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28000">
                <a:srgbClr val="69D8FF"/>
              </a:gs>
              <a:gs pos="100000">
                <a:schemeClr val="accent6">
                  <a:lumMod val="60000"/>
                  <a:lumOff val="40000"/>
                  <a:alpha val="2100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31" name="Elipse 30"/>
          <p:cNvSpPr>
            <a:spLocks noChangeAspect="1"/>
          </p:cNvSpPr>
          <p:nvPr/>
        </p:nvSpPr>
        <p:spPr bwMode="auto">
          <a:xfrm>
            <a:off x="2915818" y="4804668"/>
            <a:ext cx="109909" cy="109909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52000">
                <a:srgbClr val="00B0F0">
                  <a:alpha val="82000"/>
                </a:srgbClr>
              </a:gs>
              <a:gs pos="100000">
                <a:schemeClr val="accent6">
                  <a:lumMod val="60000"/>
                  <a:lumOff val="40000"/>
                  <a:alpha val="2100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32" name="Elipse 31"/>
          <p:cNvSpPr>
            <a:spLocks noChangeAspect="1"/>
          </p:cNvSpPr>
          <p:nvPr/>
        </p:nvSpPr>
        <p:spPr bwMode="auto">
          <a:xfrm>
            <a:off x="1763688" y="2132856"/>
            <a:ext cx="1056298" cy="1060401"/>
          </a:xfrm>
          <a:prstGeom prst="ellipse">
            <a:avLst/>
          </a:prstGeom>
          <a:gradFill>
            <a:gsLst>
              <a:gs pos="24000">
                <a:schemeClr val="bg1"/>
              </a:gs>
              <a:gs pos="51000">
                <a:srgbClr val="00B0F0">
                  <a:alpha val="87000"/>
                </a:srgbClr>
              </a:gs>
              <a:gs pos="93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33" name="Elipse 32"/>
          <p:cNvSpPr>
            <a:spLocks noChangeAspect="1"/>
          </p:cNvSpPr>
          <p:nvPr/>
        </p:nvSpPr>
        <p:spPr bwMode="auto">
          <a:xfrm>
            <a:off x="899592" y="2060848"/>
            <a:ext cx="1189583" cy="1189456"/>
          </a:xfrm>
          <a:prstGeom prst="ellipse">
            <a:avLst/>
          </a:prstGeom>
          <a:gradFill>
            <a:gsLst>
              <a:gs pos="15000">
                <a:schemeClr val="bg1"/>
              </a:gs>
              <a:gs pos="43000">
                <a:srgbClr val="3788FF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34" name="Elipse 33"/>
          <p:cNvSpPr>
            <a:spLocks noChangeAspect="1"/>
          </p:cNvSpPr>
          <p:nvPr/>
        </p:nvSpPr>
        <p:spPr bwMode="auto">
          <a:xfrm>
            <a:off x="1547664" y="2636912"/>
            <a:ext cx="712880" cy="712800"/>
          </a:xfrm>
          <a:prstGeom prst="ellipse">
            <a:avLst/>
          </a:prstGeom>
          <a:gradFill>
            <a:gsLst>
              <a:gs pos="15000">
                <a:schemeClr val="bg1"/>
              </a:gs>
              <a:gs pos="43000">
                <a:srgbClr val="3788FF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35" name="Elipse 34"/>
          <p:cNvSpPr>
            <a:spLocks noChangeAspect="1"/>
          </p:cNvSpPr>
          <p:nvPr/>
        </p:nvSpPr>
        <p:spPr bwMode="auto">
          <a:xfrm>
            <a:off x="7228862" y="4463150"/>
            <a:ext cx="297270" cy="29727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36" name="Elipse 35"/>
          <p:cNvSpPr>
            <a:spLocks noChangeAspect="1"/>
          </p:cNvSpPr>
          <p:nvPr/>
        </p:nvSpPr>
        <p:spPr bwMode="auto">
          <a:xfrm>
            <a:off x="7524328" y="5013176"/>
            <a:ext cx="134163" cy="134163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37" name="Elipse 36"/>
          <p:cNvSpPr>
            <a:spLocks noChangeAspect="1"/>
          </p:cNvSpPr>
          <p:nvPr/>
        </p:nvSpPr>
        <p:spPr bwMode="auto">
          <a:xfrm>
            <a:off x="7588521" y="5119785"/>
            <a:ext cx="145627" cy="145627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38" name="Elipse 37"/>
          <p:cNvSpPr>
            <a:spLocks noChangeAspect="1"/>
          </p:cNvSpPr>
          <p:nvPr/>
        </p:nvSpPr>
        <p:spPr bwMode="auto">
          <a:xfrm>
            <a:off x="7740352" y="5429050"/>
            <a:ext cx="160190" cy="16019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C0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39" name="Elipse 38"/>
          <p:cNvSpPr>
            <a:spLocks noChangeAspect="1"/>
          </p:cNvSpPr>
          <p:nvPr/>
        </p:nvSpPr>
        <p:spPr bwMode="auto">
          <a:xfrm>
            <a:off x="6804251" y="4077075"/>
            <a:ext cx="316424" cy="316424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41" name="Elipse 40"/>
          <p:cNvSpPr>
            <a:spLocks noChangeAspect="1"/>
          </p:cNvSpPr>
          <p:nvPr/>
        </p:nvSpPr>
        <p:spPr bwMode="auto">
          <a:xfrm rot="349981">
            <a:off x="6890872" y="4669137"/>
            <a:ext cx="254722" cy="254722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42" name="Elipse 41"/>
          <p:cNvSpPr>
            <a:spLocks noChangeAspect="1"/>
          </p:cNvSpPr>
          <p:nvPr/>
        </p:nvSpPr>
        <p:spPr bwMode="auto">
          <a:xfrm rot="349981">
            <a:off x="7034609" y="3947393"/>
            <a:ext cx="297270" cy="29727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43" name="Elipse 42"/>
          <p:cNvSpPr>
            <a:spLocks noChangeAspect="1"/>
          </p:cNvSpPr>
          <p:nvPr/>
        </p:nvSpPr>
        <p:spPr bwMode="auto">
          <a:xfrm rot="349981">
            <a:off x="8035407" y="4876183"/>
            <a:ext cx="145627" cy="145627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44" name="Elipse 43"/>
          <p:cNvSpPr>
            <a:spLocks noChangeAspect="1"/>
          </p:cNvSpPr>
          <p:nvPr/>
        </p:nvSpPr>
        <p:spPr bwMode="auto">
          <a:xfrm rot="349981">
            <a:off x="8036110" y="5308934"/>
            <a:ext cx="160190" cy="16019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C0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45" name="Elipse 44"/>
          <p:cNvSpPr>
            <a:spLocks noChangeAspect="1"/>
          </p:cNvSpPr>
          <p:nvPr/>
        </p:nvSpPr>
        <p:spPr bwMode="auto">
          <a:xfrm>
            <a:off x="6516216" y="4077072"/>
            <a:ext cx="244489" cy="244489"/>
          </a:xfrm>
          <a:prstGeom prst="ellipse">
            <a:avLst/>
          </a:prstGeom>
          <a:gradFill>
            <a:gsLst>
              <a:gs pos="18000">
                <a:schemeClr val="bg1"/>
              </a:gs>
              <a:gs pos="39000">
                <a:srgbClr val="EE8800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46" name="Elipse 45"/>
          <p:cNvSpPr>
            <a:spLocks noChangeAspect="1"/>
          </p:cNvSpPr>
          <p:nvPr/>
        </p:nvSpPr>
        <p:spPr bwMode="auto">
          <a:xfrm>
            <a:off x="5151983" y="3573017"/>
            <a:ext cx="354816" cy="354816"/>
          </a:xfrm>
          <a:prstGeom prst="ellipse">
            <a:avLst/>
          </a:prstGeom>
          <a:gradFill>
            <a:gsLst>
              <a:gs pos="18000">
                <a:schemeClr val="bg1"/>
              </a:gs>
              <a:gs pos="26000">
                <a:srgbClr val="FDE65D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47" name="Elipse 46"/>
          <p:cNvSpPr>
            <a:spLocks noChangeAspect="1"/>
          </p:cNvSpPr>
          <p:nvPr/>
        </p:nvSpPr>
        <p:spPr bwMode="auto">
          <a:xfrm>
            <a:off x="6012160" y="4166579"/>
            <a:ext cx="198525" cy="198525"/>
          </a:xfrm>
          <a:prstGeom prst="ellipse">
            <a:avLst/>
          </a:prstGeom>
          <a:gradFill>
            <a:gsLst>
              <a:gs pos="18000">
                <a:schemeClr val="bg1"/>
              </a:gs>
              <a:gs pos="39000">
                <a:srgbClr val="EE8800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48" name="Elipse 47"/>
          <p:cNvSpPr>
            <a:spLocks noChangeAspect="1"/>
          </p:cNvSpPr>
          <p:nvPr/>
        </p:nvSpPr>
        <p:spPr bwMode="auto">
          <a:xfrm>
            <a:off x="6478933" y="4307229"/>
            <a:ext cx="244489" cy="244489"/>
          </a:xfrm>
          <a:prstGeom prst="ellipse">
            <a:avLst/>
          </a:prstGeom>
          <a:gradFill>
            <a:gsLst>
              <a:gs pos="18000">
                <a:schemeClr val="bg1"/>
              </a:gs>
              <a:gs pos="39000">
                <a:srgbClr val="EE8800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49" name="Elipse 48"/>
          <p:cNvSpPr>
            <a:spLocks noChangeAspect="1"/>
          </p:cNvSpPr>
          <p:nvPr/>
        </p:nvSpPr>
        <p:spPr bwMode="auto">
          <a:xfrm>
            <a:off x="4710683" y="3068961"/>
            <a:ext cx="428752" cy="428752"/>
          </a:xfrm>
          <a:prstGeom prst="ellipse">
            <a:avLst/>
          </a:prstGeom>
          <a:gradFill>
            <a:gsLst>
              <a:gs pos="18000">
                <a:schemeClr val="bg1"/>
              </a:gs>
              <a:gs pos="26000">
                <a:srgbClr val="FDE65D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50" name="Elipse 49"/>
          <p:cNvSpPr>
            <a:spLocks noChangeAspect="1"/>
          </p:cNvSpPr>
          <p:nvPr/>
        </p:nvSpPr>
        <p:spPr bwMode="auto">
          <a:xfrm>
            <a:off x="4816872" y="3501008"/>
            <a:ext cx="387072" cy="387072"/>
          </a:xfrm>
          <a:prstGeom prst="ellipse">
            <a:avLst/>
          </a:prstGeom>
          <a:gradFill>
            <a:gsLst>
              <a:gs pos="18000">
                <a:schemeClr val="bg1"/>
              </a:gs>
              <a:gs pos="26000">
                <a:srgbClr val="FDE65D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51" name="Elipse 50"/>
          <p:cNvSpPr>
            <a:spLocks noChangeAspect="1"/>
          </p:cNvSpPr>
          <p:nvPr/>
        </p:nvSpPr>
        <p:spPr bwMode="auto">
          <a:xfrm>
            <a:off x="8275854" y="5955564"/>
            <a:ext cx="65724" cy="65724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C0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52" name="Elipse 51"/>
          <p:cNvSpPr>
            <a:spLocks noChangeAspect="1"/>
          </p:cNvSpPr>
          <p:nvPr/>
        </p:nvSpPr>
        <p:spPr bwMode="auto">
          <a:xfrm>
            <a:off x="7652170" y="5285034"/>
            <a:ext cx="160190" cy="16019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53" name="Elipse 52"/>
          <p:cNvSpPr>
            <a:spLocks noChangeAspect="1"/>
          </p:cNvSpPr>
          <p:nvPr/>
        </p:nvSpPr>
        <p:spPr bwMode="auto">
          <a:xfrm>
            <a:off x="7092280" y="4189018"/>
            <a:ext cx="347399" cy="347399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54" name="Elipse 53"/>
          <p:cNvSpPr>
            <a:spLocks noChangeAspect="1"/>
          </p:cNvSpPr>
          <p:nvPr/>
        </p:nvSpPr>
        <p:spPr bwMode="auto">
          <a:xfrm rot="349981">
            <a:off x="7443686" y="5220566"/>
            <a:ext cx="145627" cy="145627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55" name="Elipse 54"/>
          <p:cNvSpPr>
            <a:spLocks noChangeAspect="1"/>
          </p:cNvSpPr>
          <p:nvPr/>
        </p:nvSpPr>
        <p:spPr bwMode="auto">
          <a:xfrm rot="349981">
            <a:off x="7466657" y="4523457"/>
            <a:ext cx="297270" cy="29727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56" name="Elipse 55"/>
          <p:cNvSpPr>
            <a:spLocks noChangeAspect="1"/>
          </p:cNvSpPr>
          <p:nvPr/>
        </p:nvSpPr>
        <p:spPr bwMode="auto">
          <a:xfrm>
            <a:off x="7740352" y="4869160"/>
            <a:ext cx="145627" cy="145627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57" name="Elipse 56"/>
          <p:cNvSpPr>
            <a:spLocks noChangeAspect="1"/>
          </p:cNvSpPr>
          <p:nvPr/>
        </p:nvSpPr>
        <p:spPr bwMode="auto">
          <a:xfrm>
            <a:off x="8170787" y="5326363"/>
            <a:ext cx="160190" cy="16019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C0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58" name="Elipse 57"/>
          <p:cNvSpPr>
            <a:spLocks noChangeAspect="1"/>
          </p:cNvSpPr>
          <p:nvPr/>
        </p:nvSpPr>
        <p:spPr bwMode="auto">
          <a:xfrm rot="349981">
            <a:off x="7618206" y="4830399"/>
            <a:ext cx="145627" cy="145627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59" name="Elipse 58"/>
          <p:cNvSpPr>
            <a:spLocks noChangeAspect="1"/>
          </p:cNvSpPr>
          <p:nvPr/>
        </p:nvSpPr>
        <p:spPr bwMode="auto">
          <a:xfrm rot="349981">
            <a:off x="8131207" y="5045352"/>
            <a:ext cx="145627" cy="145627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60" name="Elipse 59"/>
          <p:cNvSpPr>
            <a:spLocks noChangeAspect="1"/>
          </p:cNvSpPr>
          <p:nvPr/>
        </p:nvSpPr>
        <p:spPr bwMode="auto">
          <a:xfrm>
            <a:off x="8028384" y="5955564"/>
            <a:ext cx="65724" cy="65724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C0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61" name="Elipse 60"/>
          <p:cNvSpPr>
            <a:spLocks noChangeAspect="1"/>
          </p:cNvSpPr>
          <p:nvPr/>
        </p:nvSpPr>
        <p:spPr bwMode="auto">
          <a:xfrm>
            <a:off x="7956376" y="5157192"/>
            <a:ext cx="145627" cy="145627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62" name="Elipse 61"/>
          <p:cNvSpPr>
            <a:spLocks noChangeAspect="1"/>
          </p:cNvSpPr>
          <p:nvPr/>
        </p:nvSpPr>
        <p:spPr bwMode="auto">
          <a:xfrm rot="349981">
            <a:off x="7678141" y="4689457"/>
            <a:ext cx="228898" cy="228898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63" name="Elipse 62"/>
          <p:cNvSpPr>
            <a:spLocks noChangeAspect="1"/>
          </p:cNvSpPr>
          <p:nvPr/>
        </p:nvSpPr>
        <p:spPr bwMode="auto">
          <a:xfrm>
            <a:off x="7939205" y="5499492"/>
            <a:ext cx="126522" cy="126522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C0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64" name="Elipse 63"/>
          <p:cNvSpPr>
            <a:spLocks noChangeAspect="1"/>
          </p:cNvSpPr>
          <p:nvPr/>
        </p:nvSpPr>
        <p:spPr bwMode="auto">
          <a:xfrm>
            <a:off x="8334556" y="5877267"/>
            <a:ext cx="72294" cy="72294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C0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65" name="Elipse 64"/>
          <p:cNvSpPr>
            <a:spLocks noChangeAspect="1"/>
          </p:cNvSpPr>
          <p:nvPr/>
        </p:nvSpPr>
        <p:spPr bwMode="auto">
          <a:xfrm>
            <a:off x="8244122" y="5877267"/>
            <a:ext cx="72294" cy="72294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C0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66" name="Elipse 65"/>
          <p:cNvSpPr>
            <a:spLocks noChangeAspect="1"/>
          </p:cNvSpPr>
          <p:nvPr/>
        </p:nvSpPr>
        <p:spPr bwMode="auto">
          <a:xfrm>
            <a:off x="8069782" y="5522800"/>
            <a:ext cx="126522" cy="126522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C0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67" name="Elipse 66"/>
          <p:cNvSpPr>
            <a:spLocks noChangeAspect="1"/>
          </p:cNvSpPr>
          <p:nvPr/>
        </p:nvSpPr>
        <p:spPr bwMode="auto">
          <a:xfrm>
            <a:off x="8197553" y="5811539"/>
            <a:ext cx="97322" cy="97322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C0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68" name="Elipse 67"/>
          <p:cNvSpPr>
            <a:spLocks noChangeAspect="1"/>
          </p:cNvSpPr>
          <p:nvPr/>
        </p:nvSpPr>
        <p:spPr bwMode="auto">
          <a:xfrm>
            <a:off x="8028375" y="5811539"/>
            <a:ext cx="97322" cy="97322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C0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69" name="Elipse 68"/>
          <p:cNvSpPr>
            <a:spLocks noChangeAspect="1"/>
          </p:cNvSpPr>
          <p:nvPr/>
        </p:nvSpPr>
        <p:spPr bwMode="auto">
          <a:xfrm>
            <a:off x="8316407" y="5733247"/>
            <a:ext cx="97322" cy="97322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C0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70" name="Elipse 69"/>
          <p:cNvSpPr>
            <a:spLocks noChangeAspect="1"/>
          </p:cNvSpPr>
          <p:nvPr/>
        </p:nvSpPr>
        <p:spPr bwMode="auto">
          <a:xfrm>
            <a:off x="8172400" y="5661248"/>
            <a:ext cx="97322" cy="97322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C0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71" name="Elipse 70"/>
          <p:cNvSpPr>
            <a:spLocks noChangeAspect="1"/>
          </p:cNvSpPr>
          <p:nvPr/>
        </p:nvSpPr>
        <p:spPr bwMode="auto">
          <a:xfrm>
            <a:off x="8100387" y="5885651"/>
            <a:ext cx="72294" cy="72294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C0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72" name="Elipse 71"/>
          <p:cNvSpPr>
            <a:spLocks noChangeAspect="1"/>
          </p:cNvSpPr>
          <p:nvPr/>
        </p:nvSpPr>
        <p:spPr bwMode="auto">
          <a:xfrm>
            <a:off x="8480008" y="5733247"/>
            <a:ext cx="97322" cy="97322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C0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73" name="Elipse 72"/>
          <p:cNvSpPr>
            <a:spLocks noChangeAspect="1"/>
          </p:cNvSpPr>
          <p:nvPr/>
        </p:nvSpPr>
        <p:spPr bwMode="auto">
          <a:xfrm>
            <a:off x="8232538" y="5733247"/>
            <a:ext cx="97322" cy="97322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C0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74" name="Elipse 73"/>
          <p:cNvSpPr>
            <a:spLocks noChangeAspect="1"/>
          </p:cNvSpPr>
          <p:nvPr/>
        </p:nvSpPr>
        <p:spPr bwMode="auto">
          <a:xfrm>
            <a:off x="8538715" y="5654955"/>
            <a:ext cx="97322" cy="97322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C0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75" name="Elipse 74"/>
          <p:cNvSpPr>
            <a:spLocks noChangeAspect="1"/>
          </p:cNvSpPr>
          <p:nvPr/>
        </p:nvSpPr>
        <p:spPr bwMode="auto">
          <a:xfrm>
            <a:off x="8429684" y="5654955"/>
            <a:ext cx="97322" cy="97322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C0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76" name="Elipse 75"/>
          <p:cNvSpPr>
            <a:spLocks noChangeAspect="1"/>
          </p:cNvSpPr>
          <p:nvPr/>
        </p:nvSpPr>
        <p:spPr bwMode="auto">
          <a:xfrm>
            <a:off x="8401716" y="5589231"/>
            <a:ext cx="97322" cy="97322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C0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77" name="Elipse 76"/>
          <p:cNvSpPr>
            <a:spLocks noChangeAspect="1"/>
          </p:cNvSpPr>
          <p:nvPr/>
        </p:nvSpPr>
        <p:spPr bwMode="auto">
          <a:xfrm>
            <a:off x="8232538" y="5589231"/>
            <a:ext cx="97322" cy="97322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C0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78" name="Elipse 77"/>
          <p:cNvSpPr>
            <a:spLocks noChangeAspect="1"/>
          </p:cNvSpPr>
          <p:nvPr/>
        </p:nvSpPr>
        <p:spPr bwMode="auto">
          <a:xfrm>
            <a:off x="8316416" y="5663339"/>
            <a:ext cx="97322" cy="97322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C0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79" name="Elipse 78"/>
          <p:cNvSpPr>
            <a:spLocks noChangeAspect="1"/>
          </p:cNvSpPr>
          <p:nvPr/>
        </p:nvSpPr>
        <p:spPr bwMode="auto">
          <a:xfrm>
            <a:off x="8552025" y="5949280"/>
            <a:ext cx="65724" cy="65724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C0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80" name="Elipse 79"/>
          <p:cNvSpPr>
            <a:spLocks noChangeAspect="1"/>
          </p:cNvSpPr>
          <p:nvPr/>
        </p:nvSpPr>
        <p:spPr bwMode="auto">
          <a:xfrm>
            <a:off x="8172400" y="5949280"/>
            <a:ext cx="65724" cy="65724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C0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81" name="Elipse 80"/>
          <p:cNvSpPr>
            <a:spLocks noChangeAspect="1"/>
          </p:cNvSpPr>
          <p:nvPr/>
        </p:nvSpPr>
        <p:spPr bwMode="auto">
          <a:xfrm>
            <a:off x="8723150" y="5635934"/>
            <a:ext cx="97322" cy="97322"/>
          </a:xfrm>
          <a:prstGeom prst="ellipse">
            <a:avLst/>
          </a:prstGeom>
          <a:gradFill>
            <a:gsLst>
              <a:gs pos="9000">
                <a:srgbClr val="FF8989"/>
              </a:gs>
              <a:gs pos="32000">
                <a:srgbClr val="C00000"/>
              </a:gs>
              <a:gs pos="100000">
                <a:srgbClr val="C00000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82" name="Elipse 81"/>
          <p:cNvSpPr>
            <a:spLocks noChangeAspect="1"/>
          </p:cNvSpPr>
          <p:nvPr/>
        </p:nvSpPr>
        <p:spPr bwMode="auto">
          <a:xfrm>
            <a:off x="8501692" y="5870979"/>
            <a:ext cx="97322" cy="97322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C0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83" name="Elipse 82"/>
          <p:cNvSpPr>
            <a:spLocks noChangeAspect="1"/>
          </p:cNvSpPr>
          <p:nvPr/>
        </p:nvSpPr>
        <p:spPr bwMode="auto">
          <a:xfrm>
            <a:off x="8473724" y="5805255"/>
            <a:ext cx="97322" cy="97322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C0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84" name="Elipse 83"/>
          <p:cNvSpPr>
            <a:spLocks noChangeAspect="1"/>
          </p:cNvSpPr>
          <p:nvPr/>
        </p:nvSpPr>
        <p:spPr bwMode="auto">
          <a:xfrm>
            <a:off x="8304546" y="5805255"/>
            <a:ext cx="97322" cy="97322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C0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85" name="Elipse 84"/>
          <p:cNvSpPr>
            <a:spLocks noChangeAspect="1"/>
          </p:cNvSpPr>
          <p:nvPr/>
        </p:nvSpPr>
        <p:spPr bwMode="auto">
          <a:xfrm>
            <a:off x="8376558" y="5879367"/>
            <a:ext cx="72294" cy="72294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C0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86" name="Elipse 85"/>
          <p:cNvSpPr>
            <a:spLocks noChangeAspect="1"/>
          </p:cNvSpPr>
          <p:nvPr/>
        </p:nvSpPr>
        <p:spPr bwMode="auto">
          <a:xfrm>
            <a:off x="8131833" y="5877267"/>
            <a:ext cx="72294" cy="72294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C0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87" name="Elipse 86"/>
          <p:cNvSpPr>
            <a:spLocks noChangeAspect="1"/>
          </p:cNvSpPr>
          <p:nvPr/>
        </p:nvSpPr>
        <p:spPr bwMode="auto">
          <a:xfrm>
            <a:off x="7956090" y="5877267"/>
            <a:ext cx="72294" cy="72294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C0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88" name="Elipse 87"/>
          <p:cNvSpPr>
            <a:spLocks noChangeAspect="1"/>
          </p:cNvSpPr>
          <p:nvPr/>
        </p:nvSpPr>
        <p:spPr bwMode="auto">
          <a:xfrm>
            <a:off x="8190536" y="5798971"/>
            <a:ext cx="97322" cy="97322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C0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89" name="Elipse 88"/>
          <p:cNvSpPr>
            <a:spLocks noChangeAspect="1"/>
          </p:cNvSpPr>
          <p:nvPr/>
        </p:nvSpPr>
        <p:spPr bwMode="auto">
          <a:xfrm>
            <a:off x="8081505" y="5733256"/>
            <a:ext cx="97322" cy="97322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C0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90" name="Elipse 89"/>
          <p:cNvSpPr>
            <a:spLocks noChangeAspect="1"/>
          </p:cNvSpPr>
          <p:nvPr/>
        </p:nvSpPr>
        <p:spPr bwMode="auto">
          <a:xfrm>
            <a:off x="8028384" y="5661248"/>
            <a:ext cx="97322" cy="97322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C0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91" name="Elipse 90"/>
          <p:cNvSpPr>
            <a:spLocks noChangeAspect="1"/>
          </p:cNvSpPr>
          <p:nvPr/>
        </p:nvSpPr>
        <p:spPr bwMode="auto">
          <a:xfrm>
            <a:off x="7884363" y="5733251"/>
            <a:ext cx="72294" cy="72294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C0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92" name="Elipse 91"/>
          <p:cNvSpPr>
            <a:spLocks noChangeAspect="1"/>
          </p:cNvSpPr>
          <p:nvPr/>
        </p:nvSpPr>
        <p:spPr bwMode="auto">
          <a:xfrm>
            <a:off x="7956376" y="5733256"/>
            <a:ext cx="97322" cy="97322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C0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93" name="Elipse 92"/>
          <p:cNvSpPr>
            <a:spLocks noChangeAspect="1"/>
          </p:cNvSpPr>
          <p:nvPr/>
        </p:nvSpPr>
        <p:spPr bwMode="auto">
          <a:xfrm>
            <a:off x="8485712" y="5517232"/>
            <a:ext cx="118736" cy="118736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C0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94" name="Elipse 93"/>
          <p:cNvSpPr>
            <a:spLocks noChangeAspect="1"/>
          </p:cNvSpPr>
          <p:nvPr/>
        </p:nvSpPr>
        <p:spPr bwMode="auto">
          <a:xfrm>
            <a:off x="8028384" y="5445224"/>
            <a:ext cx="118736" cy="118736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C0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95" name="Elipse 94"/>
          <p:cNvSpPr>
            <a:spLocks noChangeAspect="1"/>
          </p:cNvSpPr>
          <p:nvPr/>
        </p:nvSpPr>
        <p:spPr bwMode="auto">
          <a:xfrm>
            <a:off x="8557720" y="5733256"/>
            <a:ext cx="118736" cy="118736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C0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96" name="Elipse 95"/>
          <p:cNvSpPr>
            <a:spLocks noChangeAspect="1"/>
          </p:cNvSpPr>
          <p:nvPr/>
        </p:nvSpPr>
        <p:spPr bwMode="auto">
          <a:xfrm>
            <a:off x="8377924" y="5510942"/>
            <a:ext cx="118736" cy="118736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C0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97" name="Elipse 96"/>
          <p:cNvSpPr>
            <a:spLocks noChangeAspect="1"/>
          </p:cNvSpPr>
          <p:nvPr/>
        </p:nvSpPr>
        <p:spPr bwMode="auto">
          <a:xfrm>
            <a:off x="8349959" y="5445221"/>
            <a:ext cx="88203" cy="88203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C0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98" name="Elipse 97"/>
          <p:cNvSpPr>
            <a:spLocks noChangeAspect="1"/>
          </p:cNvSpPr>
          <p:nvPr/>
        </p:nvSpPr>
        <p:spPr bwMode="auto">
          <a:xfrm>
            <a:off x="8180781" y="5445221"/>
            <a:ext cx="88203" cy="88203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C0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99" name="Elipse 98"/>
          <p:cNvSpPr>
            <a:spLocks noChangeAspect="1"/>
          </p:cNvSpPr>
          <p:nvPr/>
        </p:nvSpPr>
        <p:spPr bwMode="auto">
          <a:xfrm>
            <a:off x="7884368" y="5589240"/>
            <a:ext cx="118736" cy="118736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C0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00" name="Elipse 99"/>
          <p:cNvSpPr>
            <a:spLocks noChangeAspect="1"/>
          </p:cNvSpPr>
          <p:nvPr/>
        </p:nvSpPr>
        <p:spPr bwMode="auto">
          <a:xfrm rot="1728569">
            <a:off x="7340863" y="4972361"/>
            <a:ext cx="134163" cy="134163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01" name="Elipse 100"/>
          <p:cNvSpPr>
            <a:spLocks noChangeAspect="1"/>
          </p:cNvSpPr>
          <p:nvPr/>
        </p:nvSpPr>
        <p:spPr bwMode="auto">
          <a:xfrm rot="2078550">
            <a:off x="7750651" y="5192781"/>
            <a:ext cx="145627" cy="145627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02" name="Elipse 101"/>
          <p:cNvSpPr>
            <a:spLocks noChangeAspect="1"/>
          </p:cNvSpPr>
          <p:nvPr/>
        </p:nvSpPr>
        <p:spPr bwMode="auto">
          <a:xfrm rot="2078550">
            <a:off x="7260221" y="5179751"/>
            <a:ext cx="145627" cy="145627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03" name="Elipse 102"/>
          <p:cNvSpPr>
            <a:spLocks noChangeAspect="1"/>
          </p:cNvSpPr>
          <p:nvPr/>
        </p:nvSpPr>
        <p:spPr bwMode="auto">
          <a:xfrm rot="1728569">
            <a:off x="7873768" y="4875473"/>
            <a:ext cx="145627" cy="145627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04" name="Elipse 103"/>
          <p:cNvSpPr>
            <a:spLocks noChangeAspect="1"/>
          </p:cNvSpPr>
          <p:nvPr/>
        </p:nvSpPr>
        <p:spPr bwMode="auto">
          <a:xfrm rot="2078550">
            <a:off x="7408794" y="5113667"/>
            <a:ext cx="145627" cy="145627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05" name="Elipse 104"/>
          <p:cNvSpPr>
            <a:spLocks noChangeAspect="1"/>
          </p:cNvSpPr>
          <p:nvPr/>
        </p:nvSpPr>
        <p:spPr bwMode="auto">
          <a:xfrm rot="2078550">
            <a:off x="7947742" y="5004537"/>
            <a:ext cx="145627" cy="145627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06" name="Elipse 105"/>
          <p:cNvSpPr>
            <a:spLocks noChangeAspect="1"/>
          </p:cNvSpPr>
          <p:nvPr/>
        </p:nvSpPr>
        <p:spPr bwMode="auto">
          <a:xfrm rot="1728569">
            <a:off x="7766428" y="5039253"/>
            <a:ext cx="145627" cy="145627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07" name="Elipse 106"/>
          <p:cNvSpPr>
            <a:spLocks noChangeAspect="1"/>
          </p:cNvSpPr>
          <p:nvPr/>
        </p:nvSpPr>
        <p:spPr bwMode="auto">
          <a:xfrm>
            <a:off x="5758853" y="3993432"/>
            <a:ext cx="278106" cy="278106"/>
          </a:xfrm>
          <a:prstGeom prst="ellipse">
            <a:avLst/>
          </a:prstGeom>
          <a:gradFill>
            <a:gsLst>
              <a:gs pos="18000">
                <a:schemeClr val="bg1"/>
              </a:gs>
              <a:gs pos="39000">
                <a:srgbClr val="EE8800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08" name="Elipse 107"/>
          <p:cNvSpPr>
            <a:spLocks noChangeAspect="1"/>
          </p:cNvSpPr>
          <p:nvPr/>
        </p:nvSpPr>
        <p:spPr bwMode="auto">
          <a:xfrm>
            <a:off x="6239759" y="3742736"/>
            <a:ext cx="305611" cy="305611"/>
          </a:xfrm>
          <a:prstGeom prst="ellipse">
            <a:avLst/>
          </a:prstGeom>
          <a:gradFill>
            <a:gsLst>
              <a:gs pos="18000">
                <a:schemeClr val="bg1"/>
              </a:gs>
              <a:gs pos="39000">
                <a:srgbClr val="EE8800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09" name="Elipse 108"/>
          <p:cNvSpPr>
            <a:spLocks noChangeAspect="1"/>
          </p:cNvSpPr>
          <p:nvPr/>
        </p:nvSpPr>
        <p:spPr bwMode="auto">
          <a:xfrm>
            <a:off x="6300192" y="4005064"/>
            <a:ext cx="244489" cy="244489"/>
          </a:xfrm>
          <a:prstGeom prst="ellipse">
            <a:avLst/>
          </a:prstGeom>
          <a:gradFill>
            <a:gsLst>
              <a:gs pos="18000">
                <a:schemeClr val="bg1"/>
              </a:gs>
              <a:gs pos="39000">
                <a:srgbClr val="EE8800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10" name="Elipse 109"/>
          <p:cNvSpPr>
            <a:spLocks noChangeAspect="1"/>
          </p:cNvSpPr>
          <p:nvPr/>
        </p:nvSpPr>
        <p:spPr bwMode="auto">
          <a:xfrm>
            <a:off x="5951803" y="3803173"/>
            <a:ext cx="305611" cy="305611"/>
          </a:xfrm>
          <a:prstGeom prst="ellipse">
            <a:avLst/>
          </a:prstGeom>
          <a:gradFill>
            <a:gsLst>
              <a:gs pos="18000">
                <a:schemeClr val="bg1"/>
              </a:gs>
              <a:gs pos="39000">
                <a:srgbClr val="EE8800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11" name="Elipse 110"/>
          <p:cNvSpPr>
            <a:spLocks noChangeAspect="1"/>
          </p:cNvSpPr>
          <p:nvPr/>
        </p:nvSpPr>
        <p:spPr bwMode="auto">
          <a:xfrm>
            <a:off x="2339752" y="5092698"/>
            <a:ext cx="90834" cy="90834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70000">
                <a:srgbClr val="0070C0"/>
              </a:gs>
              <a:gs pos="100000">
                <a:schemeClr val="accent6">
                  <a:lumMod val="60000"/>
                  <a:lumOff val="40000"/>
                  <a:alpha val="2100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12" name="Elipse 111"/>
          <p:cNvSpPr>
            <a:spLocks noChangeAspect="1"/>
          </p:cNvSpPr>
          <p:nvPr/>
        </p:nvSpPr>
        <p:spPr bwMode="auto">
          <a:xfrm>
            <a:off x="2627784" y="5020690"/>
            <a:ext cx="90834" cy="90834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70000">
                <a:srgbClr val="0070C0"/>
              </a:gs>
              <a:gs pos="100000">
                <a:schemeClr val="accent6">
                  <a:lumMod val="60000"/>
                  <a:lumOff val="40000"/>
                  <a:alpha val="2100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13" name="Elipse 112"/>
          <p:cNvSpPr>
            <a:spLocks noChangeAspect="1"/>
          </p:cNvSpPr>
          <p:nvPr/>
        </p:nvSpPr>
        <p:spPr bwMode="auto">
          <a:xfrm>
            <a:off x="2913756" y="5253485"/>
            <a:ext cx="64492" cy="64492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52000">
                <a:srgbClr val="00B0F0">
                  <a:alpha val="82000"/>
                </a:srgbClr>
              </a:gs>
              <a:gs pos="100000">
                <a:schemeClr val="accent6">
                  <a:lumMod val="60000"/>
                  <a:lumOff val="40000"/>
                  <a:alpha val="2100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14" name="Elipse 113"/>
          <p:cNvSpPr>
            <a:spLocks noChangeAspect="1"/>
          </p:cNvSpPr>
          <p:nvPr/>
        </p:nvSpPr>
        <p:spPr bwMode="auto">
          <a:xfrm>
            <a:off x="3066156" y="5405885"/>
            <a:ext cx="64492" cy="64492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28000">
                <a:srgbClr val="69D8FF"/>
              </a:gs>
              <a:gs pos="100000">
                <a:schemeClr val="accent6">
                  <a:lumMod val="60000"/>
                  <a:lumOff val="40000"/>
                  <a:alpha val="2100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15" name="Elipse 114"/>
          <p:cNvSpPr>
            <a:spLocks noChangeAspect="1"/>
          </p:cNvSpPr>
          <p:nvPr/>
        </p:nvSpPr>
        <p:spPr bwMode="auto">
          <a:xfrm>
            <a:off x="2915816" y="5092698"/>
            <a:ext cx="90834" cy="90834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52000">
                <a:srgbClr val="00B0F0">
                  <a:alpha val="82000"/>
                </a:srgbClr>
              </a:gs>
              <a:gs pos="100000">
                <a:schemeClr val="accent6">
                  <a:lumMod val="60000"/>
                  <a:lumOff val="40000"/>
                  <a:alpha val="2100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16" name="Elipse 115"/>
          <p:cNvSpPr>
            <a:spLocks noChangeAspect="1"/>
          </p:cNvSpPr>
          <p:nvPr/>
        </p:nvSpPr>
        <p:spPr bwMode="auto">
          <a:xfrm>
            <a:off x="2824977" y="5092698"/>
            <a:ext cx="90834" cy="90834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52000">
                <a:srgbClr val="00B0F0">
                  <a:alpha val="82000"/>
                </a:srgbClr>
              </a:gs>
              <a:gs pos="100000">
                <a:schemeClr val="accent6">
                  <a:lumMod val="60000"/>
                  <a:lumOff val="40000"/>
                  <a:alpha val="2100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17" name="Elipse 116"/>
          <p:cNvSpPr>
            <a:spLocks noChangeAspect="1"/>
          </p:cNvSpPr>
          <p:nvPr/>
        </p:nvSpPr>
        <p:spPr bwMode="auto">
          <a:xfrm>
            <a:off x="3203848" y="5164706"/>
            <a:ext cx="90834" cy="90834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28000">
                <a:srgbClr val="69D8FF"/>
              </a:gs>
              <a:gs pos="100000">
                <a:schemeClr val="accent6">
                  <a:lumMod val="60000"/>
                  <a:lumOff val="40000"/>
                  <a:alpha val="2100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18" name="Elipse 117"/>
          <p:cNvSpPr>
            <a:spLocks noChangeAspect="1"/>
          </p:cNvSpPr>
          <p:nvPr/>
        </p:nvSpPr>
        <p:spPr bwMode="auto">
          <a:xfrm>
            <a:off x="2968995" y="5524748"/>
            <a:ext cx="64492" cy="64492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52000">
                <a:srgbClr val="00B0F0">
                  <a:alpha val="82000"/>
                </a:srgbClr>
              </a:gs>
              <a:gs pos="100000">
                <a:schemeClr val="accent6">
                  <a:lumMod val="60000"/>
                  <a:lumOff val="40000"/>
                  <a:alpha val="2100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19" name="Elipse 118"/>
          <p:cNvSpPr>
            <a:spLocks noChangeAspect="1"/>
          </p:cNvSpPr>
          <p:nvPr/>
        </p:nvSpPr>
        <p:spPr bwMode="auto">
          <a:xfrm>
            <a:off x="2411760" y="5236714"/>
            <a:ext cx="90834" cy="90834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70000">
                <a:srgbClr val="0070C0"/>
              </a:gs>
              <a:gs pos="100000">
                <a:schemeClr val="accent6">
                  <a:lumMod val="60000"/>
                  <a:lumOff val="40000"/>
                  <a:alpha val="2100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20" name="Elipse 119"/>
          <p:cNvSpPr>
            <a:spLocks noChangeAspect="1"/>
          </p:cNvSpPr>
          <p:nvPr/>
        </p:nvSpPr>
        <p:spPr bwMode="auto">
          <a:xfrm>
            <a:off x="2613403" y="5277573"/>
            <a:ext cx="64492" cy="64492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70000">
                <a:srgbClr val="0070C0"/>
              </a:gs>
              <a:gs pos="100000">
                <a:schemeClr val="accent6">
                  <a:lumMod val="60000"/>
                  <a:lumOff val="40000"/>
                  <a:alpha val="2100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21" name="Elipse 120"/>
          <p:cNvSpPr>
            <a:spLocks noChangeAspect="1"/>
          </p:cNvSpPr>
          <p:nvPr/>
        </p:nvSpPr>
        <p:spPr bwMode="auto">
          <a:xfrm>
            <a:off x="2605019" y="5429973"/>
            <a:ext cx="64492" cy="64492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70000">
                <a:srgbClr val="0070C0"/>
              </a:gs>
              <a:gs pos="100000">
                <a:schemeClr val="accent6">
                  <a:lumMod val="60000"/>
                  <a:lumOff val="40000"/>
                  <a:alpha val="2100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22" name="Elipse 121"/>
          <p:cNvSpPr>
            <a:spLocks noChangeAspect="1"/>
          </p:cNvSpPr>
          <p:nvPr/>
        </p:nvSpPr>
        <p:spPr bwMode="auto">
          <a:xfrm>
            <a:off x="2411763" y="5452741"/>
            <a:ext cx="64492" cy="64492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70000">
                <a:srgbClr val="0070C0"/>
              </a:gs>
              <a:gs pos="100000">
                <a:schemeClr val="accent6">
                  <a:lumMod val="60000"/>
                  <a:lumOff val="40000"/>
                  <a:alpha val="2100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23" name="Elipse 122"/>
          <p:cNvSpPr>
            <a:spLocks noChangeAspect="1"/>
          </p:cNvSpPr>
          <p:nvPr/>
        </p:nvSpPr>
        <p:spPr bwMode="auto">
          <a:xfrm>
            <a:off x="2824980" y="5438357"/>
            <a:ext cx="64492" cy="64492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52000">
                <a:srgbClr val="00B0F0">
                  <a:alpha val="82000"/>
                </a:srgbClr>
              </a:gs>
              <a:gs pos="100000">
                <a:schemeClr val="accent6">
                  <a:lumMod val="60000"/>
                  <a:lumOff val="40000"/>
                  <a:alpha val="2100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24" name="Elipse 123"/>
          <p:cNvSpPr>
            <a:spLocks noChangeAspect="1"/>
          </p:cNvSpPr>
          <p:nvPr/>
        </p:nvSpPr>
        <p:spPr bwMode="auto">
          <a:xfrm>
            <a:off x="3401041" y="5164706"/>
            <a:ext cx="90834" cy="90834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28000">
                <a:srgbClr val="69D8FF"/>
              </a:gs>
              <a:gs pos="100000">
                <a:schemeClr val="accent6">
                  <a:lumMod val="60000"/>
                  <a:lumOff val="40000"/>
                  <a:alpha val="2100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25" name="Elipse 124"/>
          <p:cNvSpPr>
            <a:spLocks noChangeAspect="1"/>
          </p:cNvSpPr>
          <p:nvPr/>
        </p:nvSpPr>
        <p:spPr bwMode="auto">
          <a:xfrm>
            <a:off x="3257028" y="5308725"/>
            <a:ext cx="64492" cy="64492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28000">
                <a:srgbClr val="69D8FF"/>
              </a:gs>
              <a:gs pos="100000">
                <a:schemeClr val="accent6">
                  <a:lumMod val="60000"/>
                  <a:lumOff val="40000"/>
                  <a:alpha val="2100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26" name="Elipse 125"/>
          <p:cNvSpPr>
            <a:spLocks noChangeAspect="1"/>
          </p:cNvSpPr>
          <p:nvPr/>
        </p:nvSpPr>
        <p:spPr bwMode="auto">
          <a:xfrm>
            <a:off x="2824974" y="4876671"/>
            <a:ext cx="109909" cy="109909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52000">
                <a:srgbClr val="00B0F0">
                  <a:alpha val="82000"/>
                </a:srgbClr>
              </a:gs>
              <a:gs pos="100000">
                <a:schemeClr val="accent6">
                  <a:lumMod val="60000"/>
                  <a:lumOff val="40000"/>
                  <a:alpha val="2100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27" name="Elipse 126"/>
          <p:cNvSpPr>
            <a:spLocks noChangeAspect="1"/>
          </p:cNvSpPr>
          <p:nvPr/>
        </p:nvSpPr>
        <p:spPr bwMode="auto">
          <a:xfrm rot="1305844">
            <a:off x="8547896" y="6071149"/>
            <a:ext cx="51565" cy="51565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C0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28" name="Elipse 127"/>
          <p:cNvSpPr>
            <a:spLocks noChangeAspect="1"/>
          </p:cNvSpPr>
          <p:nvPr/>
        </p:nvSpPr>
        <p:spPr bwMode="auto">
          <a:xfrm rot="1305844">
            <a:off x="8314935" y="5981506"/>
            <a:ext cx="65724" cy="65724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C0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29" name="Elipse 128"/>
          <p:cNvSpPr>
            <a:spLocks noChangeAspect="1"/>
          </p:cNvSpPr>
          <p:nvPr/>
        </p:nvSpPr>
        <p:spPr bwMode="auto">
          <a:xfrm rot="1305844">
            <a:off x="8628317" y="5945721"/>
            <a:ext cx="65724" cy="65724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C0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30" name="Elipse 129"/>
          <p:cNvSpPr>
            <a:spLocks noChangeAspect="1"/>
          </p:cNvSpPr>
          <p:nvPr/>
        </p:nvSpPr>
        <p:spPr bwMode="auto">
          <a:xfrm rot="1305844">
            <a:off x="8530189" y="5979779"/>
            <a:ext cx="51565" cy="51565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C0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31" name="Elipse 130"/>
          <p:cNvSpPr>
            <a:spLocks noChangeAspect="1"/>
          </p:cNvSpPr>
          <p:nvPr/>
        </p:nvSpPr>
        <p:spPr bwMode="auto">
          <a:xfrm rot="1305844">
            <a:off x="8525453" y="5910485"/>
            <a:ext cx="65724" cy="65724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C0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32" name="Elipse 131"/>
          <p:cNvSpPr>
            <a:spLocks noChangeAspect="1"/>
          </p:cNvSpPr>
          <p:nvPr/>
        </p:nvSpPr>
        <p:spPr bwMode="auto">
          <a:xfrm rot="1305844">
            <a:off x="8368334" y="5847756"/>
            <a:ext cx="65724" cy="65724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C0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33" name="Elipse 132"/>
          <p:cNvSpPr>
            <a:spLocks noChangeAspect="1"/>
          </p:cNvSpPr>
          <p:nvPr/>
        </p:nvSpPr>
        <p:spPr bwMode="auto">
          <a:xfrm rot="1305844">
            <a:off x="8672897" y="5815107"/>
            <a:ext cx="65724" cy="65724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C0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34" name="Elipse 133"/>
          <p:cNvSpPr>
            <a:spLocks noChangeAspect="1"/>
          </p:cNvSpPr>
          <p:nvPr/>
        </p:nvSpPr>
        <p:spPr bwMode="auto">
          <a:xfrm rot="1305844">
            <a:off x="8744905" y="5819114"/>
            <a:ext cx="65724" cy="65724"/>
          </a:xfrm>
          <a:prstGeom prst="ellipse">
            <a:avLst/>
          </a:prstGeom>
          <a:gradFill>
            <a:gsLst>
              <a:gs pos="9000">
                <a:srgbClr val="FF8989"/>
              </a:gs>
              <a:gs pos="32000">
                <a:srgbClr val="C00000"/>
              </a:gs>
              <a:gs pos="100000">
                <a:srgbClr val="C00000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35" name="Elipse 134"/>
          <p:cNvSpPr>
            <a:spLocks noChangeAspect="1"/>
          </p:cNvSpPr>
          <p:nvPr/>
        </p:nvSpPr>
        <p:spPr bwMode="auto">
          <a:xfrm rot="1305844">
            <a:off x="8407731" y="5943281"/>
            <a:ext cx="65724" cy="65724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C0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36" name="Elipse 135"/>
          <p:cNvSpPr>
            <a:spLocks noChangeAspect="1"/>
          </p:cNvSpPr>
          <p:nvPr/>
        </p:nvSpPr>
        <p:spPr bwMode="auto">
          <a:xfrm rot="1305844">
            <a:off x="8816804" y="5942504"/>
            <a:ext cx="65724" cy="65724"/>
          </a:xfrm>
          <a:prstGeom prst="ellipse">
            <a:avLst/>
          </a:prstGeom>
          <a:gradFill>
            <a:gsLst>
              <a:gs pos="9000">
                <a:srgbClr val="FF8989"/>
              </a:gs>
              <a:gs pos="32000">
                <a:srgbClr val="C00000"/>
              </a:gs>
              <a:gs pos="100000">
                <a:srgbClr val="C00000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37" name="Elipse 136"/>
          <p:cNvSpPr>
            <a:spLocks noChangeAspect="1"/>
          </p:cNvSpPr>
          <p:nvPr/>
        </p:nvSpPr>
        <p:spPr bwMode="auto">
          <a:xfrm rot="1305844">
            <a:off x="8586974" y="5850745"/>
            <a:ext cx="65724" cy="65724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C0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38" name="Elipse 137"/>
          <p:cNvSpPr>
            <a:spLocks noChangeAspect="1"/>
          </p:cNvSpPr>
          <p:nvPr/>
        </p:nvSpPr>
        <p:spPr bwMode="auto">
          <a:xfrm rot="1305844">
            <a:off x="8806711" y="6167714"/>
            <a:ext cx="51565" cy="51565"/>
          </a:xfrm>
          <a:prstGeom prst="ellipse">
            <a:avLst/>
          </a:prstGeom>
          <a:gradFill>
            <a:gsLst>
              <a:gs pos="9000">
                <a:srgbClr val="FF8989"/>
              </a:gs>
              <a:gs pos="32000">
                <a:srgbClr val="C00000"/>
              </a:gs>
              <a:gs pos="100000">
                <a:srgbClr val="C00000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39" name="Elipse 138"/>
          <p:cNvSpPr>
            <a:spLocks noChangeAspect="1"/>
          </p:cNvSpPr>
          <p:nvPr/>
        </p:nvSpPr>
        <p:spPr bwMode="auto">
          <a:xfrm rot="1305844">
            <a:off x="8576881" y="6075955"/>
            <a:ext cx="51565" cy="51565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C0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40" name="Elipse 139"/>
          <p:cNvSpPr>
            <a:spLocks noChangeAspect="1"/>
          </p:cNvSpPr>
          <p:nvPr/>
        </p:nvSpPr>
        <p:spPr bwMode="auto">
          <a:xfrm rot="1305844">
            <a:off x="8890263" y="6116770"/>
            <a:ext cx="51565" cy="51565"/>
          </a:xfrm>
          <a:prstGeom prst="ellipse">
            <a:avLst/>
          </a:prstGeom>
          <a:gradFill>
            <a:gsLst>
              <a:gs pos="9000">
                <a:srgbClr val="FF8989"/>
              </a:gs>
              <a:gs pos="32000">
                <a:srgbClr val="C00000"/>
              </a:gs>
              <a:gs pos="100000">
                <a:srgbClr val="C00000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41" name="Elipse 140"/>
          <p:cNvSpPr>
            <a:spLocks noChangeAspect="1"/>
          </p:cNvSpPr>
          <p:nvPr/>
        </p:nvSpPr>
        <p:spPr bwMode="auto">
          <a:xfrm rot="1305844">
            <a:off x="8748036" y="6076343"/>
            <a:ext cx="51565" cy="51565"/>
          </a:xfrm>
          <a:prstGeom prst="ellipse">
            <a:avLst/>
          </a:prstGeom>
          <a:gradFill>
            <a:gsLst>
              <a:gs pos="9000">
                <a:srgbClr val="FF8989"/>
              </a:gs>
              <a:gs pos="32000">
                <a:srgbClr val="C00000"/>
              </a:gs>
              <a:gs pos="100000">
                <a:srgbClr val="C00000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42" name="Elipse 141"/>
          <p:cNvSpPr>
            <a:spLocks noChangeAspect="1"/>
          </p:cNvSpPr>
          <p:nvPr/>
        </p:nvSpPr>
        <p:spPr bwMode="auto">
          <a:xfrm rot="1305844">
            <a:off x="8787399" y="6004934"/>
            <a:ext cx="51565" cy="51565"/>
          </a:xfrm>
          <a:prstGeom prst="ellipse">
            <a:avLst/>
          </a:prstGeom>
          <a:gradFill>
            <a:gsLst>
              <a:gs pos="9000">
                <a:srgbClr val="FF8989"/>
              </a:gs>
              <a:gs pos="32000">
                <a:srgbClr val="C00000"/>
              </a:gs>
              <a:gs pos="100000">
                <a:srgbClr val="C00000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43" name="Elipse 142"/>
          <p:cNvSpPr>
            <a:spLocks noChangeAspect="1"/>
          </p:cNvSpPr>
          <p:nvPr/>
        </p:nvSpPr>
        <p:spPr bwMode="auto">
          <a:xfrm rot="1305844">
            <a:off x="8744905" y="5944320"/>
            <a:ext cx="65724" cy="65724"/>
          </a:xfrm>
          <a:prstGeom prst="ellipse">
            <a:avLst/>
          </a:prstGeom>
          <a:gradFill>
            <a:gsLst>
              <a:gs pos="9000">
                <a:srgbClr val="FF8989"/>
              </a:gs>
              <a:gs pos="32000">
                <a:srgbClr val="C00000"/>
              </a:gs>
              <a:gs pos="100000">
                <a:srgbClr val="C00000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44" name="Elipse 143"/>
          <p:cNvSpPr>
            <a:spLocks noChangeAspect="1"/>
          </p:cNvSpPr>
          <p:nvPr/>
        </p:nvSpPr>
        <p:spPr bwMode="auto">
          <a:xfrm rot="1305844">
            <a:off x="8669677" y="6037730"/>
            <a:ext cx="51565" cy="51565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C0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45" name="Elipse 144"/>
          <p:cNvSpPr>
            <a:spLocks noChangeAspect="1"/>
          </p:cNvSpPr>
          <p:nvPr/>
        </p:nvSpPr>
        <p:spPr bwMode="auto">
          <a:xfrm rot="1305844">
            <a:off x="8440044" y="5947154"/>
            <a:ext cx="65724" cy="65724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C0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46" name="Elipse 145"/>
          <p:cNvSpPr>
            <a:spLocks noChangeAspect="1"/>
          </p:cNvSpPr>
          <p:nvPr/>
        </p:nvSpPr>
        <p:spPr bwMode="auto">
          <a:xfrm rot="1305844">
            <a:off x="8210214" y="5855396"/>
            <a:ext cx="65724" cy="65724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C0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47" name="Elipse 146"/>
          <p:cNvSpPr>
            <a:spLocks noChangeAspect="1"/>
          </p:cNvSpPr>
          <p:nvPr/>
        </p:nvSpPr>
        <p:spPr bwMode="auto">
          <a:xfrm rot="1305844">
            <a:off x="8401398" y="6015614"/>
            <a:ext cx="51565" cy="51565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C0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48" name="Elipse 147"/>
          <p:cNvSpPr>
            <a:spLocks noChangeAspect="1"/>
          </p:cNvSpPr>
          <p:nvPr/>
        </p:nvSpPr>
        <p:spPr bwMode="auto">
          <a:xfrm rot="1305844">
            <a:off x="8422337" y="5855784"/>
            <a:ext cx="65724" cy="65724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C0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49" name="Elipse 148"/>
          <p:cNvSpPr>
            <a:spLocks noChangeAspect="1"/>
          </p:cNvSpPr>
          <p:nvPr/>
        </p:nvSpPr>
        <p:spPr bwMode="auto">
          <a:xfrm rot="1305844">
            <a:off x="8420732" y="5784374"/>
            <a:ext cx="65724" cy="65724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C0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50" name="Elipse 149"/>
          <p:cNvSpPr>
            <a:spLocks noChangeAspect="1"/>
          </p:cNvSpPr>
          <p:nvPr/>
        </p:nvSpPr>
        <p:spPr bwMode="auto">
          <a:xfrm rot="1305844">
            <a:off x="8263613" y="5721646"/>
            <a:ext cx="65724" cy="65724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C0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51" name="Elipse 150"/>
          <p:cNvSpPr>
            <a:spLocks noChangeAspect="1"/>
          </p:cNvSpPr>
          <p:nvPr/>
        </p:nvSpPr>
        <p:spPr bwMode="auto">
          <a:xfrm rot="1305844">
            <a:off x="8460004" y="6029016"/>
            <a:ext cx="51565" cy="51565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C0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56" name="Elipse 155"/>
          <p:cNvSpPr>
            <a:spLocks noChangeAspect="1"/>
          </p:cNvSpPr>
          <p:nvPr/>
        </p:nvSpPr>
        <p:spPr bwMode="auto">
          <a:xfrm>
            <a:off x="6020753" y="2564904"/>
            <a:ext cx="1287551" cy="1287551"/>
          </a:xfrm>
          <a:prstGeom prst="ellipse">
            <a:avLst/>
          </a:prstGeom>
          <a:gradFill>
            <a:gsLst>
              <a:gs pos="6000">
                <a:srgbClr val="FFFF00"/>
              </a:gs>
              <a:gs pos="32000">
                <a:srgbClr val="FF0000"/>
              </a:gs>
              <a:gs pos="100000">
                <a:srgbClr val="FFC000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57" name="Elipse 156"/>
          <p:cNvSpPr>
            <a:spLocks noChangeAspect="1"/>
          </p:cNvSpPr>
          <p:nvPr/>
        </p:nvSpPr>
        <p:spPr bwMode="auto">
          <a:xfrm rot="349981">
            <a:off x="6611269" y="3740077"/>
            <a:ext cx="477846" cy="477846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59" name="Elipse 158"/>
          <p:cNvSpPr>
            <a:spLocks noChangeAspect="1"/>
          </p:cNvSpPr>
          <p:nvPr/>
        </p:nvSpPr>
        <p:spPr bwMode="auto">
          <a:xfrm>
            <a:off x="7884368" y="5285034"/>
            <a:ext cx="160190" cy="16019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C0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60" name="Elipse 159"/>
          <p:cNvSpPr>
            <a:spLocks noChangeAspect="1"/>
          </p:cNvSpPr>
          <p:nvPr/>
        </p:nvSpPr>
        <p:spPr bwMode="auto">
          <a:xfrm rot="349981">
            <a:off x="8108118" y="5164917"/>
            <a:ext cx="160190" cy="16019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C0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61" name="Elipse 160"/>
          <p:cNvSpPr>
            <a:spLocks noChangeAspect="1"/>
          </p:cNvSpPr>
          <p:nvPr/>
        </p:nvSpPr>
        <p:spPr bwMode="auto">
          <a:xfrm>
            <a:off x="7627597" y="4940599"/>
            <a:ext cx="160190" cy="16019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62" name="Elipse 161"/>
          <p:cNvSpPr>
            <a:spLocks noChangeAspect="1"/>
          </p:cNvSpPr>
          <p:nvPr/>
        </p:nvSpPr>
        <p:spPr bwMode="auto">
          <a:xfrm>
            <a:off x="8323187" y="5229200"/>
            <a:ext cx="160190" cy="16019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C0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63" name="Elipse 162"/>
          <p:cNvSpPr>
            <a:spLocks noChangeAspect="1"/>
          </p:cNvSpPr>
          <p:nvPr/>
        </p:nvSpPr>
        <p:spPr bwMode="auto">
          <a:xfrm>
            <a:off x="8233905" y="5492068"/>
            <a:ext cx="126522" cy="126522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C0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64" name="Elipse 163"/>
          <p:cNvSpPr>
            <a:spLocks noChangeAspect="1"/>
          </p:cNvSpPr>
          <p:nvPr/>
        </p:nvSpPr>
        <p:spPr bwMode="auto">
          <a:xfrm>
            <a:off x="8691115" y="5557792"/>
            <a:ext cx="97322" cy="97322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C0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65" name="Elipse 164"/>
          <p:cNvSpPr>
            <a:spLocks noChangeAspect="1"/>
          </p:cNvSpPr>
          <p:nvPr/>
        </p:nvSpPr>
        <p:spPr bwMode="auto">
          <a:xfrm>
            <a:off x="8582084" y="5557792"/>
            <a:ext cx="97322" cy="97322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C0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66" name="Elipse 165"/>
          <p:cNvSpPr>
            <a:spLocks noChangeAspect="1"/>
          </p:cNvSpPr>
          <p:nvPr/>
        </p:nvSpPr>
        <p:spPr bwMode="auto">
          <a:xfrm>
            <a:off x="8554116" y="5492068"/>
            <a:ext cx="97322" cy="97322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C0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67" name="Elipse 166"/>
          <p:cNvSpPr>
            <a:spLocks noChangeAspect="1"/>
          </p:cNvSpPr>
          <p:nvPr/>
        </p:nvSpPr>
        <p:spPr bwMode="auto">
          <a:xfrm>
            <a:off x="8316416" y="5563926"/>
            <a:ext cx="97322" cy="97322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C0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68" name="Elipse 167"/>
          <p:cNvSpPr>
            <a:spLocks noChangeAspect="1"/>
          </p:cNvSpPr>
          <p:nvPr/>
        </p:nvSpPr>
        <p:spPr bwMode="auto">
          <a:xfrm>
            <a:off x="8147086" y="5563926"/>
            <a:ext cx="97322" cy="97322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C0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69" name="Elipse 168"/>
          <p:cNvSpPr>
            <a:spLocks noChangeAspect="1"/>
          </p:cNvSpPr>
          <p:nvPr/>
        </p:nvSpPr>
        <p:spPr bwMode="auto">
          <a:xfrm>
            <a:off x="8580648" y="5492071"/>
            <a:ext cx="118736" cy="118736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C0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70" name="Elipse 169"/>
          <p:cNvSpPr>
            <a:spLocks noChangeAspect="1"/>
          </p:cNvSpPr>
          <p:nvPr/>
        </p:nvSpPr>
        <p:spPr bwMode="auto">
          <a:xfrm>
            <a:off x="8629728" y="5686528"/>
            <a:ext cx="118736" cy="118736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C0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71" name="Elipse 170"/>
          <p:cNvSpPr>
            <a:spLocks noChangeAspect="1"/>
          </p:cNvSpPr>
          <p:nvPr/>
        </p:nvSpPr>
        <p:spPr bwMode="auto">
          <a:xfrm>
            <a:off x="8639355" y="5413779"/>
            <a:ext cx="118736" cy="118736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C0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72" name="Elipse 171"/>
          <p:cNvSpPr>
            <a:spLocks noChangeAspect="1"/>
          </p:cNvSpPr>
          <p:nvPr/>
        </p:nvSpPr>
        <p:spPr bwMode="auto">
          <a:xfrm>
            <a:off x="8245062" y="5269194"/>
            <a:ext cx="118736" cy="118736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C0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73" name="Elipse 172"/>
          <p:cNvSpPr>
            <a:spLocks noChangeAspect="1"/>
          </p:cNvSpPr>
          <p:nvPr/>
        </p:nvSpPr>
        <p:spPr bwMode="auto">
          <a:xfrm>
            <a:off x="8502359" y="5348058"/>
            <a:ext cx="88203" cy="88203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C0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74" name="Elipse 173"/>
          <p:cNvSpPr>
            <a:spLocks noChangeAspect="1"/>
          </p:cNvSpPr>
          <p:nvPr/>
        </p:nvSpPr>
        <p:spPr bwMode="auto">
          <a:xfrm>
            <a:off x="8333181" y="5348058"/>
            <a:ext cx="88203" cy="88203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C0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75" name="Elipse 174"/>
          <p:cNvSpPr>
            <a:spLocks noChangeAspect="1"/>
          </p:cNvSpPr>
          <p:nvPr/>
        </p:nvSpPr>
        <p:spPr bwMode="auto">
          <a:xfrm>
            <a:off x="8405186" y="5422163"/>
            <a:ext cx="118736" cy="118736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C0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76" name="Elipse 175"/>
          <p:cNvSpPr/>
          <p:nvPr/>
        </p:nvSpPr>
        <p:spPr bwMode="auto">
          <a:xfrm>
            <a:off x="3909577" y="3284984"/>
            <a:ext cx="397296" cy="398851"/>
          </a:xfrm>
          <a:prstGeom prst="ellipse">
            <a:avLst/>
          </a:prstGeom>
          <a:gradFill>
            <a:gsLst>
              <a:gs pos="25000">
                <a:schemeClr val="bg1"/>
              </a:gs>
              <a:gs pos="28000">
                <a:schemeClr val="bg1"/>
              </a:gs>
              <a:gs pos="100000">
                <a:schemeClr val="tx1">
                  <a:alpha val="7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2" name="Grupo 192"/>
          <p:cNvGrpSpPr/>
          <p:nvPr/>
        </p:nvGrpSpPr>
        <p:grpSpPr>
          <a:xfrm>
            <a:off x="6300192" y="1412776"/>
            <a:ext cx="2629170" cy="2629170"/>
            <a:chOff x="6643010" y="1611579"/>
            <a:chExt cx="2629170" cy="2629170"/>
          </a:xfrm>
        </p:grpSpPr>
        <p:sp>
          <p:nvSpPr>
            <p:cNvPr id="154" name="Elipse 153"/>
            <p:cNvSpPr>
              <a:spLocks noChangeAspect="1"/>
            </p:cNvSpPr>
            <p:nvPr/>
          </p:nvSpPr>
          <p:spPr bwMode="auto">
            <a:xfrm rot="349981">
              <a:off x="6643010" y="1611579"/>
              <a:ext cx="2629170" cy="2629170"/>
            </a:xfrm>
            <a:prstGeom prst="ellipse">
              <a:avLst/>
            </a:prstGeom>
            <a:gradFill flip="none" rotWithShape="1">
              <a:gsLst>
                <a:gs pos="11000">
                  <a:srgbClr val="FFC000"/>
                </a:gs>
                <a:gs pos="36000">
                  <a:srgbClr val="FF0000">
                    <a:alpha val="96000"/>
                  </a:srgbClr>
                </a:gs>
                <a:gs pos="100000">
                  <a:srgbClr val="C00000">
                    <a:alpha val="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77" name="Elipse 176"/>
            <p:cNvSpPr/>
            <p:nvPr/>
          </p:nvSpPr>
          <p:spPr bwMode="auto">
            <a:xfrm>
              <a:off x="7432442" y="2401010"/>
              <a:ext cx="1080120" cy="1080120"/>
            </a:xfrm>
            <a:prstGeom prst="ellipse">
              <a:avLst/>
            </a:prstGeom>
            <a:gradFill>
              <a:gsLst>
                <a:gs pos="100000">
                  <a:srgbClr val="FFC000">
                    <a:alpha val="38000"/>
                  </a:srgbClr>
                </a:gs>
                <a:gs pos="83000">
                  <a:srgbClr val="FFC000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78" name="Elipse 177"/>
          <p:cNvSpPr>
            <a:spLocks noChangeAspect="1"/>
          </p:cNvSpPr>
          <p:nvPr/>
        </p:nvSpPr>
        <p:spPr bwMode="auto">
          <a:xfrm>
            <a:off x="2912936" y="2708920"/>
            <a:ext cx="794968" cy="794930"/>
          </a:xfrm>
          <a:prstGeom prst="ellipse">
            <a:avLst/>
          </a:prstGeom>
          <a:gradFill>
            <a:gsLst>
              <a:gs pos="22000">
                <a:schemeClr val="bg1"/>
              </a:gs>
              <a:gs pos="41000">
                <a:srgbClr val="69D8FF">
                  <a:alpha val="91000"/>
                </a:srgbClr>
              </a:gs>
              <a:gs pos="72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79" name="Elipse 178"/>
          <p:cNvSpPr>
            <a:spLocks noChangeAspect="1"/>
          </p:cNvSpPr>
          <p:nvPr/>
        </p:nvSpPr>
        <p:spPr bwMode="auto">
          <a:xfrm>
            <a:off x="7164288" y="4997002"/>
            <a:ext cx="160190" cy="16019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80" name="Elipse 179"/>
          <p:cNvSpPr>
            <a:spLocks noChangeAspect="1"/>
          </p:cNvSpPr>
          <p:nvPr/>
        </p:nvSpPr>
        <p:spPr bwMode="auto">
          <a:xfrm rot="349981">
            <a:off x="7531351" y="5372966"/>
            <a:ext cx="145627" cy="145627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82" name="Elipse 181"/>
          <p:cNvSpPr>
            <a:spLocks noChangeAspect="1"/>
          </p:cNvSpPr>
          <p:nvPr/>
        </p:nvSpPr>
        <p:spPr bwMode="auto">
          <a:xfrm>
            <a:off x="5004048" y="2851030"/>
            <a:ext cx="574064" cy="574064"/>
          </a:xfrm>
          <a:prstGeom prst="ellipse">
            <a:avLst/>
          </a:prstGeom>
          <a:gradFill>
            <a:gsLst>
              <a:gs pos="15000">
                <a:schemeClr val="bg1"/>
              </a:gs>
              <a:gs pos="26000">
                <a:srgbClr val="FDE65D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83" name="Elipse 182"/>
          <p:cNvSpPr>
            <a:spLocks noChangeAspect="1"/>
          </p:cNvSpPr>
          <p:nvPr/>
        </p:nvSpPr>
        <p:spPr bwMode="auto">
          <a:xfrm>
            <a:off x="3435914" y="2996952"/>
            <a:ext cx="499968" cy="499968"/>
          </a:xfrm>
          <a:prstGeom prst="ellipse">
            <a:avLst/>
          </a:prstGeom>
          <a:gradFill>
            <a:gsLst>
              <a:gs pos="25000">
                <a:schemeClr val="bg1"/>
              </a:gs>
              <a:gs pos="28000">
                <a:schemeClr val="bg1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86" name="Elipse 185"/>
          <p:cNvSpPr>
            <a:spLocks noChangeAspect="1"/>
          </p:cNvSpPr>
          <p:nvPr/>
        </p:nvSpPr>
        <p:spPr bwMode="auto">
          <a:xfrm>
            <a:off x="7205170" y="4750517"/>
            <a:ext cx="228898" cy="228898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87" name="Elipse 186"/>
          <p:cNvSpPr>
            <a:spLocks noChangeAspect="1"/>
          </p:cNvSpPr>
          <p:nvPr/>
        </p:nvSpPr>
        <p:spPr bwMode="auto">
          <a:xfrm rot="349981">
            <a:off x="6995207" y="4468341"/>
            <a:ext cx="297270" cy="29727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88" name="Elipse 187"/>
          <p:cNvSpPr>
            <a:spLocks noChangeAspect="1"/>
          </p:cNvSpPr>
          <p:nvPr/>
        </p:nvSpPr>
        <p:spPr bwMode="auto">
          <a:xfrm>
            <a:off x="7394764" y="4780904"/>
            <a:ext cx="226001" cy="226001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89" name="Elipse 188"/>
          <p:cNvSpPr>
            <a:spLocks noChangeAspect="1"/>
          </p:cNvSpPr>
          <p:nvPr/>
        </p:nvSpPr>
        <p:spPr bwMode="auto">
          <a:xfrm rot="349981">
            <a:off x="6649570" y="4487949"/>
            <a:ext cx="254722" cy="254722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10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90" name="Elipse 189"/>
          <p:cNvSpPr>
            <a:spLocks noChangeAspect="1"/>
          </p:cNvSpPr>
          <p:nvPr/>
        </p:nvSpPr>
        <p:spPr bwMode="auto">
          <a:xfrm rot="349981">
            <a:off x="6838449" y="4323376"/>
            <a:ext cx="297270" cy="297270"/>
          </a:xfrm>
          <a:prstGeom prst="ellipse">
            <a:avLst/>
          </a:prstGeom>
          <a:gradFill>
            <a:gsLst>
              <a:gs pos="9000">
                <a:srgbClr val="FFC000"/>
              </a:gs>
              <a:gs pos="32000">
                <a:srgbClr val="FF0000"/>
              </a:gs>
              <a:gs pos="100000">
                <a:srgbClr val="FFC000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91" name="Elipse 190"/>
          <p:cNvSpPr>
            <a:spLocks noChangeAspect="1"/>
          </p:cNvSpPr>
          <p:nvPr/>
        </p:nvSpPr>
        <p:spPr bwMode="auto">
          <a:xfrm>
            <a:off x="4293699" y="3651573"/>
            <a:ext cx="353491" cy="353491"/>
          </a:xfrm>
          <a:prstGeom prst="ellipse">
            <a:avLst/>
          </a:prstGeom>
          <a:gradFill>
            <a:gsLst>
              <a:gs pos="3000">
                <a:schemeClr val="bg1"/>
              </a:gs>
              <a:gs pos="30000">
                <a:srgbClr val="FFFFCC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92" name="Elipse 191"/>
          <p:cNvSpPr>
            <a:spLocks noChangeAspect="1"/>
          </p:cNvSpPr>
          <p:nvPr/>
        </p:nvSpPr>
        <p:spPr bwMode="auto">
          <a:xfrm>
            <a:off x="6084168" y="-1490912"/>
            <a:ext cx="3492000" cy="3492000"/>
          </a:xfrm>
          <a:prstGeom prst="ellipse">
            <a:avLst/>
          </a:prstGeom>
          <a:gradFill>
            <a:gsLst>
              <a:gs pos="100000">
                <a:srgbClr val="FFC000">
                  <a:alpha val="38000"/>
                </a:srgbClr>
              </a:gs>
              <a:gs pos="83000">
                <a:srgbClr val="FFC000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96" name="Elipse 195"/>
          <p:cNvSpPr/>
          <p:nvPr/>
        </p:nvSpPr>
        <p:spPr bwMode="auto">
          <a:xfrm>
            <a:off x="4792775" y="3480834"/>
            <a:ext cx="432000" cy="432000"/>
          </a:xfrm>
          <a:prstGeom prst="ellipse">
            <a:avLst/>
          </a:prstGeom>
          <a:noFill/>
          <a:ln w="63500" cap="flat" cmpd="sng" algn="ctr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55" name="Elipse 154"/>
          <p:cNvSpPr>
            <a:spLocks noChangeAspect="1"/>
          </p:cNvSpPr>
          <p:nvPr/>
        </p:nvSpPr>
        <p:spPr bwMode="auto">
          <a:xfrm>
            <a:off x="5813495" y="3284984"/>
            <a:ext cx="630713" cy="630713"/>
          </a:xfrm>
          <a:prstGeom prst="ellipse">
            <a:avLst/>
          </a:prstGeom>
          <a:gradFill>
            <a:gsLst>
              <a:gs pos="9000">
                <a:schemeClr val="bg1"/>
              </a:gs>
              <a:gs pos="32000">
                <a:srgbClr val="EA8D04"/>
              </a:gs>
              <a:gs pos="82000">
                <a:srgbClr val="FF0000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97" name="Elipse 196"/>
          <p:cNvSpPr>
            <a:spLocks noChangeAspect="1"/>
          </p:cNvSpPr>
          <p:nvPr/>
        </p:nvSpPr>
        <p:spPr bwMode="auto">
          <a:xfrm>
            <a:off x="5364088" y="3284984"/>
            <a:ext cx="407232" cy="407232"/>
          </a:xfrm>
          <a:prstGeom prst="ellipse">
            <a:avLst/>
          </a:prstGeom>
          <a:gradFill>
            <a:gsLst>
              <a:gs pos="18000">
                <a:schemeClr val="bg1"/>
              </a:gs>
              <a:gs pos="26000">
                <a:srgbClr val="FDE65D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01" name="Elipse 200"/>
          <p:cNvSpPr>
            <a:spLocks noChangeAspect="1"/>
          </p:cNvSpPr>
          <p:nvPr/>
        </p:nvSpPr>
        <p:spPr bwMode="auto">
          <a:xfrm>
            <a:off x="5369314" y="3861050"/>
            <a:ext cx="298045" cy="298045"/>
          </a:xfrm>
          <a:prstGeom prst="ellipse">
            <a:avLst/>
          </a:prstGeom>
          <a:gradFill>
            <a:gsLst>
              <a:gs pos="18000">
                <a:schemeClr val="bg1"/>
              </a:gs>
              <a:gs pos="26000">
                <a:srgbClr val="FDE65D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02" name="CaixaDeTexto 201"/>
          <p:cNvSpPr txBox="1"/>
          <p:nvPr/>
        </p:nvSpPr>
        <p:spPr>
          <a:xfrm>
            <a:off x="107504" y="116632"/>
            <a:ext cx="88569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 smtClean="0">
                <a:solidFill>
                  <a:schemeClr val="bg1"/>
                </a:solidFill>
                <a:latin typeface="Century Gothic" pitchFamily="34" charset="0"/>
              </a:rPr>
              <a:t>Diagrama H-R</a:t>
            </a:r>
            <a:endParaRPr lang="pt-BR" sz="24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14" name="CaixaDeTexto 213"/>
          <p:cNvSpPr txBox="1"/>
          <p:nvPr/>
        </p:nvSpPr>
        <p:spPr>
          <a:xfrm>
            <a:off x="3779912" y="3861048"/>
            <a:ext cx="1728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 smtClean="0">
                <a:solidFill>
                  <a:schemeClr val="bg1"/>
                </a:solidFill>
                <a:latin typeface="Century Gothic" pitchFamily="34" charset="0"/>
              </a:rPr>
              <a:t>Sol</a:t>
            </a:r>
            <a:endParaRPr lang="pt-BR" sz="32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03" name="Text Box 141"/>
          <p:cNvSpPr txBox="1">
            <a:spLocks noChangeArrowheads="1"/>
          </p:cNvSpPr>
          <p:nvPr/>
        </p:nvSpPr>
        <p:spPr bwMode="auto">
          <a:xfrm>
            <a:off x="5868144" y="6525345"/>
            <a:ext cx="309634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pt-BR" sz="1000" dirty="0" smtClean="0">
                <a:solidFill>
                  <a:srgbClr val="00B050"/>
                </a:solidFill>
                <a:latin typeface="Century Gothic" pitchFamily="34" charset="0"/>
              </a:rPr>
              <a:t>Crédito :  André Luiz da Silva/CDA/CDCC/USP</a:t>
            </a:r>
            <a:endParaRPr lang="pt-BR" sz="1000" dirty="0">
              <a:solidFill>
                <a:srgbClr val="00B050"/>
              </a:solidFill>
              <a:latin typeface="Century Gothic" pitchFamily="34" charset="0"/>
            </a:endParaRPr>
          </a:p>
        </p:txBody>
      </p:sp>
      <p:cxnSp>
        <p:nvCxnSpPr>
          <p:cNvPr id="199" name="Conector de seta reta 198"/>
          <p:cNvCxnSpPr/>
          <p:nvPr/>
        </p:nvCxnSpPr>
        <p:spPr bwMode="auto">
          <a:xfrm>
            <a:off x="748720" y="6021288"/>
            <a:ext cx="8172000" cy="0"/>
          </a:xfrm>
          <a:prstGeom prst="straightConnector1">
            <a:avLst/>
          </a:prstGeom>
          <a:solidFill>
            <a:schemeClr val="accent1"/>
          </a:solidFill>
          <a:ln w="114300" cap="flat" cmpd="sng" algn="ctr">
            <a:gradFill flip="none" rotWithShape="1">
              <a:gsLst>
                <a:gs pos="6000">
                  <a:srgbClr val="FF0000"/>
                </a:gs>
                <a:gs pos="0">
                  <a:srgbClr val="EE8800"/>
                </a:gs>
                <a:gs pos="56000">
                  <a:srgbClr val="00B050"/>
                </a:gs>
                <a:gs pos="52000">
                  <a:srgbClr val="FFFF00"/>
                </a:gs>
                <a:gs pos="68000">
                  <a:srgbClr val="00B0F0"/>
                </a:gs>
                <a:gs pos="73000">
                  <a:srgbClr val="0070C0"/>
                </a:gs>
                <a:gs pos="95000">
                  <a:srgbClr val="7030A0"/>
                </a:gs>
              </a:gsLst>
              <a:path path="circle">
                <a:fillToRect l="100000" t="100000"/>
              </a:path>
              <a:tileRect r="-100000" b="-100000"/>
            </a:gradFill>
            <a:prstDash val="solid"/>
            <a:round/>
            <a:headEnd type="triangle" w="lg" len="lg"/>
            <a:tailEnd type="none" w="lg" len="lg"/>
          </a:ln>
          <a:effectLst/>
        </p:spPr>
      </p:cxnSp>
      <p:sp>
        <p:nvSpPr>
          <p:cNvPr id="206" name="CaixaDeTexto 205"/>
          <p:cNvSpPr txBox="1"/>
          <p:nvPr/>
        </p:nvSpPr>
        <p:spPr>
          <a:xfrm>
            <a:off x="144016" y="6165303"/>
            <a:ext cx="14036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Temp.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08" name="CaixaDeTexto 207"/>
          <p:cNvSpPr txBox="1"/>
          <p:nvPr/>
        </p:nvSpPr>
        <p:spPr>
          <a:xfrm>
            <a:off x="-108520" y="3492297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chemeClr val="bg1"/>
                </a:solidFill>
                <a:latin typeface="Century Gothic" pitchFamily="34" charset="0"/>
              </a:rPr>
              <a:t>1</a:t>
            </a:r>
            <a:endParaRPr lang="pt-BR" sz="24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09" name="CaixaDeTexto 208"/>
          <p:cNvSpPr txBox="1"/>
          <p:nvPr/>
        </p:nvSpPr>
        <p:spPr>
          <a:xfrm>
            <a:off x="35496" y="611977"/>
            <a:ext cx="864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 err="1" smtClean="0">
                <a:solidFill>
                  <a:schemeClr val="bg1"/>
                </a:solidFill>
                <a:latin typeface="Century Gothic" pitchFamily="34" charset="0"/>
              </a:rPr>
              <a:t>L</a:t>
            </a:r>
            <a:r>
              <a:rPr lang="pt-BR" sz="2000" dirty="0" err="1" smtClean="0">
                <a:solidFill>
                  <a:schemeClr val="bg1"/>
                </a:solidFill>
                <a:latin typeface="Arial"/>
                <a:cs typeface="Arial"/>
              </a:rPr>
              <a:t>ʘ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10" name="CaixaDeTexto 209"/>
          <p:cNvSpPr txBox="1"/>
          <p:nvPr/>
        </p:nvSpPr>
        <p:spPr>
          <a:xfrm>
            <a:off x="3989080" y="6051768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rgbClr val="FFFF00"/>
                </a:solidFill>
                <a:latin typeface="Century Gothic" pitchFamily="34" charset="0"/>
              </a:rPr>
              <a:t>6.000°C</a:t>
            </a:r>
            <a:endParaRPr lang="pt-BR" sz="2400" dirty="0">
              <a:solidFill>
                <a:srgbClr val="FFFF00"/>
              </a:solidFill>
              <a:latin typeface="Century Gothic" pitchFamily="34" charset="0"/>
            </a:endParaRPr>
          </a:p>
        </p:txBody>
      </p:sp>
      <p:sp>
        <p:nvSpPr>
          <p:cNvPr id="211" name="CaixaDeTexto 210"/>
          <p:cNvSpPr txBox="1"/>
          <p:nvPr/>
        </p:nvSpPr>
        <p:spPr>
          <a:xfrm>
            <a:off x="1475656" y="6046260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rgbClr val="3788FF"/>
                </a:solidFill>
                <a:latin typeface="Century Gothic" pitchFamily="34" charset="0"/>
              </a:rPr>
              <a:t>10.000°C</a:t>
            </a:r>
            <a:endParaRPr lang="pt-BR" sz="2400" dirty="0">
              <a:solidFill>
                <a:srgbClr val="3788FF"/>
              </a:solidFill>
              <a:latin typeface="Century Gothic" pitchFamily="34" charset="0"/>
            </a:endParaRPr>
          </a:p>
        </p:txBody>
      </p:sp>
      <p:sp>
        <p:nvSpPr>
          <p:cNvPr id="212" name="CaixaDeTexto 211"/>
          <p:cNvSpPr txBox="1"/>
          <p:nvPr/>
        </p:nvSpPr>
        <p:spPr>
          <a:xfrm>
            <a:off x="7013416" y="6051768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rgbClr val="FF0000"/>
                </a:solidFill>
                <a:latin typeface="Century Gothic" pitchFamily="34" charset="0"/>
              </a:rPr>
              <a:t>3.000°C</a:t>
            </a:r>
            <a:endParaRPr lang="pt-BR" sz="2400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213" name="CaixaDeTexto 212"/>
          <p:cNvSpPr txBox="1"/>
          <p:nvPr/>
        </p:nvSpPr>
        <p:spPr>
          <a:xfrm>
            <a:off x="-63983" y="1646442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chemeClr val="bg1"/>
                </a:solidFill>
                <a:latin typeface="Century Gothic" pitchFamily="34" charset="0"/>
              </a:rPr>
              <a:t>10</a:t>
            </a:r>
            <a:r>
              <a:rPr lang="pt-BR" sz="2400" baseline="30000" dirty="0" smtClean="0">
                <a:solidFill>
                  <a:schemeClr val="bg1"/>
                </a:solidFill>
                <a:latin typeface="Century Gothic" pitchFamily="34" charset="0"/>
              </a:rPr>
              <a:t>4</a:t>
            </a:r>
            <a:endParaRPr lang="pt-BR" sz="2400" baseline="30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15" name="CaixaDeTexto 214"/>
          <p:cNvSpPr txBox="1"/>
          <p:nvPr/>
        </p:nvSpPr>
        <p:spPr>
          <a:xfrm>
            <a:off x="-108520" y="5487615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chemeClr val="bg1"/>
                </a:solidFill>
                <a:latin typeface="Century Gothic" pitchFamily="34" charset="0"/>
              </a:rPr>
              <a:t>10</a:t>
            </a:r>
            <a:r>
              <a:rPr lang="pt-BR" sz="2400" baseline="30000" dirty="0" smtClean="0">
                <a:solidFill>
                  <a:schemeClr val="bg1"/>
                </a:solidFill>
                <a:latin typeface="Century Gothic" pitchFamily="34" charset="0"/>
              </a:rPr>
              <a:t>-4</a:t>
            </a:r>
            <a:endParaRPr lang="pt-BR" sz="2400" baseline="30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cxnSp>
        <p:nvCxnSpPr>
          <p:cNvPr id="216" name="Conector reto 215"/>
          <p:cNvCxnSpPr/>
          <p:nvPr/>
        </p:nvCxnSpPr>
        <p:spPr bwMode="auto">
          <a:xfrm flipV="1">
            <a:off x="592494" y="1816359"/>
            <a:ext cx="280203" cy="2894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17" name="Conector reto 216"/>
          <p:cNvCxnSpPr/>
          <p:nvPr/>
        </p:nvCxnSpPr>
        <p:spPr bwMode="auto">
          <a:xfrm>
            <a:off x="600410" y="5589240"/>
            <a:ext cx="299182" cy="8429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18" name="Conector de seta reta 217"/>
          <p:cNvCxnSpPr/>
          <p:nvPr/>
        </p:nvCxnSpPr>
        <p:spPr bwMode="auto">
          <a:xfrm>
            <a:off x="755575" y="1052736"/>
            <a:ext cx="1" cy="4968552"/>
          </a:xfrm>
          <a:prstGeom prst="straightConnector1">
            <a:avLst/>
          </a:prstGeom>
          <a:solidFill>
            <a:schemeClr val="accent1"/>
          </a:solidFill>
          <a:ln w="114300" cap="flat" cmpd="sng" algn="ctr">
            <a:solidFill>
              <a:schemeClr val="bg1"/>
            </a:solidFill>
            <a:prstDash val="solid"/>
            <a:round/>
            <a:headEnd type="triangle" w="lg" len="lg"/>
            <a:tailEnd type="none" w="lg" len="lg"/>
          </a:ln>
          <a:effectLst/>
        </p:spPr>
      </p:cxnSp>
      <p:cxnSp>
        <p:nvCxnSpPr>
          <p:cNvPr id="219" name="Conector reto 218"/>
          <p:cNvCxnSpPr/>
          <p:nvPr/>
        </p:nvCxnSpPr>
        <p:spPr bwMode="auto">
          <a:xfrm>
            <a:off x="575124" y="3708603"/>
            <a:ext cx="299182" cy="8429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200" name="CaixaDeTexto 199"/>
          <p:cNvSpPr txBox="1"/>
          <p:nvPr/>
        </p:nvSpPr>
        <p:spPr>
          <a:xfrm>
            <a:off x="5004048" y="4725144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chemeClr val="bg1"/>
                </a:solidFill>
                <a:latin typeface="Century Gothic" pitchFamily="34" charset="0"/>
              </a:rPr>
              <a:t>Sequência Principal</a:t>
            </a:r>
            <a:endParaRPr lang="pt-BR" sz="24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04" name="CaixaDeTexto 203"/>
          <p:cNvSpPr txBox="1"/>
          <p:nvPr/>
        </p:nvSpPr>
        <p:spPr>
          <a:xfrm>
            <a:off x="4283968" y="2276872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chemeClr val="bg1"/>
                </a:solidFill>
                <a:latin typeface="Century Gothic" pitchFamily="34" charset="0"/>
              </a:rPr>
              <a:t>gigantes</a:t>
            </a:r>
            <a:endParaRPr lang="pt-BR" sz="24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05" name="CaixaDeTexto 204"/>
          <p:cNvSpPr txBox="1"/>
          <p:nvPr/>
        </p:nvSpPr>
        <p:spPr>
          <a:xfrm>
            <a:off x="1115616" y="4365104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chemeClr val="bg1"/>
                </a:solidFill>
                <a:latin typeface="Century Gothic" pitchFamily="34" charset="0"/>
              </a:rPr>
              <a:t>anãs brancas</a:t>
            </a:r>
            <a:endParaRPr lang="pt-BR" sz="24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07" name="CaixaDeTexto 206"/>
          <p:cNvSpPr txBox="1"/>
          <p:nvPr/>
        </p:nvSpPr>
        <p:spPr>
          <a:xfrm>
            <a:off x="3203848" y="951111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chemeClr val="bg1"/>
                </a:solidFill>
                <a:latin typeface="Century Gothic" pitchFamily="34" charset="0"/>
              </a:rPr>
              <a:t>supergigantes</a:t>
            </a:r>
            <a:endParaRPr lang="pt-BR" sz="2400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2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2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2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2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3" dur="2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6" dur="2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2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2" dur="2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5" dur="2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8" dur="2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1" dur="2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4" dur="2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7" dur="2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0" dur="2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3" dur="2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6" dur="2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9" dur="2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2" dur="2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5" dur="2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8" dur="2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1" dur="2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4" dur="2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7" dur="2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0" dur="2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3" dur="2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6" dur="2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9" dur="2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2" dur="2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5" dur="2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8" dur="2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1" dur="2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4" dur="2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7" dur="2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0" dur="2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3" dur="2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6" dur="2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9" dur="2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2" dur="2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5" dur="2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8" dur="2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4" dur="2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0" dur="2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3" dur="2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6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9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5" dur="2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8" dur="2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9" fill="hold">
                      <p:stCondLst>
                        <p:cond delay="indefinite"/>
                      </p:stCondLst>
                      <p:childTnLst>
                        <p:par>
                          <p:cTn id="390" fill="hold">
                            <p:stCondLst>
                              <p:cond delay="0"/>
                            </p:stCondLst>
                            <p:childTnLst>
                              <p:par>
                                <p:cTn id="3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3" dur="2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6" dur="2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7" fill="hold">
                      <p:stCondLst>
                        <p:cond delay="indefinite"/>
                      </p:stCondLst>
                      <p:childTnLst>
                        <p:par>
                          <p:cTn id="398" fill="hold">
                            <p:stCondLst>
                              <p:cond delay="0"/>
                            </p:stCondLst>
                            <p:childTnLst>
                              <p:par>
                                <p:cTn id="3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1" dur="2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5" fill="hold">
                            <p:stCondLst>
                              <p:cond delay="2000"/>
                            </p:stCondLst>
                            <p:childTnLst>
                              <p:par>
                                <p:cTn id="40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8" dur="2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1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4" dur="2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7" dur="2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8" fill="hold">
                      <p:stCondLst>
                        <p:cond delay="indefinite"/>
                      </p:stCondLst>
                      <p:childTnLst>
                        <p:par>
                          <p:cTn id="419" fill="hold">
                            <p:stCondLst>
                              <p:cond delay="0"/>
                            </p:stCondLst>
                            <p:childTnLst>
                              <p:par>
                                <p:cTn id="4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5" dur="2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3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6" dur="2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9" dur="2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2" dur="2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5" dur="2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8" dur="2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1" dur="2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4" dur="2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7" dur="2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0" dur="2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3" dur="2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6" dur="2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9" dur="2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2" dur="2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5" dur="2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8" dur="2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9" fill="hold">
                            <p:stCondLst>
                              <p:cond delay="2000"/>
                            </p:stCondLst>
                            <p:childTnLst>
                              <p:par>
                                <p:cTn id="5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2" dur="2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8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31" grpId="0" animBg="1"/>
      <p:bldP spid="132" grpId="0" animBg="1"/>
      <p:bldP spid="133" grpId="0" animBg="1"/>
      <p:bldP spid="134" grpId="0" animBg="1"/>
      <p:bldP spid="137" grpId="0" animBg="1"/>
      <p:bldP spid="146" grpId="0" animBg="1"/>
      <p:bldP spid="148" grpId="0" animBg="1"/>
      <p:bldP spid="149" grpId="0" animBg="1"/>
      <p:bldP spid="150" grpId="0" animBg="1"/>
      <p:bldP spid="156" grpId="0" animBg="1"/>
      <p:bldP spid="157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5" grpId="0" animBg="1"/>
      <p:bldP spid="176" grpId="0" animBg="1"/>
      <p:bldP spid="178" grpId="0" animBg="1"/>
      <p:bldP spid="179" grpId="0" animBg="1"/>
      <p:bldP spid="180" grpId="0" animBg="1"/>
      <p:bldP spid="182" grpId="0" animBg="1"/>
      <p:bldP spid="183" grpId="0" animBg="1"/>
      <p:bldP spid="186" grpId="0" animBg="1"/>
      <p:bldP spid="187" grpId="0" animBg="1"/>
      <p:bldP spid="188" grpId="0" animBg="1"/>
      <p:bldP spid="189" grpId="0" animBg="1"/>
      <p:bldP spid="190" grpId="0" animBg="1"/>
      <p:bldP spid="191" grpId="0" animBg="1"/>
      <p:bldP spid="192" grpId="0" animBg="1"/>
      <p:bldP spid="196" grpId="0" animBg="1"/>
      <p:bldP spid="155" grpId="0" animBg="1"/>
      <p:bldP spid="197" grpId="0" animBg="1"/>
      <p:bldP spid="201" grpId="0" animBg="1"/>
      <p:bldP spid="214" grpId="0"/>
      <p:bldP spid="203" grpId="0"/>
      <p:bldP spid="208" grpId="0"/>
      <p:bldP spid="213" grpId="0"/>
      <p:bldP spid="200" grpId="0"/>
      <p:bldP spid="204" grpId="0"/>
      <p:bldP spid="205" grpId="0"/>
      <p:bldP spid="20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539552" y="476672"/>
            <a:ext cx="7772400" cy="1470025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Atenção: cuidado!</a:t>
            </a:r>
            <a:endParaRPr lang="pt-BR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>
          <a:xfrm>
            <a:off x="2987824" y="2974480"/>
            <a:ext cx="5760640" cy="1752600"/>
          </a:xfrm>
        </p:spPr>
        <p:txBody>
          <a:bodyPr/>
          <a:lstStyle/>
          <a:p>
            <a:pPr algn="l"/>
            <a:r>
              <a:rPr lang="pt-BR" b="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entury Gothic" pitchFamily="34" charset="0"/>
              </a:rPr>
              <a:t>O diagrama H-R não é um diagrama evolutivo! Mas é consequência da EE</a:t>
            </a:r>
          </a:p>
          <a:p>
            <a:pPr algn="l"/>
            <a:endParaRPr lang="pt-BR" dirty="0">
              <a:solidFill>
                <a:schemeClr val="accent1">
                  <a:lumMod val="60000"/>
                  <a:lumOff val="40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1026" name="Picture 2" descr="https://encrypted-tbn2.gstatic.com/images?q=tbn:ANd9GcTjvS03MavYB8l1G96i9aMsJgnZRQLiuZM_TcnDR8K6rdHO2Gh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1266" y="2636912"/>
            <a:ext cx="2114550" cy="216217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Elipse 127"/>
          <p:cNvSpPr>
            <a:spLocks noChangeAspect="1"/>
          </p:cNvSpPr>
          <p:nvPr/>
        </p:nvSpPr>
        <p:spPr bwMode="auto">
          <a:xfrm rot="19535659">
            <a:off x="5526780" y="4007296"/>
            <a:ext cx="2448272" cy="1843597"/>
          </a:xfrm>
          <a:prstGeom prst="ellipse">
            <a:avLst/>
          </a:prstGeom>
          <a:gradFill>
            <a:gsLst>
              <a:gs pos="93000">
                <a:srgbClr val="C00000">
                  <a:alpha val="18000"/>
                </a:srgbClr>
              </a:gs>
              <a:gs pos="59000">
                <a:srgbClr val="7030A0">
                  <a:alpha val="68000"/>
                </a:srgbClr>
              </a:gs>
              <a:gs pos="0">
                <a:schemeClr val="bg1"/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3" name="Grupo 8"/>
          <p:cNvGrpSpPr>
            <a:grpSpLocks noChangeAspect="1"/>
          </p:cNvGrpSpPr>
          <p:nvPr/>
        </p:nvGrpSpPr>
        <p:grpSpPr>
          <a:xfrm>
            <a:off x="3563888" y="3802679"/>
            <a:ext cx="2150879" cy="2196313"/>
            <a:chOff x="3190476" y="1101961"/>
            <a:chExt cx="1705377" cy="1741394"/>
          </a:xfrm>
        </p:grpSpPr>
        <p:sp>
          <p:nvSpPr>
            <p:cNvPr id="12" name="Elipse 11"/>
            <p:cNvSpPr/>
            <p:nvPr/>
          </p:nvSpPr>
          <p:spPr bwMode="auto">
            <a:xfrm>
              <a:off x="3190476" y="1101961"/>
              <a:ext cx="1705377" cy="1741394"/>
            </a:xfrm>
            <a:prstGeom prst="ellipse">
              <a:avLst/>
            </a:prstGeom>
            <a:gradFill flip="none" rotWithShape="1">
              <a:gsLst>
                <a:gs pos="100000">
                  <a:schemeClr val="tx1">
                    <a:alpha val="0"/>
                  </a:schemeClr>
                </a:gs>
                <a:gs pos="100000">
                  <a:schemeClr val="tx1"/>
                </a:gs>
                <a:gs pos="59000">
                  <a:srgbClr val="FF0000"/>
                </a:gs>
              </a:gsLst>
              <a:path path="shap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0" name="Elipse 9"/>
            <p:cNvSpPr>
              <a:spLocks noChangeAspect="1"/>
            </p:cNvSpPr>
            <p:nvPr/>
          </p:nvSpPr>
          <p:spPr bwMode="auto">
            <a:xfrm>
              <a:off x="3471812" y="1446852"/>
              <a:ext cx="1104387" cy="1088645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tx1">
                    <a:alpha val="0"/>
                  </a:schemeClr>
                </a:gs>
                <a:gs pos="65000">
                  <a:srgbClr val="FF0000"/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30" name="Elipse 29"/>
          <p:cNvSpPr/>
          <p:nvPr/>
        </p:nvSpPr>
        <p:spPr bwMode="auto">
          <a:xfrm rot="2349922">
            <a:off x="6284630" y="4432873"/>
            <a:ext cx="765327" cy="907076"/>
          </a:xfrm>
          <a:prstGeom prst="ellipse">
            <a:avLst/>
          </a:prstGeom>
          <a:gradFill>
            <a:gsLst>
              <a:gs pos="100000">
                <a:schemeClr val="accent1">
                  <a:alpha val="0"/>
                </a:schemeClr>
              </a:gs>
              <a:gs pos="66000">
                <a:schemeClr val="accent1"/>
              </a:gs>
              <a:gs pos="66000">
                <a:schemeClr val="accent1"/>
              </a:gs>
              <a:gs pos="52000">
                <a:schemeClr val="accent6">
                  <a:lumMod val="40000"/>
                  <a:lumOff val="60000"/>
                </a:schemeClr>
              </a:gs>
              <a:gs pos="26000">
                <a:schemeClr val="bg1"/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34" name="Lua 33"/>
          <p:cNvSpPr/>
          <p:nvPr/>
        </p:nvSpPr>
        <p:spPr bwMode="auto">
          <a:xfrm rot="1988935">
            <a:off x="5935399" y="4392882"/>
            <a:ext cx="639868" cy="953824"/>
          </a:xfrm>
          <a:prstGeom prst="moon">
            <a:avLst>
              <a:gd name="adj" fmla="val 12041"/>
            </a:avLst>
          </a:prstGeom>
          <a:solidFill>
            <a:srgbClr val="FF0000">
              <a:alpha val="31000"/>
            </a:srgb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37" name="Lua 36"/>
          <p:cNvSpPr/>
          <p:nvPr/>
        </p:nvSpPr>
        <p:spPr bwMode="auto">
          <a:xfrm rot="9502948">
            <a:off x="6650993" y="4532289"/>
            <a:ext cx="350702" cy="642148"/>
          </a:xfrm>
          <a:prstGeom prst="moon">
            <a:avLst>
              <a:gd name="adj" fmla="val 17418"/>
            </a:avLst>
          </a:prstGeom>
          <a:solidFill>
            <a:srgbClr val="FFFF00">
              <a:alpha val="52000"/>
            </a:srgb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43" name="Lua 42"/>
          <p:cNvSpPr/>
          <p:nvPr/>
        </p:nvSpPr>
        <p:spPr bwMode="auto">
          <a:xfrm rot="11121053">
            <a:off x="6649759" y="4698731"/>
            <a:ext cx="509849" cy="894259"/>
          </a:xfrm>
          <a:prstGeom prst="moon">
            <a:avLst>
              <a:gd name="adj" fmla="val 11144"/>
            </a:avLst>
          </a:prstGeom>
          <a:gradFill flip="none" rotWithShape="1">
            <a:gsLst>
              <a:gs pos="66000">
                <a:srgbClr val="FF0000">
                  <a:alpha val="39000"/>
                </a:srgbClr>
              </a:gs>
              <a:gs pos="26000">
                <a:srgbClr val="FFC000"/>
              </a:gs>
            </a:gsLst>
            <a:path path="circle">
              <a:fillToRect l="100000" t="100000"/>
            </a:path>
            <a:tileRect r="-100000" b="-10000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44" name="Lua 43"/>
          <p:cNvSpPr/>
          <p:nvPr/>
        </p:nvSpPr>
        <p:spPr bwMode="auto">
          <a:xfrm rot="5400000">
            <a:off x="6479681" y="4297698"/>
            <a:ext cx="465067" cy="792151"/>
          </a:xfrm>
          <a:prstGeom prst="moon">
            <a:avLst>
              <a:gd name="adj" fmla="val 15912"/>
            </a:avLst>
          </a:prstGeom>
          <a:solidFill>
            <a:srgbClr val="FF0000">
              <a:alpha val="52000"/>
            </a:srgb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39" name="Lua 38"/>
          <p:cNvSpPr/>
          <p:nvPr/>
        </p:nvSpPr>
        <p:spPr bwMode="auto">
          <a:xfrm rot="17307021">
            <a:off x="6302533" y="4963926"/>
            <a:ext cx="332563" cy="477217"/>
          </a:xfrm>
          <a:prstGeom prst="moon">
            <a:avLst>
              <a:gd name="adj" fmla="val 24258"/>
            </a:avLst>
          </a:prstGeom>
          <a:gradFill flip="none" rotWithShape="1">
            <a:gsLst>
              <a:gs pos="66000">
                <a:srgbClr val="FF0000">
                  <a:alpha val="56000"/>
                </a:srgbClr>
              </a:gs>
              <a:gs pos="26000">
                <a:srgbClr val="FFC000"/>
              </a:gs>
            </a:gsLst>
            <a:path path="circle">
              <a:fillToRect l="100000" t="100000"/>
            </a:path>
            <a:tileRect r="-100000" b="-10000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54" name="Lua 53"/>
          <p:cNvSpPr/>
          <p:nvPr/>
        </p:nvSpPr>
        <p:spPr bwMode="auto">
          <a:xfrm rot="20585619">
            <a:off x="6377539" y="4793692"/>
            <a:ext cx="334235" cy="338272"/>
          </a:xfrm>
          <a:prstGeom prst="moon">
            <a:avLst>
              <a:gd name="adj" fmla="val 14645"/>
            </a:avLst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51" name="Lua 50"/>
          <p:cNvSpPr/>
          <p:nvPr/>
        </p:nvSpPr>
        <p:spPr bwMode="auto">
          <a:xfrm rot="1435920">
            <a:off x="6446665" y="4595237"/>
            <a:ext cx="273330" cy="510230"/>
          </a:xfrm>
          <a:prstGeom prst="moon">
            <a:avLst>
              <a:gd name="adj" fmla="val 15912"/>
            </a:avLst>
          </a:prstGeom>
          <a:solidFill>
            <a:srgbClr val="FFFF00">
              <a:alpha val="52000"/>
            </a:srgb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52" name="Lua 51"/>
          <p:cNvSpPr/>
          <p:nvPr/>
        </p:nvSpPr>
        <p:spPr bwMode="auto">
          <a:xfrm rot="14597009">
            <a:off x="6765478" y="4490971"/>
            <a:ext cx="486927" cy="1030772"/>
          </a:xfrm>
          <a:prstGeom prst="moon">
            <a:avLst>
              <a:gd name="adj" fmla="val 14645"/>
            </a:avLst>
          </a:prstGeom>
          <a:solidFill>
            <a:srgbClr val="FF0000">
              <a:alpha val="31000"/>
            </a:srgb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53" name="Lua 52"/>
          <p:cNvSpPr/>
          <p:nvPr/>
        </p:nvSpPr>
        <p:spPr bwMode="auto">
          <a:xfrm rot="5937049">
            <a:off x="6282815" y="4107970"/>
            <a:ext cx="653804" cy="673547"/>
          </a:xfrm>
          <a:prstGeom prst="moon">
            <a:avLst>
              <a:gd name="adj" fmla="val 14645"/>
            </a:avLst>
          </a:prstGeom>
          <a:solidFill>
            <a:srgbClr val="FF0000">
              <a:alpha val="31000"/>
            </a:srgb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55" name="Lua 54"/>
          <p:cNvSpPr/>
          <p:nvPr/>
        </p:nvSpPr>
        <p:spPr bwMode="auto">
          <a:xfrm rot="16871142">
            <a:off x="6628931" y="4977847"/>
            <a:ext cx="118373" cy="259173"/>
          </a:xfrm>
          <a:prstGeom prst="moon">
            <a:avLst>
              <a:gd name="adj" fmla="val 14645"/>
            </a:avLst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56" name="Lua 55"/>
          <p:cNvSpPr/>
          <p:nvPr/>
        </p:nvSpPr>
        <p:spPr bwMode="auto">
          <a:xfrm rot="431926">
            <a:off x="6480732" y="4771670"/>
            <a:ext cx="114143" cy="268778"/>
          </a:xfrm>
          <a:prstGeom prst="moon">
            <a:avLst>
              <a:gd name="adj" fmla="val 25990"/>
            </a:avLst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57" name="Lua 56"/>
          <p:cNvSpPr/>
          <p:nvPr/>
        </p:nvSpPr>
        <p:spPr bwMode="auto">
          <a:xfrm rot="9622414">
            <a:off x="6664320" y="4682466"/>
            <a:ext cx="237713" cy="373968"/>
          </a:xfrm>
          <a:prstGeom prst="moon">
            <a:avLst>
              <a:gd name="adj" fmla="val 10121"/>
            </a:avLst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42" name="Lua 41"/>
          <p:cNvSpPr/>
          <p:nvPr/>
        </p:nvSpPr>
        <p:spPr bwMode="auto">
          <a:xfrm rot="13242458">
            <a:off x="6411661" y="4779384"/>
            <a:ext cx="392806" cy="909049"/>
          </a:xfrm>
          <a:prstGeom prst="moon">
            <a:avLst>
              <a:gd name="adj" fmla="val 24258"/>
            </a:avLst>
          </a:prstGeom>
          <a:gradFill flip="none" rotWithShape="1">
            <a:gsLst>
              <a:gs pos="66000">
                <a:srgbClr val="FF0000">
                  <a:alpha val="47000"/>
                </a:srgbClr>
              </a:gs>
              <a:gs pos="26000">
                <a:srgbClr val="FFC000"/>
              </a:gs>
            </a:gsLst>
            <a:path path="circle">
              <a:fillToRect l="100000" t="100000"/>
            </a:path>
            <a:tileRect r="-100000" b="-10000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58" name="Lua 57"/>
          <p:cNvSpPr/>
          <p:nvPr/>
        </p:nvSpPr>
        <p:spPr bwMode="auto">
          <a:xfrm rot="10800000">
            <a:off x="6773652" y="4682466"/>
            <a:ext cx="237713" cy="373968"/>
          </a:xfrm>
          <a:prstGeom prst="moon">
            <a:avLst>
              <a:gd name="adj" fmla="val 10121"/>
            </a:avLst>
          </a:prstGeom>
          <a:solidFill>
            <a:schemeClr val="accent6">
              <a:lumMod val="40000"/>
              <a:lumOff val="60000"/>
              <a:alpha val="95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130" name="Grupo 129"/>
          <p:cNvGrpSpPr>
            <a:grpSpLocks noChangeAspect="1"/>
          </p:cNvGrpSpPr>
          <p:nvPr/>
        </p:nvGrpSpPr>
        <p:grpSpPr>
          <a:xfrm>
            <a:off x="7953494" y="4731617"/>
            <a:ext cx="866978" cy="1937743"/>
            <a:chOff x="7812360" y="4210616"/>
            <a:chExt cx="1008112" cy="2253189"/>
          </a:xfrm>
        </p:grpSpPr>
        <p:sp>
          <p:nvSpPr>
            <p:cNvPr id="63" name="Triângulo isósceles 62"/>
            <p:cNvSpPr/>
            <p:nvPr/>
          </p:nvSpPr>
          <p:spPr bwMode="auto">
            <a:xfrm rot="1222400">
              <a:off x="8038299" y="5290732"/>
              <a:ext cx="150642" cy="1173073"/>
            </a:xfrm>
            <a:prstGeom prst="triangle">
              <a:avLst/>
            </a:prstGeom>
            <a:gradFill>
              <a:gsLst>
                <a:gs pos="96000">
                  <a:srgbClr val="7030A0">
                    <a:alpha val="0"/>
                  </a:srgbClr>
                </a:gs>
                <a:gs pos="77000">
                  <a:srgbClr val="7030A0">
                    <a:alpha val="69000"/>
                  </a:srgbClr>
                </a:gs>
                <a:gs pos="22000">
                  <a:schemeClr val="bg1"/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60" name="Elipse 59"/>
            <p:cNvSpPr/>
            <p:nvPr/>
          </p:nvSpPr>
          <p:spPr bwMode="auto">
            <a:xfrm rot="1350372">
              <a:off x="7812360" y="5157192"/>
              <a:ext cx="1008112" cy="360040"/>
            </a:xfrm>
            <a:prstGeom prst="ellipse">
              <a:avLst/>
            </a:prstGeom>
            <a:gradFill>
              <a:gsLst>
                <a:gs pos="96000">
                  <a:srgbClr val="7030A0">
                    <a:alpha val="27000"/>
                  </a:srgbClr>
                </a:gs>
                <a:gs pos="77000">
                  <a:srgbClr val="7030A0">
                    <a:alpha val="69000"/>
                  </a:srgbClr>
                </a:gs>
                <a:gs pos="22000">
                  <a:schemeClr val="bg1"/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61" name="Triângulo isósceles 60"/>
            <p:cNvSpPr/>
            <p:nvPr/>
          </p:nvSpPr>
          <p:spPr bwMode="auto">
            <a:xfrm rot="12022476">
              <a:off x="8443903" y="4210616"/>
              <a:ext cx="150642" cy="1173073"/>
            </a:xfrm>
            <a:prstGeom prst="triangle">
              <a:avLst/>
            </a:prstGeom>
            <a:gradFill>
              <a:gsLst>
                <a:gs pos="96000">
                  <a:srgbClr val="7030A0">
                    <a:alpha val="27000"/>
                  </a:srgbClr>
                </a:gs>
                <a:gs pos="77000">
                  <a:srgbClr val="7030A0">
                    <a:alpha val="69000"/>
                  </a:srgbClr>
                </a:gs>
                <a:gs pos="22000">
                  <a:schemeClr val="bg1"/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32" name="Elipse 131"/>
          <p:cNvSpPr>
            <a:spLocks noChangeAspect="1"/>
          </p:cNvSpPr>
          <p:nvPr/>
        </p:nvSpPr>
        <p:spPr bwMode="auto">
          <a:xfrm>
            <a:off x="2267744" y="4293096"/>
            <a:ext cx="1152128" cy="1152248"/>
          </a:xfrm>
          <a:prstGeom prst="ellipse">
            <a:avLst/>
          </a:prstGeom>
          <a:gradFill>
            <a:gsLst>
              <a:gs pos="100000">
                <a:srgbClr val="5D33C7">
                  <a:alpha val="0"/>
                </a:srgbClr>
              </a:gs>
              <a:gs pos="67000">
                <a:srgbClr val="3788FF">
                  <a:alpha val="86000"/>
                </a:srgbClr>
              </a:gs>
              <a:gs pos="29000">
                <a:schemeClr val="bg1"/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154" name="Grupo 153"/>
          <p:cNvGrpSpPr/>
          <p:nvPr/>
        </p:nvGrpSpPr>
        <p:grpSpPr>
          <a:xfrm rot="20981751">
            <a:off x="7848395" y="2997737"/>
            <a:ext cx="945252" cy="1293255"/>
            <a:chOff x="8019236" y="2954058"/>
            <a:chExt cx="945252" cy="1293255"/>
          </a:xfrm>
        </p:grpSpPr>
        <p:grpSp>
          <p:nvGrpSpPr>
            <p:cNvPr id="142" name="Grupo 141"/>
            <p:cNvGrpSpPr>
              <a:grpSpLocks noChangeAspect="1"/>
            </p:cNvGrpSpPr>
            <p:nvPr/>
          </p:nvGrpSpPr>
          <p:grpSpPr>
            <a:xfrm>
              <a:off x="8019236" y="3068960"/>
              <a:ext cx="945252" cy="1114226"/>
              <a:chOff x="3539293" y="2485338"/>
              <a:chExt cx="2009465" cy="2368678"/>
            </a:xfrm>
          </p:grpSpPr>
          <p:sp>
            <p:nvSpPr>
              <p:cNvPr id="143" name="Arco 142"/>
              <p:cNvSpPr/>
              <p:nvPr/>
            </p:nvSpPr>
            <p:spPr bwMode="auto">
              <a:xfrm rot="18751788">
                <a:off x="4120610" y="3425868"/>
                <a:ext cx="1680905" cy="1175391"/>
              </a:xfrm>
              <a:prstGeom prst="arc">
                <a:avLst>
                  <a:gd name="adj1" fmla="val 9854489"/>
                  <a:gd name="adj2" fmla="val 639764"/>
                </a:avLst>
              </a:prstGeom>
              <a:noFill/>
              <a:ln w="6350" cap="flat" cmpd="sng" algn="ctr">
                <a:solidFill>
                  <a:srgbClr val="00CC99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44" name="Arco 143"/>
              <p:cNvSpPr/>
              <p:nvPr/>
            </p:nvSpPr>
            <p:spPr bwMode="auto">
              <a:xfrm rot="18751788" flipV="1">
                <a:off x="3256511" y="2768120"/>
                <a:ext cx="1680905" cy="1115341"/>
              </a:xfrm>
              <a:prstGeom prst="arc">
                <a:avLst>
                  <a:gd name="adj1" fmla="val 10397174"/>
                  <a:gd name="adj2" fmla="val 684096"/>
                </a:avLst>
              </a:prstGeom>
              <a:noFill/>
              <a:ln w="6350" cap="flat" cmpd="sng" algn="ctr">
                <a:solidFill>
                  <a:srgbClr val="00CC99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45" name="Elipse 144"/>
              <p:cNvSpPr>
                <a:spLocks noChangeAspect="1"/>
              </p:cNvSpPr>
              <p:nvPr/>
            </p:nvSpPr>
            <p:spPr bwMode="auto">
              <a:xfrm rot="1894093">
                <a:off x="3819683" y="2643277"/>
                <a:ext cx="1392662" cy="1921099"/>
              </a:xfrm>
              <a:prstGeom prst="ellipse">
                <a:avLst/>
              </a:prstGeom>
              <a:gradFill>
                <a:gsLst>
                  <a:gs pos="100000">
                    <a:schemeClr val="tx1">
                      <a:alpha val="0"/>
                    </a:schemeClr>
                  </a:gs>
                  <a:gs pos="66000">
                    <a:srgbClr val="7030A0">
                      <a:alpha val="59000"/>
                    </a:srgbClr>
                  </a:gs>
                  <a:gs pos="30000">
                    <a:srgbClr val="7030A0"/>
                  </a:gs>
                </a:gsLst>
                <a:path path="shape">
                  <a:fillToRect l="50000" t="50000" r="50000" b="50000"/>
                </a:path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46" name="Elipse 145"/>
              <p:cNvSpPr>
                <a:spLocks noChangeAspect="1"/>
              </p:cNvSpPr>
              <p:nvPr/>
            </p:nvSpPr>
            <p:spPr bwMode="auto">
              <a:xfrm>
                <a:off x="4283968" y="3429000"/>
                <a:ext cx="434507" cy="434505"/>
              </a:xfrm>
              <a:prstGeom prst="ellipse">
                <a:avLst/>
              </a:prstGeom>
              <a:gradFill>
                <a:gsLst>
                  <a:gs pos="100000">
                    <a:schemeClr val="tx1">
                      <a:alpha val="0"/>
                    </a:schemeClr>
                  </a:gs>
                  <a:gs pos="66000">
                    <a:srgbClr val="00CC99"/>
                  </a:gs>
                  <a:gs pos="3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47" name="Arco 146"/>
              <p:cNvSpPr>
                <a:spLocks noChangeAspect="1"/>
              </p:cNvSpPr>
              <p:nvPr/>
            </p:nvSpPr>
            <p:spPr bwMode="auto">
              <a:xfrm rot="18751788">
                <a:off x="3950578" y="3285541"/>
                <a:ext cx="793574" cy="468000"/>
              </a:xfrm>
              <a:prstGeom prst="arc">
                <a:avLst>
                  <a:gd name="adj1" fmla="val 7136599"/>
                  <a:gd name="adj2" fmla="val 3591211"/>
                </a:avLst>
              </a:prstGeom>
              <a:noFill/>
              <a:ln w="6350" cap="flat" cmpd="sng" algn="ctr">
                <a:solidFill>
                  <a:srgbClr val="00CC99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48" name="Arco 147"/>
              <p:cNvSpPr>
                <a:spLocks noChangeAspect="1"/>
              </p:cNvSpPr>
              <p:nvPr/>
            </p:nvSpPr>
            <p:spPr bwMode="auto">
              <a:xfrm rot="18751788" flipV="1">
                <a:off x="4315395" y="3538607"/>
                <a:ext cx="787874" cy="468000"/>
              </a:xfrm>
              <a:prstGeom prst="arc">
                <a:avLst>
                  <a:gd name="adj1" fmla="val 7737575"/>
                  <a:gd name="adj2" fmla="val 4320073"/>
                </a:avLst>
              </a:prstGeom>
              <a:noFill/>
              <a:ln w="6350" cap="flat" cmpd="sng" algn="ctr">
                <a:solidFill>
                  <a:srgbClr val="00CC99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49" name="Arco 148"/>
              <p:cNvSpPr>
                <a:spLocks noChangeAspect="1"/>
              </p:cNvSpPr>
              <p:nvPr/>
            </p:nvSpPr>
            <p:spPr bwMode="auto">
              <a:xfrm rot="18751788">
                <a:off x="3579827" y="3016114"/>
                <a:ext cx="1263425" cy="796481"/>
              </a:xfrm>
              <a:prstGeom prst="arc">
                <a:avLst>
                  <a:gd name="adj1" fmla="val 6664484"/>
                  <a:gd name="adj2" fmla="val 4231379"/>
                </a:avLst>
              </a:prstGeom>
              <a:noFill/>
              <a:ln w="6350" cap="flat" cmpd="sng" algn="ctr">
                <a:solidFill>
                  <a:srgbClr val="00CC99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50" name="Arco 149"/>
              <p:cNvSpPr>
                <a:spLocks noChangeAspect="1"/>
              </p:cNvSpPr>
              <p:nvPr/>
            </p:nvSpPr>
            <p:spPr bwMode="auto">
              <a:xfrm rot="18751788" flipV="1">
                <a:off x="4221031" y="3467743"/>
                <a:ext cx="1254350" cy="835775"/>
              </a:xfrm>
              <a:prstGeom prst="arc">
                <a:avLst>
                  <a:gd name="adj1" fmla="val 6965955"/>
                  <a:gd name="adj2" fmla="val 4584575"/>
                </a:avLst>
              </a:prstGeom>
              <a:noFill/>
              <a:ln w="6350" cap="flat" cmpd="sng" algn="ctr">
                <a:solidFill>
                  <a:srgbClr val="00CC99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152" name="Triângulo isósceles 151"/>
            <p:cNvSpPr/>
            <p:nvPr/>
          </p:nvSpPr>
          <p:spPr bwMode="auto">
            <a:xfrm rot="2115965">
              <a:off x="8095854" y="3599308"/>
              <a:ext cx="297044" cy="648005"/>
            </a:xfrm>
            <a:prstGeom prst="triangle">
              <a:avLst/>
            </a:prstGeom>
            <a:gradFill>
              <a:gsLst>
                <a:gs pos="96000">
                  <a:srgbClr val="7030A0">
                    <a:alpha val="0"/>
                  </a:srgbClr>
                </a:gs>
                <a:gs pos="77000">
                  <a:srgbClr val="7030A0">
                    <a:alpha val="69000"/>
                  </a:srgbClr>
                </a:gs>
                <a:gs pos="22000">
                  <a:schemeClr val="accent1">
                    <a:lumMod val="60000"/>
                    <a:lumOff val="40000"/>
                    <a:alpha val="59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53" name="Triângulo isósceles 152"/>
            <p:cNvSpPr/>
            <p:nvPr/>
          </p:nvSpPr>
          <p:spPr bwMode="auto">
            <a:xfrm rot="12746142">
              <a:off x="8539034" y="2954058"/>
              <a:ext cx="297044" cy="648005"/>
            </a:xfrm>
            <a:prstGeom prst="triangle">
              <a:avLst/>
            </a:prstGeom>
            <a:gradFill>
              <a:gsLst>
                <a:gs pos="96000">
                  <a:srgbClr val="7030A0">
                    <a:alpha val="0"/>
                  </a:srgbClr>
                </a:gs>
                <a:gs pos="77000">
                  <a:srgbClr val="7030A0">
                    <a:alpha val="69000"/>
                  </a:srgbClr>
                </a:gs>
                <a:gs pos="22000">
                  <a:schemeClr val="accent1">
                    <a:lumMod val="60000"/>
                    <a:lumOff val="40000"/>
                    <a:alpha val="59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cxnSp>
        <p:nvCxnSpPr>
          <p:cNvPr id="163" name="Conector de seta reta 162"/>
          <p:cNvCxnSpPr>
            <a:endCxn id="132" idx="1"/>
          </p:cNvCxnSpPr>
          <p:nvPr/>
        </p:nvCxnSpPr>
        <p:spPr bwMode="auto">
          <a:xfrm>
            <a:off x="2051720" y="4149080"/>
            <a:ext cx="384749" cy="312759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CC99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67" name="Conector de seta reta 166"/>
          <p:cNvCxnSpPr/>
          <p:nvPr/>
        </p:nvCxnSpPr>
        <p:spPr bwMode="auto">
          <a:xfrm>
            <a:off x="3491880" y="4941168"/>
            <a:ext cx="360040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CC99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68" name="Conector de seta reta 167"/>
          <p:cNvCxnSpPr/>
          <p:nvPr/>
        </p:nvCxnSpPr>
        <p:spPr bwMode="auto">
          <a:xfrm>
            <a:off x="5292080" y="4941168"/>
            <a:ext cx="648072" cy="8425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CC99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69" name="Conector de seta reta 168"/>
          <p:cNvCxnSpPr/>
          <p:nvPr/>
        </p:nvCxnSpPr>
        <p:spPr bwMode="auto">
          <a:xfrm>
            <a:off x="7380312" y="5373216"/>
            <a:ext cx="432048" cy="144016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CC99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90" name="Conector de seta reta 189"/>
          <p:cNvCxnSpPr/>
          <p:nvPr/>
        </p:nvCxnSpPr>
        <p:spPr bwMode="auto">
          <a:xfrm flipV="1">
            <a:off x="7415704" y="3861048"/>
            <a:ext cx="324648" cy="295977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CC99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125" name="CaixaDeTexto 124"/>
          <p:cNvSpPr txBox="1"/>
          <p:nvPr/>
        </p:nvSpPr>
        <p:spPr>
          <a:xfrm>
            <a:off x="1907704" y="5877272"/>
            <a:ext cx="18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itchFamily="34" charset="0"/>
              </a:rPr>
              <a:t>Estrela de grande massa</a:t>
            </a:r>
            <a:endParaRPr lang="pt-BR" dirty="0">
              <a:solidFill>
                <a:schemeClr val="accent1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31" name="CaixaDeTexto 130"/>
          <p:cNvSpPr txBox="1"/>
          <p:nvPr/>
        </p:nvSpPr>
        <p:spPr>
          <a:xfrm>
            <a:off x="3851920" y="5877272"/>
            <a:ext cx="1584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itchFamily="34" charset="0"/>
              </a:rPr>
              <a:t>Supergigante vermelha</a:t>
            </a:r>
            <a:endParaRPr lang="pt-BR" dirty="0">
              <a:solidFill>
                <a:schemeClr val="accent1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33" name="CaixaDeTexto 132"/>
          <p:cNvSpPr txBox="1"/>
          <p:nvPr/>
        </p:nvSpPr>
        <p:spPr>
          <a:xfrm>
            <a:off x="5724128" y="5868561"/>
            <a:ext cx="18722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itchFamily="34" charset="0"/>
              </a:rPr>
              <a:t>Remanescente de supernova</a:t>
            </a:r>
            <a:endParaRPr lang="pt-BR" dirty="0">
              <a:solidFill>
                <a:schemeClr val="accent1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34" name="CaixaDeTexto 133"/>
          <p:cNvSpPr txBox="1"/>
          <p:nvPr/>
        </p:nvSpPr>
        <p:spPr>
          <a:xfrm>
            <a:off x="7524328" y="6402814"/>
            <a:ext cx="1584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itchFamily="34" charset="0"/>
              </a:rPr>
              <a:t>Buraco negro</a:t>
            </a:r>
            <a:endParaRPr lang="pt-BR" dirty="0">
              <a:solidFill>
                <a:schemeClr val="accent1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35" name="CaixaDeTexto 134"/>
          <p:cNvSpPr txBox="1"/>
          <p:nvPr/>
        </p:nvSpPr>
        <p:spPr>
          <a:xfrm>
            <a:off x="7452320" y="4293096"/>
            <a:ext cx="1584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itchFamily="34" charset="0"/>
              </a:rPr>
              <a:t>Estrela de nêutrons</a:t>
            </a:r>
            <a:endParaRPr lang="pt-BR" dirty="0">
              <a:solidFill>
                <a:schemeClr val="accent1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36" name="CaixaDeTexto 135"/>
          <p:cNvSpPr txBox="1"/>
          <p:nvPr/>
        </p:nvSpPr>
        <p:spPr>
          <a:xfrm>
            <a:off x="3491880" y="3140968"/>
            <a:ext cx="25922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FF0000"/>
                </a:solidFill>
                <a:latin typeface="Century Gothic" pitchFamily="34" charset="0"/>
              </a:rPr>
              <a:t>Imagens fora de escala</a:t>
            </a:r>
            <a:endParaRPr lang="pt-BR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grpSp>
        <p:nvGrpSpPr>
          <p:cNvPr id="200" name="Grupo 21"/>
          <p:cNvGrpSpPr>
            <a:grpSpLocks noChangeAspect="1"/>
          </p:cNvGrpSpPr>
          <p:nvPr/>
        </p:nvGrpSpPr>
        <p:grpSpPr>
          <a:xfrm>
            <a:off x="2699792" y="1522223"/>
            <a:ext cx="466570" cy="466617"/>
            <a:chOff x="3319645" y="1405912"/>
            <a:chExt cx="864001" cy="864098"/>
          </a:xfrm>
          <a:gradFill>
            <a:gsLst>
              <a:gs pos="100000">
                <a:schemeClr val="tx1">
                  <a:alpha val="51000"/>
                </a:schemeClr>
              </a:gs>
              <a:gs pos="100000">
                <a:schemeClr val="tx1"/>
              </a:gs>
              <a:gs pos="30000">
                <a:srgbClr val="FF0000">
                  <a:alpha val="57000"/>
                </a:srgbClr>
              </a:gs>
            </a:gsLst>
            <a:path path="shape">
              <a:fillToRect l="50000" t="50000" r="50000" b="50000"/>
            </a:path>
          </a:gradFill>
        </p:grpSpPr>
        <p:sp>
          <p:nvSpPr>
            <p:cNvPr id="201" name="Elipse 200"/>
            <p:cNvSpPr>
              <a:spLocks noChangeAspect="1"/>
            </p:cNvSpPr>
            <p:nvPr/>
          </p:nvSpPr>
          <p:spPr bwMode="auto">
            <a:xfrm>
              <a:off x="3563903" y="1700817"/>
              <a:ext cx="288000" cy="288001"/>
            </a:xfrm>
            <a:prstGeom prst="ellipse">
              <a:avLst/>
            </a:prstGeom>
            <a:gradFill>
              <a:gsLst>
                <a:gs pos="67000">
                  <a:schemeClr val="bg1"/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202" name="Elipse 201"/>
            <p:cNvSpPr>
              <a:spLocks noChangeAspect="1"/>
            </p:cNvSpPr>
            <p:nvPr/>
          </p:nvSpPr>
          <p:spPr bwMode="auto">
            <a:xfrm>
              <a:off x="3319645" y="1405912"/>
              <a:ext cx="864001" cy="864098"/>
            </a:xfrm>
            <a:prstGeom prst="ellipse">
              <a:avLst/>
            </a:prstGeom>
            <a:gradFill>
              <a:gsLst>
                <a:gs pos="23000">
                  <a:schemeClr val="bg1"/>
                </a:gs>
                <a:gs pos="100000">
                  <a:schemeClr val="tx1"/>
                </a:gs>
                <a:gs pos="33000">
                  <a:srgbClr val="FFC000"/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cxnSp>
        <p:nvCxnSpPr>
          <p:cNvPr id="203" name="Conector de seta reta 202"/>
          <p:cNvCxnSpPr/>
          <p:nvPr/>
        </p:nvCxnSpPr>
        <p:spPr bwMode="auto">
          <a:xfrm flipV="1">
            <a:off x="2051720" y="1916832"/>
            <a:ext cx="432048" cy="21602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CC99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204" name="CaixaDeTexto 203"/>
          <p:cNvSpPr txBox="1"/>
          <p:nvPr/>
        </p:nvSpPr>
        <p:spPr>
          <a:xfrm>
            <a:off x="2252679" y="2276872"/>
            <a:ext cx="1584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itchFamily="34" charset="0"/>
              </a:rPr>
              <a:t>Estrela de pouca massa</a:t>
            </a:r>
            <a:endParaRPr lang="pt-BR" dirty="0">
              <a:solidFill>
                <a:schemeClr val="accent1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  <p:grpSp>
        <p:nvGrpSpPr>
          <p:cNvPr id="205" name="Grupo 13"/>
          <p:cNvGrpSpPr>
            <a:grpSpLocks noChangeAspect="1"/>
          </p:cNvGrpSpPr>
          <p:nvPr/>
        </p:nvGrpSpPr>
        <p:grpSpPr>
          <a:xfrm>
            <a:off x="4067944" y="980728"/>
            <a:ext cx="1388583" cy="1388741"/>
            <a:chOff x="3010560" y="1160768"/>
            <a:chExt cx="1800001" cy="1800200"/>
          </a:xfrm>
        </p:grpSpPr>
        <p:sp>
          <p:nvSpPr>
            <p:cNvPr id="206" name="Elipse 205"/>
            <p:cNvSpPr/>
            <p:nvPr/>
          </p:nvSpPr>
          <p:spPr bwMode="auto">
            <a:xfrm>
              <a:off x="3563888" y="1700808"/>
              <a:ext cx="720000" cy="720000"/>
            </a:xfrm>
            <a:prstGeom prst="ellipse">
              <a:avLst/>
            </a:prstGeom>
            <a:gradFill>
              <a:gsLst>
                <a:gs pos="100000">
                  <a:schemeClr val="tx1"/>
                </a:gs>
                <a:gs pos="72000">
                  <a:schemeClr val="bg1"/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207" name="Elipse 206"/>
            <p:cNvSpPr/>
            <p:nvPr/>
          </p:nvSpPr>
          <p:spPr bwMode="auto">
            <a:xfrm>
              <a:off x="3154656" y="1337186"/>
              <a:ext cx="1528957" cy="1470147"/>
            </a:xfrm>
            <a:prstGeom prst="ellipse">
              <a:avLst/>
            </a:prstGeom>
            <a:gradFill flip="none" rotWithShape="1">
              <a:gsLst>
                <a:gs pos="100000">
                  <a:schemeClr val="tx1">
                    <a:alpha val="39000"/>
                  </a:schemeClr>
                </a:gs>
                <a:gs pos="100000">
                  <a:schemeClr val="tx1"/>
                </a:gs>
                <a:gs pos="30000">
                  <a:srgbClr val="FF0000">
                    <a:alpha val="57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208" name="Elipse 207"/>
            <p:cNvSpPr/>
            <p:nvPr/>
          </p:nvSpPr>
          <p:spPr bwMode="auto">
            <a:xfrm>
              <a:off x="3010560" y="1160768"/>
              <a:ext cx="1800001" cy="1800200"/>
            </a:xfrm>
            <a:prstGeom prst="ellipse">
              <a:avLst/>
            </a:prstGeom>
            <a:gradFill flip="none" rotWithShape="1">
              <a:gsLst>
                <a:gs pos="3000">
                  <a:schemeClr val="bg1"/>
                </a:gs>
                <a:gs pos="100000">
                  <a:schemeClr val="tx1"/>
                </a:gs>
                <a:gs pos="30000">
                  <a:srgbClr val="FF0000">
                    <a:alpha val="67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209" name="Grupo 127"/>
          <p:cNvGrpSpPr/>
          <p:nvPr/>
        </p:nvGrpSpPr>
        <p:grpSpPr>
          <a:xfrm>
            <a:off x="8192939" y="1196752"/>
            <a:ext cx="791980" cy="864096"/>
            <a:chOff x="7884476" y="764704"/>
            <a:chExt cx="791980" cy="864096"/>
          </a:xfrm>
        </p:grpSpPr>
        <p:sp>
          <p:nvSpPr>
            <p:cNvPr id="210" name="Elipse 209"/>
            <p:cNvSpPr>
              <a:spLocks noChangeAspect="1"/>
            </p:cNvSpPr>
            <p:nvPr/>
          </p:nvSpPr>
          <p:spPr bwMode="auto">
            <a:xfrm>
              <a:off x="7884476" y="764704"/>
              <a:ext cx="791980" cy="864096"/>
            </a:xfrm>
            <a:prstGeom prst="ellipse">
              <a:avLst/>
            </a:prstGeom>
            <a:gradFill flip="none" rotWithShape="1">
              <a:gsLst>
                <a:gs pos="100000">
                  <a:schemeClr val="tx1">
                    <a:alpha val="51000"/>
                  </a:schemeClr>
                </a:gs>
                <a:gs pos="100000">
                  <a:schemeClr val="tx1"/>
                </a:gs>
                <a:gs pos="0">
                  <a:schemeClr val="accent6">
                    <a:lumMod val="75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211" name="Elipse 210"/>
            <p:cNvSpPr>
              <a:spLocks noChangeAspect="1"/>
            </p:cNvSpPr>
            <p:nvPr/>
          </p:nvSpPr>
          <p:spPr bwMode="auto">
            <a:xfrm>
              <a:off x="8196086" y="1124755"/>
              <a:ext cx="192338" cy="192340"/>
            </a:xfrm>
            <a:prstGeom prst="ellipse">
              <a:avLst/>
            </a:prstGeom>
            <a:gradFill>
              <a:gsLst>
                <a:gs pos="69000">
                  <a:srgbClr val="7030A0">
                    <a:alpha val="0"/>
                  </a:srgbClr>
                </a:gs>
                <a:gs pos="16000">
                  <a:schemeClr val="bg1"/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212" name="Grupo 211"/>
          <p:cNvGrpSpPr/>
          <p:nvPr/>
        </p:nvGrpSpPr>
        <p:grpSpPr>
          <a:xfrm>
            <a:off x="6302425" y="1343424"/>
            <a:ext cx="882294" cy="717424"/>
            <a:chOff x="5926240" y="1912127"/>
            <a:chExt cx="882294" cy="717424"/>
          </a:xfrm>
        </p:grpSpPr>
        <p:sp>
          <p:nvSpPr>
            <p:cNvPr id="213" name="Elipse 212"/>
            <p:cNvSpPr>
              <a:spLocks noChangeAspect="1"/>
            </p:cNvSpPr>
            <p:nvPr/>
          </p:nvSpPr>
          <p:spPr bwMode="auto">
            <a:xfrm rot="15834379">
              <a:off x="6008675" y="1829692"/>
              <a:ext cx="717424" cy="882294"/>
            </a:xfrm>
            <a:prstGeom prst="ellipse">
              <a:avLst/>
            </a:prstGeom>
            <a:gradFill flip="none" rotWithShape="1">
              <a:gsLst>
                <a:gs pos="100000">
                  <a:schemeClr val="tx1"/>
                </a:gs>
                <a:gs pos="100000">
                  <a:schemeClr val="tx1"/>
                </a:gs>
                <a:gs pos="100000">
                  <a:schemeClr val="tx1"/>
                </a:gs>
                <a:gs pos="100000">
                  <a:schemeClr val="tx1"/>
                </a:gs>
                <a:gs pos="100000">
                  <a:schemeClr val="tx1"/>
                </a:gs>
                <a:gs pos="80000">
                  <a:schemeClr val="tx1">
                    <a:alpha val="0"/>
                  </a:schemeClr>
                </a:gs>
                <a:gs pos="83000">
                  <a:srgbClr val="00FF00">
                    <a:alpha val="61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214" name="Elipse 213"/>
            <p:cNvSpPr>
              <a:spLocks noChangeAspect="1"/>
            </p:cNvSpPr>
            <p:nvPr/>
          </p:nvSpPr>
          <p:spPr bwMode="auto">
            <a:xfrm rot="15834379">
              <a:off x="6036470" y="1890402"/>
              <a:ext cx="630354" cy="760371"/>
            </a:xfrm>
            <a:prstGeom prst="ellipse">
              <a:avLst/>
            </a:prstGeom>
            <a:gradFill>
              <a:gsLst>
                <a:gs pos="68000">
                  <a:schemeClr val="tx1">
                    <a:alpha val="0"/>
                  </a:schemeClr>
                </a:gs>
                <a:gs pos="64000">
                  <a:schemeClr val="tx1">
                    <a:alpha val="0"/>
                  </a:schemeClr>
                </a:gs>
                <a:gs pos="64000">
                  <a:schemeClr val="tx1">
                    <a:alpha val="0"/>
                  </a:schemeClr>
                </a:gs>
                <a:gs pos="64000">
                  <a:schemeClr val="tx1">
                    <a:alpha val="0"/>
                  </a:schemeClr>
                </a:gs>
                <a:gs pos="64000">
                  <a:schemeClr val="tx1">
                    <a:alpha val="0"/>
                  </a:schemeClr>
                </a:gs>
                <a:gs pos="0">
                  <a:srgbClr val="00FF00">
                    <a:alpha val="0"/>
                  </a:srgbClr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215" name="Grupo 214"/>
          <p:cNvGrpSpPr/>
          <p:nvPr/>
        </p:nvGrpSpPr>
        <p:grpSpPr>
          <a:xfrm>
            <a:off x="6571269" y="1556792"/>
            <a:ext cx="253410" cy="254816"/>
            <a:chOff x="6334814" y="3212976"/>
            <a:chExt cx="253410" cy="254816"/>
          </a:xfrm>
        </p:grpSpPr>
        <p:sp>
          <p:nvSpPr>
            <p:cNvPr id="216" name="Elipse 215"/>
            <p:cNvSpPr>
              <a:spLocks noChangeAspect="1"/>
            </p:cNvSpPr>
            <p:nvPr/>
          </p:nvSpPr>
          <p:spPr bwMode="auto">
            <a:xfrm>
              <a:off x="6334814" y="3212976"/>
              <a:ext cx="253410" cy="254816"/>
            </a:xfrm>
            <a:prstGeom prst="ellipse">
              <a:avLst/>
            </a:prstGeom>
            <a:gradFill flip="none" rotWithShape="1">
              <a:gsLst>
                <a:gs pos="100000">
                  <a:schemeClr val="tx1">
                    <a:alpha val="51000"/>
                  </a:schemeClr>
                </a:gs>
                <a:gs pos="100000">
                  <a:schemeClr val="tx1"/>
                </a:gs>
                <a:gs pos="0">
                  <a:srgbClr val="7030A0"/>
                </a:gs>
              </a:gsLst>
              <a:path path="shape">
                <a:fillToRect l="50000" t="50000" r="50000" b="50000"/>
              </a:path>
              <a:tileRect/>
            </a:gra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217" name="Elipse 216"/>
            <p:cNvSpPr>
              <a:spLocks noChangeAspect="1"/>
            </p:cNvSpPr>
            <p:nvPr/>
          </p:nvSpPr>
          <p:spPr bwMode="auto">
            <a:xfrm>
              <a:off x="6390158" y="3284984"/>
              <a:ext cx="126058" cy="126743"/>
            </a:xfrm>
            <a:prstGeom prst="ellipse">
              <a:avLst/>
            </a:prstGeom>
            <a:gradFill>
              <a:gsLst>
                <a:gs pos="69000">
                  <a:srgbClr val="7030A0">
                    <a:alpha val="0"/>
                  </a:srgbClr>
                </a:gs>
                <a:gs pos="16000">
                  <a:schemeClr val="bg1"/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cxnSp>
        <p:nvCxnSpPr>
          <p:cNvPr id="218" name="Conector de seta reta 217"/>
          <p:cNvCxnSpPr/>
          <p:nvPr/>
        </p:nvCxnSpPr>
        <p:spPr bwMode="auto">
          <a:xfrm flipV="1">
            <a:off x="3656327" y="1692384"/>
            <a:ext cx="699649" cy="842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CC99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219" name="Conector de seta reta 218"/>
          <p:cNvCxnSpPr/>
          <p:nvPr/>
        </p:nvCxnSpPr>
        <p:spPr bwMode="auto">
          <a:xfrm flipV="1">
            <a:off x="5312511" y="1692384"/>
            <a:ext cx="720080" cy="842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CC99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220" name="Conector de seta reta 219"/>
          <p:cNvCxnSpPr/>
          <p:nvPr/>
        </p:nvCxnSpPr>
        <p:spPr bwMode="auto">
          <a:xfrm flipV="1">
            <a:off x="7544759" y="1692384"/>
            <a:ext cx="720080" cy="842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CC99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221" name="CaixaDeTexto 220"/>
          <p:cNvSpPr txBox="1"/>
          <p:nvPr/>
        </p:nvSpPr>
        <p:spPr>
          <a:xfrm>
            <a:off x="4016367" y="2340169"/>
            <a:ext cx="1584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itchFamily="34" charset="0"/>
              </a:rPr>
              <a:t>Gigante vermelha</a:t>
            </a:r>
            <a:endParaRPr lang="pt-BR" dirty="0">
              <a:solidFill>
                <a:schemeClr val="accent1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22" name="CaixaDeTexto 221"/>
          <p:cNvSpPr txBox="1"/>
          <p:nvPr/>
        </p:nvSpPr>
        <p:spPr>
          <a:xfrm>
            <a:off x="5888575" y="2340169"/>
            <a:ext cx="1584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itchFamily="34" charset="0"/>
              </a:rPr>
              <a:t>Nebulosa planetária</a:t>
            </a:r>
            <a:endParaRPr lang="pt-BR" dirty="0">
              <a:solidFill>
                <a:schemeClr val="accent1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23" name="CaixaDeTexto 222"/>
          <p:cNvSpPr txBox="1"/>
          <p:nvPr/>
        </p:nvSpPr>
        <p:spPr>
          <a:xfrm>
            <a:off x="7688775" y="2370366"/>
            <a:ext cx="1584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itchFamily="34" charset="0"/>
              </a:rPr>
              <a:t>Anã branca</a:t>
            </a:r>
            <a:endParaRPr lang="pt-BR" dirty="0">
              <a:solidFill>
                <a:schemeClr val="accent1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36" name="Subtítulo 3"/>
          <p:cNvSpPr txBox="1">
            <a:spLocks/>
          </p:cNvSpPr>
          <p:nvPr/>
        </p:nvSpPr>
        <p:spPr bwMode="auto">
          <a:xfrm rot="18868742">
            <a:off x="1753732" y="224330"/>
            <a:ext cx="9740993" cy="9508671"/>
          </a:xfrm>
          <a:prstGeom prst="rect">
            <a:avLst/>
          </a:prstGeom>
          <a:gradFill flip="none" rotWithShape="1">
            <a:gsLst>
              <a:gs pos="12000">
                <a:schemeClr val="bg1">
                  <a:alpha val="89000"/>
                </a:schemeClr>
              </a:gs>
              <a:gs pos="70000">
                <a:srgbClr val="7030A0">
                  <a:alpha val="50000"/>
                </a:srgbClr>
              </a:gs>
              <a:gs pos="95000">
                <a:schemeClr val="tx1">
                  <a:alpha val="13000"/>
                </a:scheme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Clr>
                <a:srgbClr val="FF0066"/>
              </a:buClr>
              <a:buFont typeface="Wingdings" pitchFamily="2" charset="2"/>
              <a:buNone/>
              <a:defRPr/>
            </a:pPr>
            <a:endParaRPr lang="pt-BR" sz="4800" kern="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>
              <a:spcBef>
                <a:spcPct val="20000"/>
              </a:spcBef>
              <a:buClr>
                <a:srgbClr val="FF0066"/>
              </a:buClr>
              <a:buFont typeface="Wingdings" pitchFamily="2" charset="2"/>
              <a:buNone/>
              <a:defRPr/>
            </a:pPr>
            <a:endParaRPr lang="pt-BR" sz="8800" kern="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>
              <a:spcBef>
                <a:spcPct val="20000"/>
              </a:spcBef>
              <a:buClr>
                <a:srgbClr val="FF0066"/>
              </a:buClr>
              <a:buFont typeface="Wingdings" pitchFamily="2" charset="2"/>
              <a:buNone/>
              <a:defRPr/>
            </a:pPr>
            <a:endParaRPr lang="pt-BR" sz="4800" kern="0" dirty="0">
              <a:ln w="34925">
                <a:gradFill flip="none" rotWithShape="1">
                  <a:gsLst>
                    <a:gs pos="0">
                      <a:srgbClr val="F67526"/>
                    </a:gs>
                    <a:gs pos="50000">
                      <a:srgbClr val="F67526">
                        <a:alpha val="41000"/>
                      </a:srgb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</a:ln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97" name="Título 1"/>
          <p:cNvSpPr txBox="1">
            <a:spLocks/>
          </p:cNvSpPr>
          <p:nvPr/>
        </p:nvSpPr>
        <p:spPr>
          <a:xfrm>
            <a:off x="685800" y="125760"/>
            <a:ext cx="77724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Evolução estelar</a:t>
            </a:r>
          </a:p>
        </p:txBody>
      </p:sp>
      <p:grpSp>
        <p:nvGrpSpPr>
          <p:cNvPr id="155" name="Grupo 154"/>
          <p:cNvGrpSpPr/>
          <p:nvPr/>
        </p:nvGrpSpPr>
        <p:grpSpPr>
          <a:xfrm>
            <a:off x="-292945" y="2188409"/>
            <a:ext cx="2795284" cy="1966442"/>
            <a:chOff x="-292945" y="2188409"/>
            <a:chExt cx="2795284" cy="1966442"/>
          </a:xfrm>
        </p:grpSpPr>
        <p:grpSp>
          <p:nvGrpSpPr>
            <p:cNvPr id="65" name="Grupo 74"/>
            <p:cNvGrpSpPr/>
            <p:nvPr/>
          </p:nvGrpSpPr>
          <p:grpSpPr>
            <a:xfrm rot="1057404">
              <a:off x="-292945" y="2188409"/>
              <a:ext cx="2795284" cy="1966442"/>
              <a:chOff x="2549233" y="2565087"/>
              <a:chExt cx="2906308" cy="2044547"/>
            </a:xfrm>
          </p:grpSpPr>
          <p:grpSp>
            <p:nvGrpSpPr>
              <p:cNvPr id="100" name="Grupo 1"/>
              <p:cNvGrpSpPr/>
              <p:nvPr/>
            </p:nvGrpSpPr>
            <p:grpSpPr>
              <a:xfrm rot="5654619">
                <a:off x="2980113" y="2134207"/>
                <a:ext cx="2044547" cy="2906308"/>
                <a:chOff x="5438509" y="3142834"/>
                <a:chExt cx="2693140" cy="3691461"/>
              </a:xfrm>
            </p:grpSpPr>
            <p:sp>
              <p:nvSpPr>
                <p:cNvPr id="114" name="Elipse 2"/>
                <p:cNvSpPr/>
                <p:nvPr/>
              </p:nvSpPr>
              <p:spPr bwMode="auto">
                <a:xfrm rot="2624855">
                  <a:off x="5438509" y="3142834"/>
                  <a:ext cx="2693140" cy="3691461"/>
                </a:xfrm>
                <a:prstGeom prst="ellipse">
                  <a:avLst/>
                </a:prstGeom>
                <a:gradFill flip="none" rotWithShape="1">
                  <a:gsLst>
                    <a:gs pos="100000">
                      <a:schemeClr val="tx1">
                        <a:alpha val="51000"/>
                      </a:schemeClr>
                    </a:gs>
                    <a:gs pos="88000">
                      <a:srgbClr val="7030A0">
                        <a:alpha val="12000"/>
                      </a:srgbClr>
                    </a:gs>
                    <a:gs pos="30000">
                      <a:srgbClr val="FF0000">
                        <a:alpha val="71000"/>
                      </a:srgb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42"/>
                  <a:endParaRPr lang="pt-BR" dirty="0" smtClean="0"/>
                </a:p>
              </p:txBody>
            </p:sp>
            <p:sp>
              <p:nvSpPr>
                <p:cNvPr id="115" name="Elipse 3"/>
                <p:cNvSpPr/>
                <p:nvPr/>
              </p:nvSpPr>
              <p:spPr bwMode="auto">
                <a:xfrm rot="2349922">
                  <a:off x="6372200" y="4365104"/>
                  <a:ext cx="1008112" cy="1152128"/>
                </a:xfrm>
                <a:prstGeom prst="ellipse">
                  <a:avLst/>
                </a:prstGeom>
                <a:gradFill>
                  <a:gsLst>
                    <a:gs pos="100000">
                      <a:srgbClr val="C00000">
                        <a:alpha val="40000"/>
                      </a:srgbClr>
                    </a:gs>
                    <a:gs pos="100000">
                      <a:srgbClr val="C00000">
                        <a:alpha val="24000"/>
                      </a:srgbClr>
                    </a:gs>
                    <a:gs pos="77000">
                      <a:schemeClr val="accent6">
                        <a:lumMod val="40000"/>
                        <a:lumOff val="60000"/>
                        <a:alpha val="75000"/>
                      </a:schemeClr>
                    </a:gs>
                    <a:gs pos="26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42"/>
                  <a:endParaRPr lang="pt-BR" dirty="0" smtClean="0"/>
                </a:p>
              </p:txBody>
            </p:sp>
            <p:sp>
              <p:nvSpPr>
                <p:cNvPr id="116" name="Lua 4"/>
                <p:cNvSpPr/>
                <p:nvPr/>
              </p:nvSpPr>
              <p:spPr bwMode="auto">
                <a:xfrm rot="17082802">
                  <a:off x="6082866" y="5061353"/>
                  <a:ext cx="451998" cy="803466"/>
                </a:xfrm>
                <a:prstGeom prst="moon">
                  <a:avLst>
                    <a:gd name="adj" fmla="val 38470"/>
                  </a:avLst>
                </a:prstGeom>
                <a:solidFill>
                  <a:srgbClr val="FF0000">
                    <a:alpha val="31000"/>
                  </a:srgb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317500" dist="38100" dir="16200000" sx="105000" sy="105000" rotWithShape="0">
                    <a:srgbClr val="C00000">
                      <a:alpha val="62000"/>
                    </a:srgbClr>
                  </a:outerShdw>
                </a:effec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42"/>
                  <a:endParaRPr lang="pt-BR" dirty="0" smtClean="0"/>
                </a:p>
              </p:txBody>
            </p:sp>
            <p:sp>
              <p:nvSpPr>
                <p:cNvPr id="117" name="Lua 5"/>
                <p:cNvSpPr/>
                <p:nvPr/>
              </p:nvSpPr>
              <p:spPr bwMode="auto">
                <a:xfrm rot="9502948">
                  <a:off x="6857371" y="4429169"/>
                  <a:ext cx="461955" cy="815628"/>
                </a:xfrm>
                <a:prstGeom prst="moon">
                  <a:avLst>
                    <a:gd name="adj" fmla="val 17418"/>
                  </a:avLst>
                </a:prstGeom>
                <a:solidFill>
                  <a:srgbClr val="FFFF00">
                    <a:alpha val="52000"/>
                  </a:srgb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42"/>
                  <a:endParaRPr lang="pt-BR" dirty="0" smtClean="0"/>
                </a:p>
              </p:txBody>
            </p:sp>
            <p:sp>
              <p:nvSpPr>
                <p:cNvPr id="118" name="Lua 6"/>
                <p:cNvSpPr/>
                <p:nvPr/>
              </p:nvSpPr>
              <p:spPr bwMode="auto">
                <a:xfrm rot="12805835">
                  <a:off x="6690219" y="4587851"/>
                  <a:ext cx="671589" cy="1135848"/>
                </a:xfrm>
                <a:prstGeom prst="moon">
                  <a:avLst>
                    <a:gd name="adj" fmla="val 11144"/>
                  </a:avLst>
                </a:prstGeom>
                <a:gradFill flip="none" rotWithShape="1">
                  <a:gsLst>
                    <a:gs pos="66000">
                      <a:srgbClr val="FF0000">
                        <a:alpha val="39000"/>
                      </a:srgbClr>
                    </a:gs>
                    <a:gs pos="26000">
                      <a:srgbClr val="FFC000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42"/>
                  <a:endParaRPr lang="pt-BR" dirty="0" smtClean="0"/>
                </a:p>
              </p:txBody>
            </p:sp>
            <p:sp>
              <p:nvSpPr>
                <p:cNvPr id="119" name="Lua 7"/>
                <p:cNvSpPr/>
                <p:nvPr/>
              </p:nvSpPr>
              <p:spPr bwMode="auto">
                <a:xfrm rot="5400000">
                  <a:off x="6642660" y="4112556"/>
                  <a:ext cx="590708" cy="1043445"/>
                </a:xfrm>
                <a:prstGeom prst="moon">
                  <a:avLst>
                    <a:gd name="adj" fmla="val 15912"/>
                  </a:avLst>
                </a:prstGeom>
                <a:solidFill>
                  <a:srgbClr val="FF0000">
                    <a:alpha val="52000"/>
                  </a:srgb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42"/>
                  <a:endParaRPr lang="pt-BR" dirty="0" smtClean="0"/>
                </a:p>
              </p:txBody>
            </p:sp>
            <p:sp>
              <p:nvSpPr>
                <p:cNvPr id="120" name="Lua 8"/>
                <p:cNvSpPr/>
                <p:nvPr/>
              </p:nvSpPr>
              <p:spPr bwMode="auto">
                <a:xfrm rot="17307021">
                  <a:off x="6406197" y="4966182"/>
                  <a:ext cx="422407" cy="628605"/>
                </a:xfrm>
                <a:prstGeom prst="moon">
                  <a:avLst>
                    <a:gd name="adj" fmla="val 24258"/>
                  </a:avLst>
                </a:prstGeom>
                <a:gradFill flip="none" rotWithShape="1">
                  <a:gsLst>
                    <a:gs pos="66000">
                      <a:srgbClr val="FF0000">
                        <a:alpha val="56000"/>
                      </a:srgbClr>
                    </a:gs>
                    <a:gs pos="26000">
                      <a:srgbClr val="FFC000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42"/>
                  <a:endParaRPr lang="pt-BR" dirty="0" smtClean="0"/>
                </a:p>
              </p:txBody>
            </p:sp>
            <p:sp>
              <p:nvSpPr>
                <p:cNvPr id="121" name="Lua 10"/>
                <p:cNvSpPr/>
                <p:nvPr/>
              </p:nvSpPr>
              <p:spPr bwMode="auto">
                <a:xfrm rot="1435920">
                  <a:off x="6588224" y="4509122"/>
                  <a:ext cx="360039" cy="648072"/>
                </a:xfrm>
                <a:prstGeom prst="moon">
                  <a:avLst>
                    <a:gd name="adj" fmla="val 15912"/>
                  </a:avLst>
                </a:prstGeom>
                <a:solidFill>
                  <a:srgbClr val="FFFF00">
                    <a:alpha val="52000"/>
                  </a:srgb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42"/>
                  <a:endParaRPr lang="pt-BR" dirty="0" smtClean="0"/>
                </a:p>
              </p:txBody>
            </p:sp>
            <p:sp>
              <p:nvSpPr>
                <p:cNvPr id="122" name="Lua 12"/>
                <p:cNvSpPr/>
                <p:nvPr/>
              </p:nvSpPr>
              <p:spPr bwMode="auto">
                <a:xfrm rot="6855707">
                  <a:off x="6401120" y="4047666"/>
                  <a:ext cx="830433" cy="887217"/>
                </a:xfrm>
                <a:prstGeom prst="moon">
                  <a:avLst>
                    <a:gd name="adj" fmla="val 14645"/>
                  </a:avLst>
                </a:prstGeom>
                <a:solidFill>
                  <a:srgbClr val="FF0000">
                    <a:alpha val="31000"/>
                  </a:srgb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42"/>
                  <a:endParaRPr lang="pt-BR" dirty="0" smtClean="0"/>
                </a:p>
              </p:txBody>
            </p:sp>
            <p:sp>
              <p:nvSpPr>
                <p:cNvPr id="123" name="Lua 14"/>
                <p:cNvSpPr/>
                <p:nvPr/>
              </p:nvSpPr>
              <p:spPr bwMode="auto">
                <a:xfrm rot="431926">
                  <a:off x="6633098" y="4733219"/>
                  <a:ext cx="150352" cy="341390"/>
                </a:xfrm>
                <a:prstGeom prst="moon">
                  <a:avLst>
                    <a:gd name="adj" fmla="val 25990"/>
                  </a:avLst>
                </a:prstGeom>
                <a:solidFill>
                  <a:schemeClr val="bg1"/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42"/>
                  <a:endParaRPr lang="pt-BR" dirty="0" smtClean="0"/>
                </a:p>
              </p:txBody>
            </p:sp>
            <p:sp>
              <p:nvSpPr>
                <p:cNvPr id="124" name="Lua 15"/>
                <p:cNvSpPr/>
                <p:nvPr/>
              </p:nvSpPr>
              <p:spPr bwMode="auto">
                <a:xfrm rot="9622414">
                  <a:off x="6874925" y="4619917"/>
                  <a:ext cx="313123" cy="474998"/>
                </a:xfrm>
                <a:prstGeom prst="moon">
                  <a:avLst>
                    <a:gd name="adj" fmla="val 10121"/>
                  </a:avLst>
                </a:prstGeom>
                <a:solidFill>
                  <a:schemeClr val="bg1"/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42"/>
                  <a:endParaRPr lang="pt-BR" dirty="0" smtClean="0"/>
                </a:p>
              </p:txBody>
            </p:sp>
            <p:sp>
              <p:nvSpPr>
                <p:cNvPr id="126" name="Lua 17"/>
                <p:cNvSpPr/>
                <p:nvPr/>
              </p:nvSpPr>
              <p:spPr bwMode="auto">
                <a:xfrm rot="10800000">
                  <a:off x="7018941" y="4619917"/>
                  <a:ext cx="313123" cy="474998"/>
                </a:xfrm>
                <a:prstGeom prst="moon">
                  <a:avLst>
                    <a:gd name="adj" fmla="val 10121"/>
                  </a:avLst>
                </a:prstGeom>
                <a:solidFill>
                  <a:schemeClr val="accent6">
                    <a:lumMod val="40000"/>
                    <a:lumOff val="60000"/>
                    <a:alpha val="95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42"/>
                  <a:endParaRPr lang="pt-BR" dirty="0" smtClean="0"/>
                </a:p>
              </p:txBody>
            </p:sp>
          </p:grpSp>
          <p:grpSp>
            <p:nvGrpSpPr>
              <p:cNvPr id="101" name="Grupo 73"/>
              <p:cNvGrpSpPr/>
              <p:nvPr/>
            </p:nvGrpSpPr>
            <p:grpSpPr>
              <a:xfrm>
                <a:off x="3131840" y="2768683"/>
                <a:ext cx="1561252" cy="1524413"/>
                <a:chOff x="3226772" y="2768683"/>
                <a:chExt cx="1561252" cy="1524413"/>
              </a:xfrm>
            </p:grpSpPr>
            <p:sp>
              <p:nvSpPr>
                <p:cNvPr id="102" name="Lua 101"/>
                <p:cNvSpPr/>
                <p:nvPr/>
              </p:nvSpPr>
              <p:spPr bwMode="auto">
                <a:xfrm rot="3021653">
                  <a:off x="3560859" y="3054756"/>
                  <a:ext cx="653804" cy="673547"/>
                </a:xfrm>
                <a:prstGeom prst="moon">
                  <a:avLst>
                    <a:gd name="adj" fmla="val 14645"/>
                  </a:avLst>
                </a:prstGeom>
                <a:solidFill>
                  <a:srgbClr val="FF0000">
                    <a:alpha val="31000"/>
                  </a:srgb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42"/>
                  <a:endParaRPr lang="pt-BR" dirty="0" smtClean="0"/>
                </a:p>
              </p:txBody>
            </p:sp>
            <p:sp>
              <p:nvSpPr>
                <p:cNvPr id="104" name="Lua 58"/>
                <p:cNvSpPr/>
                <p:nvPr/>
              </p:nvSpPr>
              <p:spPr bwMode="auto">
                <a:xfrm rot="12996211" flipH="1">
                  <a:off x="3226772" y="2768683"/>
                  <a:ext cx="1106280" cy="925847"/>
                </a:xfrm>
                <a:prstGeom prst="moon">
                  <a:avLst>
                    <a:gd name="adj" fmla="val 13831"/>
                  </a:avLst>
                </a:prstGeom>
                <a:gradFill flip="none" rotWithShape="1">
                  <a:gsLst>
                    <a:gs pos="66000">
                      <a:schemeClr val="bg1">
                        <a:alpha val="8000"/>
                      </a:schemeClr>
                    </a:gs>
                    <a:gs pos="26000">
                      <a:srgbClr val="7030A0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42"/>
                  <a:endParaRPr lang="pt-BR" dirty="0" smtClean="0"/>
                </a:p>
              </p:txBody>
            </p:sp>
            <p:grpSp>
              <p:nvGrpSpPr>
                <p:cNvPr id="105" name="Grupo 63"/>
                <p:cNvGrpSpPr/>
                <p:nvPr/>
              </p:nvGrpSpPr>
              <p:grpSpPr>
                <a:xfrm>
                  <a:off x="3509284" y="2780928"/>
                  <a:ext cx="630668" cy="650249"/>
                  <a:chOff x="6029564" y="1916832"/>
                  <a:chExt cx="630668" cy="650249"/>
                </a:xfrm>
              </p:grpSpPr>
              <p:sp>
                <p:nvSpPr>
                  <p:cNvPr id="112" name="Elipse 61"/>
                  <p:cNvSpPr>
                    <a:spLocks noChangeAspect="1"/>
                  </p:cNvSpPr>
                  <p:nvPr/>
                </p:nvSpPr>
                <p:spPr bwMode="auto">
                  <a:xfrm>
                    <a:off x="6029564" y="1916832"/>
                    <a:ext cx="630668" cy="650249"/>
                  </a:xfrm>
                  <a:prstGeom prst="ellipse">
                    <a:avLst/>
                  </a:prstGeom>
                  <a:gradFill flip="none" rotWithShape="1">
                    <a:gsLst>
                      <a:gs pos="91000">
                        <a:srgbClr val="7030A0">
                          <a:alpha val="20000"/>
                        </a:srgbClr>
                      </a:gs>
                      <a:gs pos="100000">
                        <a:schemeClr val="tx1">
                          <a:alpha val="0"/>
                        </a:schemeClr>
                      </a:gs>
                      <a:gs pos="49000">
                        <a:srgbClr val="7030A0">
                          <a:alpha val="61000"/>
                        </a:srgbClr>
                      </a:gs>
                    </a:gsLst>
                    <a:path path="shape">
                      <a:fillToRect l="50000" t="50000" r="50000" b="50000"/>
                    </a:path>
                    <a:tileRect/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14342"/>
                    <a:endParaRPr lang="pt-BR" dirty="0" smtClean="0"/>
                  </a:p>
                </p:txBody>
              </p:sp>
              <p:sp>
                <p:nvSpPr>
                  <p:cNvPr id="113" name="Elipse 62"/>
                  <p:cNvSpPr>
                    <a:spLocks noChangeAspect="1"/>
                  </p:cNvSpPr>
                  <p:nvPr/>
                </p:nvSpPr>
                <p:spPr bwMode="auto">
                  <a:xfrm>
                    <a:off x="6248409" y="2257211"/>
                    <a:ext cx="256706" cy="255511"/>
                  </a:xfrm>
                  <a:prstGeom prst="ellipse">
                    <a:avLst/>
                  </a:prstGeom>
                  <a:gradFill>
                    <a:gsLst>
                      <a:gs pos="91000">
                        <a:schemeClr val="accent6">
                          <a:lumMod val="60000"/>
                          <a:lumOff val="40000"/>
                          <a:alpha val="36000"/>
                        </a:schemeClr>
                      </a:gs>
                      <a:gs pos="0">
                        <a:schemeClr val="bg1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14342"/>
                    <a:endParaRPr lang="pt-BR" dirty="0" smtClean="0"/>
                  </a:p>
                </p:txBody>
              </p:sp>
            </p:grpSp>
            <p:grpSp>
              <p:nvGrpSpPr>
                <p:cNvPr id="106" name="Grupo 67"/>
                <p:cNvGrpSpPr/>
                <p:nvPr/>
              </p:nvGrpSpPr>
              <p:grpSpPr>
                <a:xfrm>
                  <a:off x="4301372" y="3789040"/>
                  <a:ext cx="486652" cy="504056"/>
                  <a:chOff x="6029564" y="1916832"/>
                  <a:chExt cx="630668" cy="650249"/>
                </a:xfrm>
              </p:grpSpPr>
              <p:sp>
                <p:nvSpPr>
                  <p:cNvPr id="110" name="Elipse 109"/>
                  <p:cNvSpPr>
                    <a:spLocks noChangeAspect="1"/>
                  </p:cNvSpPr>
                  <p:nvPr/>
                </p:nvSpPr>
                <p:spPr bwMode="auto">
                  <a:xfrm>
                    <a:off x="6029564" y="1916832"/>
                    <a:ext cx="630668" cy="650249"/>
                  </a:xfrm>
                  <a:prstGeom prst="ellipse">
                    <a:avLst/>
                  </a:prstGeom>
                  <a:gradFill flip="none" rotWithShape="1">
                    <a:gsLst>
                      <a:gs pos="91000">
                        <a:srgbClr val="7030A0">
                          <a:alpha val="20000"/>
                        </a:srgbClr>
                      </a:gs>
                      <a:gs pos="100000">
                        <a:schemeClr val="tx1">
                          <a:alpha val="0"/>
                        </a:schemeClr>
                      </a:gs>
                      <a:gs pos="49000">
                        <a:srgbClr val="7030A0">
                          <a:alpha val="61000"/>
                        </a:srgbClr>
                      </a:gs>
                    </a:gsLst>
                    <a:path path="shape">
                      <a:fillToRect l="50000" t="50000" r="50000" b="50000"/>
                    </a:path>
                    <a:tileRect/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14342"/>
                    <a:endParaRPr lang="pt-BR" dirty="0" smtClean="0"/>
                  </a:p>
                </p:txBody>
              </p:sp>
              <p:sp>
                <p:nvSpPr>
                  <p:cNvPr id="111" name="Elipse 110"/>
                  <p:cNvSpPr>
                    <a:spLocks noChangeAspect="1"/>
                  </p:cNvSpPr>
                  <p:nvPr/>
                </p:nvSpPr>
                <p:spPr bwMode="auto">
                  <a:xfrm>
                    <a:off x="6245588" y="2132856"/>
                    <a:ext cx="256706" cy="255511"/>
                  </a:xfrm>
                  <a:prstGeom prst="ellipse">
                    <a:avLst/>
                  </a:prstGeom>
                  <a:gradFill>
                    <a:gsLst>
                      <a:gs pos="91000">
                        <a:schemeClr val="accent6">
                          <a:lumMod val="60000"/>
                          <a:lumOff val="40000"/>
                          <a:alpha val="36000"/>
                        </a:schemeClr>
                      </a:gs>
                      <a:gs pos="0">
                        <a:schemeClr val="bg1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14342"/>
                    <a:endParaRPr lang="pt-BR" dirty="0" smtClean="0"/>
                  </a:p>
                </p:txBody>
              </p:sp>
            </p:grpSp>
            <p:grpSp>
              <p:nvGrpSpPr>
                <p:cNvPr id="107" name="Grupo 70"/>
                <p:cNvGrpSpPr/>
                <p:nvPr/>
              </p:nvGrpSpPr>
              <p:grpSpPr>
                <a:xfrm>
                  <a:off x="4427984" y="3573016"/>
                  <a:ext cx="360040" cy="360040"/>
                  <a:chOff x="6029564" y="1916832"/>
                  <a:chExt cx="630668" cy="650249"/>
                </a:xfrm>
              </p:grpSpPr>
              <p:sp>
                <p:nvSpPr>
                  <p:cNvPr id="108" name="Elipse 107"/>
                  <p:cNvSpPr>
                    <a:spLocks noChangeAspect="1"/>
                  </p:cNvSpPr>
                  <p:nvPr/>
                </p:nvSpPr>
                <p:spPr bwMode="auto">
                  <a:xfrm>
                    <a:off x="6029564" y="1916832"/>
                    <a:ext cx="630668" cy="650249"/>
                  </a:xfrm>
                  <a:prstGeom prst="ellipse">
                    <a:avLst/>
                  </a:prstGeom>
                  <a:gradFill flip="none" rotWithShape="1">
                    <a:gsLst>
                      <a:gs pos="91000">
                        <a:srgbClr val="7030A0">
                          <a:alpha val="20000"/>
                        </a:srgbClr>
                      </a:gs>
                      <a:gs pos="100000">
                        <a:schemeClr val="tx1">
                          <a:alpha val="0"/>
                        </a:schemeClr>
                      </a:gs>
                      <a:gs pos="49000">
                        <a:srgbClr val="7030A0">
                          <a:alpha val="61000"/>
                        </a:srgbClr>
                      </a:gs>
                    </a:gsLst>
                    <a:path path="shape">
                      <a:fillToRect l="50000" t="50000" r="50000" b="50000"/>
                    </a:path>
                    <a:tileRect/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14342"/>
                    <a:endParaRPr lang="pt-BR" dirty="0" smtClean="0"/>
                  </a:p>
                </p:txBody>
              </p:sp>
              <p:sp>
                <p:nvSpPr>
                  <p:cNvPr id="109" name="Elipse 108"/>
                  <p:cNvSpPr>
                    <a:spLocks noChangeAspect="1"/>
                  </p:cNvSpPr>
                  <p:nvPr/>
                </p:nvSpPr>
                <p:spPr bwMode="auto">
                  <a:xfrm>
                    <a:off x="6245588" y="2132856"/>
                    <a:ext cx="256706" cy="255511"/>
                  </a:xfrm>
                  <a:prstGeom prst="ellipse">
                    <a:avLst/>
                  </a:prstGeom>
                  <a:gradFill>
                    <a:gsLst>
                      <a:gs pos="91000">
                        <a:schemeClr val="accent6">
                          <a:lumMod val="60000"/>
                          <a:lumOff val="40000"/>
                          <a:alpha val="36000"/>
                        </a:schemeClr>
                      </a:gs>
                      <a:gs pos="0">
                        <a:schemeClr val="bg1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14342"/>
                    <a:endParaRPr lang="pt-BR" dirty="0" smtClean="0"/>
                  </a:p>
                </p:txBody>
              </p:sp>
            </p:grpSp>
          </p:grpSp>
        </p:grpSp>
        <p:sp>
          <p:nvSpPr>
            <p:cNvPr id="139" name="Elipse 138"/>
            <p:cNvSpPr>
              <a:spLocks noChangeAspect="1"/>
            </p:cNvSpPr>
            <p:nvPr/>
          </p:nvSpPr>
          <p:spPr bwMode="auto">
            <a:xfrm rot="2712271">
              <a:off x="447339" y="3354842"/>
              <a:ext cx="802669" cy="480155"/>
            </a:xfrm>
            <a:prstGeom prst="ellipse">
              <a:avLst/>
            </a:prstGeom>
            <a:gradFill>
              <a:gsLst>
                <a:gs pos="100000">
                  <a:schemeClr val="bg1">
                    <a:alpha val="6000"/>
                  </a:schemeClr>
                </a:gs>
                <a:gs pos="26000">
                  <a:schemeClr val="tx1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40" name="Elipse 139"/>
            <p:cNvSpPr>
              <a:spLocks noChangeAspect="1"/>
            </p:cNvSpPr>
            <p:nvPr/>
          </p:nvSpPr>
          <p:spPr bwMode="auto">
            <a:xfrm rot="2712271">
              <a:off x="571012" y="2982822"/>
              <a:ext cx="487464" cy="291600"/>
            </a:xfrm>
            <a:prstGeom prst="ellipse">
              <a:avLst/>
            </a:prstGeom>
            <a:gradFill>
              <a:gsLst>
                <a:gs pos="100000">
                  <a:schemeClr val="bg1">
                    <a:alpha val="6000"/>
                  </a:schemeClr>
                </a:gs>
                <a:gs pos="26000">
                  <a:schemeClr val="tx1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41" name="Elipse 140"/>
            <p:cNvSpPr>
              <a:spLocks noChangeAspect="1"/>
            </p:cNvSpPr>
            <p:nvPr/>
          </p:nvSpPr>
          <p:spPr bwMode="auto">
            <a:xfrm rot="2712271">
              <a:off x="851215" y="2884352"/>
              <a:ext cx="316014" cy="189039"/>
            </a:xfrm>
            <a:prstGeom prst="ellipse">
              <a:avLst/>
            </a:prstGeom>
            <a:gradFill>
              <a:gsLst>
                <a:gs pos="100000">
                  <a:schemeClr val="bg1">
                    <a:alpha val="6000"/>
                  </a:schemeClr>
                </a:gs>
                <a:gs pos="26000">
                  <a:schemeClr val="tx1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51" name="Elipse 150"/>
            <p:cNvSpPr>
              <a:spLocks noChangeAspect="1"/>
            </p:cNvSpPr>
            <p:nvPr/>
          </p:nvSpPr>
          <p:spPr bwMode="auto">
            <a:xfrm rot="2712271">
              <a:off x="1064003" y="3513202"/>
              <a:ext cx="316014" cy="189039"/>
            </a:xfrm>
            <a:prstGeom prst="ellipse">
              <a:avLst/>
            </a:prstGeom>
            <a:gradFill>
              <a:gsLst>
                <a:gs pos="100000">
                  <a:schemeClr val="bg1">
                    <a:alpha val="6000"/>
                  </a:schemeClr>
                </a:gs>
                <a:gs pos="26000">
                  <a:schemeClr val="tx1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95" name="CaixaDeTexto 94"/>
          <p:cNvSpPr txBox="1"/>
          <p:nvPr/>
        </p:nvSpPr>
        <p:spPr>
          <a:xfrm>
            <a:off x="395536" y="4221088"/>
            <a:ext cx="1584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itchFamily="34" charset="0"/>
              </a:rPr>
              <a:t>Nuvem interestelar </a:t>
            </a:r>
            <a:endParaRPr lang="pt-BR" dirty="0">
              <a:solidFill>
                <a:schemeClr val="accent1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38" name="Text Box 141"/>
          <p:cNvSpPr txBox="1">
            <a:spLocks noChangeArrowheads="1"/>
          </p:cNvSpPr>
          <p:nvPr/>
        </p:nvSpPr>
        <p:spPr bwMode="auto">
          <a:xfrm>
            <a:off x="0" y="6381328"/>
            <a:ext cx="165618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pt-BR" sz="1000" dirty="0" smtClean="0">
                <a:solidFill>
                  <a:srgbClr val="00B050"/>
                </a:solidFill>
                <a:latin typeface="Century Gothic" pitchFamily="34" charset="0"/>
              </a:rPr>
              <a:t>Crédito :  André Luiz da Silva/CDA/CDCC/USP</a:t>
            </a:r>
            <a:endParaRPr lang="pt-BR" sz="1000" dirty="0">
              <a:solidFill>
                <a:srgbClr val="00B05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6" presetClass="emp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5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000"/>
                            </p:stCondLst>
                            <p:childTnLst>
                              <p:par>
                                <p:cTn id="57" presetID="6" presetClass="emp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8" dur="5000" fill="hold"/>
                                        <p:tgtEl>
                                          <p:spTgt spid="2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0" dur="5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23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000"/>
                            </p:stCondLst>
                            <p:childTnLst>
                              <p:par>
                                <p:cTn id="104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2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0"/>
                            </p:stCondLst>
                            <p:childTnLst>
                              <p:par>
                                <p:cTn id="108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2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2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2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7000"/>
                            </p:stCondLst>
                            <p:childTnLst>
                              <p:par>
                                <p:cTn id="163" presetID="6" presetClass="emph" presetSubtype="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4" dur="10000" fill="hold"/>
                                        <p:tgtEl>
                                          <p:spTgt spid="43"/>
                                        </p:tgtEl>
                                      </p:cBhvr>
                                      <p:by x="300000" y="300000"/>
                                    </p:animScale>
                                  </p:childTnLst>
                                </p:cTn>
                              </p:par>
                              <p:par>
                                <p:cTn id="165" presetID="6" presetClass="emph" presetSubtype="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6" dur="10000" fill="hold"/>
                                        <p:tgtEl>
                                          <p:spTgt spid="52"/>
                                        </p:tgtEl>
                                      </p:cBhvr>
                                      <p:by x="300000" y="300000"/>
                                    </p:animScale>
                                  </p:childTnLst>
                                </p:cTn>
                              </p:par>
                              <p:par>
                                <p:cTn id="167" presetID="6" presetClass="emph" presetSubtype="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8" dur="10000" fill="hold"/>
                                        <p:tgtEl>
                                          <p:spTgt spid="58"/>
                                        </p:tgtEl>
                                      </p:cBhvr>
                                      <p:by x="300000" y="300000"/>
                                    </p:animScale>
                                  </p:childTnLst>
                                </p:cTn>
                              </p:par>
                              <p:par>
                                <p:cTn id="169" presetID="6" presetClass="emph" presetSubtype="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0" dur="10000" fill="hold"/>
                                        <p:tgtEl>
                                          <p:spTgt spid="57"/>
                                        </p:tgtEl>
                                      </p:cBhvr>
                                      <p:by x="300000" y="300000"/>
                                    </p:animScale>
                                  </p:childTnLst>
                                </p:cTn>
                              </p:par>
                              <p:par>
                                <p:cTn id="171" presetID="6" presetClass="emph" presetSubtype="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2" dur="10000" fill="hold"/>
                                        <p:tgtEl>
                                          <p:spTgt spid="56"/>
                                        </p:tgtEl>
                                      </p:cBhvr>
                                      <p:by x="300000" y="300000"/>
                                    </p:animScale>
                                  </p:childTnLst>
                                </p:cTn>
                              </p:par>
                              <p:par>
                                <p:cTn id="173" presetID="6" presetClass="emph" presetSubtype="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4" dur="10000" fill="hold"/>
                                        <p:tgtEl>
                                          <p:spTgt spid="51"/>
                                        </p:tgtEl>
                                      </p:cBhvr>
                                      <p:by x="300000" y="300000"/>
                                    </p:animScale>
                                  </p:childTnLst>
                                </p:cTn>
                              </p:par>
                              <p:par>
                                <p:cTn id="175" presetID="6" presetClass="emph" presetSubtype="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6" dur="10000" fill="hold"/>
                                        <p:tgtEl>
                                          <p:spTgt spid="54"/>
                                        </p:tgtEl>
                                      </p:cBhvr>
                                      <p:by x="300000" y="300000"/>
                                    </p:animScale>
                                  </p:childTnLst>
                                </p:cTn>
                              </p:par>
                              <p:par>
                                <p:cTn id="177" presetID="6" presetClass="emph" presetSubtype="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8" dur="10000" fill="hold"/>
                                        <p:tgtEl>
                                          <p:spTgt spid="55"/>
                                        </p:tgtEl>
                                      </p:cBhvr>
                                      <p:by x="300000" y="300000"/>
                                    </p:animScale>
                                  </p:childTnLst>
                                </p:cTn>
                              </p:par>
                              <p:par>
                                <p:cTn id="179" presetID="6" presetClass="emph" presetSubtype="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0" dur="10000" fill="hold"/>
                                        <p:tgtEl>
                                          <p:spTgt spid="53"/>
                                        </p:tgtEl>
                                      </p:cBhvr>
                                      <p:by x="300000" y="300000"/>
                                    </p:animScale>
                                  </p:childTnLst>
                                </p:cTn>
                              </p:par>
                              <p:par>
                                <p:cTn id="181" presetID="6" presetClass="emph" presetSubtype="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2" dur="10000" fill="hold"/>
                                        <p:tgtEl>
                                          <p:spTgt spid="34"/>
                                        </p:tgtEl>
                                      </p:cBhvr>
                                      <p:by x="300000" y="300000"/>
                                    </p:animScale>
                                  </p:childTnLst>
                                </p:cTn>
                              </p:par>
                              <p:par>
                                <p:cTn id="183" presetID="6" presetClass="emph" presetSubtype="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4" dur="10000" fill="hold"/>
                                        <p:tgtEl>
                                          <p:spTgt spid="42"/>
                                        </p:tgtEl>
                                      </p:cBhvr>
                                      <p:by x="300000" y="300000"/>
                                    </p:animScale>
                                  </p:childTnLst>
                                </p:cTn>
                              </p:par>
                              <p:par>
                                <p:cTn id="185" presetID="6" presetClass="emph" presetSubtype="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6" dur="10000" fill="hold"/>
                                        <p:tgtEl>
                                          <p:spTgt spid="44"/>
                                        </p:tgtEl>
                                      </p:cBhvr>
                                      <p:by x="300000" y="300000"/>
                                    </p:animScale>
                                  </p:childTnLst>
                                </p:cTn>
                              </p:par>
                              <p:par>
                                <p:cTn id="187" presetID="6" presetClass="emph" presetSubtype="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8" dur="10000" fill="hold"/>
                                        <p:tgtEl>
                                          <p:spTgt spid="39"/>
                                        </p:tgtEl>
                                      </p:cBhvr>
                                      <p:by x="300000" y="300000"/>
                                    </p:animScale>
                                  </p:childTnLst>
                                </p:cTn>
                              </p:par>
                              <p:par>
                                <p:cTn id="189" presetID="6" presetClass="emph" presetSubtype="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0" dur="10000" fill="hold"/>
                                        <p:tgtEl>
                                          <p:spTgt spid="37"/>
                                        </p:tgtEl>
                                      </p:cBhvr>
                                      <p:by x="300000" y="3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2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2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2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2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2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2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2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2000"/>
                            </p:stCondLst>
                            <p:childTnLst>
                              <p:par>
                                <p:cTn id="2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2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" grpId="0" animBg="1"/>
      <p:bldP spid="30" grpId="0" animBg="1"/>
      <p:bldP spid="34" grpId="0" animBg="1"/>
      <p:bldP spid="34" grpId="1" animBg="1"/>
      <p:bldP spid="37" grpId="0" animBg="1"/>
      <p:bldP spid="37" grpId="1" animBg="1"/>
      <p:bldP spid="43" grpId="0" animBg="1"/>
      <p:bldP spid="43" grpId="1" animBg="1"/>
      <p:bldP spid="44" grpId="0" animBg="1"/>
      <p:bldP spid="44" grpId="1" animBg="1"/>
      <p:bldP spid="39" grpId="0" animBg="1"/>
      <p:bldP spid="39" grpId="1" animBg="1"/>
      <p:bldP spid="54" grpId="0" animBg="1"/>
      <p:bldP spid="54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42" grpId="0" animBg="1"/>
      <p:bldP spid="42" grpId="1" animBg="1"/>
      <p:bldP spid="58" grpId="0" animBg="1"/>
      <p:bldP spid="58" grpId="1" animBg="1"/>
      <p:bldP spid="132" grpId="0" animBg="1"/>
      <p:bldP spid="125" grpId="0"/>
      <p:bldP spid="131" grpId="0"/>
      <p:bldP spid="133" grpId="0"/>
      <p:bldP spid="134" grpId="0"/>
      <p:bldP spid="135" grpId="0"/>
      <p:bldP spid="136" grpId="0"/>
      <p:bldP spid="204" grpId="0"/>
      <p:bldP spid="221" grpId="0"/>
      <p:bldP spid="223" grpId="0"/>
      <p:bldP spid="236" grpId="0" build="allAtOnce" animBg="1"/>
      <p:bldP spid="236" grpId="1" animBg="1"/>
      <p:bldP spid="236" grpId="2" animBg="1"/>
      <p:bldP spid="236" grpId="3" animBg="1"/>
      <p:bldP spid="95" grpId="0"/>
      <p:bldP spid="13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000125" y="2565508"/>
            <a:ext cx="7162800" cy="1447277"/>
          </a:xfrm>
        </p:spPr>
        <p:txBody>
          <a:bodyPr lIns="92160" tIns="46080" rIns="92160" bIns="46080">
            <a:spAutoFit/>
          </a:bodyPr>
          <a:lstStyle/>
          <a:p>
            <a:pPr>
              <a:defRPr/>
            </a:pPr>
            <a:r>
              <a:rPr lang="pt-BR" dirty="0" smtClean="0">
                <a:solidFill>
                  <a:srgbClr val="00CC99"/>
                </a:solidFill>
                <a:latin typeface="Century Gothic" pitchFamily="34" charset="0"/>
              </a:rPr>
              <a:t>E a Terra, </a:t>
            </a:r>
            <a:br>
              <a:rPr lang="pt-BR" dirty="0" smtClean="0">
                <a:solidFill>
                  <a:srgbClr val="00CC99"/>
                </a:solidFill>
                <a:latin typeface="Century Gothic" pitchFamily="34" charset="0"/>
              </a:rPr>
            </a:br>
            <a:r>
              <a:rPr lang="pt-BR" dirty="0" smtClean="0">
                <a:solidFill>
                  <a:srgbClr val="00CC99"/>
                </a:solidFill>
                <a:latin typeface="Century Gothic" pitchFamily="34" charset="0"/>
              </a:rPr>
              <a:t>como fica?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rId2" action="ppaction://hlinkfile"/>
          </p:cNvPr>
          <p:cNvPicPr>
            <a:picLocks noChangeArrowheads="1"/>
          </p:cNvPicPr>
          <p:nvPr/>
        </p:nvPicPr>
        <p:blipFill>
          <a:blip r:embed="rId3" cstate="print">
            <a:lum bright="3000" contrast="13000"/>
          </a:blip>
          <a:stretch>
            <a:fillRect/>
          </a:stretch>
        </p:blipFill>
        <p:spPr bwMode="auto">
          <a:xfrm>
            <a:off x="3707904" y="2852936"/>
            <a:ext cx="1800000" cy="1800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>
          <a:xfrm>
            <a:off x="107504" y="764704"/>
            <a:ext cx="8892480" cy="5832648"/>
          </a:xfrm>
        </p:spPr>
        <p:txBody>
          <a:bodyPr/>
          <a:lstStyle/>
          <a:p>
            <a:pPr algn="l">
              <a:buClr>
                <a:schemeClr val="accent5">
                  <a:lumMod val="75000"/>
                </a:schemeClr>
              </a:buClr>
              <a:buFont typeface="Wingdings" pitchFamily="2" charset="2"/>
              <a:buChar char="v"/>
            </a:pPr>
            <a:r>
              <a:rPr lang="pt-BR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entury Gothic" pitchFamily="34" charset="0"/>
              </a:rPr>
              <a:t> </a:t>
            </a:r>
            <a:r>
              <a:rPr lang="pt-BR" sz="4000" b="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entury Gothic" pitchFamily="34" charset="0"/>
              </a:rPr>
              <a:t>Estrelas de maior massa evoluem mais rapidamente:</a:t>
            </a:r>
          </a:p>
          <a:p>
            <a:pPr algn="l">
              <a:buClr>
                <a:schemeClr val="accent5">
                  <a:lumMod val="75000"/>
                </a:schemeClr>
              </a:buClr>
              <a:buFont typeface="Wingdings" pitchFamily="2" charset="2"/>
              <a:buChar char="v"/>
            </a:pPr>
            <a:endParaRPr lang="pt-BR" sz="4000" b="0" dirty="0" smtClean="0">
              <a:solidFill>
                <a:schemeClr val="accent1">
                  <a:lumMod val="60000"/>
                  <a:lumOff val="40000"/>
                </a:schemeClr>
              </a:solidFill>
              <a:latin typeface="Century Gothic" pitchFamily="34" charset="0"/>
            </a:endParaRPr>
          </a:p>
          <a:p>
            <a:pPr lvl="1" algn="l">
              <a:buClr>
                <a:schemeClr val="accent5">
                  <a:lumMod val="75000"/>
                </a:schemeClr>
              </a:buClr>
              <a:buFont typeface="Wingdings" pitchFamily="2" charset="2"/>
              <a:buChar char="v"/>
            </a:pPr>
            <a:r>
              <a:rPr lang="pt-BR" sz="3600" b="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entury Gothic" pitchFamily="34" charset="0"/>
              </a:rPr>
              <a:t> 25 M</a:t>
            </a:r>
            <a:r>
              <a:rPr lang="pt-BR" sz="3600" b="0" baseline="-25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ʘ</a:t>
            </a:r>
            <a:r>
              <a:rPr lang="pt-BR" sz="3600" b="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entury Gothic" pitchFamily="34" charset="0"/>
              </a:rPr>
              <a:t>: três milhões de anos na SP</a:t>
            </a:r>
          </a:p>
          <a:p>
            <a:pPr lvl="1" algn="l">
              <a:buClr>
                <a:schemeClr val="accent5">
                  <a:lumMod val="75000"/>
                </a:schemeClr>
              </a:buClr>
              <a:buFont typeface="Wingdings" pitchFamily="2" charset="2"/>
              <a:buChar char="v"/>
            </a:pPr>
            <a:endParaRPr lang="pt-BR" sz="3600" b="0" dirty="0" smtClean="0">
              <a:solidFill>
                <a:schemeClr val="accent1">
                  <a:lumMod val="60000"/>
                  <a:lumOff val="40000"/>
                </a:schemeClr>
              </a:solidFill>
              <a:latin typeface="Century Gothic" pitchFamily="34" charset="0"/>
            </a:endParaRPr>
          </a:p>
          <a:p>
            <a:pPr lvl="1" algn="l">
              <a:buClr>
                <a:schemeClr val="accent5">
                  <a:lumMod val="75000"/>
                </a:schemeClr>
              </a:buClr>
              <a:buFont typeface="Wingdings" pitchFamily="2" charset="2"/>
              <a:buChar char="v"/>
            </a:pPr>
            <a:r>
              <a:rPr lang="pt-BR" sz="3600" b="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entury Gothic" pitchFamily="34" charset="0"/>
              </a:rPr>
              <a:t> 0,5 M</a:t>
            </a:r>
            <a:r>
              <a:rPr lang="pt-BR" sz="3600" b="0" baseline="-25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ʘ</a:t>
            </a:r>
            <a:r>
              <a:rPr lang="pt-BR" sz="3600" b="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entury Gothic" pitchFamily="34" charset="0"/>
              </a:rPr>
              <a:t>: 200 bilhões de anos na SP!</a:t>
            </a:r>
            <a:endParaRPr lang="pt-BR" sz="3600" b="0" dirty="0">
              <a:solidFill>
                <a:schemeClr val="accent1">
                  <a:lumMod val="60000"/>
                  <a:lumOff val="40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539552" y="476672"/>
            <a:ext cx="7772400" cy="1470025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Estrelas de “pouca massa”</a:t>
            </a:r>
            <a:endParaRPr lang="pt-BR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>
          <a:xfrm>
            <a:off x="539552" y="2276872"/>
            <a:ext cx="8604448" cy="1752600"/>
          </a:xfrm>
        </p:spPr>
        <p:txBody>
          <a:bodyPr/>
          <a:lstStyle/>
          <a:p>
            <a:pPr algn="l">
              <a:buClr>
                <a:schemeClr val="accent5">
                  <a:lumMod val="75000"/>
                </a:schemeClr>
              </a:buClr>
              <a:buFont typeface="Wingdings" pitchFamily="2" charset="2"/>
              <a:buChar char="v"/>
            </a:pPr>
            <a:r>
              <a:rPr lang="pt-BR" sz="4000" b="0" dirty="0" smtClean="0">
                <a:solidFill>
                  <a:srgbClr val="00CC99"/>
                </a:solidFill>
                <a:latin typeface="Century Gothic" pitchFamily="34" charset="0"/>
              </a:rPr>
              <a:t>oito </a:t>
            </a:r>
            <a:r>
              <a:rPr lang="pt-BR" sz="4000" b="0" dirty="0" err="1" smtClean="0">
                <a:solidFill>
                  <a:srgbClr val="00CC99"/>
                </a:solidFill>
                <a:latin typeface="Century Gothic" pitchFamily="34" charset="0"/>
              </a:rPr>
              <a:t>M</a:t>
            </a:r>
            <a:r>
              <a:rPr lang="pt-BR" sz="4000" b="0" baseline="-25000" dirty="0" err="1" smtClean="0">
                <a:solidFill>
                  <a:srgbClr val="00CC99"/>
                </a:solidFill>
                <a:latin typeface="Arial"/>
                <a:cs typeface="Arial"/>
              </a:rPr>
              <a:t>ʘ</a:t>
            </a:r>
            <a:r>
              <a:rPr lang="pt-BR" sz="4000" b="0" baseline="-25000" dirty="0" smtClean="0">
                <a:solidFill>
                  <a:srgbClr val="00CC99"/>
                </a:solidFill>
                <a:latin typeface="Century Gothic" pitchFamily="34" charset="0"/>
              </a:rPr>
              <a:t> </a:t>
            </a:r>
            <a:r>
              <a:rPr lang="pt-BR" sz="4000" b="0" dirty="0" smtClean="0">
                <a:solidFill>
                  <a:srgbClr val="00CC99"/>
                </a:solidFill>
                <a:latin typeface="Century Gothic" pitchFamily="34" charset="0"/>
              </a:rPr>
              <a:t>: estrelas não farão síntese do C, indo até a fusão </a:t>
            </a:r>
          </a:p>
          <a:p>
            <a:pPr algn="l">
              <a:buClr>
                <a:schemeClr val="accent5">
                  <a:lumMod val="75000"/>
                </a:schemeClr>
              </a:buClr>
            </a:pPr>
            <a:r>
              <a:rPr lang="pt-BR" sz="4000" b="0" dirty="0" smtClean="0">
                <a:solidFill>
                  <a:srgbClr val="00CC99"/>
                </a:solidFill>
                <a:latin typeface="Century Gothic" pitchFamily="34" charset="0"/>
              </a:rPr>
              <a:t>do He apenas</a:t>
            </a:r>
            <a:endParaRPr lang="pt-BR" sz="4000" b="0" dirty="0">
              <a:solidFill>
                <a:srgbClr val="00CC99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Elipse 127"/>
          <p:cNvSpPr>
            <a:spLocks noChangeAspect="1"/>
          </p:cNvSpPr>
          <p:nvPr/>
        </p:nvSpPr>
        <p:spPr bwMode="auto">
          <a:xfrm rot="19535659">
            <a:off x="5526780" y="4007296"/>
            <a:ext cx="2448272" cy="1843597"/>
          </a:xfrm>
          <a:prstGeom prst="ellipse">
            <a:avLst/>
          </a:prstGeom>
          <a:gradFill>
            <a:gsLst>
              <a:gs pos="93000">
                <a:srgbClr val="C00000">
                  <a:alpha val="18000"/>
                </a:srgbClr>
              </a:gs>
              <a:gs pos="59000">
                <a:srgbClr val="7030A0">
                  <a:alpha val="68000"/>
                </a:srgbClr>
              </a:gs>
              <a:gs pos="0">
                <a:schemeClr val="bg1"/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2" name="Grupo 8"/>
          <p:cNvGrpSpPr>
            <a:grpSpLocks noChangeAspect="1"/>
          </p:cNvGrpSpPr>
          <p:nvPr/>
        </p:nvGrpSpPr>
        <p:grpSpPr>
          <a:xfrm>
            <a:off x="3563888" y="3802679"/>
            <a:ext cx="2150879" cy="2196313"/>
            <a:chOff x="3190476" y="1101961"/>
            <a:chExt cx="1705377" cy="1741394"/>
          </a:xfrm>
        </p:grpSpPr>
        <p:sp>
          <p:nvSpPr>
            <p:cNvPr id="12" name="Elipse 11"/>
            <p:cNvSpPr/>
            <p:nvPr/>
          </p:nvSpPr>
          <p:spPr bwMode="auto">
            <a:xfrm>
              <a:off x="3190476" y="1101961"/>
              <a:ext cx="1705377" cy="1741394"/>
            </a:xfrm>
            <a:prstGeom prst="ellipse">
              <a:avLst/>
            </a:prstGeom>
            <a:gradFill flip="none" rotWithShape="1">
              <a:gsLst>
                <a:gs pos="100000">
                  <a:schemeClr val="tx1">
                    <a:alpha val="0"/>
                  </a:schemeClr>
                </a:gs>
                <a:gs pos="100000">
                  <a:schemeClr val="tx1"/>
                </a:gs>
                <a:gs pos="59000">
                  <a:srgbClr val="FF0000"/>
                </a:gs>
              </a:gsLst>
              <a:path path="shap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0" name="Elipse 9"/>
            <p:cNvSpPr>
              <a:spLocks noChangeAspect="1"/>
            </p:cNvSpPr>
            <p:nvPr/>
          </p:nvSpPr>
          <p:spPr bwMode="auto">
            <a:xfrm>
              <a:off x="3471812" y="1446852"/>
              <a:ext cx="1104387" cy="1088645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tx1">
                    <a:alpha val="0"/>
                  </a:schemeClr>
                </a:gs>
                <a:gs pos="65000">
                  <a:srgbClr val="FF0000"/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30" name="Elipse 29"/>
          <p:cNvSpPr/>
          <p:nvPr/>
        </p:nvSpPr>
        <p:spPr bwMode="auto">
          <a:xfrm rot="2349922">
            <a:off x="6284630" y="4432873"/>
            <a:ext cx="765327" cy="907076"/>
          </a:xfrm>
          <a:prstGeom prst="ellipse">
            <a:avLst/>
          </a:prstGeom>
          <a:gradFill>
            <a:gsLst>
              <a:gs pos="100000">
                <a:schemeClr val="accent1">
                  <a:alpha val="0"/>
                </a:schemeClr>
              </a:gs>
              <a:gs pos="66000">
                <a:schemeClr val="accent1"/>
              </a:gs>
              <a:gs pos="66000">
                <a:schemeClr val="accent1"/>
              </a:gs>
              <a:gs pos="52000">
                <a:schemeClr val="accent6">
                  <a:lumMod val="40000"/>
                  <a:lumOff val="60000"/>
                </a:schemeClr>
              </a:gs>
              <a:gs pos="26000">
                <a:schemeClr val="bg1"/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34" name="Lua 33"/>
          <p:cNvSpPr/>
          <p:nvPr/>
        </p:nvSpPr>
        <p:spPr bwMode="auto">
          <a:xfrm rot="1988935">
            <a:off x="5935399" y="4392882"/>
            <a:ext cx="639868" cy="953824"/>
          </a:xfrm>
          <a:prstGeom prst="moon">
            <a:avLst>
              <a:gd name="adj" fmla="val 12041"/>
            </a:avLst>
          </a:prstGeom>
          <a:solidFill>
            <a:srgbClr val="FF0000">
              <a:alpha val="31000"/>
            </a:srgb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37" name="Lua 36"/>
          <p:cNvSpPr/>
          <p:nvPr/>
        </p:nvSpPr>
        <p:spPr bwMode="auto">
          <a:xfrm rot="9502948">
            <a:off x="6650993" y="4532289"/>
            <a:ext cx="350702" cy="642148"/>
          </a:xfrm>
          <a:prstGeom prst="moon">
            <a:avLst>
              <a:gd name="adj" fmla="val 17418"/>
            </a:avLst>
          </a:prstGeom>
          <a:solidFill>
            <a:srgbClr val="FFFF00">
              <a:alpha val="52000"/>
            </a:srgb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43" name="Lua 42"/>
          <p:cNvSpPr/>
          <p:nvPr/>
        </p:nvSpPr>
        <p:spPr bwMode="auto">
          <a:xfrm rot="11121053">
            <a:off x="6649759" y="4698731"/>
            <a:ext cx="509849" cy="894259"/>
          </a:xfrm>
          <a:prstGeom prst="moon">
            <a:avLst>
              <a:gd name="adj" fmla="val 11144"/>
            </a:avLst>
          </a:prstGeom>
          <a:gradFill flip="none" rotWithShape="1">
            <a:gsLst>
              <a:gs pos="66000">
                <a:srgbClr val="FF0000">
                  <a:alpha val="39000"/>
                </a:srgbClr>
              </a:gs>
              <a:gs pos="26000">
                <a:srgbClr val="FFC000"/>
              </a:gs>
            </a:gsLst>
            <a:path path="circle">
              <a:fillToRect l="100000" t="100000"/>
            </a:path>
            <a:tileRect r="-100000" b="-10000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44" name="Lua 43"/>
          <p:cNvSpPr/>
          <p:nvPr/>
        </p:nvSpPr>
        <p:spPr bwMode="auto">
          <a:xfrm rot="5400000">
            <a:off x="6479681" y="4297698"/>
            <a:ext cx="465067" cy="792151"/>
          </a:xfrm>
          <a:prstGeom prst="moon">
            <a:avLst>
              <a:gd name="adj" fmla="val 15912"/>
            </a:avLst>
          </a:prstGeom>
          <a:solidFill>
            <a:srgbClr val="FF0000">
              <a:alpha val="52000"/>
            </a:srgb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39" name="Lua 38"/>
          <p:cNvSpPr/>
          <p:nvPr/>
        </p:nvSpPr>
        <p:spPr bwMode="auto">
          <a:xfrm rot="17307021">
            <a:off x="6302533" y="4963926"/>
            <a:ext cx="332563" cy="477217"/>
          </a:xfrm>
          <a:prstGeom prst="moon">
            <a:avLst>
              <a:gd name="adj" fmla="val 24258"/>
            </a:avLst>
          </a:prstGeom>
          <a:gradFill flip="none" rotWithShape="1">
            <a:gsLst>
              <a:gs pos="66000">
                <a:srgbClr val="FF0000">
                  <a:alpha val="56000"/>
                </a:srgbClr>
              </a:gs>
              <a:gs pos="26000">
                <a:srgbClr val="FFC000"/>
              </a:gs>
            </a:gsLst>
            <a:path path="circle">
              <a:fillToRect l="100000" t="100000"/>
            </a:path>
            <a:tileRect r="-100000" b="-10000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54" name="Lua 53"/>
          <p:cNvSpPr/>
          <p:nvPr/>
        </p:nvSpPr>
        <p:spPr bwMode="auto">
          <a:xfrm rot="20585619">
            <a:off x="6377539" y="4793692"/>
            <a:ext cx="334235" cy="338272"/>
          </a:xfrm>
          <a:prstGeom prst="moon">
            <a:avLst>
              <a:gd name="adj" fmla="val 14645"/>
            </a:avLst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51" name="Lua 50"/>
          <p:cNvSpPr/>
          <p:nvPr/>
        </p:nvSpPr>
        <p:spPr bwMode="auto">
          <a:xfrm rot="1435920">
            <a:off x="6446665" y="4595237"/>
            <a:ext cx="273330" cy="510230"/>
          </a:xfrm>
          <a:prstGeom prst="moon">
            <a:avLst>
              <a:gd name="adj" fmla="val 15912"/>
            </a:avLst>
          </a:prstGeom>
          <a:solidFill>
            <a:srgbClr val="FFFF00">
              <a:alpha val="52000"/>
            </a:srgb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52" name="Lua 51"/>
          <p:cNvSpPr/>
          <p:nvPr/>
        </p:nvSpPr>
        <p:spPr bwMode="auto">
          <a:xfrm rot="14597009">
            <a:off x="6765478" y="4490971"/>
            <a:ext cx="486927" cy="1030772"/>
          </a:xfrm>
          <a:prstGeom prst="moon">
            <a:avLst>
              <a:gd name="adj" fmla="val 14645"/>
            </a:avLst>
          </a:prstGeom>
          <a:solidFill>
            <a:srgbClr val="FF0000">
              <a:alpha val="31000"/>
            </a:srgb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53" name="Lua 52"/>
          <p:cNvSpPr/>
          <p:nvPr/>
        </p:nvSpPr>
        <p:spPr bwMode="auto">
          <a:xfrm rot="5937049">
            <a:off x="6282815" y="4107970"/>
            <a:ext cx="653804" cy="673547"/>
          </a:xfrm>
          <a:prstGeom prst="moon">
            <a:avLst>
              <a:gd name="adj" fmla="val 14645"/>
            </a:avLst>
          </a:prstGeom>
          <a:solidFill>
            <a:srgbClr val="FF0000">
              <a:alpha val="31000"/>
            </a:srgb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55" name="Lua 54"/>
          <p:cNvSpPr/>
          <p:nvPr/>
        </p:nvSpPr>
        <p:spPr bwMode="auto">
          <a:xfrm rot="16871142">
            <a:off x="6628931" y="4977847"/>
            <a:ext cx="118373" cy="259173"/>
          </a:xfrm>
          <a:prstGeom prst="moon">
            <a:avLst>
              <a:gd name="adj" fmla="val 14645"/>
            </a:avLst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56" name="Lua 55"/>
          <p:cNvSpPr/>
          <p:nvPr/>
        </p:nvSpPr>
        <p:spPr bwMode="auto">
          <a:xfrm rot="431926">
            <a:off x="6480732" y="4771670"/>
            <a:ext cx="114143" cy="268778"/>
          </a:xfrm>
          <a:prstGeom prst="moon">
            <a:avLst>
              <a:gd name="adj" fmla="val 25990"/>
            </a:avLst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57" name="Lua 56"/>
          <p:cNvSpPr/>
          <p:nvPr/>
        </p:nvSpPr>
        <p:spPr bwMode="auto">
          <a:xfrm rot="9622414">
            <a:off x="6664320" y="4682466"/>
            <a:ext cx="237713" cy="373968"/>
          </a:xfrm>
          <a:prstGeom prst="moon">
            <a:avLst>
              <a:gd name="adj" fmla="val 10121"/>
            </a:avLst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42" name="Lua 41"/>
          <p:cNvSpPr/>
          <p:nvPr/>
        </p:nvSpPr>
        <p:spPr bwMode="auto">
          <a:xfrm rot="13242458">
            <a:off x="6411661" y="4779384"/>
            <a:ext cx="392806" cy="909049"/>
          </a:xfrm>
          <a:prstGeom prst="moon">
            <a:avLst>
              <a:gd name="adj" fmla="val 24258"/>
            </a:avLst>
          </a:prstGeom>
          <a:gradFill flip="none" rotWithShape="1">
            <a:gsLst>
              <a:gs pos="66000">
                <a:srgbClr val="FF0000">
                  <a:alpha val="47000"/>
                </a:srgbClr>
              </a:gs>
              <a:gs pos="26000">
                <a:srgbClr val="FFC000"/>
              </a:gs>
            </a:gsLst>
            <a:path path="circle">
              <a:fillToRect l="100000" t="100000"/>
            </a:path>
            <a:tileRect r="-100000" b="-10000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58" name="Lua 57"/>
          <p:cNvSpPr/>
          <p:nvPr/>
        </p:nvSpPr>
        <p:spPr bwMode="auto">
          <a:xfrm rot="10800000">
            <a:off x="6773652" y="4682466"/>
            <a:ext cx="237713" cy="373968"/>
          </a:xfrm>
          <a:prstGeom prst="moon">
            <a:avLst>
              <a:gd name="adj" fmla="val 10121"/>
            </a:avLst>
          </a:prstGeom>
          <a:solidFill>
            <a:schemeClr val="accent6">
              <a:lumMod val="40000"/>
              <a:lumOff val="60000"/>
              <a:alpha val="95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3" name="Grupo 129"/>
          <p:cNvGrpSpPr>
            <a:grpSpLocks noChangeAspect="1"/>
          </p:cNvGrpSpPr>
          <p:nvPr/>
        </p:nvGrpSpPr>
        <p:grpSpPr>
          <a:xfrm>
            <a:off x="7953494" y="4731617"/>
            <a:ext cx="866978" cy="1937743"/>
            <a:chOff x="7812360" y="4210616"/>
            <a:chExt cx="1008112" cy="2253189"/>
          </a:xfrm>
        </p:grpSpPr>
        <p:sp>
          <p:nvSpPr>
            <p:cNvPr id="63" name="Triângulo isósceles 62"/>
            <p:cNvSpPr/>
            <p:nvPr/>
          </p:nvSpPr>
          <p:spPr bwMode="auto">
            <a:xfrm rot="1222400">
              <a:off x="8038299" y="5290732"/>
              <a:ext cx="150642" cy="1173073"/>
            </a:xfrm>
            <a:prstGeom prst="triangle">
              <a:avLst/>
            </a:prstGeom>
            <a:gradFill>
              <a:gsLst>
                <a:gs pos="96000">
                  <a:srgbClr val="7030A0">
                    <a:alpha val="0"/>
                  </a:srgbClr>
                </a:gs>
                <a:gs pos="77000">
                  <a:srgbClr val="7030A0">
                    <a:alpha val="69000"/>
                  </a:srgbClr>
                </a:gs>
                <a:gs pos="22000">
                  <a:schemeClr val="bg1"/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60" name="Elipse 59"/>
            <p:cNvSpPr/>
            <p:nvPr/>
          </p:nvSpPr>
          <p:spPr bwMode="auto">
            <a:xfrm rot="1350372">
              <a:off x="7812360" y="5157192"/>
              <a:ext cx="1008112" cy="360040"/>
            </a:xfrm>
            <a:prstGeom prst="ellipse">
              <a:avLst/>
            </a:prstGeom>
            <a:gradFill>
              <a:gsLst>
                <a:gs pos="96000">
                  <a:srgbClr val="7030A0">
                    <a:alpha val="27000"/>
                  </a:srgbClr>
                </a:gs>
                <a:gs pos="77000">
                  <a:srgbClr val="7030A0">
                    <a:alpha val="69000"/>
                  </a:srgbClr>
                </a:gs>
                <a:gs pos="22000">
                  <a:schemeClr val="bg1"/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61" name="Triângulo isósceles 60"/>
            <p:cNvSpPr/>
            <p:nvPr/>
          </p:nvSpPr>
          <p:spPr bwMode="auto">
            <a:xfrm rot="12022476">
              <a:off x="8443903" y="4210616"/>
              <a:ext cx="150642" cy="1173073"/>
            </a:xfrm>
            <a:prstGeom prst="triangle">
              <a:avLst/>
            </a:prstGeom>
            <a:gradFill>
              <a:gsLst>
                <a:gs pos="96000">
                  <a:srgbClr val="7030A0">
                    <a:alpha val="27000"/>
                  </a:srgbClr>
                </a:gs>
                <a:gs pos="77000">
                  <a:srgbClr val="7030A0">
                    <a:alpha val="69000"/>
                  </a:srgbClr>
                </a:gs>
                <a:gs pos="22000">
                  <a:schemeClr val="bg1"/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4" name="Grupo 153"/>
          <p:cNvGrpSpPr/>
          <p:nvPr/>
        </p:nvGrpSpPr>
        <p:grpSpPr>
          <a:xfrm rot="20981751">
            <a:off x="7848395" y="2997737"/>
            <a:ext cx="945252" cy="1293255"/>
            <a:chOff x="8019236" y="2954058"/>
            <a:chExt cx="945252" cy="1293255"/>
          </a:xfrm>
        </p:grpSpPr>
        <p:grpSp>
          <p:nvGrpSpPr>
            <p:cNvPr id="5" name="Grupo 141"/>
            <p:cNvGrpSpPr>
              <a:grpSpLocks noChangeAspect="1"/>
            </p:cNvGrpSpPr>
            <p:nvPr/>
          </p:nvGrpSpPr>
          <p:grpSpPr>
            <a:xfrm>
              <a:off x="8019236" y="3068960"/>
              <a:ext cx="945252" cy="1114226"/>
              <a:chOff x="3539293" y="2485338"/>
              <a:chExt cx="2009465" cy="2368678"/>
            </a:xfrm>
          </p:grpSpPr>
          <p:sp>
            <p:nvSpPr>
              <p:cNvPr id="143" name="Arco 142"/>
              <p:cNvSpPr/>
              <p:nvPr/>
            </p:nvSpPr>
            <p:spPr bwMode="auto">
              <a:xfrm rot="18751788">
                <a:off x="4120610" y="3425868"/>
                <a:ext cx="1680905" cy="1175391"/>
              </a:xfrm>
              <a:prstGeom prst="arc">
                <a:avLst>
                  <a:gd name="adj1" fmla="val 9854489"/>
                  <a:gd name="adj2" fmla="val 639764"/>
                </a:avLst>
              </a:prstGeom>
              <a:noFill/>
              <a:ln w="6350" cap="flat" cmpd="sng" algn="ctr">
                <a:solidFill>
                  <a:srgbClr val="00CC99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44" name="Arco 143"/>
              <p:cNvSpPr/>
              <p:nvPr/>
            </p:nvSpPr>
            <p:spPr bwMode="auto">
              <a:xfrm rot="18751788" flipV="1">
                <a:off x="3256511" y="2768120"/>
                <a:ext cx="1680905" cy="1115341"/>
              </a:xfrm>
              <a:prstGeom prst="arc">
                <a:avLst>
                  <a:gd name="adj1" fmla="val 10397174"/>
                  <a:gd name="adj2" fmla="val 684096"/>
                </a:avLst>
              </a:prstGeom>
              <a:noFill/>
              <a:ln w="6350" cap="flat" cmpd="sng" algn="ctr">
                <a:solidFill>
                  <a:srgbClr val="00CC99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45" name="Elipse 144"/>
              <p:cNvSpPr>
                <a:spLocks noChangeAspect="1"/>
              </p:cNvSpPr>
              <p:nvPr/>
            </p:nvSpPr>
            <p:spPr bwMode="auto">
              <a:xfrm rot="1894093">
                <a:off x="3819683" y="2643277"/>
                <a:ext cx="1392662" cy="1921099"/>
              </a:xfrm>
              <a:prstGeom prst="ellipse">
                <a:avLst/>
              </a:prstGeom>
              <a:gradFill>
                <a:gsLst>
                  <a:gs pos="100000">
                    <a:schemeClr val="tx1">
                      <a:alpha val="0"/>
                    </a:schemeClr>
                  </a:gs>
                  <a:gs pos="66000">
                    <a:srgbClr val="7030A0">
                      <a:alpha val="59000"/>
                    </a:srgbClr>
                  </a:gs>
                  <a:gs pos="30000">
                    <a:srgbClr val="7030A0"/>
                  </a:gs>
                </a:gsLst>
                <a:path path="shape">
                  <a:fillToRect l="50000" t="50000" r="50000" b="50000"/>
                </a:path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46" name="Elipse 145"/>
              <p:cNvSpPr>
                <a:spLocks noChangeAspect="1"/>
              </p:cNvSpPr>
              <p:nvPr/>
            </p:nvSpPr>
            <p:spPr bwMode="auto">
              <a:xfrm>
                <a:off x="4283968" y="3429000"/>
                <a:ext cx="434507" cy="434505"/>
              </a:xfrm>
              <a:prstGeom prst="ellipse">
                <a:avLst/>
              </a:prstGeom>
              <a:gradFill>
                <a:gsLst>
                  <a:gs pos="100000">
                    <a:schemeClr val="tx1">
                      <a:alpha val="0"/>
                    </a:schemeClr>
                  </a:gs>
                  <a:gs pos="66000">
                    <a:srgbClr val="00CC99"/>
                  </a:gs>
                  <a:gs pos="3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47" name="Arco 146"/>
              <p:cNvSpPr>
                <a:spLocks noChangeAspect="1"/>
              </p:cNvSpPr>
              <p:nvPr/>
            </p:nvSpPr>
            <p:spPr bwMode="auto">
              <a:xfrm rot="18751788">
                <a:off x="3950578" y="3285541"/>
                <a:ext cx="793574" cy="468000"/>
              </a:xfrm>
              <a:prstGeom prst="arc">
                <a:avLst>
                  <a:gd name="adj1" fmla="val 7136599"/>
                  <a:gd name="adj2" fmla="val 3591211"/>
                </a:avLst>
              </a:prstGeom>
              <a:noFill/>
              <a:ln w="6350" cap="flat" cmpd="sng" algn="ctr">
                <a:solidFill>
                  <a:srgbClr val="00CC99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48" name="Arco 147"/>
              <p:cNvSpPr>
                <a:spLocks noChangeAspect="1"/>
              </p:cNvSpPr>
              <p:nvPr/>
            </p:nvSpPr>
            <p:spPr bwMode="auto">
              <a:xfrm rot="18751788" flipV="1">
                <a:off x="4315395" y="3538607"/>
                <a:ext cx="787874" cy="468000"/>
              </a:xfrm>
              <a:prstGeom prst="arc">
                <a:avLst>
                  <a:gd name="adj1" fmla="val 7737575"/>
                  <a:gd name="adj2" fmla="val 4320073"/>
                </a:avLst>
              </a:prstGeom>
              <a:noFill/>
              <a:ln w="6350" cap="flat" cmpd="sng" algn="ctr">
                <a:solidFill>
                  <a:srgbClr val="00CC99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49" name="Arco 148"/>
              <p:cNvSpPr>
                <a:spLocks noChangeAspect="1"/>
              </p:cNvSpPr>
              <p:nvPr/>
            </p:nvSpPr>
            <p:spPr bwMode="auto">
              <a:xfrm rot="18751788">
                <a:off x="3579827" y="3016114"/>
                <a:ext cx="1263425" cy="796481"/>
              </a:xfrm>
              <a:prstGeom prst="arc">
                <a:avLst>
                  <a:gd name="adj1" fmla="val 6664484"/>
                  <a:gd name="adj2" fmla="val 4231379"/>
                </a:avLst>
              </a:prstGeom>
              <a:noFill/>
              <a:ln w="6350" cap="flat" cmpd="sng" algn="ctr">
                <a:solidFill>
                  <a:srgbClr val="00CC99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50" name="Arco 149"/>
              <p:cNvSpPr>
                <a:spLocks noChangeAspect="1"/>
              </p:cNvSpPr>
              <p:nvPr/>
            </p:nvSpPr>
            <p:spPr bwMode="auto">
              <a:xfrm rot="18751788" flipV="1">
                <a:off x="4221031" y="3467743"/>
                <a:ext cx="1254350" cy="835775"/>
              </a:xfrm>
              <a:prstGeom prst="arc">
                <a:avLst>
                  <a:gd name="adj1" fmla="val 6965955"/>
                  <a:gd name="adj2" fmla="val 4584575"/>
                </a:avLst>
              </a:prstGeom>
              <a:noFill/>
              <a:ln w="6350" cap="flat" cmpd="sng" algn="ctr">
                <a:solidFill>
                  <a:srgbClr val="00CC99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152" name="Triângulo isósceles 151"/>
            <p:cNvSpPr/>
            <p:nvPr/>
          </p:nvSpPr>
          <p:spPr bwMode="auto">
            <a:xfrm rot="2115965">
              <a:off x="8095854" y="3599308"/>
              <a:ext cx="297044" cy="648005"/>
            </a:xfrm>
            <a:prstGeom prst="triangle">
              <a:avLst/>
            </a:prstGeom>
            <a:gradFill>
              <a:gsLst>
                <a:gs pos="96000">
                  <a:srgbClr val="7030A0">
                    <a:alpha val="0"/>
                  </a:srgbClr>
                </a:gs>
                <a:gs pos="77000">
                  <a:srgbClr val="7030A0">
                    <a:alpha val="69000"/>
                  </a:srgbClr>
                </a:gs>
                <a:gs pos="22000">
                  <a:schemeClr val="accent1">
                    <a:lumMod val="60000"/>
                    <a:lumOff val="40000"/>
                    <a:alpha val="59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53" name="Triângulo isósceles 152"/>
            <p:cNvSpPr/>
            <p:nvPr/>
          </p:nvSpPr>
          <p:spPr bwMode="auto">
            <a:xfrm rot="12746142">
              <a:off x="8539034" y="2954058"/>
              <a:ext cx="297044" cy="648005"/>
            </a:xfrm>
            <a:prstGeom prst="triangle">
              <a:avLst/>
            </a:prstGeom>
            <a:gradFill>
              <a:gsLst>
                <a:gs pos="96000">
                  <a:srgbClr val="7030A0">
                    <a:alpha val="0"/>
                  </a:srgbClr>
                </a:gs>
                <a:gs pos="77000">
                  <a:srgbClr val="7030A0">
                    <a:alpha val="69000"/>
                  </a:srgbClr>
                </a:gs>
                <a:gs pos="22000">
                  <a:schemeClr val="accent1">
                    <a:lumMod val="60000"/>
                    <a:lumOff val="40000"/>
                    <a:alpha val="59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cxnSp>
        <p:nvCxnSpPr>
          <p:cNvPr id="163" name="Conector de seta reta 162"/>
          <p:cNvCxnSpPr/>
          <p:nvPr/>
        </p:nvCxnSpPr>
        <p:spPr bwMode="auto">
          <a:xfrm>
            <a:off x="2051720" y="4149080"/>
            <a:ext cx="384749" cy="312759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CC99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67" name="Conector de seta reta 166"/>
          <p:cNvCxnSpPr/>
          <p:nvPr/>
        </p:nvCxnSpPr>
        <p:spPr bwMode="auto">
          <a:xfrm>
            <a:off x="3491880" y="4941168"/>
            <a:ext cx="360040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CC99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68" name="Conector de seta reta 167"/>
          <p:cNvCxnSpPr/>
          <p:nvPr/>
        </p:nvCxnSpPr>
        <p:spPr bwMode="auto">
          <a:xfrm>
            <a:off x="5292080" y="4941168"/>
            <a:ext cx="648072" cy="8425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CC99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69" name="Conector de seta reta 168"/>
          <p:cNvCxnSpPr/>
          <p:nvPr/>
        </p:nvCxnSpPr>
        <p:spPr bwMode="auto">
          <a:xfrm>
            <a:off x="7380312" y="5373216"/>
            <a:ext cx="432048" cy="144016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CC99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90" name="Conector de seta reta 189"/>
          <p:cNvCxnSpPr/>
          <p:nvPr/>
        </p:nvCxnSpPr>
        <p:spPr bwMode="auto">
          <a:xfrm flipV="1">
            <a:off x="7415704" y="3861048"/>
            <a:ext cx="324648" cy="295977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CC99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125" name="CaixaDeTexto 124"/>
          <p:cNvSpPr txBox="1"/>
          <p:nvPr/>
        </p:nvSpPr>
        <p:spPr>
          <a:xfrm>
            <a:off x="1907704" y="5877272"/>
            <a:ext cx="18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itchFamily="34" charset="0"/>
              </a:rPr>
              <a:t>Estrela de grande massa</a:t>
            </a:r>
            <a:endParaRPr lang="pt-BR" dirty="0">
              <a:solidFill>
                <a:schemeClr val="accent1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31" name="CaixaDeTexto 130"/>
          <p:cNvSpPr txBox="1"/>
          <p:nvPr/>
        </p:nvSpPr>
        <p:spPr>
          <a:xfrm>
            <a:off x="3851920" y="5877272"/>
            <a:ext cx="1584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itchFamily="34" charset="0"/>
              </a:rPr>
              <a:t>Supergigante vermelha</a:t>
            </a:r>
            <a:endParaRPr lang="pt-BR" dirty="0">
              <a:solidFill>
                <a:schemeClr val="accent1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33" name="CaixaDeTexto 132"/>
          <p:cNvSpPr txBox="1"/>
          <p:nvPr/>
        </p:nvSpPr>
        <p:spPr>
          <a:xfrm>
            <a:off x="5724128" y="5868561"/>
            <a:ext cx="18722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itchFamily="34" charset="0"/>
              </a:rPr>
              <a:t>Remanescente de supernova</a:t>
            </a:r>
            <a:endParaRPr lang="pt-BR" dirty="0">
              <a:solidFill>
                <a:schemeClr val="accent1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34" name="CaixaDeTexto 133"/>
          <p:cNvSpPr txBox="1"/>
          <p:nvPr/>
        </p:nvSpPr>
        <p:spPr>
          <a:xfrm>
            <a:off x="7524328" y="6402814"/>
            <a:ext cx="1584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itchFamily="34" charset="0"/>
              </a:rPr>
              <a:t>Buraco negro</a:t>
            </a:r>
            <a:endParaRPr lang="pt-BR" dirty="0">
              <a:solidFill>
                <a:schemeClr val="accent1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35" name="CaixaDeTexto 134"/>
          <p:cNvSpPr txBox="1"/>
          <p:nvPr/>
        </p:nvSpPr>
        <p:spPr>
          <a:xfrm>
            <a:off x="7452320" y="4293096"/>
            <a:ext cx="1584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itchFamily="34" charset="0"/>
              </a:rPr>
              <a:t>Estrela de nêutrons</a:t>
            </a:r>
            <a:endParaRPr lang="pt-BR" dirty="0">
              <a:solidFill>
                <a:schemeClr val="accent1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36" name="CaixaDeTexto 135"/>
          <p:cNvSpPr txBox="1"/>
          <p:nvPr/>
        </p:nvSpPr>
        <p:spPr>
          <a:xfrm>
            <a:off x="3491880" y="3140968"/>
            <a:ext cx="25922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FF0000"/>
                </a:solidFill>
                <a:latin typeface="Century Gothic" pitchFamily="34" charset="0"/>
              </a:rPr>
              <a:t>Imagens fora de escala</a:t>
            </a:r>
            <a:endParaRPr lang="pt-BR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grpSp>
        <p:nvGrpSpPr>
          <p:cNvPr id="6" name="Grupo 21"/>
          <p:cNvGrpSpPr>
            <a:grpSpLocks noChangeAspect="1"/>
          </p:cNvGrpSpPr>
          <p:nvPr/>
        </p:nvGrpSpPr>
        <p:grpSpPr>
          <a:xfrm>
            <a:off x="2699792" y="1522223"/>
            <a:ext cx="466570" cy="466617"/>
            <a:chOff x="3319645" y="1405912"/>
            <a:chExt cx="864001" cy="864098"/>
          </a:xfrm>
          <a:gradFill>
            <a:gsLst>
              <a:gs pos="100000">
                <a:schemeClr val="tx1">
                  <a:alpha val="51000"/>
                </a:schemeClr>
              </a:gs>
              <a:gs pos="100000">
                <a:schemeClr val="tx1"/>
              </a:gs>
              <a:gs pos="30000">
                <a:srgbClr val="FF0000">
                  <a:alpha val="57000"/>
                </a:srgbClr>
              </a:gs>
            </a:gsLst>
            <a:path path="shape">
              <a:fillToRect l="50000" t="50000" r="50000" b="50000"/>
            </a:path>
          </a:gradFill>
        </p:grpSpPr>
        <p:sp>
          <p:nvSpPr>
            <p:cNvPr id="201" name="Elipse 200"/>
            <p:cNvSpPr>
              <a:spLocks noChangeAspect="1"/>
            </p:cNvSpPr>
            <p:nvPr/>
          </p:nvSpPr>
          <p:spPr bwMode="auto">
            <a:xfrm>
              <a:off x="3563903" y="1700817"/>
              <a:ext cx="288000" cy="288001"/>
            </a:xfrm>
            <a:prstGeom prst="ellipse">
              <a:avLst/>
            </a:prstGeom>
            <a:gradFill>
              <a:gsLst>
                <a:gs pos="67000">
                  <a:schemeClr val="bg1"/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202" name="Elipse 201"/>
            <p:cNvSpPr>
              <a:spLocks noChangeAspect="1"/>
            </p:cNvSpPr>
            <p:nvPr/>
          </p:nvSpPr>
          <p:spPr bwMode="auto">
            <a:xfrm>
              <a:off x="3319645" y="1405912"/>
              <a:ext cx="864001" cy="864098"/>
            </a:xfrm>
            <a:prstGeom prst="ellipse">
              <a:avLst/>
            </a:prstGeom>
            <a:gradFill>
              <a:gsLst>
                <a:gs pos="23000">
                  <a:schemeClr val="bg1"/>
                </a:gs>
                <a:gs pos="100000">
                  <a:schemeClr val="tx1"/>
                </a:gs>
                <a:gs pos="33000">
                  <a:srgbClr val="FFC000"/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cxnSp>
        <p:nvCxnSpPr>
          <p:cNvPr id="203" name="Conector de seta reta 202"/>
          <p:cNvCxnSpPr/>
          <p:nvPr/>
        </p:nvCxnSpPr>
        <p:spPr bwMode="auto">
          <a:xfrm flipV="1">
            <a:off x="2051720" y="1916832"/>
            <a:ext cx="432048" cy="21602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CC99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204" name="CaixaDeTexto 203"/>
          <p:cNvSpPr txBox="1"/>
          <p:nvPr/>
        </p:nvSpPr>
        <p:spPr>
          <a:xfrm>
            <a:off x="2252679" y="2276872"/>
            <a:ext cx="1584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itchFamily="34" charset="0"/>
              </a:rPr>
              <a:t>Estrela de pouca massa</a:t>
            </a:r>
            <a:endParaRPr lang="pt-BR" dirty="0">
              <a:solidFill>
                <a:schemeClr val="accent1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  <p:grpSp>
        <p:nvGrpSpPr>
          <p:cNvPr id="7" name="Grupo 13"/>
          <p:cNvGrpSpPr>
            <a:grpSpLocks noChangeAspect="1"/>
          </p:cNvGrpSpPr>
          <p:nvPr/>
        </p:nvGrpSpPr>
        <p:grpSpPr>
          <a:xfrm>
            <a:off x="4067944" y="980728"/>
            <a:ext cx="1388583" cy="1388741"/>
            <a:chOff x="3010560" y="1160768"/>
            <a:chExt cx="1800001" cy="1800200"/>
          </a:xfrm>
        </p:grpSpPr>
        <p:sp>
          <p:nvSpPr>
            <p:cNvPr id="206" name="Elipse 205"/>
            <p:cNvSpPr/>
            <p:nvPr/>
          </p:nvSpPr>
          <p:spPr bwMode="auto">
            <a:xfrm>
              <a:off x="3563888" y="1700808"/>
              <a:ext cx="720000" cy="720000"/>
            </a:xfrm>
            <a:prstGeom prst="ellipse">
              <a:avLst/>
            </a:prstGeom>
            <a:gradFill>
              <a:gsLst>
                <a:gs pos="100000">
                  <a:schemeClr val="tx1"/>
                </a:gs>
                <a:gs pos="72000">
                  <a:schemeClr val="bg1"/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207" name="Elipse 206"/>
            <p:cNvSpPr/>
            <p:nvPr/>
          </p:nvSpPr>
          <p:spPr bwMode="auto">
            <a:xfrm>
              <a:off x="3154656" y="1337186"/>
              <a:ext cx="1528957" cy="1470147"/>
            </a:xfrm>
            <a:prstGeom prst="ellipse">
              <a:avLst/>
            </a:prstGeom>
            <a:gradFill flip="none" rotWithShape="1">
              <a:gsLst>
                <a:gs pos="100000">
                  <a:schemeClr val="tx1">
                    <a:alpha val="39000"/>
                  </a:schemeClr>
                </a:gs>
                <a:gs pos="100000">
                  <a:schemeClr val="tx1"/>
                </a:gs>
                <a:gs pos="30000">
                  <a:srgbClr val="FF0000">
                    <a:alpha val="57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208" name="Elipse 207"/>
            <p:cNvSpPr/>
            <p:nvPr/>
          </p:nvSpPr>
          <p:spPr bwMode="auto">
            <a:xfrm>
              <a:off x="3010560" y="1160768"/>
              <a:ext cx="1800001" cy="1800200"/>
            </a:xfrm>
            <a:prstGeom prst="ellipse">
              <a:avLst/>
            </a:prstGeom>
            <a:gradFill flip="none" rotWithShape="1">
              <a:gsLst>
                <a:gs pos="3000">
                  <a:schemeClr val="bg1"/>
                </a:gs>
                <a:gs pos="94000">
                  <a:schemeClr val="tx1">
                    <a:alpha val="65000"/>
                  </a:schemeClr>
                </a:gs>
                <a:gs pos="30000">
                  <a:srgbClr val="FF0000">
                    <a:alpha val="67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8" name="Grupo 127"/>
          <p:cNvGrpSpPr/>
          <p:nvPr/>
        </p:nvGrpSpPr>
        <p:grpSpPr>
          <a:xfrm>
            <a:off x="8192939" y="1196752"/>
            <a:ext cx="791980" cy="864096"/>
            <a:chOff x="7884476" y="764704"/>
            <a:chExt cx="791980" cy="864096"/>
          </a:xfrm>
        </p:grpSpPr>
        <p:sp>
          <p:nvSpPr>
            <p:cNvPr id="210" name="Elipse 209"/>
            <p:cNvSpPr>
              <a:spLocks noChangeAspect="1"/>
            </p:cNvSpPr>
            <p:nvPr/>
          </p:nvSpPr>
          <p:spPr bwMode="auto">
            <a:xfrm>
              <a:off x="7884476" y="764704"/>
              <a:ext cx="791980" cy="864096"/>
            </a:xfrm>
            <a:prstGeom prst="ellipse">
              <a:avLst/>
            </a:prstGeom>
            <a:gradFill flip="none" rotWithShape="1">
              <a:gsLst>
                <a:gs pos="100000">
                  <a:schemeClr val="tx1">
                    <a:alpha val="51000"/>
                  </a:schemeClr>
                </a:gs>
                <a:gs pos="100000">
                  <a:schemeClr val="tx1"/>
                </a:gs>
                <a:gs pos="0">
                  <a:schemeClr val="accent6">
                    <a:lumMod val="75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211" name="Elipse 210"/>
            <p:cNvSpPr>
              <a:spLocks noChangeAspect="1"/>
            </p:cNvSpPr>
            <p:nvPr/>
          </p:nvSpPr>
          <p:spPr bwMode="auto">
            <a:xfrm>
              <a:off x="8196086" y="1124755"/>
              <a:ext cx="192338" cy="192340"/>
            </a:xfrm>
            <a:prstGeom prst="ellipse">
              <a:avLst/>
            </a:prstGeom>
            <a:gradFill>
              <a:gsLst>
                <a:gs pos="69000">
                  <a:srgbClr val="7030A0">
                    <a:alpha val="0"/>
                  </a:srgbClr>
                </a:gs>
                <a:gs pos="16000">
                  <a:schemeClr val="bg1"/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9" name="Grupo 211"/>
          <p:cNvGrpSpPr/>
          <p:nvPr/>
        </p:nvGrpSpPr>
        <p:grpSpPr>
          <a:xfrm>
            <a:off x="6302425" y="1343424"/>
            <a:ext cx="882294" cy="717424"/>
            <a:chOff x="5926240" y="1912127"/>
            <a:chExt cx="882294" cy="717424"/>
          </a:xfrm>
        </p:grpSpPr>
        <p:sp>
          <p:nvSpPr>
            <p:cNvPr id="213" name="Elipse 212"/>
            <p:cNvSpPr>
              <a:spLocks noChangeAspect="1"/>
            </p:cNvSpPr>
            <p:nvPr/>
          </p:nvSpPr>
          <p:spPr bwMode="auto">
            <a:xfrm rot="15834379">
              <a:off x="6008675" y="1829692"/>
              <a:ext cx="717424" cy="882294"/>
            </a:xfrm>
            <a:prstGeom prst="ellipse">
              <a:avLst/>
            </a:prstGeom>
            <a:gradFill flip="none" rotWithShape="1">
              <a:gsLst>
                <a:gs pos="100000">
                  <a:schemeClr val="tx1"/>
                </a:gs>
                <a:gs pos="100000">
                  <a:schemeClr val="tx1"/>
                </a:gs>
                <a:gs pos="100000">
                  <a:schemeClr val="tx1"/>
                </a:gs>
                <a:gs pos="100000">
                  <a:schemeClr val="tx1"/>
                </a:gs>
                <a:gs pos="100000">
                  <a:schemeClr val="tx1"/>
                </a:gs>
                <a:gs pos="80000">
                  <a:schemeClr val="tx1">
                    <a:alpha val="0"/>
                  </a:schemeClr>
                </a:gs>
                <a:gs pos="83000">
                  <a:srgbClr val="00FF00">
                    <a:alpha val="61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214" name="Elipse 213"/>
            <p:cNvSpPr>
              <a:spLocks noChangeAspect="1"/>
            </p:cNvSpPr>
            <p:nvPr/>
          </p:nvSpPr>
          <p:spPr bwMode="auto">
            <a:xfrm rot="15834379">
              <a:off x="6036470" y="1890402"/>
              <a:ext cx="630354" cy="760371"/>
            </a:xfrm>
            <a:prstGeom prst="ellipse">
              <a:avLst/>
            </a:prstGeom>
            <a:gradFill>
              <a:gsLst>
                <a:gs pos="68000">
                  <a:schemeClr val="tx1">
                    <a:alpha val="0"/>
                  </a:schemeClr>
                </a:gs>
                <a:gs pos="64000">
                  <a:schemeClr val="tx1">
                    <a:alpha val="0"/>
                  </a:schemeClr>
                </a:gs>
                <a:gs pos="64000">
                  <a:schemeClr val="tx1">
                    <a:alpha val="0"/>
                  </a:schemeClr>
                </a:gs>
                <a:gs pos="64000">
                  <a:schemeClr val="tx1">
                    <a:alpha val="0"/>
                  </a:schemeClr>
                </a:gs>
                <a:gs pos="64000">
                  <a:schemeClr val="tx1">
                    <a:alpha val="0"/>
                  </a:schemeClr>
                </a:gs>
                <a:gs pos="0">
                  <a:srgbClr val="00FF00">
                    <a:alpha val="0"/>
                  </a:srgbClr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1" name="Grupo 214"/>
          <p:cNvGrpSpPr/>
          <p:nvPr/>
        </p:nvGrpSpPr>
        <p:grpSpPr>
          <a:xfrm>
            <a:off x="6571269" y="1556792"/>
            <a:ext cx="253410" cy="254816"/>
            <a:chOff x="6334814" y="3212976"/>
            <a:chExt cx="253410" cy="254816"/>
          </a:xfrm>
        </p:grpSpPr>
        <p:sp>
          <p:nvSpPr>
            <p:cNvPr id="216" name="Elipse 215"/>
            <p:cNvSpPr>
              <a:spLocks noChangeAspect="1"/>
            </p:cNvSpPr>
            <p:nvPr/>
          </p:nvSpPr>
          <p:spPr bwMode="auto">
            <a:xfrm>
              <a:off x="6334814" y="3212976"/>
              <a:ext cx="253410" cy="254816"/>
            </a:xfrm>
            <a:prstGeom prst="ellipse">
              <a:avLst/>
            </a:prstGeom>
            <a:gradFill flip="none" rotWithShape="1">
              <a:gsLst>
                <a:gs pos="100000">
                  <a:schemeClr val="tx1">
                    <a:alpha val="51000"/>
                  </a:schemeClr>
                </a:gs>
                <a:gs pos="100000">
                  <a:schemeClr val="tx1"/>
                </a:gs>
                <a:gs pos="0">
                  <a:srgbClr val="7030A0"/>
                </a:gs>
              </a:gsLst>
              <a:path path="shape">
                <a:fillToRect l="50000" t="50000" r="50000" b="50000"/>
              </a:path>
              <a:tileRect/>
            </a:gra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217" name="Elipse 216"/>
            <p:cNvSpPr>
              <a:spLocks noChangeAspect="1"/>
            </p:cNvSpPr>
            <p:nvPr/>
          </p:nvSpPr>
          <p:spPr bwMode="auto">
            <a:xfrm>
              <a:off x="6390158" y="3284984"/>
              <a:ext cx="126058" cy="126743"/>
            </a:xfrm>
            <a:prstGeom prst="ellipse">
              <a:avLst/>
            </a:prstGeom>
            <a:gradFill>
              <a:gsLst>
                <a:gs pos="69000">
                  <a:srgbClr val="7030A0">
                    <a:alpha val="0"/>
                  </a:srgbClr>
                </a:gs>
                <a:gs pos="16000">
                  <a:schemeClr val="bg1"/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cxnSp>
        <p:nvCxnSpPr>
          <p:cNvPr id="218" name="Conector de seta reta 217"/>
          <p:cNvCxnSpPr/>
          <p:nvPr/>
        </p:nvCxnSpPr>
        <p:spPr bwMode="auto">
          <a:xfrm flipV="1">
            <a:off x="3656327" y="1692384"/>
            <a:ext cx="699649" cy="842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CC99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219" name="Conector de seta reta 218"/>
          <p:cNvCxnSpPr/>
          <p:nvPr/>
        </p:nvCxnSpPr>
        <p:spPr bwMode="auto">
          <a:xfrm flipV="1">
            <a:off x="5312511" y="1692384"/>
            <a:ext cx="720080" cy="842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CC99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220" name="Conector de seta reta 219"/>
          <p:cNvCxnSpPr/>
          <p:nvPr/>
        </p:nvCxnSpPr>
        <p:spPr bwMode="auto">
          <a:xfrm flipV="1">
            <a:off x="7544759" y="1692384"/>
            <a:ext cx="720080" cy="842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CC99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221" name="CaixaDeTexto 220"/>
          <p:cNvSpPr txBox="1"/>
          <p:nvPr/>
        </p:nvSpPr>
        <p:spPr>
          <a:xfrm>
            <a:off x="4016367" y="2340169"/>
            <a:ext cx="1584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itchFamily="34" charset="0"/>
              </a:rPr>
              <a:t>Gigante vermelha</a:t>
            </a:r>
            <a:endParaRPr lang="pt-BR" dirty="0">
              <a:solidFill>
                <a:schemeClr val="accent1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22" name="CaixaDeTexto 221"/>
          <p:cNvSpPr txBox="1"/>
          <p:nvPr/>
        </p:nvSpPr>
        <p:spPr>
          <a:xfrm>
            <a:off x="5888575" y="2340169"/>
            <a:ext cx="1584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itchFamily="34" charset="0"/>
              </a:rPr>
              <a:t>Nebulosa planetária</a:t>
            </a:r>
            <a:endParaRPr lang="pt-BR" dirty="0">
              <a:solidFill>
                <a:schemeClr val="accent1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23" name="CaixaDeTexto 222"/>
          <p:cNvSpPr txBox="1"/>
          <p:nvPr/>
        </p:nvSpPr>
        <p:spPr>
          <a:xfrm>
            <a:off x="7688775" y="2370366"/>
            <a:ext cx="1584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itchFamily="34" charset="0"/>
              </a:rPr>
              <a:t>Anã branca</a:t>
            </a:r>
            <a:endParaRPr lang="pt-BR" dirty="0">
              <a:solidFill>
                <a:schemeClr val="accent1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97" name="Título 1"/>
          <p:cNvSpPr txBox="1">
            <a:spLocks/>
          </p:cNvSpPr>
          <p:nvPr/>
        </p:nvSpPr>
        <p:spPr>
          <a:xfrm>
            <a:off x="685800" y="125760"/>
            <a:ext cx="77724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Repassando...</a:t>
            </a:r>
          </a:p>
        </p:txBody>
      </p:sp>
      <p:grpSp>
        <p:nvGrpSpPr>
          <p:cNvPr id="13" name="Grupo 154"/>
          <p:cNvGrpSpPr/>
          <p:nvPr/>
        </p:nvGrpSpPr>
        <p:grpSpPr>
          <a:xfrm>
            <a:off x="-292945" y="2188409"/>
            <a:ext cx="2795284" cy="1966442"/>
            <a:chOff x="-292945" y="2188409"/>
            <a:chExt cx="2795284" cy="1966442"/>
          </a:xfrm>
        </p:grpSpPr>
        <p:grpSp>
          <p:nvGrpSpPr>
            <p:cNvPr id="14" name="Grupo 74"/>
            <p:cNvGrpSpPr/>
            <p:nvPr/>
          </p:nvGrpSpPr>
          <p:grpSpPr>
            <a:xfrm rot="1057404">
              <a:off x="-292945" y="2188409"/>
              <a:ext cx="2795284" cy="1966442"/>
              <a:chOff x="2549233" y="2565087"/>
              <a:chExt cx="2906308" cy="2044547"/>
            </a:xfrm>
          </p:grpSpPr>
          <p:grpSp>
            <p:nvGrpSpPr>
              <p:cNvPr id="15" name="Grupo 1"/>
              <p:cNvGrpSpPr/>
              <p:nvPr/>
            </p:nvGrpSpPr>
            <p:grpSpPr>
              <a:xfrm rot="5654619">
                <a:off x="2980113" y="2134207"/>
                <a:ext cx="2044547" cy="2906308"/>
                <a:chOff x="5438509" y="3142834"/>
                <a:chExt cx="2693140" cy="3691461"/>
              </a:xfrm>
            </p:grpSpPr>
            <p:sp>
              <p:nvSpPr>
                <p:cNvPr id="114" name="Elipse 2"/>
                <p:cNvSpPr/>
                <p:nvPr/>
              </p:nvSpPr>
              <p:spPr bwMode="auto">
                <a:xfrm rot="2624855">
                  <a:off x="5438509" y="3142834"/>
                  <a:ext cx="2693140" cy="3691461"/>
                </a:xfrm>
                <a:prstGeom prst="ellipse">
                  <a:avLst/>
                </a:prstGeom>
                <a:gradFill flip="none" rotWithShape="1">
                  <a:gsLst>
                    <a:gs pos="100000">
                      <a:schemeClr val="tx1">
                        <a:alpha val="51000"/>
                      </a:schemeClr>
                    </a:gs>
                    <a:gs pos="88000">
                      <a:srgbClr val="7030A0">
                        <a:alpha val="12000"/>
                      </a:srgbClr>
                    </a:gs>
                    <a:gs pos="30000">
                      <a:srgbClr val="FF0000">
                        <a:alpha val="71000"/>
                      </a:srgb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42"/>
                  <a:endParaRPr lang="pt-BR" dirty="0" smtClean="0"/>
                </a:p>
              </p:txBody>
            </p:sp>
            <p:sp>
              <p:nvSpPr>
                <p:cNvPr id="115" name="Elipse 3"/>
                <p:cNvSpPr/>
                <p:nvPr/>
              </p:nvSpPr>
              <p:spPr bwMode="auto">
                <a:xfrm rot="2349922">
                  <a:off x="6372200" y="4365104"/>
                  <a:ext cx="1008112" cy="1152128"/>
                </a:xfrm>
                <a:prstGeom prst="ellipse">
                  <a:avLst/>
                </a:prstGeom>
                <a:gradFill>
                  <a:gsLst>
                    <a:gs pos="100000">
                      <a:srgbClr val="C00000">
                        <a:alpha val="40000"/>
                      </a:srgbClr>
                    </a:gs>
                    <a:gs pos="100000">
                      <a:srgbClr val="C00000">
                        <a:alpha val="24000"/>
                      </a:srgbClr>
                    </a:gs>
                    <a:gs pos="77000">
                      <a:schemeClr val="accent6">
                        <a:lumMod val="40000"/>
                        <a:lumOff val="60000"/>
                        <a:alpha val="75000"/>
                      </a:schemeClr>
                    </a:gs>
                    <a:gs pos="26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42"/>
                  <a:endParaRPr lang="pt-BR" dirty="0" smtClean="0"/>
                </a:p>
              </p:txBody>
            </p:sp>
            <p:sp>
              <p:nvSpPr>
                <p:cNvPr id="116" name="Lua 4"/>
                <p:cNvSpPr/>
                <p:nvPr/>
              </p:nvSpPr>
              <p:spPr bwMode="auto">
                <a:xfrm rot="17082802">
                  <a:off x="6082866" y="5061353"/>
                  <a:ext cx="451998" cy="803466"/>
                </a:xfrm>
                <a:prstGeom prst="moon">
                  <a:avLst>
                    <a:gd name="adj" fmla="val 38470"/>
                  </a:avLst>
                </a:prstGeom>
                <a:solidFill>
                  <a:srgbClr val="FF0000">
                    <a:alpha val="31000"/>
                  </a:srgb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317500" dist="38100" dir="16200000" sx="105000" sy="105000" rotWithShape="0">
                    <a:srgbClr val="C00000">
                      <a:alpha val="62000"/>
                    </a:srgbClr>
                  </a:outerShdw>
                </a:effec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42"/>
                  <a:endParaRPr lang="pt-BR" dirty="0" smtClean="0"/>
                </a:p>
              </p:txBody>
            </p:sp>
            <p:sp>
              <p:nvSpPr>
                <p:cNvPr id="117" name="Lua 5"/>
                <p:cNvSpPr/>
                <p:nvPr/>
              </p:nvSpPr>
              <p:spPr bwMode="auto">
                <a:xfrm rot="9502948">
                  <a:off x="6857371" y="4429169"/>
                  <a:ext cx="461955" cy="815628"/>
                </a:xfrm>
                <a:prstGeom prst="moon">
                  <a:avLst>
                    <a:gd name="adj" fmla="val 17418"/>
                  </a:avLst>
                </a:prstGeom>
                <a:solidFill>
                  <a:srgbClr val="FFFF00">
                    <a:alpha val="52000"/>
                  </a:srgb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42"/>
                  <a:endParaRPr lang="pt-BR" dirty="0" smtClean="0"/>
                </a:p>
              </p:txBody>
            </p:sp>
            <p:sp>
              <p:nvSpPr>
                <p:cNvPr id="118" name="Lua 6"/>
                <p:cNvSpPr/>
                <p:nvPr/>
              </p:nvSpPr>
              <p:spPr bwMode="auto">
                <a:xfrm rot="12805835">
                  <a:off x="6690219" y="4587851"/>
                  <a:ext cx="671589" cy="1135848"/>
                </a:xfrm>
                <a:prstGeom prst="moon">
                  <a:avLst>
                    <a:gd name="adj" fmla="val 11144"/>
                  </a:avLst>
                </a:prstGeom>
                <a:gradFill flip="none" rotWithShape="1">
                  <a:gsLst>
                    <a:gs pos="66000">
                      <a:srgbClr val="FF0000">
                        <a:alpha val="39000"/>
                      </a:srgbClr>
                    </a:gs>
                    <a:gs pos="26000">
                      <a:srgbClr val="FFC000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42"/>
                  <a:endParaRPr lang="pt-BR" dirty="0" smtClean="0"/>
                </a:p>
              </p:txBody>
            </p:sp>
            <p:sp>
              <p:nvSpPr>
                <p:cNvPr id="119" name="Lua 7"/>
                <p:cNvSpPr/>
                <p:nvPr/>
              </p:nvSpPr>
              <p:spPr bwMode="auto">
                <a:xfrm rot="5400000">
                  <a:off x="6642660" y="4112556"/>
                  <a:ext cx="590708" cy="1043445"/>
                </a:xfrm>
                <a:prstGeom prst="moon">
                  <a:avLst>
                    <a:gd name="adj" fmla="val 15912"/>
                  </a:avLst>
                </a:prstGeom>
                <a:solidFill>
                  <a:srgbClr val="FF0000">
                    <a:alpha val="52000"/>
                  </a:srgb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42"/>
                  <a:endParaRPr lang="pt-BR" dirty="0" smtClean="0"/>
                </a:p>
              </p:txBody>
            </p:sp>
            <p:sp>
              <p:nvSpPr>
                <p:cNvPr id="120" name="Lua 8"/>
                <p:cNvSpPr/>
                <p:nvPr/>
              </p:nvSpPr>
              <p:spPr bwMode="auto">
                <a:xfrm rot="17307021">
                  <a:off x="6406197" y="4966182"/>
                  <a:ext cx="422407" cy="628605"/>
                </a:xfrm>
                <a:prstGeom prst="moon">
                  <a:avLst>
                    <a:gd name="adj" fmla="val 24258"/>
                  </a:avLst>
                </a:prstGeom>
                <a:gradFill flip="none" rotWithShape="1">
                  <a:gsLst>
                    <a:gs pos="66000">
                      <a:srgbClr val="FF0000">
                        <a:alpha val="56000"/>
                      </a:srgbClr>
                    </a:gs>
                    <a:gs pos="26000">
                      <a:srgbClr val="FFC000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42"/>
                  <a:endParaRPr lang="pt-BR" dirty="0" smtClean="0"/>
                </a:p>
              </p:txBody>
            </p:sp>
            <p:sp>
              <p:nvSpPr>
                <p:cNvPr id="121" name="Lua 10"/>
                <p:cNvSpPr/>
                <p:nvPr/>
              </p:nvSpPr>
              <p:spPr bwMode="auto">
                <a:xfrm rot="1435920">
                  <a:off x="6588224" y="4509122"/>
                  <a:ext cx="360039" cy="648072"/>
                </a:xfrm>
                <a:prstGeom prst="moon">
                  <a:avLst>
                    <a:gd name="adj" fmla="val 15912"/>
                  </a:avLst>
                </a:prstGeom>
                <a:solidFill>
                  <a:srgbClr val="FFFF00">
                    <a:alpha val="52000"/>
                  </a:srgb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42"/>
                  <a:endParaRPr lang="pt-BR" dirty="0" smtClean="0"/>
                </a:p>
              </p:txBody>
            </p:sp>
            <p:sp>
              <p:nvSpPr>
                <p:cNvPr id="122" name="Lua 12"/>
                <p:cNvSpPr/>
                <p:nvPr/>
              </p:nvSpPr>
              <p:spPr bwMode="auto">
                <a:xfrm rot="6855707">
                  <a:off x="6401120" y="4047666"/>
                  <a:ext cx="830433" cy="887217"/>
                </a:xfrm>
                <a:prstGeom prst="moon">
                  <a:avLst>
                    <a:gd name="adj" fmla="val 14645"/>
                  </a:avLst>
                </a:prstGeom>
                <a:solidFill>
                  <a:srgbClr val="FF0000">
                    <a:alpha val="31000"/>
                  </a:srgb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42"/>
                  <a:endParaRPr lang="pt-BR" dirty="0" smtClean="0"/>
                </a:p>
              </p:txBody>
            </p:sp>
            <p:sp>
              <p:nvSpPr>
                <p:cNvPr id="123" name="Lua 14"/>
                <p:cNvSpPr/>
                <p:nvPr/>
              </p:nvSpPr>
              <p:spPr bwMode="auto">
                <a:xfrm rot="431926">
                  <a:off x="6633098" y="4733219"/>
                  <a:ext cx="150352" cy="341390"/>
                </a:xfrm>
                <a:prstGeom prst="moon">
                  <a:avLst>
                    <a:gd name="adj" fmla="val 25990"/>
                  </a:avLst>
                </a:prstGeom>
                <a:solidFill>
                  <a:schemeClr val="bg1"/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42"/>
                  <a:endParaRPr lang="pt-BR" dirty="0" smtClean="0"/>
                </a:p>
              </p:txBody>
            </p:sp>
            <p:sp>
              <p:nvSpPr>
                <p:cNvPr id="124" name="Lua 15"/>
                <p:cNvSpPr/>
                <p:nvPr/>
              </p:nvSpPr>
              <p:spPr bwMode="auto">
                <a:xfrm rot="9622414">
                  <a:off x="6874925" y="4619917"/>
                  <a:ext cx="313123" cy="474998"/>
                </a:xfrm>
                <a:prstGeom prst="moon">
                  <a:avLst>
                    <a:gd name="adj" fmla="val 10121"/>
                  </a:avLst>
                </a:prstGeom>
                <a:solidFill>
                  <a:schemeClr val="bg1"/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42"/>
                  <a:endParaRPr lang="pt-BR" dirty="0" smtClean="0"/>
                </a:p>
              </p:txBody>
            </p:sp>
            <p:sp>
              <p:nvSpPr>
                <p:cNvPr id="126" name="Lua 17"/>
                <p:cNvSpPr/>
                <p:nvPr/>
              </p:nvSpPr>
              <p:spPr bwMode="auto">
                <a:xfrm rot="10800000">
                  <a:off x="7018941" y="4619917"/>
                  <a:ext cx="313123" cy="474998"/>
                </a:xfrm>
                <a:prstGeom prst="moon">
                  <a:avLst>
                    <a:gd name="adj" fmla="val 10121"/>
                  </a:avLst>
                </a:prstGeom>
                <a:solidFill>
                  <a:schemeClr val="accent6">
                    <a:lumMod val="40000"/>
                    <a:lumOff val="60000"/>
                    <a:alpha val="95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42"/>
                  <a:endParaRPr lang="pt-BR" dirty="0" smtClean="0"/>
                </a:p>
              </p:txBody>
            </p:sp>
          </p:grpSp>
          <p:grpSp>
            <p:nvGrpSpPr>
              <p:cNvPr id="16" name="Grupo 73"/>
              <p:cNvGrpSpPr/>
              <p:nvPr/>
            </p:nvGrpSpPr>
            <p:grpSpPr>
              <a:xfrm>
                <a:off x="3131840" y="2768683"/>
                <a:ext cx="1561252" cy="1524413"/>
                <a:chOff x="3226772" y="2768683"/>
                <a:chExt cx="1561252" cy="1524413"/>
              </a:xfrm>
            </p:grpSpPr>
            <p:sp>
              <p:nvSpPr>
                <p:cNvPr id="102" name="Lua 101"/>
                <p:cNvSpPr/>
                <p:nvPr/>
              </p:nvSpPr>
              <p:spPr bwMode="auto">
                <a:xfrm rot="3021653">
                  <a:off x="3560859" y="3054756"/>
                  <a:ext cx="653804" cy="673547"/>
                </a:xfrm>
                <a:prstGeom prst="moon">
                  <a:avLst>
                    <a:gd name="adj" fmla="val 14645"/>
                  </a:avLst>
                </a:prstGeom>
                <a:solidFill>
                  <a:srgbClr val="FF0000">
                    <a:alpha val="31000"/>
                  </a:srgb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42"/>
                  <a:endParaRPr lang="pt-BR" dirty="0" smtClean="0"/>
                </a:p>
              </p:txBody>
            </p:sp>
            <p:sp>
              <p:nvSpPr>
                <p:cNvPr id="104" name="Lua 58"/>
                <p:cNvSpPr/>
                <p:nvPr/>
              </p:nvSpPr>
              <p:spPr bwMode="auto">
                <a:xfrm rot="12996211" flipH="1">
                  <a:off x="3226772" y="2768683"/>
                  <a:ext cx="1106280" cy="925847"/>
                </a:xfrm>
                <a:prstGeom prst="moon">
                  <a:avLst>
                    <a:gd name="adj" fmla="val 13831"/>
                  </a:avLst>
                </a:prstGeom>
                <a:gradFill flip="none" rotWithShape="1">
                  <a:gsLst>
                    <a:gs pos="66000">
                      <a:schemeClr val="bg1">
                        <a:alpha val="8000"/>
                      </a:schemeClr>
                    </a:gs>
                    <a:gs pos="26000">
                      <a:srgbClr val="7030A0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42"/>
                  <a:endParaRPr lang="pt-BR" dirty="0" smtClean="0"/>
                </a:p>
              </p:txBody>
            </p:sp>
            <p:grpSp>
              <p:nvGrpSpPr>
                <p:cNvPr id="17" name="Grupo 63"/>
                <p:cNvGrpSpPr/>
                <p:nvPr/>
              </p:nvGrpSpPr>
              <p:grpSpPr>
                <a:xfrm>
                  <a:off x="3509284" y="2780928"/>
                  <a:ext cx="630668" cy="650249"/>
                  <a:chOff x="6029564" y="1916832"/>
                  <a:chExt cx="630668" cy="650249"/>
                </a:xfrm>
              </p:grpSpPr>
              <p:sp>
                <p:nvSpPr>
                  <p:cNvPr id="112" name="Elipse 61"/>
                  <p:cNvSpPr>
                    <a:spLocks noChangeAspect="1"/>
                  </p:cNvSpPr>
                  <p:nvPr/>
                </p:nvSpPr>
                <p:spPr bwMode="auto">
                  <a:xfrm>
                    <a:off x="6029564" y="1916832"/>
                    <a:ext cx="630668" cy="650249"/>
                  </a:xfrm>
                  <a:prstGeom prst="ellipse">
                    <a:avLst/>
                  </a:prstGeom>
                  <a:gradFill flip="none" rotWithShape="1">
                    <a:gsLst>
                      <a:gs pos="91000">
                        <a:srgbClr val="7030A0">
                          <a:alpha val="20000"/>
                        </a:srgbClr>
                      </a:gs>
                      <a:gs pos="100000">
                        <a:schemeClr val="tx1">
                          <a:alpha val="0"/>
                        </a:schemeClr>
                      </a:gs>
                      <a:gs pos="49000">
                        <a:srgbClr val="7030A0">
                          <a:alpha val="61000"/>
                        </a:srgbClr>
                      </a:gs>
                    </a:gsLst>
                    <a:path path="shape">
                      <a:fillToRect l="50000" t="50000" r="50000" b="50000"/>
                    </a:path>
                    <a:tileRect/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14342"/>
                    <a:endParaRPr lang="pt-BR" dirty="0" smtClean="0"/>
                  </a:p>
                </p:txBody>
              </p:sp>
              <p:sp>
                <p:nvSpPr>
                  <p:cNvPr id="113" name="Elipse 62"/>
                  <p:cNvSpPr>
                    <a:spLocks noChangeAspect="1"/>
                  </p:cNvSpPr>
                  <p:nvPr/>
                </p:nvSpPr>
                <p:spPr bwMode="auto">
                  <a:xfrm>
                    <a:off x="6248409" y="2257211"/>
                    <a:ext cx="256706" cy="255511"/>
                  </a:xfrm>
                  <a:prstGeom prst="ellipse">
                    <a:avLst/>
                  </a:prstGeom>
                  <a:gradFill>
                    <a:gsLst>
                      <a:gs pos="91000">
                        <a:schemeClr val="accent6">
                          <a:lumMod val="60000"/>
                          <a:lumOff val="40000"/>
                          <a:alpha val="36000"/>
                        </a:schemeClr>
                      </a:gs>
                      <a:gs pos="0">
                        <a:schemeClr val="bg1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14342"/>
                    <a:endParaRPr lang="pt-BR" dirty="0" smtClean="0"/>
                  </a:p>
                </p:txBody>
              </p:sp>
            </p:grpSp>
            <p:grpSp>
              <p:nvGrpSpPr>
                <p:cNvPr id="18" name="Grupo 67"/>
                <p:cNvGrpSpPr/>
                <p:nvPr/>
              </p:nvGrpSpPr>
              <p:grpSpPr>
                <a:xfrm>
                  <a:off x="4301372" y="3789040"/>
                  <a:ext cx="486652" cy="504056"/>
                  <a:chOff x="6029564" y="1916832"/>
                  <a:chExt cx="630668" cy="650249"/>
                </a:xfrm>
              </p:grpSpPr>
              <p:sp>
                <p:nvSpPr>
                  <p:cNvPr id="110" name="Elipse 109"/>
                  <p:cNvSpPr>
                    <a:spLocks noChangeAspect="1"/>
                  </p:cNvSpPr>
                  <p:nvPr/>
                </p:nvSpPr>
                <p:spPr bwMode="auto">
                  <a:xfrm>
                    <a:off x="6029564" y="1916832"/>
                    <a:ext cx="630668" cy="650249"/>
                  </a:xfrm>
                  <a:prstGeom prst="ellipse">
                    <a:avLst/>
                  </a:prstGeom>
                  <a:gradFill flip="none" rotWithShape="1">
                    <a:gsLst>
                      <a:gs pos="91000">
                        <a:srgbClr val="7030A0">
                          <a:alpha val="20000"/>
                        </a:srgbClr>
                      </a:gs>
                      <a:gs pos="100000">
                        <a:schemeClr val="tx1">
                          <a:alpha val="0"/>
                        </a:schemeClr>
                      </a:gs>
                      <a:gs pos="49000">
                        <a:srgbClr val="7030A0">
                          <a:alpha val="61000"/>
                        </a:srgbClr>
                      </a:gs>
                    </a:gsLst>
                    <a:path path="shape">
                      <a:fillToRect l="50000" t="50000" r="50000" b="50000"/>
                    </a:path>
                    <a:tileRect/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14342"/>
                    <a:endParaRPr lang="pt-BR" dirty="0" smtClean="0"/>
                  </a:p>
                </p:txBody>
              </p:sp>
              <p:sp>
                <p:nvSpPr>
                  <p:cNvPr id="111" name="Elipse 110"/>
                  <p:cNvSpPr>
                    <a:spLocks noChangeAspect="1"/>
                  </p:cNvSpPr>
                  <p:nvPr/>
                </p:nvSpPr>
                <p:spPr bwMode="auto">
                  <a:xfrm>
                    <a:off x="6245588" y="2132856"/>
                    <a:ext cx="256706" cy="255511"/>
                  </a:xfrm>
                  <a:prstGeom prst="ellipse">
                    <a:avLst/>
                  </a:prstGeom>
                  <a:gradFill>
                    <a:gsLst>
                      <a:gs pos="91000">
                        <a:schemeClr val="accent6">
                          <a:lumMod val="60000"/>
                          <a:lumOff val="40000"/>
                          <a:alpha val="36000"/>
                        </a:schemeClr>
                      </a:gs>
                      <a:gs pos="0">
                        <a:schemeClr val="bg1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14342"/>
                    <a:endParaRPr lang="pt-BR" dirty="0" smtClean="0"/>
                  </a:p>
                </p:txBody>
              </p:sp>
            </p:grpSp>
            <p:grpSp>
              <p:nvGrpSpPr>
                <p:cNvPr id="19" name="Grupo 70"/>
                <p:cNvGrpSpPr/>
                <p:nvPr/>
              </p:nvGrpSpPr>
              <p:grpSpPr>
                <a:xfrm>
                  <a:off x="4427984" y="3573016"/>
                  <a:ext cx="360040" cy="360040"/>
                  <a:chOff x="6029564" y="1916832"/>
                  <a:chExt cx="630668" cy="650249"/>
                </a:xfrm>
              </p:grpSpPr>
              <p:sp>
                <p:nvSpPr>
                  <p:cNvPr id="108" name="Elipse 107"/>
                  <p:cNvSpPr>
                    <a:spLocks noChangeAspect="1"/>
                  </p:cNvSpPr>
                  <p:nvPr/>
                </p:nvSpPr>
                <p:spPr bwMode="auto">
                  <a:xfrm>
                    <a:off x="6029564" y="1916832"/>
                    <a:ext cx="630668" cy="650249"/>
                  </a:xfrm>
                  <a:prstGeom prst="ellipse">
                    <a:avLst/>
                  </a:prstGeom>
                  <a:gradFill flip="none" rotWithShape="1">
                    <a:gsLst>
                      <a:gs pos="91000">
                        <a:srgbClr val="7030A0">
                          <a:alpha val="20000"/>
                        </a:srgbClr>
                      </a:gs>
                      <a:gs pos="100000">
                        <a:schemeClr val="tx1">
                          <a:alpha val="0"/>
                        </a:schemeClr>
                      </a:gs>
                      <a:gs pos="49000">
                        <a:srgbClr val="7030A0">
                          <a:alpha val="61000"/>
                        </a:srgbClr>
                      </a:gs>
                    </a:gsLst>
                    <a:path path="shape">
                      <a:fillToRect l="50000" t="50000" r="50000" b="50000"/>
                    </a:path>
                    <a:tileRect/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14342"/>
                    <a:endParaRPr lang="pt-BR" dirty="0" smtClean="0"/>
                  </a:p>
                </p:txBody>
              </p:sp>
              <p:sp>
                <p:nvSpPr>
                  <p:cNvPr id="109" name="Elipse 108"/>
                  <p:cNvSpPr>
                    <a:spLocks noChangeAspect="1"/>
                  </p:cNvSpPr>
                  <p:nvPr/>
                </p:nvSpPr>
                <p:spPr bwMode="auto">
                  <a:xfrm>
                    <a:off x="6245588" y="2132856"/>
                    <a:ext cx="256706" cy="255511"/>
                  </a:xfrm>
                  <a:prstGeom prst="ellipse">
                    <a:avLst/>
                  </a:prstGeom>
                  <a:gradFill>
                    <a:gsLst>
                      <a:gs pos="91000">
                        <a:schemeClr val="accent6">
                          <a:lumMod val="60000"/>
                          <a:lumOff val="40000"/>
                          <a:alpha val="36000"/>
                        </a:schemeClr>
                      </a:gs>
                      <a:gs pos="0">
                        <a:schemeClr val="bg1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14342"/>
                    <a:endParaRPr lang="pt-BR" dirty="0" smtClean="0"/>
                  </a:p>
                </p:txBody>
              </p:sp>
            </p:grpSp>
          </p:grpSp>
        </p:grpSp>
        <p:sp>
          <p:nvSpPr>
            <p:cNvPr id="139" name="Elipse 138"/>
            <p:cNvSpPr>
              <a:spLocks noChangeAspect="1"/>
            </p:cNvSpPr>
            <p:nvPr/>
          </p:nvSpPr>
          <p:spPr bwMode="auto">
            <a:xfrm rot="2712271">
              <a:off x="447339" y="3354842"/>
              <a:ext cx="802669" cy="480155"/>
            </a:xfrm>
            <a:prstGeom prst="ellipse">
              <a:avLst/>
            </a:prstGeom>
            <a:gradFill>
              <a:gsLst>
                <a:gs pos="100000">
                  <a:schemeClr val="bg1">
                    <a:alpha val="6000"/>
                  </a:schemeClr>
                </a:gs>
                <a:gs pos="26000">
                  <a:schemeClr val="tx1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40" name="Elipse 139"/>
            <p:cNvSpPr>
              <a:spLocks noChangeAspect="1"/>
            </p:cNvSpPr>
            <p:nvPr/>
          </p:nvSpPr>
          <p:spPr bwMode="auto">
            <a:xfrm rot="2712271">
              <a:off x="571012" y="2982822"/>
              <a:ext cx="487464" cy="291600"/>
            </a:xfrm>
            <a:prstGeom prst="ellipse">
              <a:avLst/>
            </a:prstGeom>
            <a:gradFill>
              <a:gsLst>
                <a:gs pos="100000">
                  <a:schemeClr val="bg1">
                    <a:alpha val="6000"/>
                  </a:schemeClr>
                </a:gs>
                <a:gs pos="26000">
                  <a:schemeClr val="tx1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41" name="Elipse 140"/>
            <p:cNvSpPr>
              <a:spLocks noChangeAspect="1"/>
            </p:cNvSpPr>
            <p:nvPr/>
          </p:nvSpPr>
          <p:spPr bwMode="auto">
            <a:xfrm rot="2712271">
              <a:off x="851215" y="2884352"/>
              <a:ext cx="316014" cy="189039"/>
            </a:xfrm>
            <a:prstGeom prst="ellipse">
              <a:avLst/>
            </a:prstGeom>
            <a:gradFill>
              <a:gsLst>
                <a:gs pos="100000">
                  <a:schemeClr val="bg1">
                    <a:alpha val="6000"/>
                  </a:schemeClr>
                </a:gs>
                <a:gs pos="26000">
                  <a:schemeClr val="tx1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51" name="Elipse 150"/>
            <p:cNvSpPr>
              <a:spLocks noChangeAspect="1"/>
            </p:cNvSpPr>
            <p:nvPr/>
          </p:nvSpPr>
          <p:spPr bwMode="auto">
            <a:xfrm rot="2712271">
              <a:off x="1064003" y="3513202"/>
              <a:ext cx="316014" cy="189039"/>
            </a:xfrm>
            <a:prstGeom prst="ellipse">
              <a:avLst/>
            </a:prstGeom>
            <a:gradFill>
              <a:gsLst>
                <a:gs pos="100000">
                  <a:schemeClr val="bg1">
                    <a:alpha val="6000"/>
                  </a:schemeClr>
                </a:gs>
                <a:gs pos="26000">
                  <a:schemeClr val="tx1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95" name="CaixaDeTexto 94"/>
          <p:cNvSpPr txBox="1"/>
          <p:nvPr/>
        </p:nvSpPr>
        <p:spPr>
          <a:xfrm>
            <a:off x="395536" y="4221088"/>
            <a:ext cx="1584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itchFamily="34" charset="0"/>
              </a:rPr>
              <a:t>Nuvem interestelar </a:t>
            </a:r>
            <a:endParaRPr lang="pt-BR" dirty="0">
              <a:solidFill>
                <a:schemeClr val="accent1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06" name="Elipse 105"/>
          <p:cNvSpPr>
            <a:spLocks noChangeAspect="1"/>
          </p:cNvSpPr>
          <p:nvPr/>
        </p:nvSpPr>
        <p:spPr bwMode="auto">
          <a:xfrm>
            <a:off x="2267744" y="4293096"/>
            <a:ext cx="1152128" cy="1152248"/>
          </a:xfrm>
          <a:prstGeom prst="ellipse">
            <a:avLst/>
          </a:prstGeom>
          <a:gradFill>
            <a:gsLst>
              <a:gs pos="100000">
                <a:srgbClr val="5D33C7">
                  <a:alpha val="0"/>
                </a:srgbClr>
              </a:gs>
              <a:gs pos="67000">
                <a:srgbClr val="3788FF">
                  <a:alpha val="86000"/>
                </a:srgbClr>
              </a:gs>
              <a:gs pos="29000">
                <a:schemeClr val="bg1"/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Três possíveis finais para uma estrela: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endParaRPr lang="pt-BR" sz="4800" dirty="0" smtClean="0">
              <a:latin typeface="Century Gothic" pitchFamily="34" charset="0"/>
            </a:endParaRPr>
          </a:p>
          <a:p>
            <a:pPr>
              <a:buClr>
                <a:schemeClr val="bg1"/>
              </a:buClr>
              <a:buFont typeface="Wingdings" pitchFamily="2" charset="2"/>
              <a:buChar char="v"/>
            </a:pPr>
            <a:r>
              <a:rPr lang="pt-BR" sz="480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pt-BR" sz="4400" b="0" dirty="0" smtClean="0">
                <a:solidFill>
                  <a:schemeClr val="bg1"/>
                </a:solidFill>
                <a:latin typeface="Century Gothic" pitchFamily="34" charset="0"/>
              </a:rPr>
              <a:t>Anã branca</a:t>
            </a:r>
          </a:p>
          <a:p>
            <a:pPr>
              <a:buClr>
                <a:schemeClr val="bg1"/>
              </a:buClr>
              <a:buFont typeface="Wingdings" pitchFamily="2" charset="2"/>
              <a:buChar char="v"/>
            </a:pPr>
            <a:r>
              <a:rPr lang="pt-BR" sz="4400" b="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</a:rPr>
              <a:t> Estrela de Nêutrons</a:t>
            </a:r>
          </a:p>
          <a:p>
            <a:pPr>
              <a:buClr>
                <a:schemeClr val="bg1"/>
              </a:buClr>
              <a:buFont typeface="Wingdings" pitchFamily="2" charset="2"/>
              <a:buChar char="v"/>
            </a:pPr>
            <a:r>
              <a:rPr lang="pt-BR" sz="4400" b="0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 Buraco negro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000125" y="2907045"/>
            <a:ext cx="7162800" cy="1058196"/>
          </a:xfrm>
        </p:spPr>
        <p:txBody>
          <a:bodyPr lIns="92160" tIns="46080" rIns="92160" bIns="4608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pt-BR" sz="4800" dirty="0" smtClean="0">
                <a:solidFill>
                  <a:srgbClr val="00CC99"/>
                </a:solidFill>
                <a:latin typeface="Century Gothic" pitchFamily="34" charset="0"/>
              </a:rPr>
              <a:t>A vida das estrelas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Sirius B, the white-dwarf companion to Sirius, compared to the size of Eart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6712"/>
            <a:ext cx="9191148" cy="6021289"/>
          </a:xfrm>
          <a:prstGeom prst="rect">
            <a:avLst/>
          </a:prstGeom>
          <a:noFill/>
        </p:spPr>
      </p:pic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75" y="0"/>
            <a:ext cx="7772400" cy="1143000"/>
          </a:xfrm>
        </p:spPr>
        <p:txBody>
          <a:bodyPr/>
          <a:lstStyle/>
          <a:p>
            <a:r>
              <a:rPr lang="pt-BR" sz="4000" smtClean="0">
                <a:solidFill>
                  <a:schemeClr val="bg1"/>
                </a:solidFill>
                <a:latin typeface="Century Gothic" pitchFamily="34" charset="0"/>
              </a:rPr>
              <a:t>Tamanho de uma anã branca</a:t>
            </a:r>
          </a:p>
        </p:txBody>
      </p:sp>
      <p:sp>
        <p:nvSpPr>
          <p:cNvPr id="5" name="Text Box 141"/>
          <p:cNvSpPr txBox="1">
            <a:spLocks noChangeArrowheads="1"/>
          </p:cNvSpPr>
          <p:nvPr/>
        </p:nvSpPr>
        <p:spPr bwMode="auto">
          <a:xfrm>
            <a:off x="215281" y="6536377"/>
            <a:ext cx="743344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200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Crédito da </a:t>
            </a:r>
            <a:r>
              <a:rPr lang="pt-BR" sz="1200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imagem: </a:t>
            </a:r>
            <a:r>
              <a:rPr lang="pt-BR" sz="1200" dirty="0" smtClean="0">
                <a:solidFill>
                  <a:schemeClr val="accent1">
                    <a:lumMod val="75000"/>
                  </a:schemeClr>
                </a:solidFill>
              </a:rPr>
              <a:t>http://ircamera.as.arizona.edu/NatSci102/NatSci102/lectures/starevolution.htm</a:t>
            </a:r>
            <a:endParaRPr lang="pt-BR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Retângulo 5"/>
          <p:cNvSpPr/>
          <p:nvPr/>
        </p:nvSpPr>
        <p:spPr bwMode="auto">
          <a:xfrm>
            <a:off x="4644008" y="1196752"/>
            <a:ext cx="4499992" cy="5184576"/>
          </a:xfrm>
          <a:prstGeom prst="rect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Densidade de </a:t>
            </a:r>
            <a:b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</a:br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uma anã branca</a:t>
            </a:r>
            <a:endParaRPr lang="pt-BR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0040" y="1340768"/>
            <a:ext cx="7772400" cy="2527920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endParaRPr lang="pt-BR" sz="4800" dirty="0" smtClean="0">
              <a:latin typeface="Century Gothic" pitchFamily="34" charset="0"/>
            </a:endParaRPr>
          </a:p>
          <a:p>
            <a:pPr algn="ctr">
              <a:buClr>
                <a:schemeClr val="bg1"/>
              </a:buClr>
              <a:buNone/>
            </a:pPr>
            <a:r>
              <a:rPr lang="el-GR" sz="4400" b="0" dirty="0" smtClean="0">
                <a:solidFill>
                  <a:schemeClr val="bg1"/>
                </a:solidFill>
                <a:latin typeface="Century Gothic" pitchFamily="34" charset="0"/>
              </a:rPr>
              <a:t>ρ</a:t>
            </a:r>
            <a:r>
              <a:rPr lang="pt-BR" sz="4400" b="0" baseline="-25000" dirty="0" smtClean="0">
                <a:solidFill>
                  <a:schemeClr val="bg1"/>
                </a:solidFill>
                <a:latin typeface="Century Gothic" pitchFamily="34" charset="0"/>
              </a:rPr>
              <a:t>ab</a:t>
            </a:r>
            <a:r>
              <a:rPr lang="pt-BR" sz="4400" b="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l-GR" sz="4400" b="0" dirty="0" smtClean="0">
                <a:solidFill>
                  <a:schemeClr val="bg1"/>
                </a:solidFill>
                <a:latin typeface="Century Gothic" pitchFamily="34" charset="0"/>
              </a:rPr>
              <a:t>≈</a:t>
            </a:r>
            <a:r>
              <a:rPr lang="pt-BR" sz="4400" b="0" dirty="0" smtClean="0">
                <a:solidFill>
                  <a:schemeClr val="bg1"/>
                </a:solidFill>
                <a:latin typeface="Century Gothic" pitchFamily="34" charset="0"/>
              </a:rPr>
              <a:t> 10</a:t>
            </a:r>
            <a:r>
              <a:rPr lang="pt-BR" sz="4400" b="0" baseline="30000" dirty="0" smtClean="0">
                <a:solidFill>
                  <a:schemeClr val="bg1"/>
                </a:solidFill>
                <a:latin typeface="Century Gothic" pitchFamily="34" charset="0"/>
              </a:rPr>
              <a:t>10</a:t>
            </a:r>
            <a:r>
              <a:rPr lang="pt-BR" sz="4400" b="0" dirty="0" smtClean="0">
                <a:solidFill>
                  <a:schemeClr val="bg1"/>
                </a:solidFill>
                <a:latin typeface="Century Gothic" pitchFamily="34" charset="0"/>
              </a:rPr>
              <a:t> kg/m</a:t>
            </a:r>
            <a:r>
              <a:rPr lang="pt-BR" sz="4400" b="0" baseline="30000" dirty="0" smtClean="0">
                <a:solidFill>
                  <a:schemeClr val="bg1"/>
                </a:solidFill>
                <a:latin typeface="Century Gothic" pitchFamily="34" charset="0"/>
              </a:rPr>
              <a:t>3</a:t>
            </a:r>
            <a:endParaRPr lang="pt-BR" sz="4400" b="0" baseline="3000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>
              <a:buClr>
                <a:schemeClr val="bg1"/>
              </a:buClr>
              <a:buNone/>
            </a:pPr>
            <a:endParaRPr lang="pt-BR" sz="4400" b="0" dirty="0" smtClean="0">
              <a:solidFill>
                <a:schemeClr val="accent1">
                  <a:lumMod val="7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1026" name="Picture 2" descr="https://parachoquescromados.files.wordpress.com/2011/01/fusca-198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6010" y="4077072"/>
            <a:ext cx="2091974" cy="1465462"/>
          </a:xfrm>
          <a:prstGeom prst="rect">
            <a:avLst/>
          </a:prstGeom>
          <a:noFill/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51520" y="4365104"/>
            <a:ext cx="1835696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pt-BR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12 x     </a:t>
            </a:r>
            <a:endParaRPr kumimoji="0" lang="pt-BR" sz="4400" b="0" i="0" u="none" strike="noStrike" kern="0" cap="none" spc="0" normalizeH="0" baseline="3000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Tx/>
              <a:buFont typeface="Wingdings" pitchFamily="2" charset="2"/>
              <a:buNone/>
              <a:tabLst/>
              <a:defRPr/>
            </a:pPr>
            <a:endParaRPr kumimoji="0" lang="pt-BR" sz="4400" b="0" i="0" u="none" strike="noStrike" kern="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0" y="6474822"/>
            <a:ext cx="8964488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pt-BR" sz="1100" dirty="0" smtClean="0">
                <a:solidFill>
                  <a:schemeClr val="accent1"/>
                </a:solidFill>
                <a:latin typeface="Century Gothic" pitchFamily="34" charset="0"/>
              </a:rPr>
              <a:t>Crédito das imagens: fusca: </a:t>
            </a:r>
            <a:r>
              <a:rPr lang="pt-BR" sz="1100" dirty="0" smtClean="0">
                <a:solidFill>
                  <a:schemeClr val="accent1"/>
                </a:solidFill>
                <a:latin typeface="Century Gothic" pitchFamily="34" charset="0"/>
                <a:hlinkClick r:id="rId4"/>
              </a:rPr>
              <a:t>https</a:t>
            </a:r>
            <a:r>
              <a:rPr lang="pt-BR" sz="1100" dirty="0" smtClean="0">
                <a:solidFill>
                  <a:schemeClr val="accent1"/>
                </a:solidFill>
                <a:latin typeface="Century Gothic" pitchFamily="34" charset="0"/>
                <a:hlinkClick r:id="rId4"/>
              </a:rPr>
              <a:t>://parachoquescromados.wordpress.com/tag/fusca</a:t>
            </a:r>
            <a:r>
              <a:rPr lang="pt-BR" sz="1100" dirty="0" smtClean="0">
                <a:solidFill>
                  <a:schemeClr val="accent1"/>
                </a:solidFill>
                <a:latin typeface="Century Gothic" pitchFamily="34" charset="0"/>
                <a:hlinkClick r:id="rId4"/>
              </a:rPr>
              <a:t>/</a:t>
            </a:r>
            <a:r>
              <a:rPr lang="pt-BR" sz="1100" dirty="0" smtClean="0">
                <a:solidFill>
                  <a:schemeClr val="accent1"/>
                </a:solidFill>
                <a:latin typeface="Century Gothic" pitchFamily="34" charset="0"/>
              </a:rPr>
              <a:t> colheres: </a:t>
            </a:r>
            <a:r>
              <a:rPr lang="pt-BR" sz="1100" dirty="0" smtClean="0">
                <a:solidFill>
                  <a:schemeClr val="accent1"/>
                </a:solidFill>
                <a:latin typeface="Century Gothic" pitchFamily="34" charset="0"/>
                <a:hlinkClick r:id="rId5"/>
              </a:rPr>
              <a:t>http://</a:t>
            </a:r>
            <a:r>
              <a:rPr lang="pt-BR" sz="1100" dirty="0" smtClean="0">
                <a:solidFill>
                  <a:schemeClr val="accent1"/>
                </a:solidFill>
                <a:latin typeface="Century Gothic" pitchFamily="34" charset="0"/>
                <a:hlinkClick r:id="rId5"/>
              </a:rPr>
              <a:t>pt.aliexpress.com</a:t>
            </a:r>
            <a:endParaRPr lang="pt-BR" sz="1100" dirty="0" smtClean="0">
              <a:solidFill>
                <a:schemeClr val="accent1"/>
              </a:solidFill>
              <a:latin typeface="Century Gothic" pitchFamily="34" charset="0"/>
            </a:endParaRPr>
          </a:p>
          <a:p>
            <a:pPr algn="l"/>
            <a:endParaRPr lang="pt-BR" sz="1200" dirty="0">
              <a:solidFill>
                <a:schemeClr val="accent1"/>
              </a:solidFill>
            </a:endParaRPr>
          </a:p>
        </p:txBody>
      </p:sp>
      <p:pic>
        <p:nvPicPr>
          <p:cNvPr id="1028" name="Picture 4" descr="http://img.alibaba.com/img/pb/809/391/727/727391809_16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46640" y="3573016"/>
            <a:ext cx="3300258" cy="2411388"/>
          </a:xfrm>
          <a:prstGeom prst="rect">
            <a:avLst/>
          </a:prstGeom>
          <a:noFill/>
        </p:spPr>
      </p:pic>
      <p:sp>
        <p:nvSpPr>
          <p:cNvPr id="8" name="Seta para a direita 7"/>
          <p:cNvSpPr/>
          <p:nvPr/>
        </p:nvSpPr>
        <p:spPr bwMode="auto">
          <a:xfrm rot="1186150">
            <a:off x="4399716" y="4944237"/>
            <a:ext cx="1821692" cy="576064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0" name="Chave esquerda 9"/>
          <p:cNvSpPr/>
          <p:nvPr/>
        </p:nvSpPr>
        <p:spPr bwMode="auto">
          <a:xfrm rot="16200000">
            <a:off x="2483768" y="3789041"/>
            <a:ext cx="504056" cy="3816424"/>
          </a:xfrm>
          <a:prstGeom prst="leftBrace">
            <a:avLst>
              <a:gd name="adj1" fmla="val 44167"/>
              <a:gd name="adj2" fmla="val 48119"/>
            </a:avLst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971600" y="5949280"/>
            <a:ext cx="349188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pt-BR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10 mil toneladas</a:t>
            </a:r>
            <a:endParaRPr kumimoji="0" lang="pt-BR" sz="2400" b="0" i="0" u="none" strike="noStrike" kern="0" cap="none" spc="0" normalizeH="0" baseline="3000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Tx/>
              <a:buFont typeface="Wingdings" pitchFamily="2" charset="2"/>
              <a:buNone/>
              <a:tabLst/>
              <a:defRPr/>
            </a:pPr>
            <a:endParaRPr kumimoji="0" lang="pt-BR" sz="4400" b="0" i="0" u="none" strike="noStrike" kern="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10" grpId="0" animBg="1"/>
      <p:bldP spid="11" grpId="0" build="allAtOnce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 cstate="print">
            <a:lum bright="4000" contrast="14000"/>
          </a:blip>
          <a:srcRect/>
          <a:stretch>
            <a:fillRect/>
          </a:stretch>
        </p:blipFill>
        <p:spPr bwMode="auto">
          <a:xfrm>
            <a:off x="2267744" y="1627188"/>
            <a:ext cx="4857750" cy="523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251520" y="383391"/>
            <a:ext cx="8892480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pt-BR" sz="4000" dirty="0" smtClean="0">
                <a:solidFill>
                  <a:schemeClr val="bg1"/>
                </a:solidFill>
                <a:latin typeface="Century Gothic" pitchFamily="34" charset="0"/>
              </a:rPr>
              <a:t>Nebulosa </a:t>
            </a:r>
            <a:r>
              <a:rPr lang="pt-BR" sz="4000" dirty="0">
                <a:solidFill>
                  <a:schemeClr val="bg1"/>
                </a:solidFill>
                <a:latin typeface="Century Gothic" pitchFamily="34" charset="0"/>
              </a:rPr>
              <a:t>da Hélice, NGC 7293</a:t>
            </a:r>
          </a:p>
          <a:p>
            <a:endParaRPr lang="pt-BR" sz="2800" dirty="0">
              <a:solidFill>
                <a:schemeClr val="accent1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  <a:p>
            <a:endParaRPr lang="pt-BR" sz="2400" b="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0" y="6581775"/>
            <a:ext cx="6786563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Crédito da imagem: Telescópio Espacial Hubble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NDRE\Documents\MULTIMÍDIA\Imagens\Estrelas\magnetar_westerlund_ESO.jpg"/>
          <p:cNvPicPr>
            <a:picLocks noChangeAspect="1" noChangeArrowheads="1"/>
          </p:cNvPicPr>
          <p:nvPr/>
        </p:nvPicPr>
        <p:blipFill>
          <a:blip r:embed="rId2" cstate="print"/>
          <a:srcRect l="378" t="134" r="6142" b="401"/>
          <a:stretch>
            <a:fillRect/>
          </a:stretch>
        </p:blipFill>
        <p:spPr bwMode="auto">
          <a:xfrm>
            <a:off x="14064" y="9251"/>
            <a:ext cx="9117037" cy="6848503"/>
          </a:xfrm>
          <a:prstGeom prst="rect">
            <a:avLst/>
          </a:prstGeom>
          <a:noFill/>
        </p:spPr>
      </p:pic>
      <p:sp>
        <p:nvSpPr>
          <p:cNvPr id="36867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-27384"/>
            <a:ext cx="9144000" cy="1143000"/>
          </a:xfrm>
          <a:solidFill>
            <a:srgbClr val="0070C0">
              <a:alpha val="69000"/>
            </a:srgbClr>
          </a:solidFill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Estrela de nêutrons/pulsar</a:t>
            </a:r>
          </a:p>
        </p:txBody>
      </p:sp>
      <p:sp>
        <p:nvSpPr>
          <p:cNvPr id="4" name="Text Box 141"/>
          <p:cNvSpPr txBox="1">
            <a:spLocks noChangeArrowheads="1"/>
          </p:cNvSpPr>
          <p:nvPr/>
        </p:nvSpPr>
        <p:spPr bwMode="auto">
          <a:xfrm>
            <a:off x="0" y="6396335"/>
            <a:ext cx="290816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accent1">
                    <a:lumMod val="60000"/>
                    <a:lumOff val="40000"/>
                  </a:schemeClr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entury Gothic" pitchFamily="34" charset="0"/>
              </a:rPr>
              <a:t>: ESO/L. Calçada</a:t>
            </a:r>
          </a:p>
          <a:p>
            <a:pPr algn="l">
              <a:defRPr/>
            </a:pPr>
            <a:endParaRPr lang="pt-BR" sz="1200" dirty="0">
              <a:solidFill>
                <a:schemeClr val="accent2">
                  <a:lumMod val="60000"/>
                  <a:lumOff val="40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4624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Densidade de </a:t>
            </a:r>
            <a:b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</a:br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uma estrela de nêutrons</a:t>
            </a:r>
            <a:endParaRPr lang="pt-BR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0040" y="476672"/>
            <a:ext cx="7772400" cy="2527920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endParaRPr lang="pt-BR" sz="4800" dirty="0" smtClean="0">
              <a:latin typeface="Century Gothic" pitchFamily="34" charset="0"/>
            </a:endParaRPr>
          </a:p>
          <a:p>
            <a:pPr algn="ctr">
              <a:buClr>
                <a:schemeClr val="bg1"/>
              </a:buClr>
              <a:buNone/>
            </a:pPr>
            <a:r>
              <a:rPr lang="el-GR" sz="4400" b="0" dirty="0" smtClean="0">
                <a:solidFill>
                  <a:schemeClr val="bg1"/>
                </a:solidFill>
                <a:latin typeface="Century Gothic" pitchFamily="34" charset="0"/>
              </a:rPr>
              <a:t>ρ</a:t>
            </a:r>
            <a:r>
              <a:rPr lang="pt-BR" sz="4400" b="0" baseline="-25000" dirty="0" err="1" smtClean="0">
                <a:solidFill>
                  <a:schemeClr val="bg1"/>
                </a:solidFill>
                <a:latin typeface="Century Gothic" pitchFamily="34" charset="0"/>
              </a:rPr>
              <a:t>en</a:t>
            </a:r>
            <a:r>
              <a:rPr lang="pt-BR" sz="4400" b="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l-GR" sz="4400" b="0" dirty="0" smtClean="0">
                <a:solidFill>
                  <a:schemeClr val="bg1"/>
                </a:solidFill>
                <a:latin typeface="Century Gothic" pitchFamily="34" charset="0"/>
              </a:rPr>
              <a:t>≈</a:t>
            </a:r>
            <a:r>
              <a:rPr lang="pt-BR" sz="4400" b="0" dirty="0" smtClean="0">
                <a:solidFill>
                  <a:schemeClr val="bg1"/>
                </a:solidFill>
                <a:latin typeface="Century Gothic" pitchFamily="34" charset="0"/>
              </a:rPr>
              <a:t> 10</a:t>
            </a:r>
            <a:r>
              <a:rPr lang="pt-BR" sz="4400" b="0" baseline="30000" dirty="0" smtClean="0">
                <a:solidFill>
                  <a:schemeClr val="bg1"/>
                </a:solidFill>
                <a:latin typeface="Century Gothic" pitchFamily="34" charset="0"/>
              </a:rPr>
              <a:t>18</a:t>
            </a:r>
            <a:r>
              <a:rPr lang="pt-BR" sz="4400" b="0" dirty="0" smtClean="0">
                <a:solidFill>
                  <a:schemeClr val="bg1"/>
                </a:solidFill>
                <a:latin typeface="Century Gothic" pitchFamily="34" charset="0"/>
              </a:rPr>
              <a:t> kg/m</a:t>
            </a:r>
            <a:r>
              <a:rPr lang="pt-BR" sz="4400" b="0" baseline="30000" dirty="0" smtClean="0">
                <a:solidFill>
                  <a:schemeClr val="bg1"/>
                </a:solidFill>
                <a:latin typeface="Century Gothic" pitchFamily="34" charset="0"/>
              </a:rPr>
              <a:t>3</a:t>
            </a:r>
            <a:endParaRPr lang="pt-BR" sz="4400" b="0" baseline="3000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>
              <a:buClr>
                <a:schemeClr val="bg1"/>
              </a:buClr>
              <a:buNone/>
            </a:pPr>
            <a:endParaRPr lang="pt-BR" sz="4400" b="0" dirty="0" smtClean="0">
              <a:solidFill>
                <a:schemeClr val="accent1">
                  <a:lumMod val="7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5496" y="3356992"/>
            <a:ext cx="2195736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pt-BR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10</a:t>
            </a:r>
            <a:r>
              <a:rPr kumimoji="0" lang="pt-BR" sz="4400" b="0" i="0" u="none" strike="noStrike" kern="0" cap="none" spc="0" normalizeH="0" baseline="3000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6</a:t>
            </a:r>
            <a:r>
              <a:rPr kumimoji="0" lang="pt-BR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 x       </a:t>
            </a:r>
            <a:endParaRPr kumimoji="0" lang="pt-BR" sz="4400" b="0" i="0" u="none" strike="noStrike" kern="0" cap="none" spc="0" normalizeH="0" baseline="3000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Tx/>
              <a:buFont typeface="Wingdings" pitchFamily="2" charset="2"/>
              <a:buNone/>
              <a:tabLst/>
              <a:defRPr/>
            </a:pPr>
            <a:endParaRPr kumimoji="0" lang="pt-BR" sz="4400" b="0" i="0" u="none" strike="noStrike" kern="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0" y="6474822"/>
            <a:ext cx="89644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pt-BR" sz="1200" dirty="0" smtClean="0">
                <a:solidFill>
                  <a:schemeClr val="accent1"/>
                </a:solidFill>
                <a:latin typeface="Century Gothic" pitchFamily="34" charset="0"/>
              </a:rPr>
              <a:t>Crédito das imagens: caminhão: </a:t>
            </a:r>
            <a:r>
              <a:rPr lang="pt-BR" sz="1200" dirty="0" smtClean="0">
                <a:solidFill>
                  <a:schemeClr val="accent1"/>
                </a:solidFill>
                <a:latin typeface="Century Gothic" pitchFamily="34" charset="0"/>
                <a:hlinkClick r:id="rId3"/>
              </a:rPr>
              <a:t>http://www.logisticadescomplicada.com</a:t>
            </a:r>
            <a:r>
              <a:rPr lang="pt-BR" dirty="0" smtClean="0">
                <a:solidFill>
                  <a:schemeClr val="accent1"/>
                </a:solidFill>
                <a:latin typeface="Century Gothic" pitchFamily="34" charset="0"/>
                <a:hlinkClick r:id="rId3"/>
              </a:rPr>
              <a:t>/</a:t>
            </a:r>
            <a:r>
              <a:rPr lang="pt-BR" dirty="0" smtClean="0">
                <a:solidFill>
                  <a:schemeClr val="accent1"/>
                </a:solidFill>
                <a:latin typeface="Century Gothic" pitchFamily="34" charset="0"/>
              </a:rPr>
              <a:t> </a:t>
            </a:r>
            <a:r>
              <a:rPr lang="pt-BR" sz="1200" dirty="0" smtClean="0">
                <a:solidFill>
                  <a:schemeClr val="accent1"/>
                </a:solidFill>
                <a:latin typeface="Century Gothic" pitchFamily="34" charset="0"/>
              </a:rPr>
              <a:t>colheres: http://pt.aliexpress.com</a:t>
            </a:r>
            <a:endParaRPr lang="pt-BR" sz="1200" dirty="0">
              <a:solidFill>
                <a:schemeClr val="accent1"/>
              </a:solidFill>
              <a:latin typeface="Century Gothic" pitchFamily="34" charset="0"/>
            </a:endParaRPr>
          </a:p>
        </p:txBody>
      </p:sp>
      <p:pic>
        <p:nvPicPr>
          <p:cNvPr id="1028" name="Picture 4" descr="http://img.alibaba.com/img/pb/809/391/727/727391809_16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2564904"/>
            <a:ext cx="3300258" cy="2411388"/>
          </a:xfrm>
          <a:prstGeom prst="rect">
            <a:avLst/>
          </a:prstGeom>
          <a:noFill/>
        </p:spPr>
      </p:pic>
      <p:pic>
        <p:nvPicPr>
          <p:cNvPr id="61442" name="Picture 2" descr="catterpilar 797b maior caminhão do mund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1720" y="2204864"/>
            <a:ext cx="3384376" cy="3384376"/>
          </a:xfrm>
          <a:prstGeom prst="rect">
            <a:avLst/>
          </a:prstGeom>
          <a:noFill/>
        </p:spPr>
      </p:pic>
      <p:sp>
        <p:nvSpPr>
          <p:cNvPr id="8" name="Seta para a direita 7"/>
          <p:cNvSpPr/>
          <p:nvPr/>
        </p:nvSpPr>
        <p:spPr bwMode="auto">
          <a:xfrm rot="1186150">
            <a:off x="4471723" y="3936125"/>
            <a:ext cx="1821692" cy="576064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0" name="Chave esquerda 9"/>
          <p:cNvSpPr/>
          <p:nvPr/>
        </p:nvSpPr>
        <p:spPr bwMode="auto">
          <a:xfrm rot="16200000">
            <a:off x="2915816" y="3429001"/>
            <a:ext cx="504056" cy="4824536"/>
          </a:xfrm>
          <a:prstGeom prst="leftBrace">
            <a:avLst>
              <a:gd name="adj1" fmla="val 44167"/>
              <a:gd name="adj2" fmla="val 48119"/>
            </a:avLst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1547664" y="6021288"/>
            <a:ext cx="349188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pt-BR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1bilhão de toneladas</a:t>
            </a:r>
            <a:endParaRPr kumimoji="0" lang="pt-BR" sz="2400" b="0" i="0" u="none" strike="noStrike" kern="0" cap="none" spc="0" normalizeH="0" baseline="3000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Tx/>
              <a:buFont typeface="Wingdings" pitchFamily="2" charset="2"/>
              <a:buNone/>
              <a:tabLst/>
              <a:defRPr/>
            </a:pPr>
            <a:endParaRPr kumimoji="0" lang="pt-BR" sz="4400" b="0" i="0" u="none" strike="noStrike" kern="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1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10" grpId="0" animBg="1"/>
      <p:bldP spid="11" grpId="0" build="allAtOnce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E:\Planetário30dez10\ARQUIVO\arquivos gerais PSP\Astronomia\Astronomia_CD4\side6_pulsar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25" y="2143125"/>
            <a:ext cx="419100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Estrela de nêutrons/pulsar</a:t>
            </a:r>
          </a:p>
        </p:txBody>
      </p:sp>
      <p:sp>
        <p:nvSpPr>
          <p:cNvPr id="5" name="Text Box 141"/>
          <p:cNvSpPr txBox="1">
            <a:spLocks noChangeArrowheads="1"/>
          </p:cNvSpPr>
          <p:nvPr/>
        </p:nvSpPr>
        <p:spPr bwMode="auto">
          <a:xfrm>
            <a:off x="0" y="6536377"/>
            <a:ext cx="622818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Crédito da </a:t>
            </a:r>
            <a:r>
              <a:rPr lang="pt-BR" sz="1200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imagem: http</a:t>
            </a:r>
            <a:r>
              <a:rPr lang="pt-BR" sz="1200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://astro.if.ufrgs.br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980728"/>
            <a:ext cx="5598368" cy="559836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38915" name="Rectangle 4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8424936" cy="1143000"/>
          </a:xfrm>
        </p:spPr>
        <p:txBody>
          <a:bodyPr/>
          <a:lstStyle/>
          <a:p>
            <a:r>
              <a:rPr lang="pt-BR" sz="4000" dirty="0" smtClean="0">
                <a:solidFill>
                  <a:schemeClr val="bg1"/>
                </a:solidFill>
                <a:latin typeface="Century Gothic" pitchFamily="34" charset="0"/>
              </a:rPr>
              <a:t>Nebulosa do Caranguejo – M1</a:t>
            </a:r>
          </a:p>
        </p:txBody>
      </p:sp>
      <p:sp>
        <p:nvSpPr>
          <p:cNvPr id="5" name="Text Box 141"/>
          <p:cNvSpPr txBox="1">
            <a:spLocks noChangeArrowheads="1"/>
          </p:cNvSpPr>
          <p:nvPr/>
        </p:nvSpPr>
        <p:spPr bwMode="auto">
          <a:xfrm>
            <a:off x="0" y="6536377"/>
            <a:ext cx="9144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: Telescópio </a:t>
            </a:r>
            <a:r>
              <a:rPr lang="pt-BR" sz="1200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Espacial </a:t>
            </a:r>
            <a:r>
              <a:rPr lang="pt-BR" sz="1200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Hubble Disponível </a:t>
            </a:r>
            <a:r>
              <a:rPr lang="pt-BR" sz="1200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em http://www.hubblesite.org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A black hole warping the surrounding spacetime"/>
          <p:cNvPicPr>
            <a:picLocks noChangeAspect="1" noChangeArrowheads="1"/>
          </p:cNvPicPr>
          <p:nvPr/>
        </p:nvPicPr>
        <p:blipFill>
          <a:blip r:embed="rId3" cstate="print">
            <a:lum bright="19000" contrast="44000"/>
          </a:blip>
          <a:srcRect/>
          <a:stretch>
            <a:fillRect/>
          </a:stretch>
        </p:blipFill>
        <p:spPr bwMode="auto">
          <a:xfrm>
            <a:off x="0" y="493916"/>
            <a:ext cx="9144000" cy="6364084"/>
          </a:xfrm>
          <a:prstGeom prst="rect">
            <a:avLst/>
          </a:prstGeom>
          <a:noFill/>
        </p:spPr>
      </p:pic>
      <p:sp>
        <p:nvSpPr>
          <p:cNvPr id="39939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Buraco Negro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75" y="2646363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rgbClr val="00CC99"/>
                </a:solidFill>
                <a:latin typeface="Century Gothic" pitchFamily="34" charset="0"/>
              </a:rPr>
              <a:t>Como detectar um </a:t>
            </a:r>
            <a:br>
              <a:rPr lang="pt-BR" dirty="0" smtClean="0">
                <a:solidFill>
                  <a:srgbClr val="00CC99"/>
                </a:solidFill>
                <a:latin typeface="Century Gothic" pitchFamily="34" charset="0"/>
              </a:rPr>
            </a:br>
            <a:r>
              <a:rPr lang="pt-BR" dirty="0" smtClean="0">
                <a:solidFill>
                  <a:srgbClr val="00CC99"/>
                </a:solidFill>
                <a:latin typeface="Century Gothic" pitchFamily="34" charset="0"/>
              </a:rPr>
              <a:t>buraco negro?</a:t>
            </a:r>
            <a:endParaRPr lang="pt-BR" dirty="0" smtClean="0">
              <a:solidFill>
                <a:srgbClr val="00CC99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rId2" action="ppaction://hlinkfile"/>
          </p:cNvPr>
          <p:cNvPicPr>
            <a:picLocks noChangeArrowheads="1"/>
          </p:cNvPicPr>
          <p:nvPr/>
        </p:nvPicPr>
        <p:blipFill>
          <a:blip r:embed="rId3" cstate="print">
            <a:lum bright="3000" contrast="13000"/>
          </a:blip>
          <a:stretch>
            <a:fillRect/>
          </a:stretch>
        </p:blipFill>
        <p:spPr bwMode="auto">
          <a:xfrm>
            <a:off x="3635896" y="2564904"/>
            <a:ext cx="1800000" cy="1800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sp>
        <p:nvSpPr>
          <p:cNvPr id="3" name="Text Box 141"/>
          <p:cNvSpPr txBox="1">
            <a:spLocks noChangeArrowheads="1"/>
          </p:cNvSpPr>
          <p:nvPr/>
        </p:nvSpPr>
        <p:spPr bwMode="auto">
          <a:xfrm>
            <a:off x="0" y="6536377"/>
            <a:ext cx="9144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Crédito: </a:t>
            </a:r>
            <a:r>
              <a:rPr lang="pt-BR" sz="1200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 </a:t>
            </a:r>
            <a:r>
              <a:rPr lang="pt-BR" sz="1200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Mark </a:t>
            </a:r>
            <a:r>
              <a:rPr lang="pt-BR" sz="1200" dirty="0" err="1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Garlick</a:t>
            </a:r>
            <a:endParaRPr lang="pt-BR" sz="1200" dirty="0">
              <a:solidFill>
                <a:schemeClr val="accent1">
                  <a:lumMod val="75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6" name="AutoShape 6" descr="data:image/jpeg;base64,/9j/4AAQSkZJRgABAQAAAQABAAD/2wCEAAkGBxQSEhQUExQVFBQVGBgVFBcUFRQUFRcYFRQWFxQUFBQYHCggGBwlHBcUITEhJSkrLi4uFx8zODMsNygtLiwBCgoKDg0OGhAQFywcHCQsLCwsLCwsLCwsLCwsLCwsLCwsLCwsLCwsLCwsLCwsLCwsLCwsLCwsLCwsLCwsLCwsLP/AABEIAMIBAwMBIgACEQEDEQH/xAAcAAABBQEBAQAAAAAAAAAAAAAFAQIDBAYABwj/xABDEAABAwIEAgcFBgMGBgMAAAABAAIDBBEFEiExQVEGEyJhcYGRBzKhsfAUQlLB0eFicpIjM0OCwvEVJKKy0uIXY3P/xAAZAQADAQEBAAAAAAAAAAAAAAAAAQIDBAX/xAAiEQACAgICAgMBAQAAAAAAAAAAAQIRAyESMRNBBDJRImH/2gAMAwEAAhEDEQA/ALQTmpqc1MRIE9qjCe1A0SBPCaE8JDHBOamgJ4QMkapFG1PCAA/SiVwhLGe+4Ot3ANNz6fNeTwszutwG/ieH5L0jpZWiMPJFzl6uMHYueLn4fJYWhiyNHG3Hmban4qZMqKJKpwYLeQ/VD899l08udxI8B5fQSt08viUkii1CbD69P3RGkpnSEegt9aD9FHgmGumdfYc/zWsrmMpIgB/eO0HO3Ek8B9cFjOe6RtCOrZQLAzscvetuSB7vgOJTJ8SsMrOO5G57mjl3oSyYvJ17PE/i7h3fRRnCaDO69kpNQQJcmNwvB3SOuRc8OQ8P1W2o8DZEzO+2gvr3b3RPBMNZGzM7SwugFZUuxCbq2ktp2e+78dj/ANo2HMm6yX9bZbdaQLrYJsRdkh/s6dps+V2gPMNbx+r2RXD8Nip29XA234nH3nHiXH8tkZiY0NEUTcsbdAPmSeJVqKkDeCiTvS6KjrsCNw/W5CkNC0cEVlYoHhZ2WAqulFtkArcP3tbvHArXVDboROzVaQlTJkrR57ilIWm7dLbi/wAihUsd9R/sVu8YowRdYqpjLXEen6Lsxzs5MkKI6dt/0vtb6+K3PQehexwnI0+7fiA7XX/L8Fh4jY35/X7eY717B0Fpv+VjJIIIJt58fNbGNGua64B4EX9UqbHsnpiFC5KFyAMAntTQntCBDgntTQE9qQx7VIFGFK1AxwTgkCcEDHtT7JjUpQB550xcZKnKNmi/d3n5DyQDE5MkdhudB4cSjmIOL5nu5nL/AE6W9blZPGJs0gAN7fDWwCz7kX1EbCNPn4KzTR5nBo35BVg+w04a+J/T9lqOhmHvzBxYQN7njzSnKlZUI2zX4PSMpocz9A0ZnE72G1+ZJ2GyxOL4kaiRztQ06Wvs0bN+uJKMdNMSOkA02c/x+6PIa27wgFFDmI+CxgqXJm0tvighhtMXEDhx5eC9G6OYaBY2QHo/h22i0kxz3hacrGi9RIODbX6oHmRvyB71hKXJmqVIG9KcYM5FNBcR/wCI8ffsbZWEfdvpfjqdmlFcNw8RsDGgAm2YjTbYeA/VDcBphI90wFgSC0WsAALRtH8rbDucXc1rqSmtqnd6F0Mgpg0JZArcxVOUpSFErPVd53Vp6qvYsyyhUIbMNUVmah8zNUDA9aNCsTjcdiSFuawLG9IhZdOB7MM3QGjN/P5r1b2dVwcwxHQsyubpYWcDfXxa4+a8iLezf6+v1W+9m0l5Dra7QB4XNx9cgu04z1eHZSJrBYAJyYhVy4LkgMGAnBJZOCYhwTmpoTwEihwUgTAnhA0SNTgmtTwgB4UdRJla53IE/BSIX0kmywO1tfT10Hx/NAzC4i/tFreJy7i5J0O3eVWxnoo6Lttu+978m2Atf4q1hUPXVEY/CDIf9PxIWuglzP6lw7Tmu342tb/dYttRbNUk5JM8tw+LM7U6Gw9SCfyC90axkFKTsGs18A1eN4bQkVRjI2ky2/lcvSfaVXdVRsib70zg0/yM1cfXKPAlZZVykkaY9I84rKgzSOk4vfceZsB5Cw8kewCjzvAA7I28tL/XNBaKlcWucPui/mfdHrlW76Msiibne4NAaHeR7QNvCyWWWqRcI7sPRtMbWtYAZH9llxcC3vSOH4WjhxJaOKdjsPU0jmN++5sRJOrnSus9zjxNi8k+Kfg1QJHOedC6wF/uNHusHfxPeTyCu4zE1z6dupDXOlNuORuUX53L1glRbeyXCaPI1rQNhrz8D3jQeSOEWCgo4so13OpUsjla0RJ2yvMoLKWQpGhSwRWlaq0oVyVQEKaLQNlYqFQy6KzFB6mtY02Lhf1SUR2Cq8WCx+NDNdaPE6oHVpuEBmGZdOJUY5GBaNgLTtbjfZb72dYcbOdYAaBthaw4i3I6LDUlgwNAu5x05b6L23o1hwggYziGjN3uOpXWns5K1YVYLBOC5KFRItkqQLkAYVKAkTggQ4J4TQnhIoc1PaE1qe1Ax7QngJoTwgBVmemk3ZDBuTc+AuB/r+C04WD6Sz5pL8Ln4HKB/wBDj/mUzeio9k3s/ps0k7+Qawetz+SO4hR5JY5tiHBt9Nnaa+qF9CXGOJzyLskkcL8i2wBPcUfx2LNC+x4E+Y1HxU8bjQ+VSszrcMP/ABHMQBmkDj3/ANmNR3XBPmtljHR0VL80huGtysA4X3PiSfgFSoaQPFPUA6Ei4tzbY/Fa6MaLitvs63S6MVL0VaInsabbW8nAj5BWOj2ERdW3M0EubHodf8Nu9+Gi0mIRHKbakrzaCaomlihY/IS3JqSA0NOUkgG7jpzTUW9BypHoowmADsjJ/KbIRVUk0crZGOztaLZSdd78d+HohVZ0aeyojidVT2LQ55aHHi6+SOPtG2XbVCcEiqZmgxSytOZ4YyQk52tvZ3b2BA4rWWF0ZRyxN7TdIg7R4ynZE2VQdssjQz9Z2ZB2xobixuOBRihGXZczbXZtSYVcml6TgqNTPlBTsEiaWUAaoPW43EwHtAnkELxHEM92g2tueSAVZLfdbqdrjM434huzR3lOEXJhJpIMS10s+jey3mlZgjBq5xee8i3oFlqqSpbLJAXObLEAXsz2IzNa4WLW22cPVVqioq4CC50ltwS7Oxw89vgV0eFmPlQaxzDmt1Z2T3bFB2N38EQOI9cxp4ncciNwoBDvfvRG1phOntA/ohSddVQtI0DgT3Zbu/Je3RrzP2Z0n9uT+BhJ8XWa34Nf6r0yHbzXUjlY9KEi4JiHhckXJAYZOCRKEwHhPCYE9qQx4UjVGE9qARIFIExqeEDG1D8rXHkCfQXXm2Iuu4X5Aeo39QvRcQ/u3eB+S84qmjro27ghnxUTLgbPoMwfY2i1+1Je/wDOVF0pBip3kHQ6AHcX4Aqz0OIEFu/N/UP1BQ32gTWhaP4vVNdCf2IegHSAtd9ledH6x8rggub6C4816lTu0XzUK50cjZGGzmEOb4g6L6HwOr62GKT8bGu/qaCuXNCnZvCVqgm9qxlXhDevdpYtcXtcDYhsm9iNR2s3qttZD8QpLkOG408fH64rK6NEDJ2SuyXdmLfdfoJALajMLX24+qpU75YnEtDSSNHPF3WNzYAGw4fBaOGC4GmvxUclEFr5ZURwjZm4aeZ8uY5b89r9xI4eXFaaGnAAPFOgpBdW5GgBZPZdnGLsrK9Jp+rjJWvzdlYrpeL2HMoaQ4MBUOHzGAPYwOe83OY6NHMjieQR+mgc2ndE+JhJs4yB5D8wIs43Bv4XGiv4Q7KxoHADgrEtzqtIy4kSXLsxU0LWSPf9nDC/V7omtBI8NA3y8UOxt75gAI8jBoLnMfyW1q47oW6iublX5mT4kAcNw3K0XAvbVR15DA5x2aHO9AStN9nsFjumc+WCbvblH+chv5lKG5BNVE0vskg/5V8h96R2vgBp+a3ER0WU6ADLRwC28QB77Ei61bRous5WOShNuuumIkCRcFyAMSEoSBOCAHBPaEwKRqQxwCkCYE8IBDwpAmAJ4QMbUtu0+B+S8pxiUxzt4Flh45HG3wC9ZOqwHTnC7ES/db79hc5D97yN/VJji6DWA1IYwG+gzMPk67T6H/qWQ6a4p1sgF7AfLwVSjxdzWmO9+HiW6X9LeiBV5cXm+6SGyF5XvXs5qM1BTX3EYb/SS38l4K/cL2n2XT3oIv4XPb6PKy+R9TTD9j0JpT7KrDIrAK5DoocGgJpauXEpkiJkhumOksujddTY6Lb2dkLFdLjYtPetpM/QLD9MPdvyVyDGPwOqvojZCxnRCozPPcttkUlNEDo1XkjCuPKozPSBIoVz7NXmXTucljW/ifc+Df3K3mL1NgVhenAB+yRD33Evd5kNb810fHW7MfkPVHpfQeO1JTj/AOu/xNlp0PwWl6uGNvJrW+QCvLrOUVKE1KExDly4JEAY1KEiUIGPCeEwJ4SAeFI1RtUjUDRIEqaFz5A0XJsgCS9llOluLMDCwak3/Qg9ylr8XdM8w0zTK8AkhnADvvZZqJrWS3q2vY7ez2uF7cNUr9DMxVYfLC1shaQ0m7TxCpSS5/r1K0mMYuZS6w7I7LBwAQCOj5kAIDsZHCSe79l6r7K5x9nkZ+GQn+poPzuvLQCNA7Ra/wBmeIllQ+PUte3fgHNOnqCfRZZlcTXFqR7HA9X4ig8T+KJQSXXCjqZaCimelzJuS5VEldjSTdSxt1VtsYAQ+aF4ddp0+uKVUF2Xpm9kFY3pbHeMo/PiFuydx3LD9IsZMkmQNJA4ba95TbscU0VeiTMs5A2Iv5gkfovRm7LDYJAWuzWt3LZU0lwk3spoindZCa6osiNc5ZbF6tAAvEqi7kKwKm+3YqHf4dMG+BLf/Y/BU+kFaWxuI949keJ+iVV6KYrJR3MZF3e9cXuu3CqRx5ds94C5YOi9ogsOti82n8iiDen9OeDx5La0ZUzVpQgdF0qppNA+x/i0RqOQOF2kEdyBEi5JdKmIxic1InBAxwTgmhOCQD2p4KjaCdhdPmwmeVpawiMn7xF7eSh5IrtlqEn0gfi2Pw047Tru4NGpWJxjpNLUHKwZWnYDVx9Fu6L2Zwh3WVMj53b2JyN9BqfVaeDCqeJuWONkY/gAb623WcvkRXSsuOFvvR517MG5JJmvaWlwaQXNIvYuuAT4heh1OGRSgdY0P7njMPQqKekadtfEKHqXDYuHgTb0XLLLyd0dEcdKrJ6jo1TPFjBF5MaPkFncU9ntI/3WujP8Dz8nXCOF0v4yo80nEn1S8n4x8P0x3/xa0bTEt5EC/m4H8lci6Oup/caABrdu+i0EkjvxO9U1s/N3qlPJKXbKjBR9DsJrw8WOjhuEXilss3UUoLs7DleOWx7iFcosS+7ILO+tipTKo0DZVPFOEPvoqVRUSNd2Q0jfW9/JOyas0RlUfWhZKbpERoQb8sp+iozjz7Xcx7R/K63pZVZSws0UJa6R9+4C/JAsSw5olcbKtL0iDb3cL+IvtdUv+P5zs4342NvWymivG+wrCA1XYqq2iyVVjbRoLk8gLlOwzEZHu7TMoOovv4kcE6ZMtGgxGpsCsbiVTclGMXqtFisZxERtLuOzRzPALTHGzKUtArG6nNIGj7u/if2+ajgKoR3Op1J1PmrsZXWlSOe7dlxsikjUETbohTRXUORaiS07UdwvE5YSC1xtyOyo09Or8dOs+ZXA1sHS1mUZmkHiuWYFP3LlXmZn4UGk4LkoC6TAUIxg+F9YM7tuA8NyhkERc4NG5+rrSOkELAOAFlhnnSo2wwt2WoaBreSmu0cUCbUzSHQZG8CdT6K5TYfxe4u7jt6Liv8ADpa/WPnkdIbM0HF3/jzVGbCX3vck990Wlc1va2ChGIA7BJ17KTfootp3jcLiHBEftF0wm6VBZRsOKXqgVcDRySdUEmh2VPspKb9h7lbLLJApoaYPkou5RPw0OGo+Y9EXIXCNIqwZFAWaAm3fqlmzEIk6MKN0QTti0BTcbjz3UrahhbqRf/cgK7LAhtTQg/qN1UZl2haaOJznZ2jYW0HC9/yVWrLQLC25+aFYi6ohF2M60dzsrh4jj9aILJV1c2mURDjY3d+y1StDc0i/iGJMYdNXcOa6gcRdzjqVVosFy6u1PEnUqWtkDByVqvRhKTfZRx2uAvrYce7mvO8TrjM+/wB0aNH5nvKt4/ixlcWtPZG5/F+yDt3C7MWOlbOHLkvSC8TVchYq0TVfpmqZM1ii3TxoxR06qUcKPUUK55yNkiaCnVyOFSRRK5HEsbLorCFcr4jXItiogATwEgCcF6Z54RwZnaLrXIFgOZKLtoy43fr8h4BUsGADQRzNz6AD4H1VjEMXbGFwZncmdmJPiqCAYAFE6sjBy3BdY2G5Pkg8bpp+GRvfv5DgiVBhzIhcDtHdx1J8T+SyLaS7HsgznteQ5KR8DRwSzvy2tudLJCSd0AKC3klBCa2M8FIIkDoUEckgPgnNiTurUgRFRub3KzkShqAsp9UkyEK/kXGMJND5FAqJ5V98F9lWkhS4hZTcVE8KV7bFNsposrPivwVCooAdtD9cEYyJCxOxGQxJkrBcNzAb239F5p0qxtziYxcH719CO5e6SQAoHjXRiCpFpYwTwcNHDwcNV0Ysqi/6Rlkg5LR4AnNGoW7xv2ayx3dTv6wfgfZr/J3uu87LF1VI+J+SVjmOHBwI8xzHeF6MckZ9M4JY5Re0F4W7InRxqjTs2RqhiXPNnbBBKiiRulYh9LGi9O1csmbJFyFivRxqCnCuxhQDObGuUwC5AgSE5IAnEL1TzTRUbcsTb8tVXipc7s3Dh+ymkcctuI0XCfIwHjZeZLb2ejHS0XwGsQ/EMeZEOLjwA3KA12LP6wMAu52up0A524/srVFhV3ZnakqeX4VwS3IKYXVukHWOaRroEWBuL2VeJuUAcAmTVAbxHmn0Q9vRYD7KUIOzEmanVxvoGg29dlIMQe7Zh8yAlobTCwXZ0NbLLbYepUZdKeDfUp2TxCjnqAyoY8T/AMPxUDhPyYfMqeRSh/oa+1JBUIMyokA1YPJx/RMqMaawdtrm+RcPVt0rK4mhZMnlwKAUWLskNmPa48g4Zv6d0RbUA9xTsXEfNDdVZISFfZqnOZdKrCwYksrrqdQOhsk0NMgyJhYrORNLEgKro7obimDRTtyyMa8fxC/mDwPeEbyJpiTTaA83ruhOQ3idp+F2vo7f1uqsdA6PRzSPl6r0x8So1FIDw3WnlfsVL0ZGnCJwlSzYZb3dFWcxzTqPNK7KClM7RXoyhlOVejkSAuBy5VxKuQBTsuKfZMk0B8F655YvR/pR9reYzHlMJDS69w4AuANuB0R2tsAVgPZdEXGpeOBafi6/zWo6Q1BEbgDqQdBovPzKpM78P9JA7CmdbI+TcXsD/C3QW+J81rqFtggmBUfVwtb/AA2+CISVJDb9ywRtPeifFMRbGNT3AcSeQQilhfLq8m24HAd3ehFIXT1MhcbhhytHAaC9u+62FNEGhJu2FcFR1PRhvBXGsAUYKcHIM3smShRByeCqsVClqjkYpUjwihWUZY1SqKcG6KvYq8jFLRomZmswph1y2I2I0IPMFV48TmgNn3mj7/7xvg773gfVaKaNDaymBQnRXYRwrF2Si7HZrbjZze5zdwjEcy8yr6BzXZ4yWPGzm6HwPMdyvYL0yyuEVWAw7NlGkbv5vwH4eCrje0Q9dnogKUsVKGoBFwbhWmyJolojfEoXRlXSbphak4hyKYauc1WHRphapoqysWKJ8Kt2SFqVBYOkgVSWmRgxqJ8SBmekorai4Pcoese3cX8NCtA+FU5qdVYA4Vo7/QpFa+yhIqoB6ZJsfA/JcuXq+zzAJ7Htqnwb+aP4374XLl5/yO2d3x+gjD7o8PyTakb+C5csPRsAuiQ/tJv/ANX/APctgxcuUjydijdKuXIZA4JyVcmBIFxXLlSI9jFA/wDVcuSY0VZFSnXLlLNYgytCyfSJg6t2g2PBcuV4u0LJ0FfZbM4wyAuJDX2aCSQBlBsBwC9Ci3SLlc/szKPRZanuXLlIDXKMrlyGCI3JGrlyTGIVG9KuUlELlDMkXJgVHbrly5U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0968" name="AutoShape 8" descr="data:image/jpeg;base64,/9j/4AAQSkZJRgABAQAAAQABAAD/2wCEAAkGBxQSEhQUExQVFBQVGBgVFBcUFRQUFRcYFRQWFxQUFBQYHCggGBwlHBcUITEhJSkrLi4uFx8zODMsNygtLiwBCgoKDg0OGhAQFywcHCQsLCwsLCwsLCwsLCwsLCwsLCwsLCwsLCwsLCwsLCwsLCwsLCwsLCwsLCwsLCwsLCwsLP/AABEIAMIBAwMBIgACEQEDEQH/xAAcAAABBQEBAQAAAAAAAAAAAAAFAQIDBAYABwj/xABDEAABAwIEAgcFBgMGBgMAAAABAAIDBBEFEiExQVEGEyJhcYGRBzKhsfAUQlLB0eFicpIjM0OCwvEVJKKy0uIXY3P/xAAZAQADAQEBAAAAAAAAAAAAAAAAAQIDBAX/xAAiEQACAgICAgMBAQAAAAAAAAAAAQIRAyESMRNBBDJRImH/2gAMAwEAAhEDEQA/ALQTmpqc1MRIE9qjCe1A0SBPCaE8JDHBOamgJ4QMkapFG1PCAA/SiVwhLGe+4Ot3ANNz6fNeTwszutwG/ieH5L0jpZWiMPJFzl6uMHYueLn4fJYWhiyNHG3Hmban4qZMqKJKpwYLeQ/VD899l08udxI8B5fQSt08viUkii1CbD69P3RGkpnSEegt9aD9FHgmGumdfYc/zWsrmMpIgB/eO0HO3Ek8B9cFjOe6RtCOrZQLAzscvetuSB7vgOJTJ8SsMrOO5G57mjl3oSyYvJ17PE/i7h3fRRnCaDO69kpNQQJcmNwvB3SOuRc8OQ8P1W2o8DZEzO+2gvr3b3RPBMNZGzM7SwugFZUuxCbq2ktp2e+78dj/ANo2HMm6yX9bZbdaQLrYJsRdkh/s6dps+V2gPMNbx+r2RXD8Nip29XA234nH3nHiXH8tkZiY0NEUTcsbdAPmSeJVqKkDeCiTvS6KjrsCNw/W5CkNC0cEVlYoHhZ2WAqulFtkArcP3tbvHArXVDboROzVaQlTJkrR57ilIWm7dLbi/wAihUsd9R/sVu8YowRdYqpjLXEen6Lsxzs5MkKI6dt/0vtb6+K3PQehexwnI0+7fiA7XX/L8Fh4jY35/X7eY717B0Fpv+VjJIIIJt58fNbGNGua64B4EX9UqbHsnpiFC5KFyAMAntTQntCBDgntTQE9qQx7VIFGFK1AxwTgkCcEDHtT7JjUpQB550xcZKnKNmi/d3n5DyQDE5MkdhudB4cSjmIOL5nu5nL/AE6W9blZPGJs0gAN7fDWwCz7kX1EbCNPn4KzTR5nBo35BVg+w04a+J/T9lqOhmHvzBxYQN7njzSnKlZUI2zX4PSMpocz9A0ZnE72G1+ZJ2GyxOL4kaiRztQ06Wvs0bN+uJKMdNMSOkA02c/x+6PIa27wgFFDmI+CxgqXJm0tvighhtMXEDhx5eC9G6OYaBY2QHo/h22i0kxz3hacrGi9RIODbX6oHmRvyB71hKXJmqVIG9KcYM5FNBcR/wCI8ffsbZWEfdvpfjqdmlFcNw8RsDGgAm2YjTbYeA/VDcBphI90wFgSC0WsAALRtH8rbDucXc1rqSmtqnd6F0Mgpg0JZArcxVOUpSFErPVd53Vp6qvYsyyhUIbMNUVmah8zNUDA9aNCsTjcdiSFuawLG9IhZdOB7MM3QGjN/P5r1b2dVwcwxHQsyubpYWcDfXxa4+a8iLezf6+v1W+9m0l5Dra7QB4XNx9cgu04z1eHZSJrBYAJyYhVy4LkgMGAnBJZOCYhwTmpoTwEihwUgTAnhA0SNTgmtTwgB4UdRJla53IE/BSIX0kmywO1tfT10Hx/NAzC4i/tFreJy7i5J0O3eVWxnoo6Lttu+978m2Atf4q1hUPXVEY/CDIf9PxIWuglzP6lw7Tmu342tb/dYttRbNUk5JM8tw+LM7U6Gw9SCfyC90axkFKTsGs18A1eN4bQkVRjI2ky2/lcvSfaVXdVRsib70zg0/yM1cfXKPAlZZVykkaY9I84rKgzSOk4vfceZsB5Cw8kewCjzvAA7I28tL/XNBaKlcWucPui/mfdHrlW76Msiibne4NAaHeR7QNvCyWWWqRcI7sPRtMbWtYAZH9llxcC3vSOH4WjhxJaOKdjsPU0jmN++5sRJOrnSus9zjxNi8k+Kfg1QJHOedC6wF/uNHusHfxPeTyCu4zE1z6dupDXOlNuORuUX53L1glRbeyXCaPI1rQNhrz8D3jQeSOEWCgo4so13OpUsjla0RJ2yvMoLKWQpGhSwRWlaq0oVyVQEKaLQNlYqFQy6KzFB6mtY02Lhf1SUR2Cq8WCx+NDNdaPE6oHVpuEBmGZdOJUY5GBaNgLTtbjfZb72dYcbOdYAaBthaw4i3I6LDUlgwNAu5x05b6L23o1hwggYziGjN3uOpXWns5K1YVYLBOC5KFRItkqQLkAYVKAkTggQ4J4TQnhIoc1PaE1qe1Ax7QngJoTwgBVmemk3ZDBuTc+AuB/r+C04WD6Sz5pL8Ln4HKB/wBDj/mUzeio9k3s/ps0k7+Qawetz+SO4hR5JY5tiHBt9Nnaa+qF9CXGOJzyLskkcL8i2wBPcUfx2LNC+x4E+Y1HxU8bjQ+VSszrcMP/ABHMQBmkDj3/ANmNR3XBPmtljHR0VL80huGtysA4X3PiSfgFSoaQPFPUA6Ei4tzbY/Fa6MaLitvs63S6MVL0VaInsabbW8nAj5BWOj2ERdW3M0EubHodf8Nu9+Gi0mIRHKbakrzaCaomlihY/IS3JqSA0NOUkgG7jpzTUW9BypHoowmADsjJ/KbIRVUk0crZGOztaLZSdd78d+HohVZ0aeyojidVT2LQ55aHHi6+SOPtG2XbVCcEiqZmgxSytOZ4YyQk52tvZ3b2BA4rWWF0ZRyxN7TdIg7R4ynZE2VQdssjQz9Z2ZB2xobixuOBRihGXZczbXZtSYVcml6TgqNTPlBTsEiaWUAaoPW43EwHtAnkELxHEM92g2tueSAVZLfdbqdrjM434huzR3lOEXJhJpIMS10s+jey3mlZgjBq5xee8i3oFlqqSpbLJAXObLEAXsz2IzNa4WLW22cPVVqioq4CC50ltwS7Oxw89vgV0eFmPlQaxzDmt1Z2T3bFB2N38EQOI9cxp4ncciNwoBDvfvRG1phOntA/ohSddVQtI0DgT3Zbu/Je3RrzP2Z0n9uT+BhJ8XWa34Nf6r0yHbzXUjlY9KEi4JiHhckXJAYZOCRKEwHhPCYE9qQx4UjVGE9qARIFIExqeEDG1D8rXHkCfQXXm2Iuu4X5Aeo39QvRcQ/u3eB+S84qmjro27ghnxUTLgbPoMwfY2i1+1Je/wDOVF0pBip3kHQ6AHcX4Aqz0OIEFu/N/UP1BQ32gTWhaP4vVNdCf2IegHSAtd9ledH6x8rggub6C4816lTu0XzUK50cjZGGzmEOb4g6L6HwOr62GKT8bGu/qaCuXNCnZvCVqgm9qxlXhDevdpYtcXtcDYhsm9iNR2s3qttZD8QpLkOG408fH64rK6NEDJ2SuyXdmLfdfoJALajMLX24+qpU75YnEtDSSNHPF3WNzYAGw4fBaOGC4GmvxUclEFr5ZURwjZm4aeZ8uY5b89r9xI4eXFaaGnAAPFOgpBdW5GgBZPZdnGLsrK9Jp+rjJWvzdlYrpeL2HMoaQ4MBUOHzGAPYwOe83OY6NHMjieQR+mgc2ndE+JhJs4yB5D8wIs43Bv4XGiv4Q7KxoHADgrEtzqtIy4kSXLsxU0LWSPf9nDC/V7omtBI8NA3y8UOxt75gAI8jBoLnMfyW1q47oW6iublX5mT4kAcNw3K0XAvbVR15DA5x2aHO9AStN9nsFjumc+WCbvblH+chv5lKG5BNVE0vskg/5V8h96R2vgBp+a3ER0WU6ADLRwC28QB77Ei61bRous5WOShNuuumIkCRcFyAMSEoSBOCAHBPaEwKRqQxwCkCYE8IBDwpAmAJ4QMbUtu0+B+S8pxiUxzt4Flh45HG3wC9ZOqwHTnC7ES/db79hc5D97yN/VJji6DWA1IYwG+gzMPk67T6H/qWQ6a4p1sgF7AfLwVSjxdzWmO9+HiW6X9LeiBV5cXm+6SGyF5XvXs5qM1BTX3EYb/SS38l4K/cL2n2XT3oIv4XPb6PKy+R9TTD9j0JpT7KrDIrAK5DoocGgJpauXEpkiJkhumOksujddTY6Lb2dkLFdLjYtPetpM/QLD9MPdvyVyDGPwOqvojZCxnRCozPPcttkUlNEDo1XkjCuPKozPSBIoVz7NXmXTucljW/ifc+Df3K3mL1NgVhenAB+yRD33Evd5kNb810fHW7MfkPVHpfQeO1JTj/AOu/xNlp0PwWl6uGNvJrW+QCvLrOUVKE1KExDly4JEAY1KEiUIGPCeEwJ4SAeFI1RtUjUDRIEqaFz5A0XJsgCS9llOluLMDCwak3/Qg9ylr8XdM8w0zTK8AkhnADvvZZqJrWS3q2vY7ez2uF7cNUr9DMxVYfLC1shaQ0m7TxCpSS5/r1K0mMYuZS6w7I7LBwAQCOj5kAIDsZHCSe79l6r7K5x9nkZ+GQn+poPzuvLQCNA7Ra/wBmeIllQ+PUte3fgHNOnqCfRZZlcTXFqR7HA9X4ig8T+KJQSXXCjqZaCimelzJuS5VEldjSTdSxt1VtsYAQ+aF4ddp0+uKVUF2Xpm9kFY3pbHeMo/PiFuydx3LD9IsZMkmQNJA4ba95TbscU0VeiTMs5A2Iv5gkfovRm7LDYJAWuzWt3LZU0lwk3spoindZCa6osiNc5ZbF6tAAvEqi7kKwKm+3YqHf4dMG+BLf/Y/BU+kFaWxuI949keJ+iVV6KYrJR3MZF3e9cXuu3CqRx5ds94C5YOi9ogsOti82n8iiDen9OeDx5La0ZUzVpQgdF0qppNA+x/i0RqOQOF2kEdyBEi5JdKmIxic1InBAxwTgmhOCQD2p4KjaCdhdPmwmeVpawiMn7xF7eSh5IrtlqEn0gfi2Pw047Tru4NGpWJxjpNLUHKwZWnYDVx9Fu6L2Zwh3WVMj53b2JyN9BqfVaeDCqeJuWONkY/gAb623WcvkRXSsuOFvvR517MG5JJmvaWlwaQXNIvYuuAT4heh1OGRSgdY0P7njMPQqKekadtfEKHqXDYuHgTb0XLLLyd0dEcdKrJ6jo1TPFjBF5MaPkFncU9ntI/3WujP8Dz8nXCOF0v4yo80nEn1S8n4x8P0x3/xa0bTEt5EC/m4H8lci6Oup/caABrdu+i0EkjvxO9U1s/N3qlPJKXbKjBR9DsJrw8WOjhuEXilss3UUoLs7DleOWx7iFcosS+7ILO+tipTKo0DZVPFOEPvoqVRUSNd2Q0jfW9/JOyas0RlUfWhZKbpERoQb8sp+iozjz7Xcx7R/K63pZVZSws0UJa6R9+4C/JAsSw5olcbKtL0iDb3cL+IvtdUv+P5zs4342NvWymivG+wrCA1XYqq2iyVVjbRoLk8gLlOwzEZHu7TMoOovv4kcE6ZMtGgxGpsCsbiVTclGMXqtFisZxERtLuOzRzPALTHGzKUtArG6nNIGj7u/if2+ajgKoR3Op1J1PmrsZXWlSOe7dlxsikjUETbohTRXUORaiS07UdwvE5YSC1xtyOyo09Or8dOs+ZXA1sHS1mUZmkHiuWYFP3LlXmZn4UGk4LkoC6TAUIxg+F9YM7tuA8NyhkERc4NG5+rrSOkELAOAFlhnnSo2wwt2WoaBreSmu0cUCbUzSHQZG8CdT6K5TYfxe4u7jt6Liv8ADpa/WPnkdIbM0HF3/jzVGbCX3vck990Wlc1va2ChGIA7BJ17KTfootp3jcLiHBEftF0wm6VBZRsOKXqgVcDRySdUEmh2VPspKb9h7lbLLJApoaYPkou5RPw0OGo+Y9EXIXCNIqwZFAWaAm3fqlmzEIk6MKN0QTti0BTcbjz3UrahhbqRf/cgK7LAhtTQg/qN1UZl2haaOJznZ2jYW0HC9/yVWrLQLC25+aFYi6ohF2M60dzsrh4jj9aILJV1c2mURDjY3d+y1StDc0i/iGJMYdNXcOa6gcRdzjqVVosFy6u1PEnUqWtkDByVqvRhKTfZRx2uAvrYce7mvO8TrjM+/wB0aNH5nvKt4/ixlcWtPZG5/F+yDt3C7MWOlbOHLkvSC8TVchYq0TVfpmqZM1ii3TxoxR06qUcKPUUK55yNkiaCnVyOFSRRK5HEsbLorCFcr4jXItiogATwEgCcF6Z54RwZnaLrXIFgOZKLtoy43fr8h4BUsGADQRzNz6AD4H1VjEMXbGFwZncmdmJPiqCAYAFE6sjBy3BdY2G5Pkg8bpp+GRvfv5DgiVBhzIhcDtHdx1J8T+SyLaS7HsgznteQ5KR8DRwSzvy2tudLJCSd0AKC3klBCa2M8FIIkDoUEckgPgnNiTurUgRFRub3KzkShqAsp9UkyEK/kXGMJND5FAqJ5V98F9lWkhS4hZTcVE8KV7bFNsposrPivwVCooAdtD9cEYyJCxOxGQxJkrBcNzAb239F5p0qxtziYxcH719CO5e6SQAoHjXRiCpFpYwTwcNHDwcNV0Ysqi/6Rlkg5LR4AnNGoW7xv2ayx3dTv6wfgfZr/J3uu87LF1VI+J+SVjmOHBwI8xzHeF6MckZ9M4JY5Re0F4W7InRxqjTs2RqhiXPNnbBBKiiRulYh9LGi9O1csmbJFyFivRxqCnCuxhQDObGuUwC5AgSE5IAnEL1TzTRUbcsTb8tVXipc7s3Dh+ymkcctuI0XCfIwHjZeZLb2ejHS0XwGsQ/EMeZEOLjwA3KA12LP6wMAu52up0A524/srVFhV3ZnakqeX4VwS3IKYXVukHWOaRroEWBuL2VeJuUAcAmTVAbxHmn0Q9vRYD7KUIOzEmanVxvoGg29dlIMQe7Zh8yAlobTCwXZ0NbLLbYepUZdKeDfUp2TxCjnqAyoY8T/AMPxUDhPyYfMqeRSh/oa+1JBUIMyokA1YPJx/RMqMaawdtrm+RcPVt0rK4mhZMnlwKAUWLskNmPa48g4Zv6d0RbUA9xTsXEfNDdVZISFfZqnOZdKrCwYksrrqdQOhsk0NMgyJhYrORNLEgKro7obimDRTtyyMa8fxC/mDwPeEbyJpiTTaA83ruhOQ3idp+F2vo7f1uqsdA6PRzSPl6r0x8So1FIDw3WnlfsVL0ZGnCJwlSzYZb3dFWcxzTqPNK7KClM7RXoyhlOVejkSAuBy5VxKuQBTsuKfZMk0B8F655YvR/pR9reYzHlMJDS69w4AuANuB0R2tsAVgPZdEXGpeOBafi6/zWo6Q1BEbgDqQdBovPzKpM78P9JA7CmdbI+TcXsD/C3QW+J81rqFtggmBUfVwtb/AA2+CISVJDb9ywRtPeifFMRbGNT3AcSeQQilhfLq8m24HAd3ehFIXT1MhcbhhytHAaC9u+62FNEGhJu2FcFR1PRhvBXGsAUYKcHIM3smShRByeCqsVClqjkYpUjwihWUZY1SqKcG6KvYq8jFLRomZmswph1y2I2I0IPMFV48TmgNn3mj7/7xvg773gfVaKaNDaymBQnRXYRwrF2Si7HZrbjZze5zdwjEcy8yr6BzXZ4yWPGzm6HwPMdyvYL0yyuEVWAw7NlGkbv5vwH4eCrje0Q9dnogKUsVKGoBFwbhWmyJolojfEoXRlXSbphak4hyKYauc1WHRphapoqysWKJ8Kt2SFqVBYOkgVSWmRgxqJ8SBmekorai4Pcoese3cX8NCtA+FU5qdVYA4Vo7/QpFa+yhIqoB6ZJsfA/JcuXq+zzAJ7Htqnwb+aP4374XLl5/yO2d3x+gjD7o8PyTakb+C5csPRsAuiQ/tJv/ANX/APctgxcuUjydijdKuXIZA4JyVcmBIFxXLlSI9jFA/wDVcuSY0VZFSnXLlLNYgytCyfSJg6t2g2PBcuV4u0LJ0FfZbM4wyAuJDX2aCSQBlBsBwC9Ci3SLlc/szKPRZanuXLlIDXKMrlyGCI3JGrlyTGIVG9KuUlELlDMkXJgVHbrly5U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0970" name="AutoShape 10" descr="data:image/jpeg;base64,/9j/4AAQSkZJRgABAQAAAQABAAD/2wCEAAkGBxQSEhQUExQVFBQVGBgVFBcUFRQUFRcYFRQWFxQUFBQYHCggGBwlHBcUITEhJSkrLi4uFx8zODMsNygtLiwBCgoKDg0OGhAQFywcHCQsLCwsLCwsLCwsLCwsLCwsLCwsLCwsLCwsLCwsLCwsLCwsLCwsLCwsLCwsLCwsLCwsLP/AABEIAMIBAwMBIgACEQEDEQH/xAAcAAABBQEBAQAAAAAAAAAAAAAFAQIDBAYABwj/xABDEAABAwIEAgcFBgMGBgMAAAABAAIDBBEFEiExQVEGEyJhcYGRBzKhsfAUQlLB0eFicpIjM0OCwvEVJKKy0uIXY3P/xAAZAQADAQEBAAAAAAAAAAAAAAAAAQIDBAX/xAAiEQACAgICAgMBAQAAAAAAAAAAAQIRAyESMRNBBDJRImH/2gAMAwEAAhEDEQA/ALQTmpqc1MRIE9qjCe1A0SBPCaE8JDHBOamgJ4QMkapFG1PCAA/SiVwhLGe+4Ot3ANNz6fNeTwszutwG/ieH5L0jpZWiMPJFzl6uMHYueLn4fJYWhiyNHG3Hmban4qZMqKJKpwYLeQ/VD899l08udxI8B5fQSt08viUkii1CbD69P3RGkpnSEegt9aD9FHgmGumdfYc/zWsrmMpIgB/eO0HO3Ek8B9cFjOe6RtCOrZQLAzscvetuSB7vgOJTJ8SsMrOO5G57mjl3oSyYvJ17PE/i7h3fRRnCaDO69kpNQQJcmNwvB3SOuRc8OQ8P1W2o8DZEzO+2gvr3b3RPBMNZGzM7SwugFZUuxCbq2ktp2e+78dj/ANo2HMm6yX9bZbdaQLrYJsRdkh/s6dps+V2gPMNbx+r2RXD8Nip29XA234nH3nHiXH8tkZiY0NEUTcsbdAPmSeJVqKkDeCiTvS6KjrsCNw/W5CkNC0cEVlYoHhZ2WAqulFtkArcP3tbvHArXVDboROzVaQlTJkrR57ilIWm7dLbi/wAihUsd9R/sVu8YowRdYqpjLXEen6Lsxzs5MkKI6dt/0vtb6+K3PQehexwnI0+7fiA7XX/L8Fh4jY35/X7eY717B0Fpv+VjJIIIJt58fNbGNGua64B4EX9UqbHsnpiFC5KFyAMAntTQntCBDgntTQE9qQx7VIFGFK1AxwTgkCcEDHtT7JjUpQB550xcZKnKNmi/d3n5DyQDE5MkdhudB4cSjmIOL5nu5nL/AE6W9blZPGJs0gAN7fDWwCz7kX1EbCNPn4KzTR5nBo35BVg+w04a+J/T9lqOhmHvzBxYQN7njzSnKlZUI2zX4PSMpocz9A0ZnE72G1+ZJ2GyxOL4kaiRztQ06Wvs0bN+uJKMdNMSOkA02c/x+6PIa27wgFFDmI+CxgqXJm0tvighhtMXEDhx5eC9G6OYaBY2QHo/h22i0kxz3hacrGi9RIODbX6oHmRvyB71hKXJmqVIG9KcYM5FNBcR/wCI8ffsbZWEfdvpfjqdmlFcNw8RsDGgAm2YjTbYeA/VDcBphI90wFgSC0WsAALRtH8rbDucXc1rqSmtqnd6F0Mgpg0JZArcxVOUpSFErPVd53Vp6qvYsyyhUIbMNUVmah8zNUDA9aNCsTjcdiSFuawLG9IhZdOB7MM3QGjN/P5r1b2dVwcwxHQsyubpYWcDfXxa4+a8iLezf6+v1W+9m0l5Dra7QB4XNx9cgu04z1eHZSJrBYAJyYhVy4LkgMGAnBJZOCYhwTmpoTwEihwUgTAnhA0SNTgmtTwgB4UdRJla53IE/BSIX0kmywO1tfT10Hx/NAzC4i/tFreJy7i5J0O3eVWxnoo6Lttu+978m2Atf4q1hUPXVEY/CDIf9PxIWuglzP6lw7Tmu342tb/dYttRbNUk5JM8tw+LM7U6Gw9SCfyC90axkFKTsGs18A1eN4bQkVRjI2ky2/lcvSfaVXdVRsib70zg0/yM1cfXKPAlZZVykkaY9I84rKgzSOk4vfceZsB5Cw8kewCjzvAA7I28tL/XNBaKlcWucPui/mfdHrlW76Msiibne4NAaHeR7QNvCyWWWqRcI7sPRtMbWtYAZH9llxcC3vSOH4WjhxJaOKdjsPU0jmN++5sRJOrnSus9zjxNi8k+Kfg1QJHOedC6wF/uNHusHfxPeTyCu4zE1z6dupDXOlNuORuUX53L1glRbeyXCaPI1rQNhrz8D3jQeSOEWCgo4so13OpUsjla0RJ2yvMoLKWQpGhSwRWlaq0oVyVQEKaLQNlYqFQy6KzFB6mtY02Lhf1SUR2Cq8WCx+NDNdaPE6oHVpuEBmGZdOJUY5GBaNgLTtbjfZb72dYcbOdYAaBthaw4i3I6LDUlgwNAu5x05b6L23o1hwggYziGjN3uOpXWns5K1YVYLBOC5KFRItkqQLkAYVKAkTggQ4J4TQnhIoc1PaE1qe1Ax7QngJoTwgBVmemk3ZDBuTc+AuB/r+C04WD6Sz5pL8Ln4HKB/wBDj/mUzeio9k3s/ps0k7+Qawetz+SO4hR5JY5tiHBt9Nnaa+qF9CXGOJzyLskkcL8i2wBPcUfx2LNC+x4E+Y1HxU8bjQ+VSszrcMP/ABHMQBmkDj3/ANmNR3XBPmtljHR0VL80huGtysA4X3PiSfgFSoaQPFPUA6Ei4tzbY/Fa6MaLitvs63S6MVL0VaInsabbW8nAj5BWOj2ERdW3M0EubHodf8Nu9+Gi0mIRHKbakrzaCaomlihY/IS3JqSA0NOUkgG7jpzTUW9BypHoowmADsjJ/KbIRVUk0crZGOztaLZSdd78d+HohVZ0aeyojidVT2LQ55aHHi6+SOPtG2XbVCcEiqZmgxSytOZ4YyQk52tvZ3b2BA4rWWF0ZRyxN7TdIg7R4ynZE2VQdssjQz9Z2ZB2xobixuOBRihGXZczbXZtSYVcml6TgqNTPlBTsEiaWUAaoPW43EwHtAnkELxHEM92g2tueSAVZLfdbqdrjM434huzR3lOEXJhJpIMS10s+jey3mlZgjBq5xee8i3oFlqqSpbLJAXObLEAXsz2IzNa4WLW22cPVVqioq4CC50ltwS7Oxw89vgV0eFmPlQaxzDmt1Z2T3bFB2N38EQOI9cxp4ncciNwoBDvfvRG1phOntA/ohSddVQtI0DgT3Zbu/Je3RrzP2Z0n9uT+BhJ8XWa34Nf6r0yHbzXUjlY9KEi4JiHhckXJAYZOCRKEwHhPCYE9qQx4UjVGE9qARIFIExqeEDG1D8rXHkCfQXXm2Iuu4X5Aeo39QvRcQ/u3eB+S84qmjro27ghnxUTLgbPoMwfY2i1+1Je/wDOVF0pBip3kHQ6AHcX4Aqz0OIEFu/N/UP1BQ32gTWhaP4vVNdCf2IegHSAtd9ledH6x8rggub6C4816lTu0XzUK50cjZGGzmEOb4g6L6HwOr62GKT8bGu/qaCuXNCnZvCVqgm9qxlXhDevdpYtcXtcDYhsm9iNR2s3qttZD8QpLkOG408fH64rK6NEDJ2SuyXdmLfdfoJALajMLX24+qpU75YnEtDSSNHPF3WNzYAGw4fBaOGC4GmvxUclEFr5ZURwjZm4aeZ8uY5b89r9xI4eXFaaGnAAPFOgpBdW5GgBZPZdnGLsrK9Jp+rjJWvzdlYrpeL2HMoaQ4MBUOHzGAPYwOe83OY6NHMjieQR+mgc2ndE+JhJs4yB5D8wIs43Bv4XGiv4Q7KxoHADgrEtzqtIy4kSXLsxU0LWSPf9nDC/V7omtBI8NA3y8UOxt75gAI8jBoLnMfyW1q47oW6iublX5mT4kAcNw3K0XAvbVR15DA5x2aHO9AStN9nsFjumc+WCbvblH+chv5lKG5BNVE0vskg/5V8h96R2vgBp+a3ER0WU6ADLRwC28QB77Ei61bRous5WOShNuuumIkCRcFyAMSEoSBOCAHBPaEwKRqQxwCkCYE8IBDwpAmAJ4QMbUtu0+B+S8pxiUxzt4Flh45HG3wC9ZOqwHTnC7ES/db79hc5D97yN/VJji6DWA1IYwG+gzMPk67T6H/qWQ6a4p1sgF7AfLwVSjxdzWmO9+HiW6X9LeiBV5cXm+6SGyF5XvXs5qM1BTX3EYb/SS38l4K/cL2n2XT3oIv4XPb6PKy+R9TTD9j0JpT7KrDIrAK5DoocGgJpauXEpkiJkhumOksujddTY6Lb2dkLFdLjYtPetpM/QLD9MPdvyVyDGPwOqvojZCxnRCozPPcttkUlNEDo1XkjCuPKozPSBIoVz7NXmXTucljW/ifc+Df3K3mL1NgVhenAB+yRD33Evd5kNb810fHW7MfkPVHpfQeO1JTj/AOu/xNlp0PwWl6uGNvJrW+QCvLrOUVKE1KExDly4JEAY1KEiUIGPCeEwJ4SAeFI1RtUjUDRIEqaFz5A0XJsgCS9llOluLMDCwak3/Qg9ylr8XdM8w0zTK8AkhnADvvZZqJrWS3q2vY7ez2uF7cNUr9DMxVYfLC1shaQ0m7TxCpSS5/r1K0mMYuZS6w7I7LBwAQCOj5kAIDsZHCSe79l6r7K5x9nkZ+GQn+poPzuvLQCNA7Ra/wBmeIllQ+PUte3fgHNOnqCfRZZlcTXFqR7HA9X4ig8T+KJQSXXCjqZaCimelzJuS5VEldjSTdSxt1VtsYAQ+aF4ddp0+uKVUF2Xpm9kFY3pbHeMo/PiFuydx3LD9IsZMkmQNJA4ba95TbscU0VeiTMs5A2Iv5gkfovRm7LDYJAWuzWt3LZU0lwk3spoindZCa6osiNc5ZbF6tAAvEqi7kKwKm+3YqHf4dMG+BLf/Y/BU+kFaWxuI949keJ+iVV6KYrJR3MZF3e9cXuu3CqRx5ds94C5YOi9ogsOti82n8iiDen9OeDx5La0ZUzVpQgdF0qppNA+x/i0RqOQOF2kEdyBEi5JdKmIxic1InBAxwTgmhOCQD2p4KjaCdhdPmwmeVpawiMn7xF7eSh5IrtlqEn0gfi2Pw047Tru4NGpWJxjpNLUHKwZWnYDVx9Fu6L2Zwh3WVMj53b2JyN9BqfVaeDCqeJuWONkY/gAb623WcvkRXSsuOFvvR517MG5JJmvaWlwaQXNIvYuuAT4heh1OGRSgdY0P7njMPQqKekadtfEKHqXDYuHgTb0XLLLyd0dEcdKrJ6jo1TPFjBF5MaPkFncU9ntI/3WujP8Dz8nXCOF0v4yo80nEn1S8n4x8P0x3/xa0bTEt5EC/m4H8lci6Oup/caABrdu+i0EkjvxO9U1s/N3qlPJKXbKjBR9DsJrw8WOjhuEXilss3UUoLs7DleOWx7iFcosS+7ILO+tipTKo0DZVPFOEPvoqVRUSNd2Q0jfW9/JOyas0RlUfWhZKbpERoQb8sp+iozjz7Xcx7R/K63pZVZSws0UJa6R9+4C/JAsSw5olcbKtL0iDb3cL+IvtdUv+P5zs4342NvWymivG+wrCA1XYqq2iyVVjbRoLk8gLlOwzEZHu7TMoOovv4kcE6ZMtGgxGpsCsbiVTclGMXqtFisZxERtLuOzRzPALTHGzKUtArG6nNIGj7u/if2+ajgKoR3Op1J1PmrsZXWlSOe7dlxsikjUETbohTRXUORaiS07UdwvE5YSC1xtyOyo09Or8dOs+ZXA1sHS1mUZmkHiuWYFP3LlXmZn4UGk4LkoC6TAUIxg+F9YM7tuA8NyhkERc4NG5+rrSOkELAOAFlhnnSo2wwt2WoaBreSmu0cUCbUzSHQZG8CdT6K5TYfxe4u7jt6Liv8ADpa/WPnkdIbM0HF3/jzVGbCX3vck990Wlc1va2ChGIA7BJ17KTfootp3jcLiHBEftF0wm6VBZRsOKXqgVcDRySdUEmh2VPspKb9h7lbLLJApoaYPkou5RPw0OGo+Y9EXIXCNIqwZFAWaAm3fqlmzEIk6MKN0QTti0BTcbjz3UrahhbqRf/cgK7LAhtTQg/qN1UZl2haaOJznZ2jYW0HC9/yVWrLQLC25+aFYi6ohF2M60dzsrh4jj9aILJV1c2mURDjY3d+y1StDc0i/iGJMYdNXcOa6gcRdzjqVVosFy6u1PEnUqWtkDByVqvRhKTfZRx2uAvrYce7mvO8TrjM+/wB0aNH5nvKt4/ixlcWtPZG5/F+yDt3C7MWOlbOHLkvSC8TVchYq0TVfpmqZM1ii3TxoxR06qUcKPUUK55yNkiaCnVyOFSRRK5HEsbLorCFcr4jXItiogATwEgCcF6Z54RwZnaLrXIFgOZKLtoy43fr8h4BUsGADQRzNz6AD4H1VjEMXbGFwZncmdmJPiqCAYAFE6sjBy3BdY2G5Pkg8bpp+GRvfv5DgiVBhzIhcDtHdx1J8T+SyLaS7HsgznteQ5KR8DRwSzvy2tudLJCSd0AKC3klBCa2M8FIIkDoUEckgPgnNiTurUgRFRub3KzkShqAsp9UkyEK/kXGMJND5FAqJ5V98F9lWkhS4hZTcVE8KV7bFNsposrPivwVCooAdtD9cEYyJCxOxGQxJkrBcNzAb239F5p0qxtziYxcH719CO5e6SQAoHjXRiCpFpYwTwcNHDwcNV0Ysqi/6Rlkg5LR4AnNGoW7xv2ayx3dTv6wfgfZr/J3uu87LF1VI+J+SVjmOHBwI8xzHeF6MckZ9M4JY5Re0F4W7InRxqjTs2RqhiXPNnbBBKiiRulYh9LGi9O1csmbJFyFivRxqCnCuxhQDObGuUwC5AgSE5IAnEL1TzTRUbcsTb8tVXipc7s3Dh+ymkcctuI0XCfIwHjZeZLb2ejHS0XwGsQ/EMeZEOLjwA3KA12LP6wMAu52up0A524/srVFhV3ZnakqeX4VwS3IKYXVukHWOaRroEWBuL2VeJuUAcAmTVAbxHmn0Q9vRYD7KUIOzEmanVxvoGg29dlIMQe7Zh8yAlobTCwXZ0NbLLbYepUZdKeDfUp2TxCjnqAyoY8T/AMPxUDhPyYfMqeRSh/oa+1JBUIMyokA1YPJx/RMqMaawdtrm+RcPVt0rK4mhZMnlwKAUWLskNmPa48g4Zv6d0RbUA9xTsXEfNDdVZISFfZqnOZdKrCwYksrrqdQOhsk0NMgyJhYrORNLEgKro7obimDRTtyyMa8fxC/mDwPeEbyJpiTTaA83ruhOQ3idp+F2vo7f1uqsdA6PRzSPl6r0x8So1FIDw3WnlfsVL0ZGnCJwlSzYZb3dFWcxzTqPNK7KClM7RXoyhlOVejkSAuBy5VxKuQBTsuKfZMk0B8F655YvR/pR9reYzHlMJDS69w4AuANuB0R2tsAVgPZdEXGpeOBafi6/zWo6Q1BEbgDqQdBovPzKpM78P9JA7CmdbI+TcXsD/C3QW+J81rqFtggmBUfVwtb/AA2+CISVJDb9ywRtPeifFMRbGNT3AcSeQQilhfLq8m24HAd3ehFIXT1MhcbhhytHAaC9u+62FNEGhJu2FcFR1PRhvBXGsAUYKcHIM3smShRByeCqsVClqjkYpUjwihWUZY1SqKcG6KvYq8jFLRomZmswph1y2I2I0IPMFV48TmgNn3mj7/7xvg773gfVaKaNDaymBQnRXYRwrF2Si7HZrbjZze5zdwjEcy8yr6BzXZ4yWPGzm6HwPMdyvYL0yyuEVWAw7NlGkbv5vwH4eCrje0Q9dnogKUsVKGoBFwbhWmyJolojfEoXRlXSbphak4hyKYauc1WHRphapoqysWKJ8Kt2SFqVBYOkgVSWmRgxqJ8SBmekorai4Pcoese3cX8NCtA+FU5qdVYA4Vo7/QpFa+yhIqoB6ZJsfA/JcuXq+zzAJ7Htqnwb+aP4374XLl5/yO2d3x+gjD7o8PyTakb+C5csPRsAuiQ/tJv/ANX/APctgxcuUjydijdKuXIZA4JyVcmBIFxXLlSI9jFA/wDVcuSY0VZFSnXLlLNYgytCyfSJg6t2g2PBcuV4u0LJ0FfZbM4wyAuJDX2aCSQBlBsBwC9Ci3SLlc/szKPRZanuXLlIDXKMrlyGCI3JGrlyTGIVG9KuUlELlDMkXJgVHbrly5U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0974" name="AutoShape 14" descr="  Marilyn Monroe, americano, atriz, modelo, cantora wallpaper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0976" name="AutoShape 16" descr="  Marilyn Monroe, americano, atriz, modelo, cantora wallpaper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0978" name="AutoShape 18" descr="  Marilyn Monroe, americano, atriz, modelo, cantora wallpaper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0980" name="AutoShape 20" descr="  Marilyn Monroe, americano, atriz, modelo, cantora wallpaper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40981" name="Picture 21" descr="C:\Users\ANDRE\Documents\OBSERVATÓRIO\ATIVIDADES\Cine-observatorio\Imagens facebook\Marilyn-Monroe-americano-atriz-modelo-cantora-485x7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736912" cy="3821981"/>
          </a:xfrm>
          <a:prstGeom prst="rect">
            <a:avLst/>
          </a:prstGeom>
          <a:noFill/>
        </p:spPr>
      </p:pic>
      <p:pic>
        <p:nvPicPr>
          <p:cNvPr id="40972" name="Picture 12" descr="http://lissarankin.com/wp-content/uploads/2013/05/angelina-joli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548680"/>
            <a:ext cx="3899925" cy="2924944"/>
          </a:xfrm>
          <a:prstGeom prst="rect">
            <a:avLst/>
          </a:prstGeom>
          <a:noFill/>
        </p:spPr>
      </p:pic>
      <p:pic>
        <p:nvPicPr>
          <p:cNvPr id="40983" name="Picture 23" descr="http://img2.timeinc.net/people/i/2006/specials/sma06/sma_gallery/george_clooney4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1920" y="3861048"/>
            <a:ext cx="2663205" cy="2663205"/>
          </a:xfrm>
          <a:prstGeom prst="rect">
            <a:avLst/>
          </a:prstGeom>
          <a:noFill/>
        </p:spPr>
      </p:pic>
      <p:sp>
        <p:nvSpPr>
          <p:cNvPr id="16" name="Símbolo de 'Não' 15"/>
          <p:cNvSpPr/>
          <p:nvPr/>
        </p:nvSpPr>
        <p:spPr bwMode="auto">
          <a:xfrm>
            <a:off x="2123728" y="620688"/>
            <a:ext cx="5400600" cy="5387479"/>
          </a:xfrm>
          <a:prstGeom prst="noSmoking">
            <a:avLst>
              <a:gd name="adj" fmla="val 9198"/>
            </a:avLst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pt-BR">
              <a:solidFill>
                <a:schemeClr val="bg1">
                  <a:lumMod val="85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0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0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75" y="2646363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rgbClr val="00CC99"/>
                </a:solidFill>
                <a:latin typeface="Century Gothic" pitchFamily="34" charset="0"/>
              </a:rPr>
              <a:t>Fusão nuclear e a origem dos elementos químicos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>
            <a:hlinkClick r:id="rId3" action="ppaction://hlinkfile"/>
          </p:cNvPr>
          <p:cNvPicPr>
            <a:picLocks noChangeArrowheads="1"/>
          </p:cNvPicPr>
          <p:nvPr/>
        </p:nvPicPr>
        <p:blipFill>
          <a:blip r:embed="rId4" cstate="print">
            <a:lum bright="3000" contrast="13000"/>
          </a:blip>
          <a:stretch>
            <a:fillRect/>
          </a:stretch>
        </p:blipFill>
        <p:spPr bwMode="auto">
          <a:xfrm>
            <a:off x="3635896" y="2492896"/>
            <a:ext cx="1800000" cy="1800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sp>
        <p:nvSpPr>
          <p:cNvPr id="3" name="Text Box 141"/>
          <p:cNvSpPr txBox="1">
            <a:spLocks noChangeArrowheads="1"/>
          </p:cNvSpPr>
          <p:nvPr/>
        </p:nvSpPr>
        <p:spPr bwMode="auto">
          <a:xfrm>
            <a:off x="0" y="6536377"/>
            <a:ext cx="9144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Crédito: IAG-USP/UFABC</a:t>
            </a:r>
            <a:endParaRPr lang="pt-BR" sz="1200" dirty="0">
              <a:solidFill>
                <a:schemeClr val="accent1">
                  <a:lumMod val="75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000125" y="2564904"/>
            <a:ext cx="7162800" cy="1060569"/>
          </a:xfrm>
        </p:spPr>
        <p:txBody>
          <a:bodyPr lIns="92160" tIns="46080" rIns="92160" bIns="4608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pt-BR" sz="4800" dirty="0" smtClean="0">
                <a:solidFill>
                  <a:srgbClr val="00CC99"/>
                </a:solidFill>
                <a:latin typeface="Century Gothic" pitchFamily="34" charset="0"/>
              </a:rPr>
              <a:t>Evolução estelar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357188" y="4286250"/>
            <a:ext cx="8358187" cy="1570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just" defTabSz="762000">
              <a:defRPr/>
            </a:pPr>
            <a:r>
              <a:rPr lang="en-US" sz="3200" dirty="0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</a:rPr>
              <a:t>São </a:t>
            </a:r>
            <a:r>
              <a:rPr lang="en-US" sz="3200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</a:rPr>
              <a:t>corpos</a:t>
            </a:r>
            <a:r>
              <a:rPr lang="en-US" sz="3200" dirty="0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</a:rPr>
              <a:t> </a:t>
            </a:r>
            <a:r>
              <a:rPr lang="en-US" sz="3200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</a:rPr>
              <a:t>gasosos</a:t>
            </a:r>
            <a:r>
              <a:rPr lang="en-US" sz="3200" dirty="0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</a:rPr>
              <a:t> no interior dos </a:t>
            </a:r>
            <a:r>
              <a:rPr lang="en-US" sz="3200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</a:rPr>
              <a:t>quais</a:t>
            </a:r>
            <a:endParaRPr lang="en-US" sz="3200" dirty="0">
              <a:solidFill>
                <a:schemeClr val="accent1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  <a:p>
            <a:pPr algn="just" defTabSz="762000">
              <a:defRPr/>
            </a:pPr>
            <a:r>
              <a:rPr lang="en-US" sz="3200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</a:rPr>
              <a:t>ocorrem</a:t>
            </a:r>
            <a:r>
              <a:rPr lang="en-US" sz="3200" dirty="0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</a:rPr>
              <a:t>, </a:t>
            </a:r>
            <a:r>
              <a:rPr lang="en-US" sz="3200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</a:rPr>
              <a:t>ou</a:t>
            </a:r>
            <a:r>
              <a:rPr lang="en-US" sz="3200" dirty="0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</a:rPr>
              <a:t> </a:t>
            </a:r>
            <a:r>
              <a:rPr lang="en-US" sz="3200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</a:rPr>
              <a:t>ocorreram</a:t>
            </a:r>
            <a:r>
              <a:rPr lang="en-US" sz="3200" dirty="0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</a:rPr>
              <a:t>, </a:t>
            </a:r>
            <a:r>
              <a:rPr lang="en-US" sz="3200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</a:rPr>
              <a:t>reações</a:t>
            </a:r>
            <a:r>
              <a:rPr lang="en-US" sz="3200" dirty="0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</a:rPr>
              <a:t> de </a:t>
            </a:r>
            <a:r>
              <a:rPr lang="en-US" sz="3200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</a:rPr>
              <a:t>fusão</a:t>
            </a:r>
            <a:r>
              <a:rPr lang="en-US" sz="3200" dirty="0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</a:rPr>
              <a:t> nuclear </a:t>
            </a:r>
            <a:r>
              <a:rPr lang="en-US" sz="32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</a:rPr>
              <a:t>sustentáveis</a:t>
            </a:r>
            <a:endParaRPr lang="en-US" sz="3200" dirty="0">
              <a:solidFill>
                <a:schemeClr val="accent1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5603" name="Rectangle 8"/>
          <p:cNvSpPr>
            <a:spLocks noGrp="1" noChangeArrowheads="1"/>
          </p:cNvSpPr>
          <p:nvPr>
            <p:ph type="title"/>
          </p:nvPr>
        </p:nvSpPr>
        <p:spPr>
          <a:xfrm>
            <a:off x="285750" y="428625"/>
            <a:ext cx="4000500" cy="1371600"/>
          </a:xfrm>
          <a:noFill/>
        </p:spPr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  <a:latin typeface="Century Gothic" pitchFamily="34" charset="0"/>
              </a:rPr>
              <a:t>Estrelas</a:t>
            </a:r>
            <a:r>
              <a:rPr lang="en-US" dirty="0" smtClean="0">
                <a:solidFill>
                  <a:schemeClr val="bg1"/>
                </a:solidFill>
                <a:latin typeface="Century Gothic" pitchFamily="34" charset="0"/>
              </a:rPr>
              <a:t>:</a:t>
            </a:r>
          </a:p>
        </p:txBody>
      </p:sp>
      <p:grpSp>
        <p:nvGrpSpPr>
          <p:cNvPr id="5" name="Grupo 8"/>
          <p:cNvGrpSpPr>
            <a:grpSpLocks noChangeAspect="1"/>
          </p:cNvGrpSpPr>
          <p:nvPr/>
        </p:nvGrpSpPr>
        <p:grpSpPr>
          <a:xfrm>
            <a:off x="5004048" y="-99392"/>
            <a:ext cx="4237232" cy="4326735"/>
            <a:chOff x="3190476" y="1101961"/>
            <a:chExt cx="1705377" cy="1741394"/>
          </a:xfrm>
        </p:grpSpPr>
        <p:sp>
          <p:nvSpPr>
            <p:cNvPr id="6" name="Elipse 5"/>
            <p:cNvSpPr/>
            <p:nvPr/>
          </p:nvSpPr>
          <p:spPr bwMode="auto">
            <a:xfrm>
              <a:off x="3190476" y="1101961"/>
              <a:ext cx="1705377" cy="1741394"/>
            </a:xfrm>
            <a:prstGeom prst="ellipse">
              <a:avLst/>
            </a:prstGeom>
            <a:gradFill flip="none" rotWithShape="1">
              <a:gsLst>
                <a:gs pos="100000">
                  <a:schemeClr val="tx1">
                    <a:alpha val="0"/>
                  </a:schemeClr>
                </a:gs>
                <a:gs pos="100000">
                  <a:schemeClr val="tx1"/>
                </a:gs>
                <a:gs pos="59000">
                  <a:srgbClr val="FF0000"/>
                </a:gs>
              </a:gsLst>
              <a:path path="shap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7" name="Elipse 6"/>
            <p:cNvSpPr>
              <a:spLocks noChangeAspect="1"/>
            </p:cNvSpPr>
            <p:nvPr/>
          </p:nvSpPr>
          <p:spPr bwMode="auto">
            <a:xfrm>
              <a:off x="3471812" y="1446852"/>
              <a:ext cx="1104387" cy="1088645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tx1">
                    <a:alpha val="0"/>
                  </a:schemeClr>
                </a:gs>
                <a:gs pos="65000">
                  <a:srgbClr val="FF0000"/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8" name="Grupo 8"/>
          <p:cNvGrpSpPr>
            <a:grpSpLocks noChangeAspect="1"/>
          </p:cNvGrpSpPr>
          <p:nvPr/>
        </p:nvGrpSpPr>
        <p:grpSpPr>
          <a:xfrm>
            <a:off x="3995936" y="2780928"/>
            <a:ext cx="1377206" cy="1406296"/>
            <a:chOff x="3190476" y="1101961"/>
            <a:chExt cx="1705377" cy="1741394"/>
          </a:xfrm>
        </p:grpSpPr>
        <p:sp>
          <p:nvSpPr>
            <p:cNvPr id="9" name="Elipse 8"/>
            <p:cNvSpPr/>
            <p:nvPr/>
          </p:nvSpPr>
          <p:spPr bwMode="auto">
            <a:xfrm>
              <a:off x="3190476" y="1101961"/>
              <a:ext cx="1705377" cy="1741394"/>
            </a:xfrm>
            <a:prstGeom prst="ellipse">
              <a:avLst/>
            </a:prstGeom>
            <a:gradFill flip="none" rotWithShape="1">
              <a:gsLst>
                <a:gs pos="100000">
                  <a:schemeClr val="tx1">
                    <a:alpha val="0"/>
                  </a:schemeClr>
                </a:gs>
                <a:gs pos="100000">
                  <a:schemeClr val="tx1"/>
                </a:gs>
                <a:gs pos="59000">
                  <a:srgbClr val="3788FF"/>
                </a:gs>
              </a:gsLst>
              <a:path path="shap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0" name="Elipse 9"/>
            <p:cNvSpPr>
              <a:spLocks noChangeAspect="1"/>
            </p:cNvSpPr>
            <p:nvPr/>
          </p:nvSpPr>
          <p:spPr bwMode="auto">
            <a:xfrm>
              <a:off x="3471812" y="1458626"/>
              <a:ext cx="1104387" cy="1088645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tx1">
                    <a:alpha val="0"/>
                  </a:schemeClr>
                </a:gs>
                <a:gs pos="45000">
                  <a:srgbClr val="69D8FF"/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1" name="Elipse 10"/>
          <p:cNvSpPr/>
          <p:nvPr/>
        </p:nvSpPr>
        <p:spPr bwMode="auto">
          <a:xfrm>
            <a:off x="3923928" y="1700808"/>
            <a:ext cx="720000" cy="720000"/>
          </a:xfrm>
          <a:prstGeom prst="ellipse">
            <a:avLst/>
          </a:prstGeom>
          <a:gradFill>
            <a:gsLst>
              <a:gs pos="18000">
                <a:schemeClr val="bg1"/>
              </a:gs>
              <a:gs pos="39000">
                <a:srgbClr val="EE8800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2" name="Text Box 141"/>
          <p:cNvSpPr txBox="1">
            <a:spLocks noChangeArrowheads="1"/>
          </p:cNvSpPr>
          <p:nvPr/>
        </p:nvSpPr>
        <p:spPr bwMode="auto">
          <a:xfrm>
            <a:off x="7475116" y="6407090"/>
            <a:ext cx="165618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pt-BR" sz="1000" dirty="0" smtClean="0">
                <a:solidFill>
                  <a:srgbClr val="00B050"/>
                </a:solidFill>
                <a:latin typeface="Century Gothic" pitchFamily="34" charset="0"/>
              </a:rPr>
              <a:t>Crédito :  André Luiz da Silva/CDA/CDCC/USP</a:t>
            </a:r>
            <a:endParaRPr lang="pt-BR" sz="1000" dirty="0">
              <a:solidFill>
                <a:srgbClr val="00B05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  <p:bldP spid="11" grpId="0" animBg="1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51520" y="2852936"/>
            <a:ext cx="8712968" cy="1944216"/>
          </a:xfrm>
        </p:spPr>
        <p:txBody>
          <a:bodyPr/>
          <a:lstStyle/>
          <a:p>
            <a:pPr marL="901700" indent="-901700">
              <a:buClr>
                <a:srgbClr val="00B050"/>
              </a:buClr>
              <a:tabLst>
                <a:tab pos="444500" algn="l"/>
              </a:tabLst>
            </a:pPr>
            <a:r>
              <a:rPr lang="pt-BR" sz="4400" dirty="0" smtClean="0">
                <a:solidFill>
                  <a:srgbClr val="00CC99"/>
                </a:solidFill>
                <a:latin typeface="Century Gothic" pitchFamily="34" charset="0"/>
              </a:rPr>
              <a:t>Como as estrelas nascem?</a:t>
            </a:r>
          </a:p>
          <a:p>
            <a:pPr marL="901700" indent="-901700" algn="l">
              <a:buClr>
                <a:srgbClr val="00B050"/>
              </a:buClr>
              <a:buFont typeface="Arial" pitchFamily="34" charset="0"/>
              <a:buChar char="•"/>
              <a:tabLst>
                <a:tab pos="444500" algn="l"/>
              </a:tabLst>
            </a:pPr>
            <a:endParaRPr lang="pt-BR" sz="4400" dirty="0" smtClean="0">
              <a:solidFill>
                <a:srgbClr val="00CC99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lipse 15"/>
          <p:cNvSpPr/>
          <p:nvPr/>
        </p:nvSpPr>
        <p:spPr bwMode="auto">
          <a:xfrm>
            <a:off x="4211960" y="2636912"/>
            <a:ext cx="1296144" cy="1224056"/>
          </a:xfrm>
          <a:prstGeom prst="ellipse">
            <a:avLst/>
          </a:prstGeom>
          <a:gradFill>
            <a:gsLst>
              <a:gs pos="18000">
                <a:schemeClr val="bg1"/>
              </a:gs>
              <a:gs pos="26000">
                <a:srgbClr val="FDE65D">
                  <a:alpha val="74000"/>
                </a:srgbClr>
              </a:gs>
              <a:gs pos="9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4406652" y="2797944"/>
            <a:ext cx="914400" cy="914400"/>
            <a:chOff x="3408" y="2592"/>
            <a:chExt cx="576" cy="576"/>
          </a:xfrm>
          <a:gradFill>
            <a:gsLst>
              <a:gs pos="25000">
                <a:schemeClr val="bg2">
                  <a:lumMod val="40000"/>
                  <a:lumOff val="60000"/>
                </a:schemeClr>
              </a:gs>
              <a:gs pos="72000">
                <a:schemeClr val="bg1">
                  <a:lumMod val="85000"/>
                  <a:alpha val="0"/>
                </a:schemeClr>
              </a:gs>
              <a:gs pos="51000">
                <a:srgbClr val="FF0000"/>
              </a:gs>
            </a:gsLst>
            <a:path path="shape">
              <a:fillToRect l="50000" t="50000" r="50000" b="50000"/>
            </a:path>
          </a:gradFill>
        </p:grpSpPr>
        <p:sp>
          <p:nvSpPr>
            <p:cNvPr id="35854" name="Oval 8" descr="70%"/>
            <p:cNvSpPr>
              <a:spLocks noChangeArrowheads="1"/>
            </p:cNvSpPr>
            <p:nvPr/>
          </p:nvSpPr>
          <p:spPr bwMode="auto">
            <a:xfrm>
              <a:off x="3408" y="2592"/>
              <a:ext cx="576" cy="576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35855" name="Oval 9"/>
            <p:cNvSpPr>
              <a:spLocks noChangeArrowheads="1"/>
            </p:cNvSpPr>
            <p:nvPr/>
          </p:nvSpPr>
          <p:spPr bwMode="auto">
            <a:xfrm>
              <a:off x="3552" y="2736"/>
              <a:ext cx="288" cy="288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</p:grp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165004" y="1556792"/>
            <a:ext cx="3456384" cy="3456384"/>
            <a:chOff x="2064" y="1584"/>
            <a:chExt cx="1152" cy="1152"/>
          </a:xfrm>
          <a:gradFill>
            <a:gsLst>
              <a:gs pos="36000">
                <a:srgbClr val="FF0000"/>
              </a:gs>
              <a:gs pos="36000">
                <a:srgbClr val="FF0000"/>
              </a:gs>
              <a:gs pos="70000">
                <a:schemeClr val="bg1">
                  <a:lumMod val="85000"/>
                  <a:alpha val="0"/>
                </a:schemeClr>
              </a:gs>
              <a:gs pos="61000">
                <a:srgbClr val="420000"/>
              </a:gs>
            </a:gsLst>
            <a:path path="shape">
              <a:fillToRect l="50000" t="50000" r="50000" b="50000"/>
            </a:path>
          </a:gradFill>
        </p:grpSpPr>
        <p:sp>
          <p:nvSpPr>
            <p:cNvPr id="35856" name="Oval 4" descr="75%"/>
            <p:cNvSpPr>
              <a:spLocks noChangeArrowheads="1"/>
            </p:cNvSpPr>
            <p:nvPr/>
          </p:nvSpPr>
          <p:spPr bwMode="auto">
            <a:xfrm>
              <a:off x="2064" y="1584"/>
              <a:ext cx="1152" cy="1152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35857" name="Oval 5"/>
            <p:cNvSpPr>
              <a:spLocks noChangeArrowheads="1"/>
            </p:cNvSpPr>
            <p:nvPr/>
          </p:nvSpPr>
          <p:spPr bwMode="auto">
            <a:xfrm>
              <a:off x="2352" y="1872"/>
              <a:ext cx="576" cy="576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</p:grpSp>
      <p:grpSp>
        <p:nvGrpSpPr>
          <p:cNvPr id="26631" name="Group 16"/>
          <p:cNvGrpSpPr>
            <a:grpSpLocks/>
          </p:cNvGrpSpPr>
          <p:nvPr/>
        </p:nvGrpSpPr>
        <p:grpSpPr bwMode="auto">
          <a:xfrm>
            <a:off x="539552" y="-450924"/>
            <a:ext cx="8604448" cy="7416823"/>
            <a:chOff x="-7957" y="-108"/>
            <a:chExt cx="11330" cy="2290"/>
          </a:xfrm>
        </p:grpSpPr>
        <p:sp>
          <p:nvSpPr>
            <p:cNvPr id="35848" name="Oval 17"/>
            <p:cNvSpPr>
              <a:spLocks noChangeArrowheads="1"/>
            </p:cNvSpPr>
            <p:nvPr/>
          </p:nvSpPr>
          <p:spPr bwMode="auto">
            <a:xfrm rot="16200000">
              <a:off x="-3437" y="-4628"/>
              <a:ext cx="2290" cy="11330"/>
            </a:xfrm>
            <a:prstGeom prst="ellipse">
              <a:avLst/>
            </a:prstGeom>
            <a:gradFill>
              <a:gsLst>
                <a:gs pos="17000">
                  <a:srgbClr val="C00000"/>
                </a:gs>
                <a:gs pos="0">
                  <a:srgbClr val="C00000"/>
                </a:gs>
                <a:gs pos="100000">
                  <a:schemeClr val="tx1">
                    <a:lumMod val="95000"/>
                    <a:lumOff val="5000"/>
                    <a:alpha val="54000"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35849" name="Rectangle 18"/>
            <p:cNvSpPr>
              <a:spLocks noChangeArrowheads="1"/>
            </p:cNvSpPr>
            <p:nvPr/>
          </p:nvSpPr>
          <p:spPr bwMode="auto">
            <a:xfrm>
              <a:off x="1028" y="1793"/>
              <a:ext cx="64" cy="1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defTabSz="762000">
                <a:defRPr/>
              </a:pPr>
              <a:endParaRPr 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</a:endParaRPr>
            </a:p>
          </p:txBody>
        </p:sp>
      </p:grpSp>
      <p:sp>
        <p:nvSpPr>
          <p:cNvPr id="14" name="Retângulo 13"/>
          <p:cNvSpPr/>
          <p:nvPr/>
        </p:nvSpPr>
        <p:spPr>
          <a:xfrm>
            <a:off x="0" y="6536377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pt-BR" sz="1200" dirty="0" smtClean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  <a:t>Crédito: André Luiz da Silva CDA/CDCC/USP</a:t>
            </a:r>
          </a:p>
        </p:txBody>
      </p:sp>
      <p:sp>
        <p:nvSpPr>
          <p:cNvPr id="35851" name="Rectangle 14"/>
          <p:cNvSpPr>
            <a:spLocks noChangeArrowheads="1"/>
          </p:cNvSpPr>
          <p:nvPr/>
        </p:nvSpPr>
        <p:spPr bwMode="auto">
          <a:xfrm>
            <a:off x="0" y="5301208"/>
            <a:ext cx="9144000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defTabSz="762000">
              <a:defRPr/>
            </a:pPr>
            <a:r>
              <a:rPr lang="en-US" sz="2800" dirty="0" err="1">
                <a:solidFill>
                  <a:srgbClr val="00CC99"/>
                </a:solidFill>
                <a:latin typeface="Century Gothic" pitchFamily="34" charset="0"/>
              </a:rPr>
              <a:t>Início</a:t>
            </a:r>
            <a:r>
              <a:rPr lang="en-US" sz="2800" dirty="0">
                <a:solidFill>
                  <a:srgbClr val="00CC99"/>
                </a:solidFill>
                <a:latin typeface="Century Gothic" pitchFamily="34" charset="0"/>
              </a:rPr>
              <a:t> </a:t>
            </a:r>
            <a:r>
              <a:rPr lang="en-US" sz="2800" dirty="0" smtClean="0">
                <a:solidFill>
                  <a:srgbClr val="00CC99"/>
                </a:solidFill>
                <a:latin typeface="Century Gothic" pitchFamily="34" charset="0"/>
              </a:rPr>
              <a:t>das </a:t>
            </a:r>
            <a:r>
              <a:rPr lang="en-US" sz="2800" dirty="0" err="1" smtClean="0">
                <a:solidFill>
                  <a:srgbClr val="00CC99"/>
                </a:solidFill>
                <a:latin typeface="Century Gothic" pitchFamily="34" charset="0"/>
              </a:rPr>
              <a:t>reações</a:t>
            </a:r>
            <a:r>
              <a:rPr lang="en-US" sz="2800" dirty="0" smtClean="0">
                <a:solidFill>
                  <a:srgbClr val="00CC99"/>
                </a:solidFill>
                <a:latin typeface="Century Gothic" pitchFamily="34" charset="0"/>
              </a:rPr>
              <a:t> de </a:t>
            </a:r>
            <a:r>
              <a:rPr lang="en-US" sz="2800" dirty="0" err="1" smtClean="0">
                <a:solidFill>
                  <a:srgbClr val="00CC99"/>
                </a:solidFill>
                <a:latin typeface="Century Gothic" pitchFamily="34" charset="0"/>
              </a:rPr>
              <a:t>fusão</a:t>
            </a:r>
            <a:r>
              <a:rPr lang="en-US" sz="2800" dirty="0" smtClean="0">
                <a:solidFill>
                  <a:srgbClr val="00CC99"/>
                </a:solidFill>
                <a:latin typeface="Century Gothic" pitchFamily="34" charset="0"/>
              </a:rPr>
              <a:t> nuclear:</a:t>
            </a:r>
            <a:endParaRPr lang="en-US" sz="2800" dirty="0">
              <a:solidFill>
                <a:srgbClr val="00CC99"/>
              </a:solidFill>
              <a:latin typeface="Century Gothic" pitchFamily="34" charset="0"/>
            </a:endParaRPr>
          </a:p>
        </p:txBody>
      </p:sp>
      <p:sp>
        <p:nvSpPr>
          <p:cNvPr id="673807" name="Rectangle 15"/>
          <p:cNvSpPr>
            <a:spLocks noChangeArrowheads="1"/>
          </p:cNvSpPr>
          <p:nvPr/>
        </p:nvSpPr>
        <p:spPr bwMode="auto">
          <a:xfrm>
            <a:off x="2142728" y="5805264"/>
            <a:ext cx="4877544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defTabSz="762000"/>
            <a:r>
              <a:rPr lang="en-US" sz="2800" dirty="0" err="1" smtClean="0">
                <a:solidFill>
                  <a:srgbClr val="00CC99"/>
                </a:solidFill>
                <a:latin typeface="Century Gothic" pitchFamily="34" charset="0"/>
              </a:rPr>
              <a:t>Nascimento</a:t>
            </a:r>
            <a:r>
              <a:rPr lang="en-US" sz="2800" dirty="0" smtClean="0">
                <a:solidFill>
                  <a:srgbClr val="00CC99"/>
                </a:solidFill>
                <a:latin typeface="Century Gothic" pitchFamily="34" charset="0"/>
              </a:rPr>
              <a:t> </a:t>
            </a:r>
            <a:r>
              <a:rPr lang="en-US" sz="2800" dirty="0" err="1" smtClean="0">
                <a:solidFill>
                  <a:srgbClr val="00CC99"/>
                </a:solidFill>
                <a:latin typeface="Century Gothic" pitchFamily="34" charset="0"/>
              </a:rPr>
              <a:t>da</a:t>
            </a:r>
            <a:r>
              <a:rPr lang="en-US" sz="2800" dirty="0" smtClean="0">
                <a:solidFill>
                  <a:srgbClr val="00CC99"/>
                </a:solidFill>
                <a:latin typeface="Century Gothic" pitchFamily="34" charset="0"/>
              </a:rPr>
              <a:t> </a:t>
            </a:r>
            <a:r>
              <a:rPr lang="en-US" sz="2800" dirty="0" err="1" smtClean="0">
                <a:solidFill>
                  <a:srgbClr val="00CC99"/>
                </a:solidFill>
                <a:latin typeface="Century Gothic" pitchFamily="34" charset="0"/>
              </a:rPr>
              <a:t>estrela</a:t>
            </a:r>
            <a:endParaRPr lang="en-US" sz="2800" dirty="0">
              <a:solidFill>
                <a:srgbClr val="00CC99"/>
              </a:solidFill>
              <a:latin typeface="Century Gothic" pitchFamily="34" charset="0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404664"/>
            <a:ext cx="9144000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defTabSz="762000">
              <a:defRPr/>
            </a:pPr>
            <a:r>
              <a:rPr lang="en-US" sz="2800" dirty="0" err="1" smtClean="0">
                <a:solidFill>
                  <a:srgbClr val="00CC99"/>
                </a:solidFill>
                <a:latin typeface="Century Gothic" pitchFamily="34" charset="0"/>
              </a:rPr>
              <a:t>Colapso</a:t>
            </a:r>
            <a:r>
              <a:rPr lang="en-US" sz="2800" dirty="0" smtClean="0">
                <a:solidFill>
                  <a:srgbClr val="00CC99"/>
                </a:solidFill>
                <a:latin typeface="Century Gothic" pitchFamily="34" charset="0"/>
              </a:rPr>
              <a:t> de </a:t>
            </a:r>
            <a:r>
              <a:rPr lang="en-US" sz="2800" dirty="0" err="1" smtClean="0">
                <a:solidFill>
                  <a:srgbClr val="00CC99"/>
                </a:solidFill>
                <a:latin typeface="Century Gothic" pitchFamily="34" charset="0"/>
              </a:rPr>
              <a:t>uma</a:t>
            </a:r>
            <a:r>
              <a:rPr lang="en-US" sz="2800" dirty="0" smtClean="0">
                <a:solidFill>
                  <a:srgbClr val="00CC99"/>
                </a:solidFill>
                <a:latin typeface="Century Gothic" pitchFamily="34" charset="0"/>
              </a:rPr>
              <a:t> </a:t>
            </a:r>
            <a:r>
              <a:rPr lang="en-US" sz="2800" dirty="0" err="1" smtClean="0">
                <a:solidFill>
                  <a:srgbClr val="00CC99"/>
                </a:solidFill>
                <a:latin typeface="Century Gothic" pitchFamily="34" charset="0"/>
              </a:rPr>
              <a:t>nuvem</a:t>
            </a:r>
            <a:r>
              <a:rPr lang="en-US" sz="2800" dirty="0" smtClean="0">
                <a:solidFill>
                  <a:srgbClr val="00CC99"/>
                </a:solidFill>
                <a:latin typeface="Century Gothic" pitchFamily="34" charset="0"/>
              </a:rPr>
              <a:t> </a:t>
            </a:r>
            <a:r>
              <a:rPr lang="en-US" sz="2800" dirty="0" err="1" smtClean="0">
                <a:solidFill>
                  <a:srgbClr val="00CC99"/>
                </a:solidFill>
                <a:latin typeface="Century Gothic" pitchFamily="34" charset="0"/>
              </a:rPr>
              <a:t>interestelar</a:t>
            </a:r>
            <a:endParaRPr lang="en-US" sz="2800" dirty="0">
              <a:solidFill>
                <a:srgbClr val="00CC99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30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3000" fill="hold"/>
                                        <p:tgtEl>
                                          <p:spTgt spid="2663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3000" fill="hold"/>
                                        <p:tgtEl>
                                          <p:spTgt spid="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3000" fill="hold"/>
                                        <p:tgtEl>
                                          <p:spTgt spid="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5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9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673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1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4" grpId="0"/>
      <p:bldP spid="35851" grpId="0"/>
      <p:bldP spid="673807" grpId="0"/>
      <p:bldP spid="15" grpId="0"/>
      <p:bldP spid="15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5" descr="C:\Documents and Settings\andre silva\Meus documentos\CONCURSO_CDCC\apresentações\Imagens\EE\M42_OIII.jpg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Rectangle 4"/>
          <p:cNvSpPr>
            <a:spLocks noGrp="1" noChangeArrowheads="1"/>
          </p:cNvSpPr>
          <p:nvPr>
            <p:ph type="title"/>
          </p:nvPr>
        </p:nvSpPr>
        <p:spPr>
          <a:xfrm>
            <a:off x="390475" y="1"/>
            <a:ext cx="8753525" cy="1052736"/>
          </a:xfrm>
        </p:spPr>
        <p:txBody>
          <a:bodyPr/>
          <a:lstStyle/>
          <a:p>
            <a:r>
              <a:rPr lang="pt-BR" sz="4000" dirty="0" smtClean="0">
                <a:solidFill>
                  <a:schemeClr val="bg1"/>
                </a:solidFill>
                <a:latin typeface="Century Gothic" pitchFamily="34" charset="0"/>
              </a:rPr>
              <a:t>Berçário estelar em </a:t>
            </a:r>
            <a:r>
              <a:rPr lang="pt-BR" sz="4000" dirty="0" err="1" smtClean="0">
                <a:solidFill>
                  <a:schemeClr val="bg1"/>
                </a:solidFill>
                <a:latin typeface="Century Gothic" pitchFamily="34" charset="0"/>
              </a:rPr>
              <a:t>Orion</a:t>
            </a:r>
            <a:r>
              <a:rPr lang="pt-BR" sz="4000" dirty="0" smtClean="0">
                <a:solidFill>
                  <a:schemeClr val="bg1"/>
                </a:solidFill>
                <a:latin typeface="Century Gothic" pitchFamily="34" charset="0"/>
              </a:rPr>
              <a:t>: M42</a:t>
            </a:r>
          </a:p>
        </p:txBody>
      </p:sp>
      <p:sp>
        <p:nvSpPr>
          <p:cNvPr id="4" name="Retângulo 3"/>
          <p:cNvSpPr/>
          <p:nvPr/>
        </p:nvSpPr>
        <p:spPr>
          <a:xfrm>
            <a:off x="0" y="6536377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ct val="30000"/>
              </a:spcBef>
              <a:defRPr/>
            </a:pPr>
            <a:r>
              <a:rPr lang="pt-BR" sz="1200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Crédito da imagem:http://www.ruppel.darkhorizons.org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 cstate="print">
            <a:lum contrast="36000"/>
          </a:blip>
          <a:srcRect/>
          <a:stretch>
            <a:fillRect/>
          </a:stretch>
        </p:blipFill>
        <p:spPr bwMode="auto">
          <a:xfrm>
            <a:off x="1908175" y="1643063"/>
            <a:ext cx="7235825" cy="521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450850" y="260648"/>
            <a:ext cx="8441630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4000" dirty="0" smtClean="0">
                <a:solidFill>
                  <a:schemeClr val="bg1"/>
                </a:solidFill>
                <a:latin typeface="Century Gothic" pitchFamily="34" charset="0"/>
              </a:rPr>
              <a:t>As </a:t>
            </a:r>
            <a:r>
              <a:rPr lang="pt-BR" sz="4000" dirty="0">
                <a:solidFill>
                  <a:schemeClr val="bg1"/>
                </a:solidFill>
                <a:latin typeface="Century Gothic" pitchFamily="34" charset="0"/>
              </a:rPr>
              <a:t>Plêiades</a:t>
            </a:r>
          </a:p>
          <a:p>
            <a:pPr algn="l"/>
            <a:endParaRPr lang="pt-BR" sz="28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0" y="6536377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ct val="30000"/>
              </a:spcBef>
              <a:defRPr/>
            </a:pPr>
            <a:r>
              <a:rPr lang="pt-BR" sz="1200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Crédito da imagem: Telescópio Espacial Hubble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600" b="1" i="0" u="none" strike="noStrike" cap="none" normalizeH="0" baseline="0" smtClean="0">
            <a:ln>
              <a:noFill/>
            </a:ln>
            <a:solidFill>
              <a:srgbClr val="FF00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600" b="1" i="0" u="none" strike="noStrike" cap="none" normalizeH="0" baseline="0" smtClean="0">
            <a:ln>
              <a:noFill/>
            </a:ln>
            <a:solidFill>
              <a:srgbClr val="FF00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C:\MSOffice\Templates\Blank Presentation.pot</Template>
  <TotalTime>9533</TotalTime>
  <Words>674</Words>
  <Application>Microsoft Office PowerPoint</Application>
  <PresentationFormat>Apresentação na tela (4:3)</PresentationFormat>
  <Paragraphs>137</Paragraphs>
  <Slides>31</Slides>
  <Notes>18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31</vt:i4>
      </vt:variant>
    </vt:vector>
  </HeadingPairs>
  <TitlesOfParts>
    <vt:vector size="32" baseType="lpstr">
      <vt:lpstr>Blank Presentation</vt:lpstr>
      <vt:lpstr>Slide 1</vt:lpstr>
      <vt:lpstr>A vida das estrelas</vt:lpstr>
      <vt:lpstr>Slide 3</vt:lpstr>
      <vt:lpstr>Evolução estelar</vt:lpstr>
      <vt:lpstr>Estrelas:</vt:lpstr>
      <vt:lpstr>Slide 6</vt:lpstr>
      <vt:lpstr>Slide 7</vt:lpstr>
      <vt:lpstr>Berçário estelar em Orion: M42</vt:lpstr>
      <vt:lpstr>Slide 9</vt:lpstr>
      <vt:lpstr>Como as estrelas vivem e morrem?</vt:lpstr>
      <vt:lpstr>Slide 11</vt:lpstr>
      <vt:lpstr>Atenção: cuidado!</vt:lpstr>
      <vt:lpstr>Slide 13</vt:lpstr>
      <vt:lpstr>E a Terra,  como fica?</vt:lpstr>
      <vt:lpstr>Slide 15</vt:lpstr>
      <vt:lpstr>Slide 16</vt:lpstr>
      <vt:lpstr>Estrelas de “pouca massa”</vt:lpstr>
      <vt:lpstr>Slide 18</vt:lpstr>
      <vt:lpstr>Três possíveis finais para uma estrela:</vt:lpstr>
      <vt:lpstr>Tamanho de uma anã branca</vt:lpstr>
      <vt:lpstr>Densidade de  uma anã branca</vt:lpstr>
      <vt:lpstr>Slide 22</vt:lpstr>
      <vt:lpstr>Estrela de nêutrons/pulsar</vt:lpstr>
      <vt:lpstr>Densidade de  uma estrela de nêutrons</vt:lpstr>
      <vt:lpstr>Estrela de nêutrons/pulsar</vt:lpstr>
      <vt:lpstr>Nebulosa do Caranguejo – M1</vt:lpstr>
      <vt:lpstr>Buraco Negro</vt:lpstr>
      <vt:lpstr>Como detectar um  buraco negro?</vt:lpstr>
      <vt:lpstr>Slide 29</vt:lpstr>
      <vt:lpstr>Fusão nuclear e a origem dos elementos químicos</vt:lpstr>
      <vt:lpstr>Slide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Calendários</dc:title>
  <dc:creator>Iagusp</dc:creator>
  <cp:lastModifiedBy>ANDRE</cp:lastModifiedBy>
  <cp:revision>593</cp:revision>
  <cp:lastPrinted>2000-05-01T12:23:36Z</cp:lastPrinted>
  <dcterms:created xsi:type="dcterms:W3CDTF">1995-06-17T23:31:02Z</dcterms:created>
  <dcterms:modified xsi:type="dcterms:W3CDTF">2015-04-17T15:26:32Z</dcterms:modified>
</cp:coreProperties>
</file>